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A153930-08B0-4C33-98CB-389EF5D4230A}" type="datetimeFigureOut">
              <a:rPr lang="tr-TR" smtClean="0"/>
              <a:t>22.1.2018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E2B21C9-01FF-4315-9C3D-100214FCB14A}" type="slidenum">
              <a:rPr lang="tr-TR" smtClean="0"/>
              <a:t>‹#›</a:t>
            </a:fld>
            <a:endParaRPr lang="tr-TR"/>
          </a:p>
        </p:txBody>
      </p:sp>
    </p:spTree>
    <p:extLst>
      <p:ext uri="{BB962C8B-B14F-4D97-AF65-F5344CB8AC3E}">
        <p14:creationId xmlns:p14="http://schemas.microsoft.com/office/powerpoint/2010/main" val="157210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A153930-08B0-4C33-98CB-389EF5D4230A}" type="datetimeFigureOut">
              <a:rPr lang="tr-TR" smtClean="0"/>
              <a:t>22.1.2018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E2B21C9-01FF-4315-9C3D-100214FCB14A}" type="slidenum">
              <a:rPr lang="tr-TR" smtClean="0"/>
              <a:t>‹#›</a:t>
            </a:fld>
            <a:endParaRPr lang="tr-TR"/>
          </a:p>
        </p:txBody>
      </p:sp>
    </p:spTree>
    <p:extLst>
      <p:ext uri="{BB962C8B-B14F-4D97-AF65-F5344CB8AC3E}">
        <p14:creationId xmlns:p14="http://schemas.microsoft.com/office/powerpoint/2010/main" val="476111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A153930-08B0-4C33-98CB-389EF5D4230A}" type="datetimeFigureOut">
              <a:rPr lang="tr-TR" smtClean="0"/>
              <a:t>22.1.2018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E2B21C9-01FF-4315-9C3D-100214FCB14A}" type="slidenum">
              <a:rPr lang="tr-TR" smtClean="0"/>
              <a:t>‹#›</a:t>
            </a:fld>
            <a:endParaRPr lang="tr-TR"/>
          </a:p>
        </p:txBody>
      </p:sp>
    </p:spTree>
    <p:extLst>
      <p:ext uri="{BB962C8B-B14F-4D97-AF65-F5344CB8AC3E}">
        <p14:creationId xmlns:p14="http://schemas.microsoft.com/office/powerpoint/2010/main" val="2996893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893B94DA-86A4-488D-A484-FF03A1A2F7FE}"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558236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18200B2F-BDED-42C0-B509-71D8C85C9AEA}"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2098223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B61392E-D1CA-4AD5-BFE7-DD7BE1B716D5}"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091423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9144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D66A9187-92E9-4823-950D-F1ACD695053F}"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370715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F4B91E39-4DC0-48C2-AB0A-F03FA6C4289D}"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416547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166C4768-2674-4DED-B737-5A9963E1D0A5}"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905116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CCB6A623-B964-423E-9835-74455C4388B5}"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2407317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B96D517C-8416-45DA-A55B-31656458B5D6}"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257084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A153930-08B0-4C33-98CB-389EF5D4230A}" type="datetimeFigureOut">
              <a:rPr lang="tr-TR" smtClean="0"/>
              <a:t>22.1.2018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E2B21C9-01FF-4315-9C3D-100214FCB14A}" type="slidenum">
              <a:rPr lang="tr-TR" smtClean="0"/>
              <a:t>‹#›</a:t>
            </a:fld>
            <a:endParaRPr lang="tr-TR"/>
          </a:p>
        </p:txBody>
      </p:sp>
    </p:spTree>
    <p:extLst>
      <p:ext uri="{BB962C8B-B14F-4D97-AF65-F5344CB8AC3E}">
        <p14:creationId xmlns:p14="http://schemas.microsoft.com/office/powerpoint/2010/main" val="3661805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ED3D4147-D448-4ADF-A6FA-4E6A4783E831}"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3289536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C7B83D3-C2F3-4204-9017-150D2EA0EFC1}"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528944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686800" y="609600"/>
            <a:ext cx="2590800" cy="54864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914400" y="609600"/>
            <a:ext cx="75692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D66DC55E-307F-4363-8504-3333F0CAAE8F}"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3686967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914400" y="609600"/>
            <a:ext cx="103632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9144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914400" y="6248400"/>
            <a:ext cx="2540000" cy="457200"/>
          </a:xfrm>
        </p:spPr>
        <p:txBody>
          <a:bodyPr/>
          <a:lstStyle>
            <a:lvl1pPr>
              <a:defRPr/>
            </a:lvl1pPr>
          </a:lstStyle>
          <a:p>
            <a:endParaRPr lang="tr-TR">
              <a:solidFill>
                <a:srgbClr val="000000"/>
              </a:solidFill>
            </a:endParaRPr>
          </a:p>
        </p:txBody>
      </p:sp>
      <p:sp>
        <p:nvSpPr>
          <p:cNvPr id="6" name="Altbilgi Yer Tutucusu 5"/>
          <p:cNvSpPr>
            <a:spLocks noGrp="1"/>
          </p:cNvSpPr>
          <p:nvPr>
            <p:ph type="ftr" sz="quarter" idx="11"/>
          </p:nvPr>
        </p:nvSpPr>
        <p:spPr>
          <a:xfrm>
            <a:off x="4165600" y="6248400"/>
            <a:ext cx="3860800" cy="457200"/>
          </a:xfrm>
        </p:spPr>
        <p:txBody>
          <a:bodyPr/>
          <a:lstStyle>
            <a:lvl1pPr>
              <a:defRPr/>
            </a:lvl1pPr>
          </a:lstStyle>
          <a:p>
            <a:endParaRPr lang="tr-TR">
              <a:solidFill>
                <a:srgbClr val="000000"/>
              </a:solidFill>
            </a:endParaRPr>
          </a:p>
        </p:txBody>
      </p:sp>
      <p:sp>
        <p:nvSpPr>
          <p:cNvPr id="7" name="Slayt Numarası Yer Tutucusu 6"/>
          <p:cNvSpPr>
            <a:spLocks noGrp="1"/>
          </p:cNvSpPr>
          <p:nvPr>
            <p:ph type="sldNum" sz="quarter" idx="12"/>
          </p:nvPr>
        </p:nvSpPr>
        <p:spPr>
          <a:xfrm>
            <a:off x="8737600" y="6248400"/>
            <a:ext cx="2540000" cy="457200"/>
          </a:xfrm>
        </p:spPr>
        <p:txBody>
          <a:bodyPr/>
          <a:lstStyle>
            <a:lvl1pPr>
              <a:defRPr/>
            </a:lvl1pPr>
          </a:lstStyle>
          <a:p>
            <a:fld id="{BEB3A6B4-FA15-430E-AB1D-AB3D07C12639}"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619232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Başlık, İçerik ve Metin">
    <p:spTree>
      <p:nvGrpSpPr>
        <p:cNvPr id="1" name=""/>
        <p:cNvGrpSpPr/>
        <p:nvPr/>
      </p:nvGrpSpPr>
      <p:grpSpPr>
        <a:xfrm>
          <a:off x="0" y="0"/>
          <a:ext cx="0" cy="0"/>
          <a:chOff x="0" y="0"/>
          <a:chExt cx="0" cy="0"/>
        </a:xfrm>
      </p:grpSpPr>
      <p:sp>
        <p:nvSpPr>
          <p:cNvPr id="2" name="Unvan 1"/>
          <p:cNvSpPr>
            <a:spLocks noGrp="1"/>
          </p:cNvSpPr>
          <p:nvPr>
            <p:ph type="title"/>
          </p:nvPr>
        </p:nvSpPr>
        <p:spPr>
          <a:xfrm>
            <a:off x="914400" y="609600"/>
            <a:ext cx="10363200" cy="11430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9144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1976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914400" y="6248400"/>
            <a:ext cx="2540000" cy="457200"/>
          </a:xfrm>
        </p:spPr>
        <p:txBody>
          <a:bodyPr/>
          <a:lstStyle>
            <a:lvl1pPr>
              <a:defRPr/>
            </a:lvl1pPr>
          </a:lstStyle>
          <a:p>
            <a:endParaRPr lang="tr-TR">
              <a:solidFill>
                <a:srgbClr val="000000"/>
              </a:solidFill>
            </a:endParaRPr>
          </a:p>
        </p:txBody>
      </p:sp>
      <p:sp>
        <p:nvSpPr>
          <p:cNvPr id="6" name="Altbilgi Yer Tutucusu 5"/>
          <p:cNvSpPr>
            <a:spLocks noGrp="1"/>
          </p:cNvSpPr>
          <p:nvPr>
            <p:ph type="ftr" sz="quarter" idx="11"/>
          </p:nvPr>
        </p:nvSpPr>
        <p:spPr>
          <a:xfrm>
            <a:off x="4165600" y="6248400"/>
            <a:ext cx="3860800" cy="457200"/>
          </a:xfrm>
        </p:spPr>
        <p:txBody>
          <a:bodyPr/>
          <a:lstStyle>
            <a:lvl1pPr>
              <a:defRPr/>
            </a:lvl1pPr>
          </a:lstStyle>
          <a:p>
            <a:endParaRPr lang="tr-TR">
              <a:solidFill>
                <a:srgbClr val="000000"/>
              </a:solidFill>
            </a:endParaRPr>
          </a:p>
        </p:txBody>
      </p:sp>
      <p:sp>
        <p:nvSpPr>
          <p:cNvPr id="7" name="Slayt Numarası Yer Tutucusu 6"/>
          <p:cNvSpPr>
            <a:spLocks noGrp="1"/>
          </p:cNvSpPr>
          <p:nvPr>
            <p:ph type="sldNum" sz="quarter" idx="12"/>
          </p:nvPr>
        </p:nvSpPr>
        <p:spPr>
          <a:xfrm>
            <a:off x="8737600" y="6248400"/>
            <a:ext cx="2540000" cy="457200"/>
          </a:xfrm>
        </p:spPr>
        <p:txBody>
          <a:bodyPr/>
          <a:lstStyle>
            <a:lvl1pPr>
              <a:defRPr/>
            </a:lvl1pPr>
          </a:lstStyle>
          <a:p>
            <a:fld id="{C639A4BB-875E-4820-8A90-DD6EEA427CAB}"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3108751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Unvan 1"/>
          <p:cNvSpPr>
            <a:spLocks noGrp="1"/>
          </p:cNvSpPr>
          <p:nvPr>
            <p:ph type="title"/>
          </p:nvPr>
        </p:nvSpPr>
        <p:spPr>
          <a:xfrm>
            <a:off x="914400" y="609600"/>
            <a:ext cx="103632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9144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0" y="1981200"/>
            <a:ext cx="508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0" y="4114800"/>
            <a:ext cx="508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5"/>
          <p:cNvSpPr>
            <a:spLocks noGrp="1"/>
          </p:cNvSpPr>
          <p:nvPr>
            <p:ph type="dt" sz="half" idx="10"/>
          </p:nvPr>
        </p:nvSpPr>
        <p:spPr>
          <a:xfrm>
            <a:off x="914400" y="6248400"/>
            <a:ext cx="2540000" cy="457200"/>
          </a:xfrm>
        </p:spPr>
        <p:txBody>
          <a:bodyPr/>
          <a:lstStyle>
            <a:lvl1pPr>
              <a:defRPr/>
            </a:lvl1pPr>
          </a:lstStyle>
          <a:p>
            <a:endParaRPr lang="tr-TR">
              <a:solidFill>
                <a:srgbClr val="000000"/>
              </a:solidFill>
            </a:endParaRPr>
          </a:p>
        </p:txBody>
      </p:sp>
      <p:sp>
        <p:nvSpPr>
          <p:cNvPr id="7" name="Altbilgi Yer Tutucusu 6"/>
          <p:cNvSpPr>
            <a:spLocks noGrp="1"/>
          </p:cNvSpPr>
          <p:nvPr>
            <p:ph type="ftr" sz="quarter" idx="11"/>
          </p:nvPr>
        </p:nvSpPr>
        <p:spPr>
          <a:xfrm>
            <a:off x="4165600" y="6248400"/>
            <a:ext cx="3860800" cy="457200"/>
          </a:xfrm>
        </p:spPr>
        <p:txBody>
          <a:bodyPr/>
          <a:lstStyle>
            <a:lvl1pPr>
              <a:defRPr/>
            </a:lvl1pPr>
          </a:lstStyle>
          <a:p>
            <a:endParaRPr lang="tr-TR">
              <a:solidFill>
                <a:srgbClr val="000000"/>
              </a:solidFill>
            </a:endParaRPr>
          </a:p>
        </p:txBody>
      </p:sp>
      <p:sp>
        <p:nvSpPr>
          <p:cNvPr id="8" name="Slayt Numarası Yer Tutucusu 7"/>
          <p:cNvSpPr>
            <a:spLocks noGrp="1"/>
          </p:cNvSpPr>
          <p:nvPr>
            <p:ph type="sldNum" sz="quarter" idx="12"/>
          </p:nvPr>
        </p:nvSpPr>
        <p:spPr>
          <a:xfrm>
            <a:off x="8737600" y="6248400"/>
            <a:ext cx="2540000" cy="457200"/>
          </a:xfrm>
        </p:spPr>
        <p:txBody>
          <a:bodyPr/>
          <a:lstStyle>
            <a:lvl1pPr>
              <a:defRPr/>
            </a:lvl1pPr>
          </a:lstStyle>
          <a:p>
            <a:fld id="{D479D0A1-30E5-48C7-B8B6-BCAB03D09157}"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426066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A153930-08B0-4C33-98CB-389EF5D4230A}" type="datetimeFigureOut">
              <a:rPr lang="tr-TR" smtClean="0"/>
              <a:t>22.1.2018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E2B21C9-01FF-4315-9C3D-100214FCB14A}" type="slidenum">
              <a:rPr lang="tr-TR" smtClean="0"/>
              <a:t>‹#›</a:t>
            </a:fld>
            <a:endParaRPr lang="tr-TR"/>
          </a:p>
        </p:txBody>
      </p:sp>
    </p:spTree>
    <p:extLst>
      <p:ext uri="{BB962C8B-B14F-4D97-AF65-F5344CB8AC3E}">
        <p14:creationId xmlns:p14="http://schemas.microsoft.com/office/powerpoint/2010/main" val="4167545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A153930-08B0-4C33-98CB-389EF5D4230A}" type="datetimeFigureOut">
              <a:rPr lang="tr-TR" smtClean="0"/>
              <a:t>22.1.2018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E2B21C9-01FF-4315-9C3D-100214FCB14A}" type="slidenum">
              <a:rPr lang="tr-TR" smtClean="0"/>
              <a:t>‹#›</a:t>
            </a:fld>
            <a:endParaRPr lang="tr-TR"/>
          </a:p>
        </p:txBody>
      </p:sp>
    </p:spTree>
    <p:extLst>
      <p:ext uri="{BB962C8B-B14F-4D97-AF65-F5344CB8AC3E}">
        <p14:creationId xmlns:p14="http://schemas.microsoft.com/office/powerpoint/2010/main" val="1085249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A153930-08B0-4C33-98CB-389EF5D4230A}" type="datetimeFigureOut">
              <a:rPr lang="tr-TR" smtClean="0"/>
              <a:t>22.1.2018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E2B21C9-01FF-4315-9C3D-100214FCB14A}" type="slidenum">
              <a:rPr lang="tr-TR" smtClean="0"/>
              <a:t>‹#›</a:t>
            </a:fld>
            <a:endParaRPr lang="tr-TR"/>
          </a:p>
        </p:txBody>
      </p:sp>
    </p:spTree>
    <p:extLst>
      <p:ext uri="{BB962C8B-B14F-4D97-AF65-F5344CB8AC3E}">
        <p14:creationId xmlns:p14="http://schemas.microsoft.com/office/powerpoint/2010/main" val="336167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A153930-08B0-4C33-98CB-389EF5D4230A}" type="datetimeFigureOut">
              <a:rPr lang="tr-TR" smtClean="0"/>
              <a:t>22.1.2018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E2B21C9-01FF-4315-9C3D-100214FCB14A}" type="slidenum">
              <a:rPr lang="tr-TR" smtClean="0"/>
              <a:t>‹#›</a:t>
            </a:fld>
            <a:endParaRPr lang="tr-TR"/>
          </a:p>
        </p:txBody>
      </p:sp>
    </p:spTree>
    <p:extLst>
      <p:ext uri="{BB962C8B-B14F-4D97-AF65-F5344CB8AC3E}">
        <p14:creationId xmlns:p14="http://schemas.microsoft.com/office/powerpoint/2010/main" val="4062503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A153930-08B0-4C33-98CB-389EF5D4230A}" type="datetimeFigureOut">
              <a:rPr lang="tr-TR" smtClean="0"/>
              <a:t>22.1.2018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E2B21C9-01FF-4315-9C3D-100214FCB14A}" type="slidenum">
              <a:rPr lang="tr-TR" smtClean="0"/>
              <a:t>‹#›</a:t>
            </a:fld>
            <a:endParaRPr lang="tr-TR"/>
          </a:p>
        </p:txBody>
      </p:sp>
    </p:spTree>
    <p:extLst>
      <p:ext uri="{BB962C8B-B14F-4D97-AF65-F5344CB8AC3E}">
        <p14:creationId xmlns:p14="http://schemas.microsoft.com/office/powerpoint/2010/main" val="419522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A153930-08B0-4C33-98CB-389EF5D4230A}" type="datetimeFigureOut">
              <a:rPr lang="tr-TR" smtClean="0"/>
              <a:t>22.1.2018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E2B21C9-01FF-4315-9C3D-100214FCB14A}" type="slidenum">
              <a:rPr lang="tr-TR" smtClean="0"/>
              <a:t>‹#›</a:t>
            </a:fld>
            <a:endParaRPr lang="tr-TR"/>
          </a:p>
        </p:txBody>
      </p:sp>
    </p:spTree>
    <p:extLst>
      <p:ext uri="{BB962C8B-B14F-4D97-AF65-F5344CB8AC3E}">
        <p14:creationId xmlns:p14="http://schemas.microsoft.com/office/powerpoint/2010/main" val="150996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A153930-08B0-4C33-98CB-389EF5D4230A}" type="datetimeFigureOut">
              <a:rPr lang="tr-TR" smtClean="0"/>
              <a:t>22.1.2018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E2B21C9-01FF-4315-9C3D-100214FCB14A}" type="slidenum">
              <a:rPr lang="tr-TR" smtClean="0"/>
              <a:t>‹#›</a:t>
            </a:fld>
            <a:endParaRPr lang="tr-TR"/>
          </a:p>
        </p:txBody>
      </p:sp>
    </p:spTree>
    <p:extLst>
      <p:ext uri="{BB962C8B-B14F-4D97-AF65-F5344CB8AC3E}">
        <p14:creationId xmlns:p14="http://schemas.microsoft.com/office/powerpoint/2010/main" val="366845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53930-08B0-4C33-98CB-389EF5D4230A}" type="datetimeFigureOut">
              <a:rPr lang="tr-TR" smtClean="0"/>
              <a:t>22.1.2018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B21C9-01FF-4315-9C3D-100214FCB14A}" type="slidenum">
              <a:rPr lang="tr-TR" smtClean="0"/>
              <a:t>‹#›</a:t>
            </a:fld>
            <a:endParaRPr lang="tr-TR"/>
          </a:p>
        </p:txBody>
      </p:sp>
    </p:spTree>
    <p:extLst>
      <p:ext uri="{BB962C8B-B14F-4D97-AF65-F5344CB8AC3E}">
        <p14:creationId xmlns:p14="http://schemas.microsoft.com/office/powerpoint/2010/main" val="188535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tr-TR">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tr-TR">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01E72F1-CBFD-43F4-911C-A0CCDA209D01}" type="slidenum">
              <a:rPr lang="tr-TR">
                <a:solidFill>
                  <a:srgbClr val="000000"/>
                </a:solidFill>
              </a:rPr>
              <a:pPr fontAlgn="base">
                <a:spcBef>
                  <a:spcPct val="0"/>
                </a:spcBef>
                <a:spcAft>
                  <a:spcPct val="0"/>
                </a:spcAft>
              </a:pPr>
              <a:t>‹#›</a:t>
            </a:fld>
            <a:endParaRPr lang="tr-TR">
              <a:solidFill>
                <a:srgbClr val="000000"/>
              </a:solidFill>
            </a:endParaRPr>
          </a:p>
        </p:txBody>
      </p:sp>
    </p:spTree>
    <p:extLst>
      <p:ext uri="{BB962C8B-B14F-4D97-AF65-F5344CB8AC3E}">
        <p14:creationId xmlns:p14="http://schemas.microsoft.com/office/powerpoint/2010/main" val="3589471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tr-TR" sz="3600" b="1">
                <a:solidFill>
                  <a:srgbClr val="CC0000"/>
                </a:solidFill>
                <a:effectLst>
                  <a:outerShdw blurRad="38100" dist="38100" dir="2700000" algn="tl">
                    <a:srgbClr val="000000"/>
                  </a:outerShdw>
                </a:effectLst>
              </a:rPr>
              <a:t>Hıristiyan Mezhepleri</a:t>
            </a:r>
          </a:p>
        </p:txBody>
      </p:sp>
      <p:sp>
        <p:nvSpPr>
          <p:cNvPr id="11267" name="Rectangle 3"/>
          <p:cNvSpPr>
            <a:spLocks noGrp="1" noChangeArrowheads="1"/>
          </p:cNvSpPr>
          <p:nvPr>
            <p:ph type="body" idx="1"/>
          </p:nvPr>
        </p:nvSpPr>
        <p:spPr/>
        <p:txBody>
          <a:bodyPr/>
          <a:lstStyle/>
          <a:p>
            <a:r>
              <a:rPr lang="tr-TR" sz="2800">
                <a:solidFill>
                  <a:srgbClr val="660066"/>
                </a:solidFill>
                <a:cs typeface="Times New Roman" panose="02020603050405020304" pitchFamily="18" charset="0"/>
              </a:rPr>
              <a:t>Roma </a:t>
            </a:r>
            <a:r>
              <a:rPr lang="tr-TR" sz="2800">
                <a:solidFill>
                  <a:srgbClr val="660066"/>
                </a:solidFill>
              </a:rPr>
              <a:t>ve</a:t>
            </a:r>
            <a:r>
              <a:rPr lang="tr-TR" sz="2800">
                <a:solidFill>
                  <a:srgbClr val="660066"/>
                </a:solidFill>
                <a:cs typeface="Times New Roman" panose="02020603050405020304" pitchFamily="18" charset="0"/>
              </a:rPr>
              <a:t> İstanbul Kiliselerinin üstünlük </a:t>
            </a:r>
            <a:r>
              <a:rPr lang="tr-TR" sz="2800">
                <a:solidFill>
                  <a:srgbClr val="660066"/>
                </a:solidFill>
              </a:rPr>
              <a:t>mücadelesiyle</a:t>
            </a:r>
            <a:r>
              <a:rPr lang="tr-TR" sz="2800">
                <a:solidFill>
                  <a:srgbClr val="660066"/>
                </a:solidFill>
                <a:cs typeface="Times New Roman" panose="02020603050405020304" pitchFamily="18" charset="0"/>
              </a:rPr>
              <a:t> başlayan ve Kutsal Ruh’un kimden çıktığı meselesiyle alevlenen </a:t>
            </a:r>
            <a:r>
              <a:rPr lang="tr-TR" sz="2800">
                <a:solidFill>
                  <a:srgbClr val="660066"/>
                </a:solidFill>
              </a:rPr>
              <a:t>tartışma</a:t>
            </a:r>
            <a:r>
              <a:rPr lang="tr-TR" sz="2800">
                <a:solidFill>
                  <a:srgbClr val="660066"/>
                </a:solidFill>
                <a:cs typeface="Times New Roman" panose="02020603050405020304" pitchFamily="18" charset="0"/>
              </a:rPr>
              <a:t> sonucu Ortodoks ve Katolik Kiliseleri </a:t>
            </a:r>
            <a:r>
              <a:rPr lang="tr-TR" sz="2800">
                <a:solidFill>
                  <a:srgbClr val="660066"/>
                </a:solidFill>
              </a:rPr>
              <a:t>kurulmuştur</a:t>
            </a:r>
            <a:r>
              <a:rPr lang="tr-TR" sz="2800">
                <a:solidFill>
                  <a:srgbClr val="660066"/>
                </a:solidFill>
                <a:cs typeface="Times New Roman" panose="02020603050405020304" pitchFamily="18" charset="0"/>
              </a:rPr>
              <a:t>. Batıda, Katolik Kilisesi iç</a:t>
            </a:r>
            <a:r>
              <a:rPr lang="tr-TR" sz="2800">
                <a:solidFill>
                  <a:srgbClr val="660066"/>
                </a:solidFill>
              </a:rPr>
              <a:t>inde</a:t>
            </a:r>
            <a:r>
              <a:rPr lang="tr-TR" sz="2800">
                <a:solidFill>
                  <a:srgbClr val="660066"/>
                </a:solidFill>
                <a:cs typeface="Times New Roman" panose="02020603050405020304" pitchFamily="18" charset="0"/>
              </a:rPr>
              <a:t> inanç ve uygulamalara dair ihtilaflar reform yanlılarını harekete geçirmiş ve sonuçta Protestan Kilise</a:t>
            </a:r>
            <a:r>
              <a:rPr lang="tr-TR" sz="2800">
                <a:solidFill>
                  <a:srgbClr val="660066"/>
                </a:solidFill>
              </a:rPr>
              <a:t>si</a:t>
            </a:r>
            <a:r>
              <a:rPr lang="tr-TR" sz="2800">
                <a:solidFill>
                  <a:srgbClr val="660066"/>
                </a:solidFill>
                <a:cs typeface="Times New Roman" panose="02020603050405020304" pitchFamily="18" charset="0"/>
              </a:rPr>
              <a:t> doğmuştur. Zikrettiğimiz başlıca Hıristiyan mezheplerinin temel görüşleri ise şöyledir:</a:t>
            </a:r>
            <a:r>
              <a:rPr lang="tr-TR" sz="2800">
                <a:solidFill>
                  <a:srgbClr val="660066"/>
                </a:solidFill>
              </a:rPr>
              <a:t> </a:t>
            </a:r>
          </a:p>
        </p:txBody>
      </p:sp>
    </p:spTree>
    <p:extLst>
      <p:ext uri="{BB962C8B-B14F-4D97-AF65-F5344CB8AC3E}">
        <p14:creationId xmlns:p14="http://schemas.microsoft.com/office/powerpoint/2010/main" val="2395796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609600"/>
            <a:ext cx="7772400" cy="685800"/>
          </a:xfrm>
        </p:spPr>
        <p:txBody>
          <a:bodyPr/>
          <a:lstStyle/>
          <a:p>
            <a:r>
              <a:rPr lang="tr-TR" sz="3200">
                <a:solidFill>
                  <a:srgbClr val="6600CC"/>
                </a:solidFill>
              </a:rPr>
              <a:t>II. Vatikan Konsülü</a:t>
            </a:r>
            <a:r>
              <a:rPr lang="tr-TR">
                <a:solidFill>
                  <a:srgbClr val="6600CC"/>
                </a:solidFill>
              </a:rPr>
              <a:t/>
            </a:r>
            <a:br>
              <a:rPr lang="tr-TR">
                <a:solidFill>
                  <a:srgbClr val="6600CC"/>
                </a:solidFill>
              </a:rPr>
            </a:br>
            <a:endParaRPr lang="tr-TR">
              <a:solidFill>
                <a:srgbClr val="6600CC"/>
              </a:solidFill>
            </a:endParaRPr>
          </a:p>
        </p:txBody>
      </p:sp>
      <p:sp>
        <p:nvSpPr>
          <p:cNvPr id="18435" name="Rectangle 3"/>
          <p:cNvSpPr>
            <a:spLocks noGrp="1" noChangeArrowheads="1"/>
          </p:cNvSpPr>
          <p:nvPr>
            <p:ph type="body" idx="1"/>
          </p:nvPr>
        </p:nvSpPr>
        <p:spPr>
          <a:xfrm>
            <a:off x="2286000" y="1524000"/>
            <a:ext cx="7772400" cy="4114800"/>
          </a:xfrm>
        </p:spPr>
        <p:txBody>
          <a:bodyPr/>
          <a:lstStyle/>
          <a:p>
            <a:pPr>
              <a:lnSpc>
                <a:spcPct val="90000"/>
              </a:lnSpc>
            </a:pPr>
            <a:r>
              <a:rPr lang="tr-TR" sz="2400">
                <a:solidFill>
                  <a:srgbClr val="FF6600"/>
                </a:solidFill>
                <a:cs typeface="Times New Roman" panose="02020603050405020304" pitchFamily="18" charset="0"/>
              </a:rPr>
              <a:t>Katolik Kilisesi reform amaçlı bu konsülden sonra da, ortaya çıkan sorunlara çözüm bulma çabasını devam ettirmiş, öğretisine aykırı olan görüşlerle mücadele etmiştir. Sonraki yüzyıllarda bilim ve teknoloji alanındaki gelişmeler hızla devam etmiş, I. ve II.  Dünya savaşları yaşanmıştır. Yirminci yüzyılın bu büyük gelişme ve değişmeleri Katolik Kilisesini yeni problemlerle karşı karşıya getirmiştir. Kilise bu problemleri çözmek ve kendisini günün şartlarına uygun hale getirmek için İkinci Vatikan Konsülüni toplamıştır. Dünyanın her tarafından Katolik piskoposlar bu konsüle katılırken Ortodoks ve Protestanlar resmî gözlemciler göndermiştir.</a:t>
            </a:r>
          </a:p>
        </p:txBody>
      </p:sp>
    </p:spTree>
    <p:extLst>
      <p:ext uri="{BB962C8B-B14F-4D97-AF65-F5344CB8AC3E}">
        <p14:creationId xmlns:p14="http://schemas.microsoft.com/office/powerpoint/2010/main" val="30364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a:r>
              <a:rPr lang="tr-TR" sz="2400" i="1" u="sng">
                <a:solidFill>
                  <a:srgbClr val="FF6600"/>
                </a:solidFill>
              </a:rPr>
              <a:t>Konsülün Aldığı Başlıca Önemli Kararlar</a:t>
            </a:r>
          </a:p>
        </p:txBody>
      </p:sp>
      <p:sp>
        <p:nvSpPr>
          <p:cNvPr id="19459" name="Rectangle 3"/>
          <p:cNvSpPr>
            <a:spLocks noGrp="1" noChangeArrowheads="1"/>
          </p:cNvSpPr>
          <p:nvPr>
            <p:ph type="body" idx="1"/>
          </p:nvPr>
        </p:nvSpPr>
        <p:spPr>
          <a:xfrm>
            <a:off x="2057400" y="1752600"/>
            <a:ext cx="7772400" cy="4114800"/>
          </a:xfrm>
        </p:spPr>
        <p:txBody>
          <a:bodyPr/>
          <a:lstStyle/>
          <a:p>
            <a:pPr algn="just">
              <a:buFontTx/>
              <a:buNone/>
            </a:pPr>
            <a:r>
              <a:rPr lang="tr-TR" sz="2400">
                <a:cs typeface="Times New Roman" panose="02020603050405020304" pitchFamily="18" charset="0"/>
              </a:rPr>
              <a:t>a- </a:t>
            </a:r>
            <a:r>
              <a:rPr lang="tr-TR" sz="2400">
                <a:solidFill>
                  <a:schemeClr val="accent2"/>
                </a:solidFill>
                <a:cs typeface="Times New Roman" panose="02020603050405020304" pitchFamily="18" charset="0"/>
              </a:rPr>
              <a:t>Kilise inancında kutsal kitabın önceliği</a:t>
            </a:r>
          </a:p>
          <a:p>
            <a:pPr algn="just">
              <a:buFontTx/>
              <a:buNone/>
            </a:pPr>
            <a:r>
              <a:rPr lang="tr-TR" sz="2400">
                <a:solidFill>
                  <a:schemeClr val="accent2"/>
                </a:solidFill>
                <a:cs typeface="Times New Roman" panose="02020603050405020304" pitchFamily="18" charset="0"/>
              </a:rPr>
              <a:t>b- Hıristiyanların tümüne düşen ruhanî görev</a:t>
            </a:r>
          </a:p>
          <a:p>
            <a:pPr algn="just">
              <a:buFontTx/>
              <a:buNone/>
            </a:pPr>
            <a:r>
              <a:rPr lang="tr-TR" sz="2400">
                <a:solidFill>
                  <a:schemeClr val="accent2"/>
                </a:solidFill>
                <a:cs typeface="Times New Roman" panose="02020603050405020304" pitchFamily="18" charset="0"/>
              </a:rPr>
              <a:t>c- Hıristiyan birliğini geliştirme taahhüdü (Ökümenizm)</a:t>
            </a:r>
          </a:p>
          <a:p>
            <a:pPr algn="just">
              <a:buFontTx/>
              <a:buNone/>
            </a:pPr>
            <a:r>
              <a:rPr lang="tr-TR" sz="2400">
                <a:solidFill>
                  <a:schemeClr val="accent2"/>
                </a:solidFill>
                <a:cs typeface="Times New Roman" panose="02020603050405020304" pitchFamily="18" charset="0"/>
              </a:rPr>
              <a:t>d- Adalet, barış ve insan hakları mücadelesine etkin katkı</a:t>
            </a:r>
          </a:p>
          <a:p>
            <a:pPr algn="just">
              <a:buFontTx/>
              <a:buNone/>
            </a:pPr>
            <a:r>
              <a:rPr lang="tr-TR" sz="2400">
                <a:solidFill>
                  <a:schemeClr val="accent2"/>
                </a:solidFill>
                <a:cs typeface="Times New Roman" panose="02020603050405020304" pitchFamily="18" charset="0"/>
              </a:rPr>
              <a:t>e- Yaşayan dillerde ibadet edebilme</a:t>
            </a:r>
          </a:p>
          <a:p>
            <a:pPr algn="just">
              <a:buFontTx/>
              <a:buNone/>
            </a:pPr>
            <a:r>
              <a:rPr lang="tr-TR" sz="2400">
                <a:solidFill>
                  <a:schemeClr val="accent2"/>
                </a:solidFill>
                <a:cs typeface="Times New Roman" panose="02020603050405020304" pitchFamily="18" charset="0"/>
              </a:rPr>
              <a:t>f- Tanrı’nın farklı din mensuplarına bağışladığı selamet.</a:t>
            </a:r>
            <a:endParaRPr lang="tr-TR" sz="2400">
              <a:solidFill>
                <a:schemeClr val="accent2"/>
              </a:solidFill>
            </a:endParaRPr>
          </a:p>
          <a:p>
            <a:pPr algn="just">
              <a:buFontTx/>
              <a:buNone/>
            </a:pPr>
            <a:endParaRPr lang="tr-TR" sz="2400">
              <a:solidFill>
                <a:schemeClr val="accent2"/>
              </a:solidFill>
            </a:endParaRPr>
          </a:p>
          <a:p>
            <a:pPr algn="just">
              <a:buFontTx/>
              <a:buNone/>
            </a:pPr>
            <a:r>
              <a:rPr lang="tr-TR" sz="2400">
                <a:solidFill>
                  <a:srgbClr val="006600"/>
                </a:solidFill>
                <a:latin typeface="Papyrus" panose="03070502060502030205" pitchFamily="66" charset="0"/>
                <a:sym typeface="Wingdings" panose="05000000000000000000" pitchFamily="2" charset="2"/>
              </a:rPr>
              <a:t></a:t>
            </a:r>
            <a:r>
              <a:rPr lang="tr-TR" sz="2400">
                <a:solidFill>
                  <a:srgbClr val="006600"/>
                </a:solidFill>
                <a:cs typeface="Times New Roman" panose="02020603050405020304" pitchFamily="18" charset="0"/>
                <a:sym typeface="Wingdings 2" panose="05020102010507070707" pitchFamily="18" charset="2"/>
              </a:rPr>
              <a:t> </a:t>
            </a:r>
            <a:r>
              <a:rPr lang="tr-TR" sz="2400">
                <a:solidFill>
                  <a:srgbClr val="006600"/>
                </a:solidFill>
                <a:cs typeface="Times New Roman" panose="02020603050405020304" pitchFamily="18" charset="0"/>
              </a:rPr>
              <a:t>	</a:t>
            </a:r>
            <a:r>
              <a:rPr lang="tr-TR" sz="2400" i="1">
                <a:solidFill>
                  <a:srgbClr val="006600"/>
                </a:solidFill>
                <a:cs typeface="Times New Roman" panose="02020603050405020304" pitchFamily="18" charset="0"/>
              </a:rPr>
              <a:t>Bu konsülde, Hıristiyanlık tarihinde ilk defa diğer din mensuplarıyla ilgili açıklamalarda bulunulmuştur.</a:t>
            </a:r>
            <a:r>
              <a:rPr lang="tr-TR" sz="2400">
                <a:solidFill>
                  <a:srgbClr val="006600"/>
                </a:solidFill>
                <a:cs typeface="Times New Roman" panose="02020603050405020304" pitchFamily="18" charset="0"/>
              </a:rPr>
              <a:t> </a:t>
            </a:r>
          </a:p>
          <a:p>
            <a:pPr>
              <a:buFontTx/>
              <a:buNone/>
            </a:pPr>
            <a:endParaRPr lang="tr-TR" sz="2400">
              <a:solidFill>
                <a:srgbClr val="006600"/>
              </a:solidFill>
            </a:endParaRPr>
          </a:p>
        </p:txBody>
      </p:sp>
    </p:spTree>
    <p:extLst>
      <p:ext uri="{BB962C8B-B14F-4D97-AF65-F5344CB8AC3E}">
        <p14:creationId xmlns:p14="http://schemas.microsoft.com/office/powerpoint/2010/main" val="2585684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a:r>
              <a:rPr lang="tr-TR" sz="3200" i="1" u="sng">
                <a:solidFill>
                  <a:schemeClr val="accent2"/>
                </a:solidFill>
                <a:cs typeface="Times New Roman" panose="02020603050405020304" pitchFamily="18" charset="0"/>
              </a:rPr>
              <a:t>Katolik Mezhebi</a:t>
            </a:r>
            <a:r>
              <a:rPr lang="tr-TR">
                <a:solidFill>
                  <a:schemeClr val="accent2"/>
                </a:solidFill>
              </a:rPr>
              <a:t> </a:t>
            </a:r>
          </a:p>
        </p:txBody>
      </p:sp>
      <p:sp>
        <p:nvSpPr>
          <p:cNvPr id="12291" name="Rectangle 3"/>
          <p:cNvSpPr>
            <a:spLocks noGrp="1" noChangeArrowheads="1"/>
          </p:cNvSpPr>
          <p:nvPr>
            <p:ph type="body" sz="half" idx="1"/>
          </p:nvPr>
        </p:nvSpPr>
        <p:spPr/>
        <p:txBody>
          <a:bodyPr/>
          <a:lstStyle/>
          <a:p>
            <a:pPr algn="just">
              <a:lnSpc>
                <a:spcPct val="80000"/>
              </a:lnSpc>
            </a:pPr>
            <a:r>
              <a:rPr lang="tr-TR" sz="1800">
                <a:solidFill>
                  <a:srgbClr val="FF6600"/>
                </a:solidFill>
                <a:cs typeface="Times New Roman" panose="02020603050405020304" pitchFamily="18" charset="0"/>
              </a:rPr>
              <a:t>Doğu ile Batı Kiliselerinin birbirinden kopmasından sonra Roma’daki Kilise, evrensel anlamına gelen Katolik adını almıştır. Bu Kilise, Hıristiyan dünyasında en fazla mensubu bulunan Kilisedir. Merkeziyetçi bir yapısı olan bu mezhebin başında Papa bulunmaktadır. Katolik Kilisesi, Papanın yanılmazlığına inanmaktadır. Ondan sonra, sıralamada kardinaller,</a:t>
            </a:r>
            <a:r>
              <a:rPr lang="tr-TR" sz="1800">
                <a:solidFill>
                  <a:srgbClr val="FF6600"/>
                </a:solidFill>
              </a:rPr>
              <a:t> </a:t>
            </a:r>
            <a:r>
              <a:rPr lang="tr-TR" sz="1800">
                <a:solidFill>
                  <a:srgbClr val="FF6600"/>
                </a:solidFill>
                <a:cs typeface="Times New Roman" panose="02020603050405020304" pitchFamily="18" charset="0"/>
              </a:rPr>
              <a:t>piskoposlar ve rahipler gelmektedir.</a:t>
            </a:r>
          </a:p>
          <a:p>
            <a:pPr algn="just">
              <a:lnSpc>
                <a:spcPct val="80000"/>
              </a:lnSpc>
            </a:pPr>
            <a:r>
              <a:rPr lang="tr-TR" sz="1800">
                <a:solidFill>
                  <a:srgbClr val="6600CC"/>
                </a:solidFill>
                <a:cs typeface="Times New Roman" panose="02020603050405020304" pitchFamily="18" charset="0"/>
              </a:rPr>
              <a:t>Papa, havarilerin reisi Petrus’un, dolayısıyla da İsa’nın vekili konumundadır. O aynı zamanda, ruhanî Vatikan devletinin başı olarak kabul edilir.</a:t>
            </a:r>
          </a:p>
          <a:p>
            <a:pPr algn="just">
              <a:lnSpc>
                <a:spcPct val="80000"/>
              </a:lnSpc>
              <a:buFontTx/>
              <a:buNone/>
            </a:pPr>
            <a:endParaRPr lang="tr-TR" sz="1800">
              <a:solidFill>
                <a:srgbClr val="6600CC"/>
              </a:solidFill>
              <a:cs typeface="Times New Roman" panose="02020603050405020304" pitchFamily="18" charset="0"/>
            </a:endParaRPr>
          </a:p>
          <a:p>
            <a:pPr>
              <a:lnSpc>
                <a:spcPct val="80000"/>
              </a:lnSpc>
            </a:pPr>
            <a:endParaRPr lang="tr-TR" sz="1800"/>
          </a:p>
        </p:txBody>
      </p:sp>
      <p:pic>
        <p:nvPicPr>
          <p:cNvPr id="12293" name="Picture 5" descr="Catholic-single-network-faith"/>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343650" y="1981200"/>
            <a:ext cx="3467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60758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a:r>
              <a:rPr lang="tr-TR" sz="3200" i="1">
                <a:solidFill>
                  <a:srgbClr val="FF6600"/>
                </a:solidFill>
              </a:rPr>
              <a:t>Katolik Mezhebinin Özellikleri</a:t>
            </a:r>
          </a:p>
        </p:txBody>
      </p:sp>
      <p:sp>
        <p:nvSpPr>
          <p:cNvPr id="13315" name="Rectangle 3"/>
          <p:cNvSpPr>
            <a:spLocks noGrp="1" noChangeArrowheads="1"/>
          </p:cNvSpPr>
          <p:nvPr>
            <p:ph type="body" sz="half" idx="1"/>
          </p:nvPr>
        </p:nvSpPr>
        <p:spPr/>
        <p:txBody>
          <a:bodyPr/>
          <a:lstStyle/>
          <a:p>
            <a:pPr>
              <a:lnSpc>
                <a:spcPct val="80000"/>
              </a:lnSpc>
            </a:pPr>
            <a:r>
              <a:rPr lang="tr-TR" sz="1400">
                <a:solidFill>
                  <a:srgbClr val="6600CC"/>
                </a:solidFill>
              </a:rPr>
              <a:t>Mezhebin en yüksek lideri papadır. O, hiç yanılmaz.</a:t>
            </a:r>
          </a:p>
          <a:p>
            <a:pPr>
              <a:lnSpc>
                <a:spcPct val="80000"/>
              </a:lnSpc>
            </a:pPr>
            <a:r>
              <a:rPr lang="tr-TR" sz="1400">
                <a:solidFill>
                  <a:srgbClr val="6600CC"/>
                </a:solidFill>
              </a:rPr>
              <a:t>Roma, evrensel anlamındaki Katolikliğin merkezidir ve diğer  Kiliselerin merkezlerinden mânevî bakımdan daha üstündür.</a:t>
            </a:r>
          </a:p>
          <a:p>
            <a:pPr>
              <a:lnSpc>
                <a:spcPct val="80000"/>
              </a:lnSpc>
            </a:pPr>
            <a:r>
              <a:rPr lang="tr-TR" sz="1400">
                <a:solidFill>
                  <a:srgbClr val="6600CC"/>
                </a:solidFill>
              </a:rPr>
              <a:t>Evrensel kurtuluş, sadece Katolik Kilisesinin öğretilerine bağlanmakla mümkündür.  Çünkü Katolik Kilisesi, Kutsal Ruh’un yönetimi altındadır.</a:t>
            </a:r>
          </a:p>
          <a:p>
            <a:pPr>
              <a:lnSpc>
                <a:spcPct val="80000"/>
              </a:lnSpc>
            </a:pPr>
            <a:r>
              <a:rPr lang="tr-TR" sz="1400">
                <a:solidFill>
                  <a:srgbClr val="6600CC"/>
                </a:solidFill>
              </a:rPr>
              <a:t>Katolik Kilisesi kutsal kitabın yanında Kilise geleneğine büyük önem verir.</a:t>
            </a:r>
          </a:p>
          <a:p>
            <a:pPr>
              <a:lnSpc>
                <a:spcPct val="80000"/>
              </a:lnSpc>
            </a:pPr>
            <a:r>
              <a:rPr lang="tr-TR" sz="1400">
                <a:solidFill>
                  <a:srgbClr val="6600CC"/>
                </a:solidFill>
              </a:rPr>
              <a:t>Kutsal Ruh’un, Baba’dan ve Oğul’dan birlikte çıktığına inanılır.</a:t>
            </a:r>
          </a:p>
          <a:p>
            <a:pPr>
              <a:lnSpc>
                <a:spcPct val="80000"/>
              </a:lnSpc>
            </a:pPr>
            <a:r>
              <a:rPr lang="tr-TR" sz="1400">
                <a:solidFill>
                  <a:srgbClr val="6600CC"/>
                </a:solidFill>
              </a:rPr>
              <a:t>Hz. İsa’nın annesi Meryem ile azizlere değer verilir ve onların Tanrı katında şefaatçı olduklarına inanılır.</a:t>
            </a:r>
          </a:p>
          <a:p>
            <a:pPr>
              <a:lnSpc>
                <a:spcPct val="80000"/>
              </a:lnSpc>
            </a:pPr>
            <a:r>
              <a:rPr lang="tr-TR" sz="1400">
                <a:solidFill>
                  <a:srgbClr val="6600CC"/>
                </a:solidFill>
              </a:rPr>
              <a:t>Rahipler evlenemezler. Rahiplerin dışında kalanların, zina sebebi hariç, herhangi bir nedenle boşanmalarına izin verilmez.</a:t>
            </a:r>
          </a:p>
          <a:p>
            <a:pPr>
              <a:lnSpc>
                <a:spcPct val="80000"/>
              </a:lnSpc>
            </a:pPr>
            <a:r>
              <a:rPr lang="tr-TR" sz="1400">
                <a:solidFill>
                  <a:srgbClr val="6600CC"/>
                </a:solidFill>
              </a:rPr>
              <a:t>Haç işareti soldan sağa doğru yapılır. </a:t>
            </a:r>
          </a:p>
          <a:p>
            <a:pPr algn="just">
              <a:lnSpc>
                <a:spcPct val="80000"/>
              </a:lnSpc>
              <a:buFontTx/>
              <a:buNone/>
            </a:pPr>
            <a:endParaRPr lang="tr-TR" sz="1400">
              <a:solidFill>
                <a:srgbClr val="6600CC"/>
              </a:solidFill>
              <a:ea typeface="Dotum" panose="020B0600000101010101" pitchFamily="34" charset="-127"/>
              <a:cs typeface="Times New Roman" panose="02020603050405020304" pitchFamily="18" charset="0"/>
            </a:endParaRPr>
          </a:p>
        </p:txBody>
      </p:sp>
      <p:pic>
        <p:nvPicPr>
          <p:cNvPr id="13316"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83338" y="1989139"/>
            <a:ext cx="3505200" cy="2522537"/>
          </a:xfrm>
          <a:noFill/>
          <a:ln/>
        </p:spPr>
      </p:pic>
    </p:spTree>
    <p:extLst>
      <p:ext uri="{BB962C8B-B14F-4D97-AF65-F5344CB8AC3E}">
        <p14:creationId xmlns:p14="http://schemas.microsoft.com/office/powerpoint/2010/main" val="3846480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a:r>
              <a:rPr lang="tr-TR" sz="3200" i="1" u="sng">
                <a:solidFill>
                  <a:srgbClr val="6600CC"/>
                </a:solidFill>
                <a:cs typeface="Times New Roman" panose="02020603050405020304" pitchFamily="18" charset="0"/>
              </a:rPr>
              <a:t>Ortodoks Mezhebi</a:t>
            </a:r>
            <a:r>
              <a:rPr lang="tr-TR">
                <a:solidFill>
                  <a:srgbClr val="6600CC"/>
                </a:solidFill>
              </a:rPr>
              <a:t> </a:t>
            </a:r>
          </a:p>
        </p:txBody>
      </p:sp>
      <p:sp>
        <p:nvSpPr>
          <p:cNvPr id="14339" name="Rectangle 3"/>
          <p:cNvSpPr>
            <a:spLocks noGrp="1" noChangeArrowheads="1"/>
          </p:cNvSpPr>
          <p:nvPr>
            <p:ph type="body" sz="half" idx="1"/>
          </p:nvPr>
        </p:nvSpPr>
        <p:spPr/>
        <p:txBody>
          <a:bodyPr/>
          <a:lstStyle/>
          <a:p>
            <a:pPr algn="just">
              <a:lnSpc>
                <a:spcPct val="80000"/>
              </a:lnSpc>
            </a:pPr>
            <a:r>
              <a:rPr lang="tr-TR" sz="1400">
                <a:solidFill>
                  <a:srgbClr val="CC0000"/>
                </a:solidFill>
                <a:cs typeface="Times New Roman" panose="02020603050405020304" pitchFamily="18" charset="0"/>
              </a:rPr>
              <a:t>Ortodoks; doğru inanca, doğru doktrine sahip olan anlamına gel</a:t>
            </a:r>
            <a:r>
              <a:rPr lang="tr-TR" sz="1400">
                <a:solidFill>
                  <a:srgbClr val="CC0000"/>
                </a:solidFill>
              </a:rPr>
              <a:t>ir</a:t>
            </a:r>
            <a:r>
              <a:rPr lang="tr-TR" sz="1400">
                <a:solidFill>
                  <a:srgbClr val="CC0000"/>
                </a:solidFill>
                <a:cs typeface="Times New Roman" panose="02020603050405020304" pitchFamily="18" charset="0"/>
              </a:rPr>
              <a:t>. </a:t>
            </a:r>
            <a:r>
              <a:rPr lang="tr-TR" sz="1400">
                <a:solidFill>
                  <a:srgbClr val="CC0000"/>
                </a:solidFill>
              </a:rPr>
              <a:t>Bölünmeden sonra</a:t>
            </a:r>
            <a:r>
              <a:rPr lang="tr-TR" sz="1400">
                <a:solidFill>
                  <a:srgbClr val="CC0000"/>
                </a:solidFill>
                <a:cs typeface="Times New Roman" panose="02020603050405020304" pitchFamily="18" charset="0"/>
              </a:rPr>
              <a:t> Doğu Kilisesi, kendisinin doğru inanç ve yaşayış üzere olduğunu ifade etmek için  Ortodoks adını kullanmaya başlamıştır. Bu mezhep, İstanbul ve Roma Kiliselerinin siyasal çekişmeleri ve dinî ihtilafları sonucunda ortaya  çıkmıştır. Ayrılığa neden olan en temel iki ihtilaf ise İstanbul’un  Roma Kilisesinin üstünlüğünü kabul etmemesi ve Kutsal Ruh’un  sadece Baba’dan çıktığını savunmasıdır.</a:t>
            </a:r>
          </a:p>
          <a:p>
            <a:pPr algn="just">
              <a:lnSpc>
                <a:spcPct val="80000"/>
              </a:lnSpc>
            </a:pPr>
            <a:r>
              <a:rPr lang="tr-TR" sz="1400">
                <a:solidFill>
                  <a:srgbClr val="6600CC"/>
                </a:solidFill>
                <a:cs typeface="Times New Roman" panose="02020603050405020304" pitchFamily="18" charset="0"/>
              </a:rPr>
              <a:t>Bu ayrılıktan sonra İstanbul’daki Bizans Kilisesi Ortodoksluğun merkezi haline gelmiştir. Bu mezhebin diğer önemli merkezleri ise İskenderiye, Antakya ve Kudüs Patriklikleridir. Bunların dışında özerk veya kısmen özerk Kiliseler de bulunmaktadır. Bu yapısıyla Katoliklik kadar merkeziyetçi olmayan Ortodoksluk, sayısal çoğunluk  olarak Hıristiyan dünyasın</a:t>
            </a:r>
            <a:r>
              <a:rPr lang="tr-TR" sz="1400">
                <a:solidFill>
                  <a:srgbClr val="6600CC"/>
                </a:solidFill>
              </a:rPr>
              <a:t>ın en büyük ikinci mezhebidir</a:t>
            </a:r>
            <a:r>
              <a:rPr lang="tr-TR" sz="1400">
                <a:solidFill>
                  <a:srgbClr val="6600CC"/>
                </a:solidFill>
                <a:cs typeface="Times New Roman" panose="02020603050405020304" pitchFamily="18" charset="0"/>
              </a:rPr>
              <a:t>.</a:t>
            </a:r>
          </a:p>
          <a:p>
            <a:pPr>
              <a:lnSpc>
                <a:spcPct val="80000"/>
              </a:lnSpc>
            </a:pPr>
            <a:endParaRPr lang="tr-TR" sz="1400">
              <a:solidFill>
                <a:srgbClr val="6600CC"/>
              </a:solidFill>
            </a:endParaRPr>
          </a:p>
        </p:txBody>
      </p:sp>
      <p:pic>
        <p:nvPicPr>
          <p:cNvPr id="14341" name="Picture 5" descr="orthpdox cross"/>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7315200" y="2690814"/>
            <a:ext cx="1524000" cy="2693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46352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a:r>
              <a:rPr lang="tr-TR" sz="2800" i="1">
                <a:solidFill>
                  <a:srgbClr val="6600CC"/>
                </a:solidFill>
              </a:rPr>
              <a:t>Ortodoks Mezhebinin Özellikleri</a:t>
            </a:r>
          </a:p>
        </p:txBody>
      </p:sp>
      <p:sp>
        <p:nvSpPr>
          <p:cNvPr id="15363" name="Rectangle 3"/>
          <p:cNvSpPr>
            <a:spLocks noGrp="1" noChangeArrowheads="1"/>
          </p:cNvSpPr>
          <p:nvPr>
            <p:ph type="body" sz="half" idx="1"/>
          </p:nvPr>
        </p:nvSpPr>
        <p:spPr/>
        <p:txBody>
          <a:bodyPr/>
          <a:lstStyle/>
          <a:p>
            <a:pPr algn="just">
              <a:lnSpc>
                <a:spcPct val="80000"/>
              </a:lnSpc>
              <a:buFontTx/>
              <a:buAutoNum type="arabicPeriod"/>
            </a:pPr>
            <a:r>
              <a:rPr lang="tr-TR" sz="1800">
                <a:solidFill>
                  <a:srgbClr val="FF6600"/>
                </a:solidFill>
                <a:cs typeface="Times New Roman" panose="02020603050405020304" pitchFamily="18" charset="0"/>
              </a:rPr>
              <a:t>Ruhanî liderleri Patriktir.</a:t>
            </a:r>
          </a:p>
          <a:p>
            <a:pPr algn="just">
              <a:lnSpc>
                <a:spcPct val="80000"/>
              </a:lnSpc>
              <a:buFontTx/>
              <a:buAutoNum type="arabicPeriod"/>
            </a:pPr>
            <a:r>
              <a:rPr lang="tr-TR" sz="1800">
                <a:solidFill>
                  <a:srgbClr val="FF6600"/>
                </a:solidFill>
                <a:cs typeface="Times New Roman" panose="02020603050405020304" pitchFamily="18" charset="0"/>
              </a:rPr>
              <a:t>Ortodokslar Kutsal Ruh’un sadece</a:t>
            </a:r>
            <a:r>
              <a:rPr lang="en-US" sz="1800">
                <a:solidFill>
                  <a:srgbClr val="FF6600"/>
                </a:solidFill>
                <a:cs typeface="Times New Roman" panose="02020603050405020304" pitchFamily="18" charset="0"/>
              </a:rPr>
              <a:t> </a:t>
            </a:r>
            <a:r>
              <a:rPr lang="tr-TR" sz="1800">
                <a:solidFill>
                  <a:srgbClr val="FF6600"/>
                </a:solidFill>
                <a:cs typeface="Times New Roman" panose="02020603050405020304" pitchFamily="18" charset="0"/>
              </a:rPr>
              <a:t>Baba’dan çıktığına inanmaktadır.</a:t>
            </a:r>
          </a:p>
          <a:p>
            <a:pPr algn="just">
              <a:lnSpc>
                <a:spcPct val="80000"/>
              </a:lnSpc>
              <a:buFontTx/>
              <a:buAutoNum type="arabicPeriod"/>
            </a:pPr>
            <a:r>
              <a:rPr lang="tr-TR" sz="1800">
                <a:solidFill>
                  <a:srgbClr val="FF6600"/>
                </a:solidFill>
                <a:cs typeface="Times New Roman" panose="02020603050405020304" pitchFamily="18" charset="0"/>
              </a:rPr>
              <a:t>Papanın yanılmazlığını kabul etmezler.</a:t>
            </a:r>
          </a:p>
          <a:p>
            <a:pPr>
              <a:lnSpc>
                <a:spcPct val="80000"/>
              </a:lnSpc>
              <a:buFontTx/>
              <a:buAutoNum type="arabicPeriod"/>
            </a:pPr>
            <a:r>
              <a:rPr lang="tr-TR" sz="1800">
                <a:solidFill>
                  <a:srgbClr val="FF6600"/>
                </a:solidFill>
                <a:cs typeface="Times New Roman" panose="02020603050405020304" pitchFamily="18" charset="0"/>
              </a:rPr>
              <a:t>İlk yedi konsülü genel konsül olarak</a:t>
            </a:r>
            <a:r>
              <a:rPr lang="en-US" sz="1800">
                <a:solidFill>
                  <a:srgbClr val="FF6600"/>
                </a:solidFill>
                <a:cs typeface="Times New Roman" panose="02020603050405020304" pitchFamily="18" charset="0"/>
              </a:rPr>
              <a:t> </a:t>
            </a:r>
            <a:r>
              <a:rPr lang="tr-TR" sz="1800">
                <a:solidFill>
                  <a:srgbClr val="FF6600"/>
                </a:solidFill>
                <a:cs typeface="Times New Roman" panose="02020603050405020304" pitchFamily="18" charset="0"/>
              </a:rPr>
              <a:t>kabul etmekte, bundan sonrakileri</a:t>
            </a:r>
            <a:r>
              <a:rPr lang="en-US" sz="1800">
                <a:solidFill>
                  <a:srgbClr val="FF6600"/>
                </a:solidFill>
                <a:cs typeface="Times New Roman" panose="02020603050405020304" pitchFamily="18" charset="0"/>
              </a:rPr>
              <a:t> </a:t>
            </a:r>
            <a:r>
              <a:rPr lang="tr-TR" sz="1800">
                <a:solidFill>
                  <a:srgbClr val="FF6600"/>
                </a:solidFill>
                <a:cs typeface="Times New Roman" panose="02020603050405020304" pitchFamily="18" charset="0"/>
              </a:rPr>
              <a:t>sadece Katoliklerin konsülleri</a:t>
            </a:r>
            <a:r>
              <a:rPr lang="en-US" sz="1800">
                <a:solidFill>
                  <a:srgbClr val="FF6600"/>
                </a:solidFill>
                <a:cs typeface="Times New Roman" panose="02020603050405020304" pitchFamily="18" charset="0"/>
              </a:rPr>
              <a:t> </a:t>
            </a:r>
            <a:r>
              <a:rPr lang="tr-TR" sz="1800">
                <a:solidFill>
                  <a:srgbClr val="FF6600"/>
                </a:solidFill>
                <a:cs typeface="Times New Roman" panose="02020603050405020304" pitchFamily="18" charset="0"/>
              </a:rPr>
              <a:t>saymaktadırlar.</a:t>
            </a:r>
          </a:p>
          <a:p>
            <a:pPr>
              <a:lnSpc>
                <a:spcPct val="80000"/>
              </a:lnSpc>
              <a:buFontTx/>
              <a:buAutoNum type="arabicPeriod"/>
            </a:pPr>
            <a:r>
              <a:rPr lang="tr-TR" sz="1800">
                <a:solidFill>
                  <a:srgbClr val="FF6600"/>
                </a:solidFill>
                <a:cs typeface="Times New Roman" panose="02020603050405020304" pitchFamily="18" charset="0"/>
              </a:rPr>
              <a:t>İkonlara büyük önem vermekte ve</a:t>
            </a:r>
            <a:r>
              <a:rPr lang="en-US" sz="1800">
                <a:solidFill>
                  <a:srgbClr val="FF6600"/>
                </a:solidFill>
                <a:cs typeface="Times New Roman" panose="02020603050405020304" pitchFamily="18" charset="0"/>
              </a:rPr>
              <a:t> </a:t>
            </a:r>
            <a:r>
              <a:rPr lang="tr-TR" sz="1800">
                <a:solidFill>
                  <a:srgbClr val="FF6600"/>
                </a:solidFill>
                <a:cs typeface="Times New Roman" panose="02020603050405020304" pitchFamily="18" charset="0"/>
              </a:rPr>
              <a:t>Baba hariç herkesi ikonlarla tasvir</a:t>
            </a:r>
            <a:r>
              <a:rPr lang="en-US" sz="1800">
                <a:solidFill>
                  <a:srgbClr val="FF6600"/>
                </a:solidFill>
                <a:cs typeface="Times New Roman" panose="02020603050405020304" pitchFamily="18" charset="0"/>
              </a:rPr>
              <a:t> </a:t>
            </a:r>
            <a:r>
              <a:rPr lang="tr-TR" sz="1800">
                <a:solidFill>
                  <a:srgbClr val="FF6600"/>
                </a:solidFill>
                <a:cs typeface="Times New Roman" panose="02020603050405020304" pitchFamily="18" charset="0"/>
              </a:rPr>
              <a:t>etmektedirler.</a:t>
            </a:r>
          </a:p>
          <a:p>
            <a:pPr>
              <a:lnSpc>
                <a:spcPct val="80000"/>
              </a:lnSpc>
              <a:buFontTx/>
              <a:buAutoNum type="arabicPeriod"/>
            </a:pPr>
            <a:r>
              <a:rPr lang="tr-TR" sz="1800">
                <a:solidFill>
                  <a:srgbClr val="FF6600"/>
                </a:solidFill>
                <a:cs typeface="Times New Roman" panose="02020603050405020304" pitchFamily="18" charset="0"/>
              </a:rPr>
              <a:t>Rahipler istedikleri takdirde</a:t>
            </a:r>
            <a:r>
              <a:rPr lang="en-US" sz="1800">
                <a:solidFill>
                  <a:srgbClr val="FF6600"/>
                </a:solidFill>
                <a:cs typeface="Times New Roman" panose="02020603050405020304" pitchFamily="18" charset="0"/>
              </a:rPr>
              <a:t> </a:t>
            </a:r>
            <a:r>
              <a:rPr lang="tr-TR" sz="1800">
                <a:solidFill>
                  <a:srgbClr val="FF6600"/>
                </a:solidFill>
                <a:cs typeface="Times New Roman" panose="02020603050405020304" pitchFamily="18" charset="0"/>
              </a:rPr>
              <a:t>evlenebilirler.</a:t>
            </a:r>
          </a:p>
          <a:p>
            <a:pPr>
              <a:lnSpc>
                <a:spcPct val="80000"/>
              </a:lnSpc>
              <a:buFontTx/>
              <a:buAutoNum type="arabicPeriod"/>
            </a:pPr>
            <a:r>
              <a:rPr lang="tr-TR" sz="1800">
                <a:solidFill>
                  <a:srgbClr val="FF6600"/>
                </a:solidFill>
                <a:cs typeface="Times New Roman" panose="02020603050405020304" pitchFamily="18" charset="0"/>
              </a:rPr>
              <a:t>Her ülkenin kendi diliyle ibadet</a:t>
            </a:r>
            <a:r>
              <a:rPr lang="en-US" sz="1800">
                <a:solidFill>
                  <a:srgbClr val="FF6600"/>
                </a:solidFill>
                <a:cs typeface="Times New Roman" panose="02020603050405020304" pitchFamily="18" charset="0"/>
              </a:rPr>
              <a:t> </a:t>
            </a:r>
            <a:r>
              <a:rPr lang="tr-TR" sz="1800">
                <a:solidFill>
                  <a:srgbClr val="FF6600"/>
                </a:solidFill>
                <a:cs typeface="Times New Roman" panose="02020603050405020304" pitchFamily="18" charset="0"/>
              </a:rPr>
              <a:t>etmesini kabul etmektedirler.</a:t>
            </a:r>
          </a:p>
          <a:p>
            <a:pPr>
              <a:lnSpc>
                <a:spcPct val="80000"/>
              </a:lnSpc>
              <a:buFontTx/>
              <a:buAutoNum type="arabicPeriod"/>
            </a:pPr>
            <a:endParaRPr lang="tr-TR" sz="1800">
              <a:solidFill>
                <a:srgbClr val="FF6600"/>
              </a:solidFill>
            </a:endParaRPr>
          </a:p>
        </p:txBody>
      </p:sp>
      <p:pic>
        <p:nvPicPr>
          <p:cNvPr id="15365" name="Picture 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70689" y="2133600"/>
            <a:ext cx="2613025" cy="3810000"/>
          </a:xfrm>
          <a:noFill/>
          <a:ln/>
        </p:spPr>
      </p:pic>
    </p:spTree>
    <p:extLst>
      <p:ext uri="{BB962C8B-B14F-4D97-AF65-F5344CB8AC3E}">
        <p14:creationId xmlns:p14="http://schemas.microsoft.com/office/powerpoint/2010/main" val="458407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tr-TR"/>
          </a:p>
        </p:txBody>
      </p:sp>
      <p:pic>
        <p:nvPicPr>
          <p:cNvPr id="5632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855913" y="1981200"/>
            <a:ext cx="6119812" cy="4114800"/>
          </a:xfrm>
        </p:spPr>
      </p:pic>
    </p:spTree>
    <p:extLst>
      <p:ext uri="{BB962C8B-B14F-4D97-AF65-F5344CB8AC3E}">
        <p14:creationId xmlns:p14="http://schemas.microsoft.com/office/powerpoint/2010/main" val="891539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p:txBody>
          <a:bodyPr/>
          <a:lstStyle/>
          <a:p>
            <a:r>
              <a:rPr lang="en-US">
                <a:solidFill>
                  <a:schemeClr val="accent2"/>
                </a:solidFill>
              </a:rPr>
              <a:t>BARIŞ?!</a:t>
            </a:r>
            <a:endParaRPr lang="tr-TR">
              <a:solidFill>
                <a:schemeClr val="accent2"/>
              </a:solidFill>
            </a:endParaRPr>
          </a:p>
        </p:txBody>
      </p:sp>
      <p:pic>
        <p:nvPicPr>
          <p:cNvPr id="57347" name="Picture 3"/>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782888" y="2276475"/>
            <a:ext cx="3816350" cy="3530600"/>
          </a:xfrm>
        </p:spPr>
      </p:pic>
      <p:pic>
        <p:nvPicPr>
          <p:cNvPr id="57348" name="Picture 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rot="21313389">
            <a:off x="7256464" y="2995613"/>
            <a:ext cx="2676525" cy="2233612"/>
          </a:xfrm>
          <a:noFill/>
          <a:ln/>
        </p:spPr>
      </p:pic>
    </p:spTree>
    <p:extLst>
      <p:ext uri="{BB962C8B-B14F-4D97-AF65-F5344CB8AC3E}">
        <p14:creationId xmlns:p14="http://schemas.microsoft.com/office/powerpoint/2010/main" val="2312674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35188" y="260351"/>
            <a:ext cx="7772400" cy="936625"/>
          </a:xfrm>
        </p:spPr>
        <p:txBody>
          <a:bodyPr/>
          <a:lstStyle/>
          <a:p>
            <a:pPr algn="l"/>
            <a:r>
              <a:rPr lang="tr-TR" sz="3200" i="1" u="sng">
                <a:solidFill>
                  <a:schemeClr val="accent2"/>
                </a:solidFill>
                <a:cs typeface="Times New Roman" panose="02020603050405020304" pitchFamily="18" charset="0"/>
              </a:rPr>
              <a:t>Protestan Mezhebi</a:t>
            </a:r>
            <a:r>
              <a:rPr lang="tr-TR">
                <a:solidFill>
                  <a:schemeClr val="accent2"/>
                </a:solidFill>
              </a:rPr>
              <a:t> </a:t>
            </a:r>
          </a:p>
        </p:txBody>
      </p:sp>
      <p:sp>
        <p:nvSpPr>
          <p:cNvPr id="16387" name="Rectangle 3"/>
          <p:cNvSpPr>
            <a:spLocks noGrp="1" noChangeArrowheads="1"/>
          </p:cNvSpPr>
          <p:nvPr>
            <p:ph type="body" sz="half" idx="1"/>
          </p:nvPr>
        </p:nvSpPr>
        <p:spPr>
          <a:xfrm>
            <a:off x="2279650" y="1989138"/>
            <a:ext cx="3810000" cy="4114800"/>
          </a:xfrm>
        </p:spPr>
        <p:txBody>
          <a:bodyPr/>
          <a:lstStyle/>
          <a:p>
            <a:pPr>
              <a:lnSpc>
                <a:spcPct val="80000"/>
              </a:lnSpc>
            </a:pPr>
            <a:r>
              <a:rPr lang="tr-TR" sz="1600">
                <a:solidFill>
                  <a:srgbClr val="FF6600"/>
                </a:solidFill>
                <a:cs typeface="Times New Roman" panose="02020603050405020304" pitchFamily="18" charset="0"/>
              </a:rPr>
              <a:t>Protestan; başkaldıran, itiraz eden anlamına  gelmektedir. XVI. yüzyılda Katolikliğin dinî inanç ve uygulamalarına tepki olarak ortaya çıkan reformist topluluklara </a:t>
            </a:r>
            <a:r>
              <a:rPr lang="tr-TR" sz="1600" i="1">
                <a:solidFill>
                  <a:srgbClr val="FF6600"/>
                </a:solidFill>
                <a:cs typeface="Times New Roman" panose="02020603050405020304" pitchFamily="18" charset="0"/>
              </a:rPr>
              <a:t>Protestan</a:t>
            </a:r>
            <a:r>
              <a:rPr lang="tr-TR" sz="1600">
                <a:solidFill>
                  <a:srgbClr val="FF6600"/>
                </a:solidFill>
                <a:cs typeface="Times New Roman" panose="02020603050405020304" pitchFamily="18" charset="0"/>
              </a:rPr>
              <a:t> adı verilmiştir. Başını Alman rahip Martin Luther’in (1489-1546) çektiği bu hareket, daha sonra Zwingli, Calvin gibi birçok Protestan tarafından  Avrupa’nın her yerine yayılmıştır. Bu liderler Kilise teşkilâtının dinî otoritesi ve günahları affetme yetkisi gibi hususlara tepki göstermiş ve reformist görüşler ileri  sürmüşlerdir. Ancak çözüm konusunda farklı şeyler </a:t>
            </a:r>
            <a:r>
              <a:rPr lang="tr-TR" sz="1600">
                <a:solidFill>
                  <a:srgbClr val="FF6600"/>
                </a:solidFill>
              </a:rPr>
              <a:t>önermeleri</a:t>
            </a:r>
            <a:r>
              <a:rPr lang="tr-TR" sz="1600">
                <a:solidFill>
                  <a:srgbClr val="FF6600"/>
                </a:solidFill>
                <a:cs typeface="Times New Roman" panose="02020603050405020304" pitchFamily="18" charset="0"/>
              </a:rPr>
              <a:t> sonucunda birbirinden ayrı Protestan grupları doğmuştur. </a:t>
            </a:r>
          </a:p>
        </p:txBody>
      </p:sp>
      <p:pic>
        <p:nvPicPr>
          <p:cNvPr id="16388"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30989" y="1981200"/>
            <a:ext cx="2890837" cy="3824288"/>
          </a:xfrm>
          <a:noFill/>
          <a:ln/>
        </p:spPr>
      </p:pic>
    </p:spTree>
    <p:extLst>
      <p:ext uri="{BB962C8B-B14F-4D97-AF65-F5344CB8AC3E}">
        <p14:creationId xmlns:p14="http://schemas.microsoft.com/office/powerpoint/2010/main" val="4243667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a:r>
              <a:rPr lang="tr-TR" sz="2800" i="1">
                <a:solidFill>
                  <a:srgbClr val="6600CC"/>
                </a:solidFill>
              </a:rPr>
              <a:t>Protestan Mezhebinin Özellikleri</a:t>
            </a:r>
          </a:p>
        </p:txBody>
      </p:sp>
      <p:sp>
        <p:nvSpPr>
          <p:cNvPr id="17411" name="Rectangle 3"/>
          <p:cNvSpPr>
            <a:spLocks noGrp="1" noChangeArrowheads="1"/>
          </p:cNvSpPr>
          <p:nvPr>
            <p:ph type="body" idx="1"/>
          </p:nvPr>
        </p:nvSpPr>
        <p:spPr/>
        <p:txBody>
          <a:bodyPr/>
          <a:lstStyle/>
          <a:p>
            <a:pPr algn="just">
              <a:buFontTx/>
              <a:buNone/>
            </a:pPr>
            <a:r>
              <a:rPr lang="tr-TR" sz="2000">
                <a:cs typeface="Times New Roman" panose="02020603050405020304" pitchFamily="18" charset="0"/>
              </a:rPr>
              <a:t>1- </a:t>
            </a:r>
            <a:r>
              <a:rPr lang="tr-TR" sz="2000">
                <a:solidFill>
                  <a:srgbClr val="CC0000"/>
                </a:solidFill>
                <a:cs typeface="Times New Roman" panose="02020603050405020304" pitchFamily="18" charset="0"/>
              </a:rPr>
              <a:t>Papanın otoritesini ve yanılmazlığını reddederler.</a:t>
            </a:r>
          </a:p>
          <a:p>
            <a:pPr algn="just">
              <a:buFontTx/>
              <a:buNone/>
            </a:pPr>
            <a:r>
              <a:rPr lang="tr-TR" sz="2000">
                <a:solidFill>
                  <a:srgbClr val="CC0000"/>
                </a:solidFill>
                <a:cs typeface="Times New Roman" panose="02020603050405020304" pitchFamily="18" charset="0"/>
              </a:rPr>
              <a:t>2- Dini anlama ve yorumlamada kilise yetkililerini değil, Kutsal Kitabı esas alırlar.</a:t>
            </a:r>
          </a:p>
          <a:p>
            <a:pPr algn="just">
              <a:buFontTx/>
              <a:buNone/>
            </a:pPr>
            <a:r>
              <a:rPr lang="tr-TR" sz="2000">
                <a:solidFill>
                  <a:srgbClr val="CC0000"/>
                </a:solidFill>
                <a:cs typeface="Times New Roman" panose="02020603050405020304" pitchFamily="18" charset="0"/>
              </a:rPr>
              <a:t>3- Sadece vaftiz  ve evharistiya sakramentlerini kabul eder, diğerlerine değer vermezler.</a:t>
            </a:r>
          </a:p>
          <a:p>
            <a:pPr algn="just">
              <a:buFontTx/>
              <a:buNone/>
            </a:pPr>
            <a:r>
              <a:rPr lang="tr-TR" sz="2000">
                <a:solidFill>
                  <a:srgbClr val="CC0000"/>
                </a:solidFill>
                <a:cs typeface="Times New Roman" panose="02020603050405020304" pitchFamily="18" charset="0"/>
              </a:rPr>
              <a:t>4- Kurtuluşta, amelden çok imanı esas alırlar.</a:t>
            </a:r>
          </a:p>
          <a:p>
            <a:pPr algn="just">
              <a:buFontTx/>
              <a:buNone/>
            </a:pPr>
            <a:r>
              <a:rPr lang="tr-TR" sz="2000">
                <a:solidFill>
                  <a:srgbClr val="CC0000"/>
                </a:solidFill>
                <a:cs typeface="Times New Roman" panose="02020603050405020304" pitchFamily="18" charset="0"/>
              </a:rPr>
              <a:t>5- Din hizmetleri sınıfı bulunmakla birlikte ruhbanlığı kabul etmezler.</a:t>
            </a:r>
          </a:p>
          <a:p>
            <a:pPr algn="just">
              <a:buFontTx/>
              <a:buNone/>
            </a:pPr>
            <a:r>
              <a:rPr lang="tr-TR" sz="2000">
                <a:solidFill>
                  <a:srgbClr val="CC0000"/>
                </a:solidFill>
                <a:cs typeface="Times New Roman" panose="02020603050405020304" pitchFamily="18" charset="0"/>
              </a:rPr>
              <a:t>6- Azizlere ve Meryem’e önem vermezler.</a:t>
            </a:r>
          </a:p>
          <a:p>
            <a:pPr algn="just">
              <a:buFontTx/>
              <a:buNone/>
            </a:pPr>
            <a:r>
              <a:rPr lang="tr-TR" sz="2000">
                <a:solidFill>
                  <a:srgbClr val="CC0000"/>
                </a:solidFill>
                <a:cs typeface="Times New Roman" panose="02020603050405020304" pitchFamily="18" charset="0"/>
              </a:rPr>
              <a:t>7- Kiliselerinde resim ve heykel bulundurmazlar.</a:t>
            </a:r>
          </a:p>
          <a:p>
            <a:pPr>
              <a:buFontTx/>
              <a:buNone/>
            </a:pPr>
            <a:r>
              <a:rPr lang="tr-TR" sz="2000" b="1">
                <a:cs typeface="Times New Roman" panose="02020603050405020304" pitchFamily="18" charset="0"/>
              </a:rPr>
              <a:t> </a:t>
            </a:r>
          </a:p>
        </p:txBody>
      </p:sp>
    </p:spTree>
    <p:extLst>
      <p:ext uri="{BB962C8B-B14F-4D97-AF65-F5344CB8AC3E}">
        <p14:creationId xmlns:p14="http://schemas.microsoft.com/office/powerpoint/2010/main" val="4187854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arsayılan Tasarı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737</Words>
  <Application>Microsoft Office PowerPoint</Application>
  <PresentationFormat>Geniş ekran</PresentationFormat>
  <Paragraphs>48</Paragraphs>
  <Slides>11</Slides>
  <Notes>0</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11</vt:i4>
      </vt:variant>
    </vt:vector>
  </HeadingPairs>
  <TitlesOfParts>
    <vt:vector size="21" baseType="lpstr">
      <vt:lpstr>Dotum</vt:lpstr>
      <vt:lpstr>Arial</vt:lpstr>
      <vt:lpstr>Calibri</vt:lpstr>
      <vt:lpstr>Calibri Light</vt:lpstr>
      <vt:lpstr>Papyrus</vt:lpstr>
      <vt:lpstr>Times New Roman</vt:lpstr>
      <vt:lpstr>Wingdings</vt:lpstr>
      <vt:lpstr>Wingdings 2</vt:lpstr>
      <vt:lpstr>Office Teması</vt:lpstr>
      <vt:lpstr>Varsayılan Tasarım</vt:lpstr>
      <vt:lpstr>Hıristiyan Mezhepleri</vt:lpstr>
      <vt:lpstr>Katolik Mezhebi </vt:lpstr>
      <vt:lpstr>Katolik Mezhebinin Özellikleri</vt:lpstr>
      <vt:lpstr>Ortodoks Mezhebi </vt:lpstr>
      <vt:lpstr>Ortodoks Mezhebinin Özellikleri</vt:lpstr>
      <vt:lpstr>PowerPoint Sunusu</vt:lpstr>
      <vt:lpstr>BARIŞ?!</vt:lpstr>
      <vt:lpstr>Protestan Mezhebi </vt:lpstr>
      <vt:lpstr>Protestan Mezhebinin Özellikleri</vt:lpstr>
      <vt:lpstr>II. Vatikan Konsülü </vt:lpstr>
      <vt:lpstr>Konsülün Aldığı Başlıca Önemli Kararlar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Hıristiyan Mezhepleri</dc:title>
  <dc:creator>Baki Adam</dc:creator>
  <cp:lastModifiedBy>Baki Adam</cp:lastModifiedBy>
  <cp:revision>1</cp:revision>
  <dcterms:created xsi:type="dcterms:W3CDTF">2018-01-22T16:46:57Z</dcterms:created>
  <dcterms:modified xsi:type="dcterms:W3CDTF">2018-01-22T16:47:06Z</dcterms:modified>
</cp:coreProperties>
</file>