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2" r:id="rId4"/>
    <p:sldId id="273" r:id="rId5"/>
    <p:sldId id="275" r:id="rId6"/>
    <p:sldId id="274" r:id="rId7"/>
    <p:sldId id="276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08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0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1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24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0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2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43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35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3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99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AD8A-A93F-0349-9400-8DCBCE667017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7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55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REPRODUCTIVE HERD HEALTH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0517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Pp. uterine involution and control of uterine infections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71448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/>
              <a:t> </a:t>
            </a:r>
            <a:r>
              <a:rPr lang="tr-TR" b="1" u="sng" dirty="0" err="1"/>
              <a:t>Early</a:t>
            </a:r>
            <a:r>
              <a:rPr lang="tr-TR" b="1" u="sng" dirty="0"/>
              <a:t> </a:t>
            </a:r>
            <a:r>
              <a:rPr lang="tr-TR" b="1" u="sng" dirty="0" err="1"/>
              <a:t>puerperal</a:t>
            </a:r>
            <a:r>
              <a:rPr lang="tr-TR" b="1" u="sng" dirty="0"/>
              <a:t> </a:t>
            </a:r>
            <a:r>
              <a:rPr lang="tr-TR" b="1" u="sng" dirty="0" err="1"/>
              <a:t>infections</a:t>
            </a:r>
            <a:endParaRPr lang="tr-TR" b="1" u="sng" dirty="0"/>
          </a:p>
          <a:p>
            <a:pPr>
              <a:buNone/>
            </a:pPr>
            <a:r>
              <a:rPr lang="tr-TR" b="1" u="sng" dirty="0" err="1"/>
              <a:t>Parenteral</a:t>
            </a:r>
            <a:r>
              <a:rPr lang="tr-TR" b="1" u="sng" dirty="0"/>
              <a:t> </a:t>
            </a:r>
            <a:r>
              <a:rPr lang="tr-TR" b="1" u="sng" dirty="0" err="1"/>
              <a:t>antibiotics</a:t>
            </a:r>
            <a:endParaRPr lang="tr-TR" b="1" u="sng" dirty="0"/>
          </a:p>
          <a:p>
            <a:pPr>
              <a:buNone/>
            </a:pPr>
            <a:r>
              <a:rPr lang="tr-TR" b="1" u="sng" dirty="0" err="1"/>
              <a:t>Fluid</a:t>
            </a:r>
            <a:r>
              <a:rPr lang="tr-TR" b="1" u="sng" dirty="0"/>
              <a:t> </a:t>
            </a:r>
            <a:r>
              <a:rPr lang="tr-TR" b="1" u="sng" dirty="0" err="1"/>
              <a:t>therapy</a:t>
            </a:r>
            <a:endParaRPr lang="tr-TR" b="1" u="sng" dirty="0"/>
          </a:p>
          <a:p>
            <a:pPr>
              <a:buNone/>
            </a:pPr>
            <a:r>
              <a:rPr lang="tr-TR" b="1" u="sng" dirty="0"/>
              <a:t>Anti-</a:t>
            </a:r>
            <a:r>
              <a:rPr lang="tr-TR" b="1" u="sng" dirty="0" err="1"/>
              <a:t>histaminics</a:t>
            </a:r>
            <a:endParaRPr lang="tr-TR" b="1" u="sng" dirty="0"/>
          </a:p>
          <a:p>
            <a:pPr>
              <a:buNone/>
            </a:pPr>
            <a:r>
              <a:rPr lang="tr-TR" b="1" u="sng" dirty="0" err="1"/>
              <a:t>Supportive</a:t>
            </a:r>
            <a:r>
              <a:rPr lang="tr-TR" b="1" u="sng" dirty="0"/>
              <a:t> </a:t>
            </a:r>
            <a:r>
              <a:rPr lang="tr-TR" b="1" u="sng" dirty="0" err="1"/>
              <a:t>treatments</a:t>
            </a:r>
            <a:r>
              <a:rPr lang="tr-TR" b="1" u="sng" dirty="0"/>
              <a:t> (NSAI, </a:t>
            </a:r>
            <a:r>
              <a:rPr lang="tr-TR" b="1" u="sng" dirty="0" err="1"/>
              <a:t>etc</a:t>
            </a:r>
            <a:r>
              <a:rPr lang="tr-TR" b="1" u="sng" dirty="0"/>
              <a:t>.)</a:t>
            </a:r>
          </a:p>
          <a:p>
            <a:pPr>
              <a:buNone/>
            </a:pPr>
            <a:r>
              <a:rPr lang="tr-TR" b="1" u="sng" dirty="0" err="1"/>
              <a:t>Stimulation</a:t>
            </a:r>
            <a:r>
              <a:rPr lang="tr-TR" b="1" u="sng" dirty="0"/>
              <a:t> of </a:t>
            </a:r>
            <a:r>
              <a:rPr lang="tr-TR" b="1" u="sng" dirty="0" err="1"/>
              <a:t>uterine</a:t>
            </a:r>
            <a:r>
              <a:rPr lang="tr-TR" b="1" u="sng" dirty="0"/>
              <a:t> </a:t>
            </a:r>
            <a:r>
              <a:rPr lang="tr-TR" b="1" u="sng" dirty="0" err="1"/>
              <a:t>involution</a:t>
            </a:r>
            <a:r>
              <a:rPr lang="tr-TR" b="1" u="sng" dirty="0"/>
              <a:t> (PGF2a)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85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i="1" u="sng" dirty="0" err="1"/>
              <a:t>Postpartum</a:t>
            </a:r>
            <a:r>
              <a:rPr lang="tr-TR" b="1" i="1" u="sng" dirty="0"/>
              <a:t> </a:t>
            </a:r>
            <a:r>
              <a:rPr lang="tr-TR" b="1" i="1" u="sng" dirty="0" err="1"/>
              <a:t>after</a:t>
            </a:r>
            <a:r>
              <a:rPr lang="tr-TR" b="1" i="1" u="sng" dirty="0"/>
              <a:t> 30 </a:t>
            </a:r>
            <a:r>
              <a:rPr lang="tr-TR" b="1" i="1" u="sng" dirty="0" err="1"/>
              <a:t>days</a:t>
            </a:r>
            <a:endParaRPr lang="tr-TR" b="1" i="1" u="sng" dirty="0"/>
          </a:p>
          <a:p>
            <a:pPr>
              <a:buNone/>
            </a:pPr>
            <a:r>
              <a:rPr lang="tr-TR" b="1" i="1" u="sng" dirty="0" err="1"/>
              <a:t>Intrauterine</a:t>
            </a:r>
            <a:r>
              <a:rPr lang="tr-TR" b="1" i="1" u="sng" dirty="0"/>
              <a:t> </a:t>
            </a:r>
            <a:r>
              <a:rPr lang="tr-TR" b="1" i="1" u="sng" dirty="0" err="1"/>
              <a:t>antiseptics</a:t>
            </a:r>
            <a:r>
              <a:rPr lang="tr-TR" b="1" i="1" u="sng" dirty="0"/>
              <a:t>:</a:t>
            </a:r>
          </a:p>
          <a:p>
            <a:pPr>
              <a:buNone/>
            </a:pPr>
            <a:r>
              <a:rPr lang="tr-TR" b="1" i="1" u="sng" dirty="0"/>
              <a:t>A- </a:t>
            </a:r>
            <a:r>
              <a:rPr lang="tr-TR" b="1" i="1" u="sng" dirty="0" err="1"/>
              <a:t>Lugol</a:t>
            </a:r>
            <a:endParaRPr lang="tr-TR" b="1" i="1" u="sng" dirty="0"/>
          </a:p>
          <a:p>
            <a:pPr>
              <a:buNone/>
            </a:pPr>
            <a:r>
              <a:rPr lang="tr-TR" b="1" i="1" u="sng" dirty="0"/>
              <a:t>B- </a:t>
            </a:r>
            <a:r>
              <a:rPr lang="tr-TR" b="1" i="1" u="sng" dirty="0" err="1"/>
              <a:t>Lotagen</a:t>
            </a:r>
            <a:endParaRPr lang="tr-TR" b="1" i="1" u="sng" dirty="0"/>
          </a:p>
          <a:p>
            <a:pPr>
              <a:buNone/>
            </a:pPr>
            <a:r>
              <a:rPr lang="tr-TR" b="1" i="1" u="sng" dirty="0" err="1"/>
              <a:t>Intrauterine</a:t>
            </a:r>
            <a:r>
              <a:rPr lang="tr-TR" b="1" i="1" u="sng" dirty="0"/>
              <a:t> </a:t>
            </a:r>
            <a:r>
              <a:rPr lang="tr-TR" b="1" i="1" u="sng" dirty="0" err="1"/>
              <a:t>antibiotics</a:t>
            </a:r>
            <a:r>
              <a:rPr lang="tr-TR" b="1" i="1" u="sng" dirty="0"/>
              <a:t>:</a:t>
            </a:r>
          </a:p>
          <a:p>
            <a:pPr>
              <a:buNone/>
            </a:pPr>
            <a:r>
              <a:rPr lang="tr-TR" b="1" i="1" u="sng" dirty="0"/>
              <a:t>* </a:t>
            </a:r>
            <a:r>
              <a:rPr lang="tr-TR" b="1" i="1" u="sng" dirty="0" err="1"/>
              <a:t>Effective</a:t>
            </a:r>
            <a:r>
              <a:rPr lang="tr-TR" b="1" i="1" u="sng" dirty="0"/>
              <a:t> in </a:t>
            </a:r>
            <a:r>
              <a:rPr lang="tr-TR" b="1" i="1" u="sng" dirty="0" err="1"/>
              <a:t>anaerobic</a:t>
            </a:r>
            <a:r>
              <a:rPr lang="tr-TR" b="1" i="1" u="sng" dirty="0"/>
              <a:t> </a:t>
            </a:r>
            <a:r>
              <a:rPr lang="tr-TR" b="1" i="1" u="sng" dirty="0" err="1"/>
              <a:t>environment</a:t>
            </a:r>
            <a:r>
              <a:rPr lang="tr-TR" b="1" i="1" u="sng" dirty="0"/>
              <a:t>, </a:t>
            </a:r>
            <a:r>
              <a:rPr lang="tr-TR" b="1" i="1" u="sng" dirty="0" err="1"/>
              <a:t>broad</a:t>
            </a:r>
            <a:r>
              <a:rPr lang="tr-TR" b="1" i="1" u="sng" dirty="0"/>
              <a:t> </a:t>
            </a:r>
            <a:r>
              <a:rPr lang="tr-TR" b="1" i="1" u="sng" dirty="0" err="1"/>
              <a:t>spectrum</a:t>
            </a:r>
            <a:endParaRPr lang="tr-TR" b="1" i="1" u="sng" dirty="0"/>
          </a:p>
          <a:p>
            <a:pPr>
              <a:buNone/>
            </a:pPr>
            <a:r>
              <a:rPr lang="tr-TR" b="1" i="1" u="sng" dirty="0"/>
              <a:t>* DMSO + </a:t>
            </a:r>
            <a:r>
              <a:rPr lang="tr-TR" b="1" i="1" u="sng" dirty="0" err="1"/>
              <a:t>Antibiotic</a:t>
            </a:r>
            <a:r>
              <a:rPr lang="tr-TR" b="1" i="1" u="sng" dirty="0"/>
              <a:t> </a:t>
            </a:r>
            <a:r>
              <a:rPr lang="tr-TR" b="1" i="1" u="sng" dirty="0" err="1"/>
              <a:t>combination</a:t>
            </a:r>
            <a:r>
              <a:rPr lang="tr-TR" b="1" i="1" u="sng" dirty="0"/>
              <a:t> (</a:t>
            </a:r>
            <a:r>
              <a:rPr lang="tr-TR" b="1" i="1" u="sng" dirty="0" err="1"/>
              <a:t>Rifamycin</a:t>
            </a:r>
            <a:r>
              <a:rPr lang="tr-TR" b="1" i="1" u="sng" dirty="0"/>
              <a:t>)</a:t>
            </a:r>
          </a:p>
          <a:p>
            <a:pPr>
              <a:buNone/>
            </a:pPr>
            <a:r>
              <a:rPr lang="tr-TR" b="1" i="1" u="sng" dirty="0" err="1"/>
              <a:t>Other</a:t>
            </a:r>
            <a:r>
              <a:rPr lang="tr-TR" b="1" i="1" u="sng" dirty="0"/>
              <a:t> </a:t>
            </a:r>
            <a:r>
              <a:rPr lang="tr-TR" b="1" i="1" u="sng" dirty="0" err="1"/>
              <a:t>Methods</a:t>
            </a:r>
            <a:r>
              <a:rPr lang="tr-TR" b="1" i="1" u="sng" dirty="0"/>
              <a:t>:</a:t>
            </a:r>
          </a:p>
          <a:p>
            <a:pPr>
              <a:buNone/>
            </a:pPr>
            <a:r>
              <a:rPr lang="tr-TR" b="1" i="1" u="sng" dirty="0"/>
              <a:t>* </a:t>
            </a:r>
            <a:r>
              <a:rPr lang="tr-TR" b="1" i="1" u="sng" dirty="0" err="1"/>
              <a:t>Endometrial</a:t>
            </a:r>
            <a:r>
              <a:rPr lang="tr-TR" b="1" i="1" u="sng" dirty="0"/>
              <a:t> </a:t>
            </a:r>
            <a:r>
              <a:rPr lang="tr-TR" b="1" i="1" u="sng" dirty="0" err="1"/>
              <a:t>curettage</a:t>
            </a:r>
            <a:endParaRPr lang="tr-TR" b="1" i="1" u="sng" dirty="0"/>
          </a:p>
          <a:p>
            <a:pPr>
              <a:buNone/>
            </a:pPr>
            <a:r>
              <a:rPr lang="tr-TR" b="1" i="1" u="sng" dirty="0"/>
              <a:t>* PGF2-alpha x PGF2-alpha</a:t>
            </a:r>
          </a:p>
          <a:p>
            <a:pPr>
              <a:buNone/>
            </a:pPr>
            <a:r>
              <a:rPr lang="tr-TR" b="1" i="1" u="sng" dirty="0"/>
              <a:t>* </a:t>
            </a:r>
            <a:r>
              <a:rPr lang="tr-TR" b="1" i="1" u="sng" dirty="0" err="1"/>
              <a:t>Eosinophilic</a:t>
            </a:r>
            <a:r>
              <a:rPr lang="tr-TR" b="1" i="1" u="sng" dirty="0"/>
              <a:t> </a:t>
            </a:r>
            <a:r>
              <a:rPr lang="tr-TR" b="1" i="1" u="sng" dirty="0" err="1"/>
              <a:t>culture</a:t>
            </a:r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37478" y="242461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Pp. uterine involution and control of uterine infections</a:t>
            </a:r>
            <a:r>
              <a:rPr lang="tr-TR" sz="3600" b="1" dirty="0"/>
              <a:t/>
            </a:r>
            <a:br>
              <a:rPr lang="tr-TR" sz="3600" b="1" dirty="0"/>
            </a:b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044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Case </a:t>
            </a:r>
            <a:r>
              <a:rPr lang="tr-TR" b="1" dirty="0" err="1"/>
              <a:t>Based</a:t>
            </a:r>
            <a:r>
              <a:rPr lang="tr-TR" b="1" dirty="0"/>
              <a:t> </a:t>
            </a:r>
            <a:r>
              <a:rPr lang="tr-TR" b="1" dirty="0" err="1"/>
              <a:t>Approaches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  </a:t>
            </a:r>
            <a:r>
              <a:rPr lang="tr-TR" b="1" dirty="0" err="1"/>
              <a:t>anoestrus</a:t>
            </a:r>
            <a:endParaRPr lang="tr-TR" b="1" dirty="0"/>
          </a:p>
          <a:p>
            <a:pPr>
              <a:buNone/>
            </a:pPr>
            <a:r>
              <a:rPr lang="tr-TR" b="1" dirty="0" err="1"/>
              <a:t>Note</a:t>
            </a:r>
            <a:r>
              <a:rPr lang="tr-TR" b="1" dirty="0"/>
              <a:t>: </a:t>
            </a:r>
            <a:r>
              <a:rPr lang="tr-TR" b="1" dirty="0" err="1"/>
              <a:t>Sub</a:t>
            </a:r>
            <a:r>
              <a:rPr lang="tr-TR" b="1" dirty="0"/>
              <a:t> </a:t>
            </a:r>
            <a:r>
              <a:rPr lang="tr-TR" b="1" dirty="0" err="1"/>
              <a:t>oestrus</a:t>
            </a:r>
            <a:r>
              <a:rPr lang="tr-TR" b="1" dirty="0"/>
              <a:t> </a:t>
            </a:r>
            <a:r>
              <a:rPr lang="tr-TR" b="1" dirty="0" err="1"/>
              <a:t>must</a:t>
            </a:r>
            <a:r>
              <a:rPr lang="tr-TR" b="1" dirty="0"/>
              <a:t> be </a:t>
            </a:r>
            <a:r>
              <a:rPr lang="tr-TR" b="1" dirty="0" err="1"/>
              <a:t>distinguished</a:t>
            </a:r>
            <a:r>
              <a:rPr lang="tr-TR" b="1" dirty="0"/>
              <a:t> </a:t>
            </a:r>
            <a:r>
              <a:rPr lang="tr-TR" b="1" dirty="0" err="1"/>
              <a:t>from</a:t>
            </a:r>
            <a:r>
              <a:rPr lang="tr-TR" b="1" dirty="0"/>
              <a:t> </a:t>
            </a:r>
            <a:r>
              <a:rPr lang="tr-TR" b="1" dirty="0" err="1"/>
              <a:t>persistent</a:t>
            </a:r>
            <a:r>
              <a:rPr lang="tr-TR" b="1" dirty="0"/>
              <a:t> CL </a:t>
            </a:r>
            <a:r>
              <a:rPr lang="tr-TR" b="1" dirty="0" err="1"/>
              <a:t>cases</a:t>
            </a:r>
            <a:r>
              <a:rPr lang="tr-TR" b="1" dirty="0"/>
              <a:t>, </a:t>
            </a:r>
            <a:r>
              <a:rPr lang="tr-TR" b="1" dirty="0" err="1"/>
              <a:t>oestrus</a:t>
            </a:r>
            <a:r>
              <a:rPr lang="tr-TR" b="1" dirty="0"/>
              <a:t> </a:t>
            </a:r>
            <a:r>
              <a:rPr lang="tr-TR" b="1" dirty="0" err="1"/>
              <a:t>observation</a:t>
            </a:r>
            <a:r>
              <a:rPr lang="tr-TR" b="1" dirty="0"/>
              <a:t> </a:t>
            </a:r>
            <a:r>
              <a:rPr lang="tr-TR" b="1" dirty="0" err="1"/>
              <a:t>cannot</a:t>
            </a:r>
            <a:r>
              <a:rPr lang="tr-TR" b="1" dirty="0"/>
              <a:t> be </a:t>
            </a:r>
            <a:r>
              <a:rPr lang="tr-TR" b="1" dirty="0" err="1"/>
              <a:t>performed</a:t>
            </a:r>
            <a:r>
              <a:rPr lang="tr-TR" b="1" dirty="0"/>
              <a:t> </a:t>
            </a:r>
            <a:r>
              <a:rPr lang="tr-TR" b="1" dirty="0" err="1"/>
              <a:t>correctly</a:t>
            </a:r>
            <a:endParaRPr lang="tr-TR" b="1" dirty="0"/>
          </a:p>
          <a:p>
            <a:pPr>
              <a:buNone/>
            </a:pPr>
            <a:r>
              <a:rPr lang="tr-TR" b="1" dirty="0"/>
              <a:t>Post </a:t>
            </a:r>
            <a:r>
              <a:rPr lang="tr-TR" b="1" dirty="0" err="1"/>
              <a:t>partum</a:t>
            </a:r>
            <a:r>
              <a:rPr lang="tr-TR" b="1" dirty="0"/>
              <a:t> </a:t>
            </a:r>
            <a:r>
              <a:rPr lang="tr-TR" b="1" dirty="0" err="1"/>
              <a:t>prolongs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endParaRPr lang="tr-TR" b="1" dirty="0"/>
          </a:p>
          <a:p>
            <a:pPr>
              <a:buNone/>
            </a:pPr>
            <a:r>
              <a:rPr lang="tr-TR" b="1" dirty="0" err="1"/>
              <a:t>Palpation</a:t>
            </a:r>
            <a:r>
              <a:rPr lang="tr-TR" b="1" dirty="0"/>
              <a:t> (10 </a:t>
            </a:r>
            <a:r>
              <a:rPr lang="tr-TR" b="1" dirty="0" err="1"/>
              <a:t>days</a:t>
            </a:r>
            <a:r>
              <a:rPr lang="tr-TR" b="1" dirty="0"/>
              <a:t> apart): </a:t>
            </a:r>
            <a:r>
              <a:rPr lang="tr-TR" b="1" dirty="0" err="1"/>
              <a:t>Ovarium</a:t>
            </a:r>
            <a:r>
              <a:rPr lang="tr-TR" b="1" dirty="0"/>
              <a:t> </a:t>
            </a:r>
            <a:r>
              <a:rPr lang="tr-TR" b="1" dirty="0" err="1"/>
              <a:t>surfaces</a:t>
            </a:r>
            <a:r>
              <a:rPr lang="tr-TR" b="1" dirty="0"/>
              <a:t> </a:t>
            </a:r>
            <a:r>
              <a:rPr lang="tr-TR" b="1" dirty="0" err="1"/>
              <a:t>smooth</a:t>
            </a:r>
            <a:r>
              <a:rPr lang="tr-TR" b="1" dirty="0"/>
              <a:t>, </a:t>
            </a:r>
            <a:r>
              <a:rPr lang="tr-TR" b="1" dirty="0" err="1"/>
              <a:t>no</a:t>
            </a:r>
            <a:r>
              <a:rPr lang="tr-TR" b="1" dirty="0"/>
              <a:t> </a:t>
            </a:r>
            <a:r>
              <a:rPr lang="tr-TR" b="1" dirty="0" err="1"/>
              <a:t>structure</a:t>
            </a:r>
            <a:endParaRPr lang="tr-TR" b="1" dirty="0"/>
          </a:p>
          <a:p>
            <a:pPr>
              <a:buNone/>
            </a:pPr>
            <a:r>
              <a:rPr lang="tr-TR" b="1" dirty="0"/>
              <a:t>Serum P4 (</a:t>
            </a:r>
            <a:r>
              <a:rPr lang="tr-TR" b="1" dirty="0" err="1"/>
              <a:t>twice</a:t>
            </a:r>
            <a:r>
              <a:rPr lang="tr-TR" b="1" dirty="0"/>
              <a:t> a </a:t>
            </a:r>
            <a:r>
              <a:rPr lang="tr-TR" b="1" dirty="0" err="1"/>
              <a:t>week</a:t>
            </a:r>
            <a:r>
              <a:rPr lang="tr-TR" b="1" dirty="0"/>
              <a:t>) &lt;1 </a:t>
            </a:r>
            <a:r>
              <a:rPr lang="tr-TR" b="1" dirty="0" err="1"/>
              <a:t>ng</a:t>
            </a:r>
            <a:r>
              <a:rPr lang="tr-TR" b="1" dirty="0"/>
              <a:t> / 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9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2083" y="365125"/>
            <a:ext cx="10515600" cy="1325563"/>
          </a:xfrm>
        </p:spPr>
        <p:txBody>
          <a:bodyPr/>
          <a:lstStyle/>
          <a:p>
            <a:r>
              <a:rPr lang="tr-TR" b="1" dirty="0"/>
              <a:t>ANOSTRUS TREATMENT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Correct the feeding (LH)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Eliminate calf effect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The presence of bulls in the environment (pheromone)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Hormonal interference (</a:t>
            </a:r>
            <a:r>
              <a:rPr lang="en-US" dirty="0" err="1">
                <a:solidFill>
                  <a:srgbClr val="C00000"/>
                </a:solidFill>
              </a:rPr>
              <a:t>GnRH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Progestagen</a:t>
            </a:r>
            <a:r>
              <a:rPr lang="en-US" dirty="0">
                <a:solidFill>
                  <a:srgbClr val="C00000"/>
                </a:solidFill>
              </a:rPr>
              <a:t> + </a:t>
            </a:r>
            <a:r>
              <a:rPr lang="en-US" dirty="0" err="1">
                <a:solidFill>
                  <a:srgbClr val="C00000"/>
                </a:solidFill>
              </a:rPr>
              <a:t>GnRH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combi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4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Subostrus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No </a:t>
            </a:r>
            <a:r>
              <a:rPr lang="tr-TR" dirty="0" err="1"/>
              <a:t>oestrus</a:t>
            </a:r>
            <a:r>
              <a:rPr lang="tr-TR" dirty="0"/>
              <a:t> </a:t>
            </a:r>
            <a:r>
              <a:rPr lang="tr-TR" dirty="0" err="1"/>
              <a:t>symptoms</a:t>
            </a:r>
            <a:endParaRPr lang="tr-TR" dirty="0"/>
          </a:p>
          <a:p>
            <a:r>
              <a:rPr lang="tr-TR" dirty="0" err="1"/>
              <a:t>Palpation</a:t>
            </a:r>
            <a:r>
              <a:rPr lang="tr-TR" dirty="0"/>
              <a:t> has </a:t>
            </a:r>
            <a:r>
              <a:rPr lang="tr-TR" dirty="0" err="1"/>
              <a:t>Luteal</a:t>
            </a:r>
            <a:r>
              <a:rPr lang="tr-TR" dirty="0"/>
              <a:t> </a:t>
            </a:r>
            <a:r>
              <a:rPr lang="tr-TR" dirty="0" err="1"/>
              <a:t>Structure</a:t>
            </a:r>
            <a:endParaRPr lang="tr-TR" dirty="0"/>
          </a:p>
          <a:p>
            <a:r>
              <a:rPr lang="tr-TR" dirty="0"/>
              <a:t>USG has “</a:t>
            </a:r>
            <a:r>
              <a:rPr lang="tr-TR" dirty="0" err="1"/>
              <a:t>luteal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” </a:t>
            </a:r>
            <a:r>
              <a:rPr lang="tr-TR" dirty="0" err="1"/>
              <a:t>and</a:t>
            </a:r>
            <a:r>
              <a:rPr lang="tr-TR" dirty="0"/>
              <a:t> “</a:t>
            </a:r>
            <a:r>
              <a:rPr lang="tr-TR" dirty="0" smtClean="0"/>
              <a:t>Dominant </a:t>
            </a:r>
            <a:r>
              <a:rPr lang="tr-TR" dirty="0" err="1"/>
              <a:t>follicle</a:t>
            </a:r>
            <a:r>
              <a:rPr lang="tr-TR" dirty="0"/>
              <a:t>”</a:t>
            </a:r>
          </a:p>
          <a:p>
            <a:r>
              <a:rPr lang="tr-TR" dirty="0" err="1"/>
              <a:t>Hormonal</a:t>
            </a:r>
            <a:r>
              <a:rPr lang="tr-TR" dirty="0"/>
              <a:t> </a:t>
            </a:r>
            <a:r>
              <a:rPr lang="tr-TR" dirty="0" err="1"/>
              <a:t>interference</a:t>
            </a:r>
            <a:endParaRPr lang="tr-TR" dirty="0"/>
          </a:p>
          <a:p>
            <a:r>
              <a:rPr lang="tr-TR" dirty="0"/>
              <a:t>(</a:t>
            </a:r>
            <a:r>
              <a:rPr lang="tr-TR" dirty="0" err="1"/>
              <a:t>Synchronization</a:t>
            </a:r>
            <a:r>
              <a:rPr lang="tr-TR" dirty="0"/>
              <a:t> of </a:t>
            </a:r>
            <a:r>
              <a:rPr lang="tr-TR" dirty="0" err="1"/>
              <a:t>ovulation</a:t>
            </a:r>
            <a:r>
              <a:rPr lang="tr-TR" dirty="0"/>
              <a:t>: </a:t>
            </a:r>
            <a:r>
              <a:rPr lang="tr-TR" dirty="0" err="1"/>
              <a:t>GnRH</a:t>
            </a:r>
            <a:r>
              <a:rPr lang="tr-TR" dirty="0"/>
              <a:t> + PGF2a + </a:t>
            </a:r>
            <a:r>
              <a:rPr lang="tr-TR" dirty="0" err="1"/>
              <a:t>Progestagen</a:t>
            </a:r>
            <a:r>
              <a:rPr lang="tr-TR" dirty="0"/>
              <a:t> </a:t>
            </a:r>
            <a:r>
              <a:rPr lang="tr-TR" dirty="0" err="1"/>
              <a:t>combination</a:t>
            </a:r>
            <a:r>
              <a:rPr lang="tr-TR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30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94678" y="365125"/>
            <a:ext cx="10515600" cy="1325563"/>
          </a:xfrm>
        </p:spPr>
        <p:txBody>
          <a:bodyPr/>
          <a:lstStyle/>
          <a:p>
            <a:r>
              <a:rPr lang="tr-TR" b="1" dirty="0" err="1"/>
              <a:t>Genuine</a:t>
            </a:r>
            <a:r>
              <a:rPr lang="tr-TR" b="1" dirty="0"/>
              <a:t> </a:t>
            </a:r>
            <a:r>
              <a:rPr lang="tr-TR" b="1" dirty="0" err="1"/>
              <a:t>Anoestrus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214423"/>
            <a:ext cx="8229600" cy="4525963"/>
          </a:xfrm>
        </p:spPr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Ovarian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activated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due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to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failure</a:t>
            </a:r>
            <a:r>
              <a:rPr lang="tr-TR" dirty="0">
                <a:solidFill>
                  <a:srgbClr val="C00000"/>
                </a:solidFill>
              </a:rPr>
              <a:t> of </a:t>
            </a:r>
            <a:r>
              <a:rPr lang="tr-TR" dirty="0" err="1">
                <a:solidFill>
                  <a:srgbClr val="C00000"/>
                </a:solidFill>
              </a:rPr>
              <a:t>luteolitic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mechanism</a:t>
            </a:r>
            <a:endParaRPr lang="tr-TR" dirty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  <a:p>
            <a:r>
              <a:rPr lang="tr-TR" dirty="0" err="1">
                <a:solidFill>
                  <a:srgbClr val="C00000"/>
                </a:solidFill>
              </a:rPr>
              <a:t>Treatment</a:t>
            </a:r>
            <a:r>
              <a:rPr lang="tr-TR" dirty="0">
                <a:solidFill>
                  <a:srgbClr val="C00000"/>
                </a:solidFill>
              </a:rPr>
              <a:t>: </a:t>
            </a:r>
            <a:r>
              <a:rPr lang="tr-TR" dirty="0" err="1">
                <a:solidFill>
                  <a:srgbClr val="C00000"/>
                </a:solidFill>
              </a:rPr>
              <a:t>Operation</a:t>
            </a:r>
            <a:r>
              <a:rPr lang="tr-TR" dirty="0">
                <a:solidFill>
                  <a:srgbClr val="C00000"/>
                </a:solidFill>
              </a:rPr>
              <a:t> of </a:t>
            </a:r>
            <a:r>
              <a:rPr lang="tr-TR" dirty="0" err="1">
                <a:solidFill>
                  <a:srgbClr val="C00000"/>
                </a:solidFill>
              </a:rPr>
              <a:t>luteolitic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mechanism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 err="1">
                <a:solidFill>
                  <a:srgbClr val="C00000"/>
                </a:solidFill>
              </a:rPr>
              <a:t>Intrauterine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antibiotic</a:t>
            </a:r>
            <a:r>
              <a:rPr lang="tr-TR" dirty="0">
                <a:solidFill>
                  <a:srgbClr val="C00000"/>
                </a:solidFill>
              </a:rPr>
              <a:t>, </a:t>
            </a:r>
            <a:r>
              <a:rPr lang="tr-TR" dirty="0" err="1">
                <a:solidFill>
                  <a:srgbClr val="C00000"/>
                </a:solidFill>
              </a:rPr>
              <a:t>antiseptic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administration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 err="1">
                <a:solidFill>
                  <a:srgbClr val="C00000"/>
                </a:solidFill>
              </a:rPr>
              <a:t>Hormonal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interference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rgbClr val="C00000"/>
                </a:solidFill>
              </a:rPr>
              <a:t>     (</a:t>
            </a:r>
            <a:r>
              <a:rPr lang="tr-TR" dirty="0" err="1">
                <a:solidFill>
                  <a:srgbClr val="C00000"/>
                </a:solidFill>
              </a:rPr>
              <a:t>Single</a:t>
            </a:r>
            <a:r>
              <a:rPr lang="tr-TR" dirty="0">
                <a:solidFill>
                  <a:srgbClr val="C00000"/>
                </a:solidFill>
              </a:rPr>
              <a:t> PGF2a </a:t>
            </a:r>
            <a:r>
              <a:rPr lang="tr-TR" dirty="0" err="1">
                <a:solidFill>
                  <a:srgbClr val="C00000"/>
                </a:solidFill>
              </a:rPr>
              <a:t>or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Ovulation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synchronization</a:t>
            </a:r>
            <a:r>
              <a:rPr lang="tr-TR" dirty="0">
                <a:solidFill>
                  <a:srgbClr val="C00000"/>
                </a:solidFill>
              </a:rPr>
              <a:t>)</a:t>
            </a:r>
            <a:endParaRPr lang="tr-TR" dirty="0" smtClean="0"/>
          </a:p>
          <a:p>
            <a:pPr marL="514350" indent="-51435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7269" y="239663"/>
            <a:ext cx="8229600" cy="1143000"/>
          </a:xfrm>
        </p:spPr>
        <p:txBody>
          <a:bodyPr>
            <a:normAutofit/>
          </a:bodyPr>
          <a:lstStyle/>
          <a:p>
            <a:r>
              <a:rPr lang="tr-TR" sz="4900" b="1" dirty="0" err="1"/>
              <a:t>Ovarian</a:t>
            </a:r>
            <a:r>
              <a:rPr lang="tr-TR" sz="4900" b="1" dirty="0"/>
              <a:t> </a:t>
            </a:r>
            <a:r>
              <a:rPr lang="tr-TR" sz="4900" b="1" dirty="0" err="1"/>
              <a:t>Cysts</a:t>
            </a:r>
            <a:r>
              <a:rPr lang="tr-TR" sz="4900" b="1" dirty="0"/>
              <a:t>              </a:t>
            </a:r>
            <a:r>
              <a:rPr lang="tr-TR" sz="3600" b="1" dirty="0" smtClean="0"/>
              <a:t>(</a:t>
            </a:r>
            <a:r>
              <a:rPr lang="tr-TR" sz="3600" b="1" dirty="0" err="1"/>
              <a:t>pp</a:t>
            </a:r>
            <a:r>
              <a:rPr lang="tr-TR" sz="3600" b="1" dirty="0"/>
              <a:t> </a:t>
            </a:r>
            <a:r>
              <a:rPr lang="tr-TR" sz="3600" b="1" dirty="0" err="1" smtClean="0"/>
              <a:t>first</a:t>
            </a:r>
            <a:r>
              <a:rPr lang="tr-TR" sz="3600" b="1" dirty="0" smtClean="0"/>
              <a:t> </a:t>
            </a:r>
            <a:r>
              <a:rPr lang="tr-TR" sz="3600" b="1" dirty="0" smtClean="0"/>
              <a:t>35 d)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428737"/>
            <a:ext cx="8229600" cy="4525963"/>
          </a:xfrm>
        </p:spPr>
        <p:txBody>
          <a:bodyPr/>
          <a:lstStyle/>
          <a:p>
            <a:r>
              <a:rPr lang="tr-TR" dirty="0" err="1"/>
              <a:t>Follicular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Luteal</a:t>
            </a:r>
            <a:endParaRPr lang="tr-TR" dirty="0"/>
          </a:p>
          <a:p>
            <a:r>
              <a:rPr lang="tr-TR" dirty="0" err="1"/>
              <a:t>GnRH</a:t>
            </a:r>
            <a:endParaRPr lang="tr-TR" dirty="0"/>
          </a:p>
          <a:p>
            <a:r>
              <a:rPr lang="tr-TR" dirty="0" err="1"/>
              <a:t>GnRH</a:t>
            </a:r>
            <a:r>
              <a:rPr lang="tr-TR" dirty="0"/>
              <a:t> + PGF 2?</a:t>
            </a:r>
          </a:p>
          <a:p>
            <a:r>
              <a:rPr lang="tr-TR" dirty="0" err="1"/>
              <a:t>GnRH</a:t>
            </a:r>
            <a:r>
              <a:rPr lang="tr-TR" dirty="0"/>
              <a:t> + PGF 2 + P</a:t>
            </a:r>
          </a:p>
          <a:p>
            <a:r>
              <a:rPr lang="tr-TR" dirty="0" err="1"/>
              <a:t>hCG</a:t>
            </a:r>
            <a:endParaRPr lang="tr-TR" dirty="0"/>
          </a:p>
          <a:p>
            <a:r>
              <a:rPr lang="tr-TR" dirty="0" err="1"/>
              <a:t>Spontaneous</a:t>
            </a:r>
            <a:r>
              <a:rPr lang="tr-TR" dirty="0"/>
              <a:t>?</a:t>
            </a:r>
          </a:p>
          <a:p>
            <a:r>
              <a:rPr lang="tr-TR" dirty="0" err="1"/>
              <a:t>etiology</a:t>
            </a:r>
            <a:endParaRPr lang="tr-TR" dirty="0"/>
          </a:p>
        </p:txBody>
      </p:sp>
      <p:grpSp>
        <p:nvGrpSpPr>
          <p:cNvPr id="10" name="9 Grup"/>
          <p:cNvGrpSpPr/>
          <p:nvPr/>
        </p:nvGrpSpPr>
        <p:grpSpPr>
          <a:xfrm>
            <a:off x="5810249" y="2071679"/>
            <a:ext cx="4643471" cy="4500595"/>
            <a:chOff x="4286248" y="2071678"/>
            <a:chExt cx="4643471" cy="4500595"/>
          </a:xfrm>
        </p:grpSpPr>
        <p:grpSp>
          <p:nvGrpSpPr>
            <p:cNvPr id="7" name="6 Grup"/>
            <p:cNvGrpSpPr/>
            <p:nvPr/>
          </p:nvGrpSpPr>
          <p:grpSpPr>
            <a:xfrm>
              <a:off x="6286512" y="2071678"/>
              <a:ext cx="2635579" cy="2369596"/>
              <a:chOff x="5883344" y="2571744"/>
              <a:chExt cx="2894220" cy="2812636"/>
            </a:xfrm>
          </p:grpSpPr>
          <p:pic>
            <p:nvPicPr>
              <p:cNvPr id="532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83344" y="2571744"/>
                <a:ext cx="2812975" cy="2786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4 Metin kutusu"/>
              <p:cNvSpPr txBox="1"/>
              <p:nvPr/>
            </p:nvSpPr>
            <p:spPr>
              <a:xfrm>
                <a:off x="6354035" y="4945995"/>
                <a:ext cx="2423529" cy="438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>
                    <a:solidFill>
                      <a:srgbClr val="FFFF00"/>
                    </a:solidFill>
                  </a:rPr>
                  <a:t>Küplülü</a:t>
                </a:r>
                <a:r>
                  <a:rPr lang="tr-TR" dirty="0">
                    <a:solidFill>
                      <a:srgbClr val="FFFF00"/>
                    </a:solidFill>
                  </a:rPr>
                  <a:t> ve ark. ; 2007</a:t>
                </a:r>
              </a:p>
            </p:txBody>
          </p:sp>
        </p:grpSp>
        <p:pic>
          <p:nvPicPr>
            <p:cNvPr id="6" name="Picture 7" descr="cyst-luteal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9" y="4429133"/>
              <a:ext cx="2143139" cy="2143140"/>
            </a:xfrm>
            <a:prstGeom prst="rect">
              <a:avLst/>
            </a:prstGeom>
            <a:noFill/>
          </p:spPr>
        </p:pic>
        <p:pic>
          <p:nvPicPr>
            <p:cNvPr id="8" name="Picture 8" descr="fol kist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2071679"/>
              <a:ext cx="2090727" cy="2357454"/>
            </a:xfrm>
            <a:prstGeom prst="rect">
              <a:avLst/>
            </a:prstGeom>
            <a:noFill/>
          </p:spPr>
        </p:pic>
        <p:pic>
          <p:nvPicPr>
            <p:cNvPr id="9" name="Picture 6" descr="cyst-luteal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0" y="4429132"/>
              <a:ext cx="2571769" cy="21431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023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8889" r="33913" b="25555"/>
          <a:stretch>
            <a:fillRect/>
          </a:stretch>
        </p:blipFill>
        <p:spPr bwMode="auto">
          <a:xfrm>
            <a:off x="0" y="457199"/>
            <a:ext cx="10613036" cy="62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4774" y="72480"/>
            <a:ext cx="362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x-none" sz="2000" b="1" dirty="0" err="1">
                <a:latin typeface="Arial" charset="0"/>
              </a:rPr>
              <a:t>Postpartum</a:t>
            </a:r>
            <a:r>
              <a:rPr lang="tr-TR" altLang="x-none" sz="2000" b="1" dirty="0">
                <a:latin typeface="Arial" charset="0"/>
              </a:rPr>
              <a:t> </a:t>
            </a:r>
            <a:r>
              <a:rPr lang="tr-TR" altLang="x-none" sz="2000" b="1" dirty="0" err="1">
                <a:latin typeface="Arial" charset="0"/>
              </a:rPr>
              <a:t>Ovarian</a:t>
            </a:r>
            <a:r>
              <a:rPr lang="tr-TR" altLang="x-none" sz="2000" b="1" dirty="0">
                <a:latin typeface="Arial" charset="0"/>
              </a:rPr>
              <a:t> Activity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218203" y="6387072"/>
            <a:ext cx="277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x-none" b="1">
                <a:latin typeface="Arial" charset="0"/>
              </a:rPr>
              <a:t>(Sheldon Ve Ark., 2011</a:t>
            </a:r>
            <a:r>
              <a:rPr lang="x-none" altLang="x-none" b="1" smtClean="0">
                <a:latin typeface="Arial" charset="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8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73771" y="1933732"/>
            <a:ext cx="8978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MANAGEMENT OF POSTPARTUM PERIOD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3624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29375" r="35894" b="32292"/>
          <a:stretch/>
        </p:blipFill>
        <p:spPr>
          <a:xfrm>
            <a:off x="3897516" y="1584986"/>
            <a:ext cx="8131416" cy="475157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177588" y="645789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(Peter ve ark., 2017)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6489" y="1584986"/>
            <a:ext cx="4330416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/>
              <a:t>Diseases of the uterus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dirty="0" err="1" smtClean="0"/>
              <a:t>Udder</a:t>
            </a:r>
            <a:r>
              <a:rPr lang="en-US" sz="3200" dirty="0" smtClean="0"/>
              <a:t> </a:t>
            </a:r>
            <a:r>
              <a:rPr lang="en-US" sz="3200" dirty="0"/>
              <a:t>Inf.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/>
              <a:t>Metabolic and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/>
              <a:t>functional problems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/>
              <a:t>lameness</a:t>
            </a:r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6489" y="88057"/>
            <a:ext cx="435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/>
              <a:t>Postpartum</a:t>
            </a:r>
            <a:r>
              <a:rPr lang="tr-TR" sz="3600" b="1" dirty="0"/>
              <a:t> </a:t>
            </a:r>
            <a:r>
              <a:rPr lang="tr-TR" sz="3600" b="1" dirty="0" err="1" smtClean="0"/>
              <a:t>Disorders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0329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 flipV="1">
            <a:off x="4512622" y="3382772"/>
            <a:ext cx="145225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7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33086" r="15977" b="22272"/>
          <a:stretch>
            <a:fillRect/>
          </a:stretch>
        </p:blipFill>
        <p:spPr bwMode="auto">
          <a:xfrm>
            <a:off x="1209921" y="667320"/>
            <a:ext cx="8201891" cy="5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38025" y="6307123"/>
            <a:ext cx="617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Times New Roman" charset="0"/>
                <a:ea typeface="Times New Roman" charset="0"/>
              </a:rPr>
              <a:t>(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Sundrum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2015; 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Leblanc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2014; Van 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saun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Sniffen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2014)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46489" y="88057"/>
            <a:ext cx="435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/>
              <a:t>Postpartum</a:t>
            </a:r>
            <a:r>
              <a:rPr lang="tr-TR" sz="3600" b="1" dirty="0"/>
              <a:t> </a:t>
            </a:r>
            <a:r>
              <a:rPr lang="tr-TR" sz="3600" b="1" dirty="0" err="1"/>
              <a:t>Disorders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609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E09F-3DE9-4E40-95C3-A4DEEE2B96D7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1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7" t="31161" r="18613" b="22420"/>
          <a:stretch>
            <a:fillRect/>
          </a:stretch>
        </p:blipFill>
        <p:spPr bwMode="auto">
          <a:xfrm>
            <a:off x="332510" y="1142916"/>
            <a:ext cx="8122722" cy="49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7362702" y="6292383"/>
            <a:ext cx="364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Times New Roman" charset="0"/>
                <a:ea typeface="Times New Roman" charset="0"/>
              </a:rPr>
              <a:t>(</a:t>
            </a:r>
            <a:r>
              <a:rPr lang="tr-TR" sz="2000" dirty="0" err="1"/>
              <a:t>Cockcroft</a:t>
            </a:r>
            <a:r>
              <a:rPr lang="tr-TR" sz="2000" dirty="0"/>
              <a:t>, </a:t>
            </a:r>
            <a:r>
              <a:rPr lang="tr-TR" sz="2000" dirty="0" smtClean="0"/>
              <a:t>2015; 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Anonim, 2017)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010753" y="707856"/>
            <a:ext cx="68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FAT</a:t>
            </a:r>
            <a:endParaRPr lang="tr-TR" sz="2800" dirty="0"/>
          </a:p>
        </p:txBody>
      </p:sp>
      <p:sp>
        <p:nvSpPr>
          <p:cNvPr id="9" name="Aşağı Ok 8"/>
          <p:cNvSpPr/>
          <p:nvPr/>
        </p:nvSpPr>
        <p:spPr>
          <a:xfrm>
            <a:off x="10274154" y="1190416"/>
            <a:ext cx="149088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9868887" y="1677304"/>
            <a:ext cx="95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NEFA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080753" y="2484984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LIVER</a:t>
            </a:r>
            <a:endParaRPr lang="tr-TR" sz="2800" b="1" dirty="0"/>
          </a:p>
        </p:txBody>
      </p:sp>
      <p:sp>
        <p:nvSpPr>
          <p:cNvPr id="12" name="Aşağı Ok 11"/>
          <p:cNvSpPr/>
          <p:nvPr/>
        </p:nvSpPr>
        <p:spPr>
          <a:xfrm>
            <a:off x="10274154" y="2105248"/>
            <a:ext cx="152400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10284373" y="3008204"/>
            <a:ext cx="152400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9438115" y="3617479"/>
            <a:ext cx="16925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tr-TR" sz="2800" b="1" dirty="0" smtClean="0"/>
              <a:t>BHBA</a:t>
            </a:r>
          </a:p>
          <a:p>
            <a:pPr marL="457200" indent="-457200">
              <a:buFont typeface="Courier New" charset="0"/>
              <a:buChar char="o"/>
            </a:pPr>
            <a:r>
              <a:rPr lang="tr-TR" sz="2800" b="1" dirty="0" smtClean="0"/>
              <a:t>AcAc</a:t>
            </a:r>
          </a:p>
          <a:p>
            <a:pPr marL="457200" indent="-457200">
              <a:buFont typeface="Courier New" charset="0"/>
              <a:buChar char="o"/>
            </a:pPr>
            <a:r>
              <a:rPr lang="tr-TR" sz="2800" b="1" dirty="0" smtClean="0"/>
              <a:t>Aseton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46489" y="88057"/>
            <a:ext cx="756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/>
              <a:t>Postpartum</a:t>
            </a:r>
            <a:r>
              <a:rPr lang="tr-TR" sz="3600" b="1" dirty="0"/>
              <a:t> </a:t>
            </a:r>
            <a:r>
              <a:rPr lang="tr-TR" sz="3600" b="1" dirty="0" err="1" smtClean="0"/>
              <a:t>Disorders</a:t>
            </a:r>
            <a:r>
              <a:rPr lang="tr-TR" sz="3600" b="1" dirty="0" smtClean="0"/>
              <a:t>/ </a:t>
            </a:r>
            <a:r>
              <a:rPr lang="tr-TR" sz="3600" b="1" dirty="0" err="1" smtClean="0"/>
              <a:t>Energy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Balance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332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E09F-3DE9-4E40-95C3-A4DEEE2B96D7}" type="slidenum">
              <a:rPr lang="tr-TR" smtClean="0"/>
              <a:t>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6879" y="47263"/>
            <a:ext cx="389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/>
              <a:t>Postpartum</a:t>
            </a:r>
            <a:r>
              <a:rPr lang="tr-TR" sz="3200" b="1" dirty="0"/>
              <a:t> </a:t>
            </a:r>
            <a:r>
              <a:rPr lang="tr-TR" sz="3200" b="1" dirty="0" err="1"/>
              <a:t>Disorders</a:t>
            </a:r>
            <a:endParaRPr lang="tr-TR" sz="32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7515" y="2249938"/>
            <a:ext cx="183070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t="28522" r="18652" b="20685"/>
          <a:stretch>
            <a:fillRect/>
          </a:stretch>
        </p:blipFill>
        <p:spPr bwMode="auto">
          <a:xfrm>
            <a:off x="0" y="736271"/>
            <a:ext cx="8324603" cy="53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049111" y="6271152"/>
            <a:ext cx="7243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</a:t>
            </a:r>
            <a:r>
              <a:rPr lang="tr-TR" sz="20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Overton</a:t>
            </a:r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, 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2013; </a:t>
            </a:r>
            <a:r>
              <a:rPr lang="tr-TR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Henderson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ve ark., 2016; </a:t>
            </a:r>
            <a:r>
              <a:rPr lang="tr-TR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Riberio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ve ark., 2016)</a:t>
            </a:r>
            <a:endParaRPr lang="tr-TR" sz="32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14387" t="31523" r="78392"/>
          <a:stretch/>
        </p:blipFill>
        <p:spPr>
          <a:xfrm>
            <a:off x="10087865" y="2542688"/>
            <a:ext cx="728609" cy="322351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6200000">
            <a:off x="7350223" y="3854585"/>
            <a:ext cx="31470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Gebelik (32. gün) % 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9728824" y="3198344"/>
            <a:ext cx="141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Healthy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35196" t="61123" r="57551"/>
          <a:stretch/>
        </p:blipFill>
        <p:spPr>
          <a:xfrm>
            <a:off x="10816474" y="3990949"/>
            <a:ext cx="710518" cy="177525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 rot="16200000">
            <a:off x="10618889" y="3387093"/>
            <a:ext cx="103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SICK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2487" t="20243" r="90260" b="-595"/>
          <a:stretch/>
        </p:blipFill>
        <p:spPr>
          <a:xfrm>
            <a:off x="9185340" y="1954694"/>
            <a:ext cx="914400" cy="38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95326"/>
              </p:ext>
            </p:extLst>
          </p:nvPr>
        </p:nvGraphicFramePr>
        <p:xfrm>
          <a:off x="404733" y="553423"/>
          <a:ext cx="10689414" cy="596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Disorders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AVERAGE INCIDENCE(%)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DAYS SEEN (</a:t>
                      </a:r>
                      <a:r>
                        <a:rPr lang="tr-TR" sz="2400" dirty="0" err="1" smtClean="0">
                          <a:effectLst/>
                        </a:rPr>
                        <a:t>Postpartum</a:t>
                      </a:r>
                      <a:r>
                        <a:rPr lang="tr-TR" sz="2400" dirty="0">
                          <a:effectLst/>
                        </a:rPr>
                        <a:t>)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Aim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Dystocia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2,7-11,6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&lt;%2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Clinical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Hypocalcemia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6,5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</a:t>
                      </a:r>
                      <a:r>
                        <a:rPr lang="tr-TR" sz="2400" baseline="0" dirty="0" smtClean="0">
                          <a:effectLst/>
                        </a:rPr>
                        <a:t> 3 d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%1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Prolapsus uteri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0,66-2,9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2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charset="0"/>
                        <a:buChar char="-"/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Ret </a:t>
                      </a:r>
                      <a:r>
                        <a:rPr lang="tr-TR" sz="2400" dirty="0" err="1" smtClean="0">
                          <a:effectLst/>
                        </a:rPr>
                        <a:t>sec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8,6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3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&lt;%4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Udder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edema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%</a:t>
                      </a:r>
                      <a:r>
                        <a:rPr lang="tr-TR" sz="2400" dirty="0">
                          <a:effectLst/>
                        </a:rPr>
                        <a:t>97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Prepartum 1 postpartum 3 </a:t>
                      </a:r>
                      <a:r>
                        <a:rPr lang="tr-TR" sz="2400" dirty="0" err="1" smtClean="0">
                          <a:effectLst/>
                        </a:rPr>
                        <a:t>weeks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Metritis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10,1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 15 </a:t>
                      </a:r>
                      <a:r>
                        <a:rPr lang="tr-TR" sz="2400" dirty="0" err="1" smtClean="0">
                          <a:effectLst/>
                        </a:rPr>
                        <a:t>days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charset="0"/>
                        <a:buChar char="-"/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Mastitis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14,2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 15 </a:t>
                      </a:r>
                      <a:r>
                        <a:rPr lang="tr-TR" sz="2400" dirty="0" err="1" smtClean="0">
                          <a:effectLst/>
                        </a:rPr>
                        <a:t>days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Ketosis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4,8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 3 </a:t>
                      </a:r>
                      <a:r>
                        <a:rPr lang="tr-TR" sz="2400" dirty="0" err="1" smtClean="0">
                          <a:effectLst/>
                        </a:rPr>
                        <a:t>weeks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Disp</a:t>
                      </a:r>
                      <a:r>
                        <a:rPr lang="tr-TR" sz="2400" dirty="0" smtClean="0">
                          <a:effectLst/>
                        </a:rPr>
                        <a:t>. </a:t>
                      </a:r>
                      <a:r>
                        <a:rPr lang="tr-TR" sz="2400" dirty="0" err="1" smtClean="0">
                          <a:effectLst/>
                        </a:rPr>
                        <a:t>Abm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 15 </a:t>
                      </a:r>
                      <a:r>
                        <a:rPr lang="tr-TR" sz="2400" dirty="0" err="1" smtClean="0">
                          <a:effectLst/>
                        </a:rPr>
                        <a:t>days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Laminitis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7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 30 </a:t>
                      </a:r>
                      <a:r>
                        <a:rPr lang="tr-TR" sz="2400" dirty="0" err="1" smtClean="0">
                          <a:effectLst/>
                        </a:rPr>
                        <a:t>days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&lt;%2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Ovarian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Cysts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23,3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First 9  </a:t>
                      </a:r>
                      <a:r>
                        <a:rPr lang="tr-TR" sz="2400" dirty="0" err="1" smtClean="0">
                          <a:effectLst/>
                        </a:rPr>
                        <a:t>weeks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0" y="-92908"/>
            <a:ext cx="435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/>
              <a:t>Postpartum</a:t>
            </a:r>
            <a:r>
              <a:rPr lang="tr-TR" sz="3600" b="1" dirty="0"/>
              <a:t> </a:t>
            </a:r>
            <a:r>
              <a:rPr lang="tr-TR" sz="3600" b="1" dirty="0" err="1"/>
              <a:t>Disorders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7773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/>
          <a:lstStyle/>
          <a:p>
            <a:r>
              <a:rPr lang="tr-TR" b="1" dirty="0" err="1"/>
              <a:t>Postpartum</a:t>
            </a:r>
            <a:r>
              <a:rPr lang="tr-TR" b="1" dirty="0"/>
              <a:t> Management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4287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dirty="0" err="1"/>
              <a:t>Birth</a:t>
            </a:r>
            <a:r>
              <a:rPr lang="tr-TR" dirty="0"/>
              <a:t> in a </a:t>
            </a:r>
            <a:r>
              <a:rPr lang="tr-TR" dirty="0" err="1"/>
              <a:t>hygienic</a:t>
            </a:r>
            <a:r>
              <a:rPr lang="tr-TR" dirty="0"/>
              <a:t> </a:t>
            </a:r>
            <a:r>
              <a:rPr lang="tr-TR" dirty="0" err="1"/>
              <a:t>environment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Pp</a:t>
            </a:r>
            <a:r>
              <a:rPr lang="tr-TR" dirty="0"/>
              <a:t>.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 (</a:t>
            </a:r>
            <a:r>
              <a:rPr lang="tr-TR" dirty="0" err="1"/>
              <a:t>Rectal</a:t>
            </a:r>
            <a:r>
              <a:rPr lang="tr-TR" dirty="0"/>
              <a:t> p. + USG</a:t>
            </a:r>
            <a:r>
              <a:rPr lang="tr-TR" dirty="0" smtClean="0"/>
              <a:t>) * </a:t>
            </a:r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r>
              <a:rPr lang="tr-TR" dirty="0"/>
              <a:t> 21-28. g</a:t>
            </a:r>
          </a:p>
          <a:p>
            <a:pPr marL="514350" indent="-514350">
              <a:buAutoNum type="arabicPeriod"/>
            </a:pPr>
            <a:r>
              <a:rPr lang="tr-TR" dirty="0"/>
              <a:t>(CL + PGF2a, </a:t>
            </a:r>
            <a:r>
              <a:rPr lang="tr-TR" dirty="0" err="1"/>
              <a:t>preferably</a:t>
            </a:r>
            <a:r>
              <a:rPr lang="tr-TR" dirty="0"/>
              <a:t> </a:t>
            </a:r>
            <a:r>
              <a:rPr lang="tr-TR" dirty="0" err="1"/>
              <a:t>pp</a:t>
            </a:r>
            <a:r>
              <a:rPr lang="tr-TR" dirty="0"/>
              <a:t>, </a:t>
            </a:r>
            <a:r>
              <a:rPr lang="tr-TR" dirty="0" err="1"/>
              <a:t>GnRH</a:t>
            </a:r>
            <a:r>
              <a:rPr lang="tr-TR" dirty="0"/>
              <a:t> </a:t>
            </a:r>
            <a:r>
              <a:rPr lang="tr-TR" dirty="0" err="1"/>
              <a:t>injection</a:t>
            </a:r>
            <a:r>
              <a:rPr lang="tr-TR" dirty="0"/>
              <a:t> on </a:t>
            </a:r>
            <a:r>
              <a:rPr lang="tr-TR" dirty="0" err="1"/>
              <a:t>day</a:t>
            </a:r>
            <a:r>
              <a:rPr lang="tr-TR" dirty="0"/>
              <a:t> 14</a:t>
            </a:r>
            <a:r>
              <a:rPr lang="tr-TR" dirty="0" smtClean="0"/>
              <a:t>) *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inspection</a:t>
            </a:r>
            <a:r>
              <a:rPr lang="tr-TR" dirty="0"/>
              <a:t> is done </a:t>
            </a:r>
            <a:r>
              <a:rPr lang="tr-TR" dirty="0" err="1"/>
              <a:t>after</a:t>
            </a:r>
            <a:r>
              <a:rPr lang="tr-TR" dirty="0"/>
              <a:t> 20 </a:t>
            </a:r>
            <a:r>
              <a:rPr lang="tr-TR" dirty="0" err="1"/>
              <a:t>days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/>
              <a:t>(CL +, </a:t>
            </a:r>
            <a:r>
              <a:rPr lang="tr-TR" dirty="0" err="1"/>
              <a:t>uterus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, PGF2a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seeding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ovosynch</a:t>
            </a:r>
            <a:r>
              <a:rPr lang="tr-TR" dirty="0"/>
              <a:t>. Protocol)</a:t>
            </a:r>
            <a:endParaRPr lang="tr-TR" dirty="0" smtClean="0"/>
          </a:p>
          <a:p>
            <a:pPr marL="514350" indent="-514350">
              <a:buNone/>
            </a:pP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>
            <a:off x="3595670" y="364331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959" y="3500439"/>
            <a:ext cx="1290621" cy="132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27377" r="18916" b="14413"/>
          <a:stretch>
            <a:fillRect/>
          </a:stretch>
        </p:blipFill>
        <p:spPr bwMode="auto">
          <a:xfrm>
            <a:off x="1101970" y="1008184"/>
            <a:ext cx="9900810" cy="54804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627850" y="196334"/>
            <a:ext cx="644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>
                <a:ea typeface="Times New Roman" charset="0"/>
              </a:rPr>
              <a:t>Postpartum</a:t>
            </a:r>
            <a:r>
              <a:rPr lang="tr-TR" sz="3200" b="1" dirty="0">
                <a:ea typeface="Times New Roman" charset="0"/>
              </a:rPr>
              <a:t> </a:t>
            </a:r>
            <a:r>
              <a:rPr lang="tr-TR" sz="3200" b="1" dirty="0" err="1">
                <a:ea typeface="Times New Roman" charset="0"/>
              </a:rPr>
              <a:t>Uterus</a:t>
            </a:r>
            <a:r>
              <a:rPr lang="tr-TR" sz="3200" b="1" dirty="0">
                <a:ea typeface="Times New Roman" charset="0"/>
              </a:rPr>
              <a:t> </a:t>
            </a:r>
            <a:r>
              <a:rPr lang="tr-TR" sz="3200" b="1" dirty="0" err="1">
                <a:ea typeface="Times New Roman" charset="0"/>
              </a:rPr>
              <a:t>Involution</a:t>
            </a:r>
            <a:r>
              <a:rPr lang="tr-TR" sz="3200" b="1" dirty="0">
                <a:ea typeface="Times New Roman" charset="0"/>
              </a:rPr>
              <a:t> </a:t>
            </a:r>
            <a:r>
              <a:rPr lang="tr-TR" sz="3200" b="1" dirty="0" err="1">
                <a:ea typeface="Times New Roman" charset="0"/>
              </a:rPr>
              <a:t>Curve</a:t>
            </a:r>
            <a:endParaRPr lang="tr-TR" sz="3200" b="1" dirty="0"/>
          </a:p>
        </p:txBody>
      </p:sp>
      <p:sp>
        <p:nvSpPr>
          <p:cNvPr id="10" name="Dikdörtgen 9"/>
          <p:cNvSpPr/>
          <p:nvPr/>
        </p:nvSpPr>
        <p:spPr>
          <a:xfrm>
            <a:off x="8979133" y="6488668"/>
            <a:ext cx="328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(</a:t>
            </a:r>
            <a:r>
              <a:rPr lang="tr-TR" dirty="0" err="1" smtClean="0">
                <a:effectLst/>
                <a:latin typeface="Times New Roman" charset="0"/>
                <a:ea typeface="Times New Roman" charset="0"/>
              </a:rPr>
              <a:t>Nokes</a:t>
            </a:r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, 2009; Anonim 26, 2017)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34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529</Words>
  <Application>Microsoft Office PowerPoint</Application>
  <PresentationFormat>Geniş ekran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Postpartum Management</vt:lpstr>
      <vt:lpstr>PowerPoint Sunusu</vt:lpstr>
      <vt:lpstr>Pp. uterine involution and control of uterine infections</vt:lpstr>
      <vt:lpstr>Pp. uterine involution and control of uterine infections </vt:lpstr>
      <vt:lpstr>Case Based Approaches</vt:lpstr>
      <vt:lpstr>ANOSTRUS TREATMENT</vt:lpstr>
      <vt:lpstr>Subostrus</vt:lpstr>
      <vt:lpstr>Genuine Anoestrus</vt:lpstr>
      <vt:lpstr>Ovarian Cysts              (pp first 35 d)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5</cp:revision>
  <dcterms:created xsi:type="dcterms:W3CDTF">2018-01-18T06:25:02Z</dcterms:created>
  <dcterms:modified xsi:type="dcterms:W3CDTF">2020-01-06T06:54:15Z</dcterms:modified>
</cp:coreProperties>
</file>