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6" r:id="rId3"/>
    <p:sldId id="272" r:id="rId4"/>
    <p:sldId id="273" r:id="rId5"/>
    <p:sldId id="275" r:id="rId6"/>
    <p:sldId id="274" r:id="rId7"/>
    <p:sldId id="276" r:id="rId8"/>
    <p:sldId id="258" r:id="rId9"/>
    <p:sldId id="277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7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6"/>
    <p:restoredTop sz="94705"/>
  </p:normalViewPr>
  <p:slideViewPr>
    <p:cSldViewPr snapToGrid="0" snapToObjects="1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9AD8A-A93F-0349-9400-8DCBCE667017}" type="datetimeFigureOut">
              <a:rPr lang="tr-TR" smtClean="0"/>
              <a:t>6.01.2020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F0A8F-163C-114D-9543-43963FD8D8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7089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9AD8A-A93F-0349-9400-8DCBCE667017}" type="datetimeFigureOut">
              <a:rPr lang="tr-TR" smtClean="0"/>
              <a:t>6.01.2020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F0A8F-163C-114D-9543-43963FD8D8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2028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9AD8A-A93F-0349-9400-8DCBCE667017}" type="datetimeFigureOut">
              <a:rPr lang="tr-TR" smtClean="0"/>
              <a:t>6.01.2020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F0A8F-163C-114D-9543-43963FD8D8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0181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9AD8A-A93F-0349-9400-8DCBCE667017}" type="datetimeFigureOut">
              <a:rPr lang="tr-TR" smtClean="0"/>
              <a:t>6.01.2020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F0A8F-163C-114D-9543-43963FD8D8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1184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9AD8A-A93F-0349-9400-8DCBCE667017}" type="datetimeFigureOut">
              <a:rPr lang="tr-TR" smtClean="0"/>
              <a:t>6.01.2020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F0A8F-163C-114D-9543-43963FD8D8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1245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9AD8A-A93F-0349-9400-8DCBCE667017}" type="datetimeFigureOut">
              <a:rPr lang="tr-TR" smtClean="0"/>
              <a:t>6.01.2020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F0A8F-163C-114D-9543-43963FD8D8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9030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9AD8A-A93F-0349-9400-8DCBCE667017}" type="datetimeFigureOut">
              <a:rPr lang="tr-TR" smtClean="0"/>
              <a:t>6.01.2020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F0A8F-163C-114D-9543-43963FD8D8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6293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9AD8A-A93F-0349-9400-8DCBCE667017}" type="datetimeFigureOut">
              <a:rPr lang="tr-TR" smtClean="0"/>
              <a:t>6.01.2020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F0A8F-163C-114D-9543-43963FD8D8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0431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9AD8A-A93F-0349-9400-8DCBCE667017}" type="datetimeFigureOut">
              <a:rPr lang="tr-TR" smtClean="0"/>
              <a:t>6.01.2020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F0A8F-163C-114D-9543-43963FD8D8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1358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9AD8A-A93F-0349-9400-8DCBCE667017}" type="datetimeFigureOut">
              <a:rPr lang="tr-TR" smtClean="0"/>
              <a:t>6.01.2020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F0A8F-163C-114D-9543-43963FD8D8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431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9AD8A-A93F-0349-9400-8DCBCE667017}" type="datetimeFigureOut">
              <a:rPr lang="tr-TR" smtClean="0"/>
              <a:t>6.01.2020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F0A8F-163C-114D-9543-43963FD8D8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9994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89AD8A-A93F-0349-9400-8DCBCE667017}" type="datetimeFigureOut">
              <a:rPr lang="tr-TR" smtClean="0"/>
              <a:t>6.01.2020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EF0A8F-163C-114D-9543-43963FD8D8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7735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738304" y="1998246"/>
            <a:ext cx="65519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b="1" dirty="0"/>
              <a:t>REPRODUCTIVE HERD HEALTH</a:t>
            </a:r>
            <a:endParaRPr lang="tr-TR" sz="4000" b="1" dirty="0"/>
          </a:p>
        </p:txBody>
      </p:sp>
      <p:sp>
        <p:nvSpPr>
          <p:cNvPr id="5" name="Metin kutusu 4"/>
          <p:cNvSpPr txBox="1"/>
          <p:nvPr/>
        </p:nvSpPr>
        <p:spPr>
          <a:xfrm>
            <a:off x="4214348" y="4202136"/>
            <a:ext cx="33535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 smtClean="0"/>
              <a:t>Prof.Dr</a:t>
            </a:r>
            <a:r>
              <a:rPr lang="tr-TR" sz="2800" dirty="0" smtClean="0"/>
              <a:t>. Şükrü </a:t>
            </a:r>
            <a:r>
              <a:rPr lang="tr-TR" sz="2800" dirty="0" err="1" smtClean="0"/>
              <a:t>Küplülü</a:t>
            </a:r>
            <a:endParaRPr lang="tr-TR" sz="2800" dirty="0"/>
          </a:p>
        </p:txBody>
      </p:sp>
      <p:pic>
        <p:nvPicPr>
          <p:cNvPr id="6" name="Picture 4" descr="au_amble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60" y="160722"/>
            <a:ext cx="1763687" cy="1768936"/>
          </a:xfrm>
          <a:prstGeom prst="rect">
            <a:avLst/>
          </a:prstGeom>
        </p:spPr>
      </p:pic>
      <p:pic>
        <p:nvPicPr>
          <p:cNvPr id="7" name="Picture 5" descr="1067241575veteriner_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7573" y="182606"/>
            <a:ext cx="1743456" cy="172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7217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305170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b="1" dirty="0"/>
              <a:t>Pp. uterine involution and control of uterine infections</a:t>
            </a: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52596" y="1714489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r-TR" b="1" u="sng" dirty="0" smtClean="0"/>
              <a:t> </a:t>
            </a:r>
            <a:r>
              <a:rPr lang="tr-TR" b="1" u="sng" dirty="0" err="1"/>
              <a:t>Early</a:t>
            </a:r>
            <a:r>
              <a:rPr lang="tr-TR" b="1" u="sng" dirty="0"/>
              <a:t> </a:t>
            </a:r>
            <a:r>
              <a:rPr lang="tr-TR" b="1" u="sng" dirty="0" err="1"/>
              <a:t>puerperal</a:t>
            </a:r>
            <a:r>
              <a:rPr lang="tr-TR" b="1" u="sng" dirty="0"/>
              <a:t> </a:t>
            </a:r>
            <a:r>
              <a:rPr lang="tr-TR" b="1" u="sng" dirty="0" err="1"/>
              <a:t>infections</a:t>
            </a:r>
            <a:endParaRPr lang="tr-TR" b="1" u="sng" dirty="0"/>
          </a:p>
          <a:p>
            <a:pPr>
              <a:buNone/>
            </a:pPr>
            <a:r>
              <a:rPr lang="tr-TR" b="1" u="sng" dirty="0" err="1"/>
              <a:t>Parenteral</a:t>
            </a:r>
            <a:r>
              <a:rPr lang="tr-TR" b="1" u="sng" dirty="0"/>
              <a:t> </a:t>
            </a:r>
            <a:r>
              <a:rPr lang="tr-TR" b="1" u="sng" dirty="0" err="1"/>
              <a:t>antibiotics</a:t>
            </a:r>
            <a:endParaRPr lang="tr-TR" b="1" u="sng" dirty="0"/>
          </a:p>
          <a:p>
            <a:pPr>
              <a:buNone/>
            </a:pPr>
            <a:r>
              <a:rPr lang="tr-TR" b="1" u="sng" dirty="0" err="1"/>
              <a:t>Fluid</a:t>
            </a:r>
            <a:r>
              <a:rPr lang="tr-TR" b="1" u="sng" dirty="0"/>
              <a:t> </a:t>
            </a:r>
            <a:r>
              <a:rPr lang="tr-TR" b="1" u="sng" dirty="0" err="1"/>
              <a:t>therapy</a:t>
            </a:r>
            <a:endParaRPr lang="tr-TR" b="1" u="sng" dirty="0"/>
          </a:p>
          <a:p>
            <a:pPr>
              <a:buNone/>
            </a:pPr>
            <a:r>
              <a:rPr lang="tr-TR" b="1" u="sng" dirty="0"/>
              <a:t>Anti-</a:t>
            </a:r>
            <a:r>
              <a:rPr lang="tr-TR" b="1" u="sng" dirty="0" err="1"/>
              <a:t>histaminics</a:t>
            </a:r>
            <a:endParaRPr lang="tr-TR" b="1" u="sng" dirty="0"/>
          </a:p>
          <a:p>
            <a:pPr>
              <a:buNone/>
            </a:pPr>
            <a:r>
              <a:rPr lang="tr-TR" b="1" u="sng" dirty="0" err="1"/>
              <a:t>Supportive</a:t>
            </a:r>
            <a:r>
              <a:rPr lang="tr-TR" b="1" u="sng" dirty="0"/>
              <a:t> </a:t>
            </a:r>
            <a:r>
              <a:rPr lang="tr-TR" b="1" u="sng" dirty="0" err="1"/>
              <a:t>treatments</a:t>
            </a:r>
            <a:r>
              <a:rPr lang="tr-TR" b="1" u="sng" dirty="0"/>
              <a:t> (NSAI, </a:t>
            </a:r>
            <a:r>
              <a:rPr lang="tr-TR" b="1" u="sng" dirty="0" err="1"/>
              <a:t>etc</a:t>
            </a:r>
            <a:r>
              <a:rPr lang="tr-TR" b="1" u="sng" dirty="0"/>
              <a:t>.)</a:t>
            </a:r>
          </a:p>
          <a:p>
            <a:pPr>
              <a:buNone/>
            </a:pPr>
            <a:r>
              <a:rPr lang="tr-TR" b="1" u="sng" dirty="0" err="1"/>
              <a:t>Stimulation</a:t>
            </a:r>
            <a:r>
              <a:rPr lang="tr-TR" b="1" u="sng" dirty="0"/>
              <a:t> of </a:t>
            </a:r>
            <a:r>
              <a:rPr lang="tr-TR" b="1" u="sng" dirty="0" err="1"/>
              <a:t>uterine</a:t>
            </a:r>
            <a:r>
              <a:rPr lang="tr-TR" b="1" u="sng" dirty="0"/>
              <a:t> </a:t>
            </a:r>
            <a:r>
              <a:rPr lang="tr-TR" b="1" u="sng" dirty="0" err="1"/>
              <a:t>involution</a:t>
            </a:r>
            <a:r>
              <a:rPr lang="tr-TR" b="1" u="sng" dirty="0"/>
              <a:t> (PGF2a)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785032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b="1" i="1" u="sng" dirty="0" err="1"/>
              <a:t>Postpartum</a:t>
            </a:r>
            <a:r>
              <a:rPr lang="tr-TR" b="1" i="1" u="sng" dirty="0"/>
              <a:t> </a:t>
            </a:r>
            <a:r>
              <a:rPr lang="tr-TR" b="1" i="1" u="sng" dirty="0" err="1"/>
              <a:t>after</a:t>
            </a:r>
            <a:r>
              <a:rPr lang="tr-TR" b="1" i="1" u="sng" dirty="0"/>
              <a:t> 30 </a:t>
            </a:r>
            <a:r>
              <a:rPr lang="tr-TR" b="1" i="1" u="sng" dirty="0" err="1"/>
              <a:t>days</a:t>
            </a:r>
            <a:endParaRPr lang="tr-TR" b="1" i="1" u="sng" dirty="0"/>
          </a:p>
          <a:p>
            <a:pPr>
              <a:buNone/>
            </a:pPr>
            <a:r>
              <a:rPr lang="tr-TR" b="1" i="1" u="sng" dirty="0" err="1"/>
              <a:t>Intrauterine</a:t>
            </a:r>
            <a:r>
              <a:rPr lang="tr-TR" b="1" i="1" u="sng" dirty="0"/>
              <a:t> </a:t>
            </a:r>
            <a:r>
              <a:rPr lang="tr-TR" b="1" i="1" u="sng" dirty="0" err="1"/>
              <a:t>antiseptics</a:t>
            </a:r>
            <a:r>
              <a:rPr lang="tr-TR" b="1" i="1" u="sng" dirty="0"/>
              <a:t>:</a:t>
            </a:r>
          </a:p>
          <a:p>
            <a:pPr>
              <a:buNone/>
            </a:pPr>
            <a:r>
              <a:rPr lang="tr-TR" b="1" i="1" u="sng" dirty="0"/>
              <a:t>A- </a:t>
            </a:r>
            <a:r>
              <a:rPr lang="tr-TR" b="1" i="1" u="sng" dirty="0" err="1"/>
              <a:t>Lugol</a:t>
            </a:r>
            <a:endParaRPr lang="tr-TR" b="1" i="1" u="sng" dirty="0"/>
          </a:p>
          <a:p>
            <a:pPr>
              <a:buNone/>
            </a:pPr>
            <a:r>
              <a:rPr lang="tr-TR" b="1" i="1" u="sng" dirty="0"/>
              <a:t>B- </a:t>
            </a:r>
            <a:r>
              <a:rPr lang="tr-TR" b="1" i="1" u="sng" dirty="0" err="1"/>
              <a:t>Lotagen</a:t>
            </a:r>
            <a:endParaRPr lang="tr-TR" b="1" i="1" u="sng" dirty="0"/>
          </a:p>
          <a:p>
            <a:pPr>
              <a:buNone/>
            </a:pPr>
            <a:r>
              <a:rPr lang="tr-TR" b="1" i="1" u="sng" dirty="0" err="1"/>
              <a:t>Intrauterine</a:t>
            </a:r>
            <a:r>
              <a:rPr lang="tr-TR" b="1" i="1" u="sng" dirty="0"/>
              <a:t> </a:t>
            </a:r>
            <a:r>
              <a:rPr lang="tr-TR" b="1" i="1" u="sng" dirty="0" err="1"/>
              <a:t>antibiotics</a:t>
            </a:r>
            <a:r>
              <a:rPr lang="tr-TR" b="1" i="1" u="sng" dirty="0"/>
              <a:t>:</a:t>
            </a:r>
          </a:p>
          <a:p>
            <a:pPr>
              <a:buNone/>
            </a:pPr>
            <a:r>
              <a:rPr lang="tr-TR" b="1" i="1" u="sng" dirty="0"/>
              <a:t>* </a:t>
            </a:r>
            <a:r>
              <a:rPr lang="tr-TR" b="1" i="1" u="sng" dirty="0" err="1"/>
              <a:t>Effective</a:t>
            </a:r>
            <a:r>
              <a:rPr lang="tr-TR" b="1" i="1" u="sng" dirty="0"/>
              <a:t> in </a:t>
            </a:r>
            <a:r>
              <a:rPr lang="tr-TR" b="1" i="1" u="sng" dirty="0" err="1"/>
              <a:t>anaerobic</a:t>
            </a:r>
            <a:r>
              <a:rPr lang="tr-TR" b="1" i="1" u="sng" dirty="0"/>
              <a:t> </a:t>
            </a:r>
            <a:r>
              <a:rPr lang="tr-TR" b="1" i="1" u="sng" dirty="0" err="1"/>
              <a:t>environment</a:t>
            </a:r>
            <a:r>
              <a:rPr lang="tr-TR" b="1" i="1" u="sng" dirty="0"/>
              <a:t>, </a:t>
            </a:r>
            <a:r>
              <a:rPr lang="tr-TR" b="1" i="1" u="sng" dirty="0" err="1"/>
              <a:t>broad</a:t>
            </a:r>
            <a:r>
              <a:rPr lang="tr-TR" b="1" i="1" u="sng" dirty="0"/>
              <a:t> </a:t>
            </a:r>
            <a:r>
              <a:rPr lang="tr-TR" b="1" i="1" u="sng" dirty="0" err="1"/>
              <a:t>spectrum</a:t>
            </a:r>
            <a:endParaRPr lang="tr-TR" b="1" i="1" u="sng" dirty="0"/>
          </a:p>
          <a:p>
            <a:pPr>
              <a:buNone/>
            </a:pPr>
            <a:r>
              <a:rPr lang="tr-TR" b="1" i="1" u="sng" dirty="0"/>
              <a:t>* DMSO + </a:t>
            </a:r>
            <a:r>
              <a:rPr lang="tr-TR" b="1" i="1" u="sng" dirty="0" err="1"/>
              <a:t>Antibiotic</a:t>
            </a:r>
            <a:r>
              <a:rPr lang="tr-TR" b="1" i="1" u="sng" dirty="0"/>
              <a:t> </a:t>
            </a:r>
            <a:r>
              <a:rPr lang="tr-TR" b="1" i="1" u="sng" dirty="0" err="1"/>
              <a:t>combination</a:t>
            </a:r>
            <a:r>
              <a:rPr lang="tr-TR" b="1" i="1" u="sng" dirty="0"/>
              <a:t> (</a:t>
            </a:r>
            <a:r>
              <a:rPr lang="tr-TR" b="1" i="1" u="sng" dirty="0" err="1"/>
              <a:t>Rifamycin</a:t>
            </a:r>
            <a:r>
              <a:rPr lang="tr-TR" b="1" i="1" u="sng" dirty="0"/>
              <a:t>)</a:t>
            </a:r>
          </a:p>
          <a:p>
            <a:pPr>
              <a:buNone/>
            </a:pPr>
            <a:r>
              <a:rPr lang="tr-TR" b="1" i="1" u="sng" dirty="0" err="1"/>
              <a:t>Other</a:t>
            </a:r>
            <a:r>
              <a:rPr lang="tr-TR" b="1" i="1" u="sng" dirty="0"/>
              <a:t> </a:t>
            </a:r>
            <a:r>
              <a:rPr lang="tr-TR" b="1" i="1" u="sng" dirty="0" err="1"/>
              <a:t>Methods</a:t>
            </a:r>
            <a:r>
              <a:rPr lang="tr-TR" b="1" i="1" u="sng" dirty="0"/>
              <a:t>:</a:t>
            </a:r>
          </a:p>
          <a:p>
            <a:pPr>
              <a:buNone/>
            </a:pPr>
            <a:r>
              <a:rPr lang="tr-TR" b="1" i="1" u="sng" dirty="0"/>
              <a:t>* </a:t>
            </a:r>
            <a:r>
              <a:rPr lang="tr-TR" b="1" i="1" u="sng" dirty="0" err="1"/>
              <a:t>Endometrial</a:t>
            </a:r>
            <a:r>
              <a:rPr lang="tr-TR" b="1" i="1" u="sng" dirty="0"/>
              <a:t> </a:t>
            </a:r>
            <a:r>
              <a:rPr lang="tr-TR" b="1" i="1" u="sng" dirty="0" err="1"/>
              <a:t>curettage</a:t>
            </a:r>
            <a:endParaRPr lang="tr-TR" b="1" i="1" u="sng" dirty="0"/>
          </a:p>
          <a:p>
            <a:pPr>
              <a:buNone/>
            </a:pPr>
            <a:r>
              <a:rPr lang="tr-TR" b="1" i="1" u="sng" dirty="0"/>
              <a:t>* PGF2-alpha x PGF2-alpha</a:t>
            </a:r>
          </a:p>
          <a:p>
            <a:pPr>
              <a:buNone/>
            </a:pPr>
            <a:r>
              <a:rPr lang="tr-TR" b="1" i="1" u="sng" dirty="0"/>
              <a:t>* </a:t>
            </a:r>
            <a:r>
              <a:rPr lang="tr-TR" b="1" i="1" u="sng" dirty="0" err="1"/>
              <a:t>Eosinophilic</a:t>
            </a:r>
            <a:r>
              <a:rPr lang="tr-TR" b="1" i="1" u="sng" dirty="0"/>
              <a:t> </a:t>
            </a:r>
            <a:r>
              <a:rPr lang="tr-TR" b="1" i="1" u="sng" dirty="0" err="1"/>
              <a:t>culture</a:t>
            </a:r>
            <a:endParaRPr lang="tr-TR" dirty="0" smtClean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637478" y="242461"/>
            <a:ext cx="10515600" cy="1325563"/>
          </a:xfrm>
        </p:spPr>
        <p:txBody>
          <a:bodyPr>
            <a:noAutofit/>
          </a:bodyPr>
          <a:lstStyle/>
          <a:p>
            <a:r>
              <a:rPr lang="en-US" sz="3600" b="1" dirty="0"/>
              <a:t>Pp. uterine involution and control of uterine infections</a:t>
            </a:r>
            <a:r>
              <a:rPr lang="tr-TR" sz="3600" b="1" dirty="0"/>
              <a:t/>
            </a:r>
            <a:br>
              <a:rPr lang="tr-TR" sz="3600" b="1" dirty="0"/>
            </a:br>
            <a:endParaRPr lang="tr-TR" sz="3600" b="1" dirty="0"/>
          </a:p>
        </p:txBody>
      </p:sp>
    </p:spTree>
    <p:extLst>
      <p:ext uri="{BB962C8B-B14F-4D97-AF65-F5344CB8AC3E}">
        <p14:creationId xmlns:p14="http://schemas.microsoft.com/office/powerpoint/2010/main" val="2044696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Case </a:t>
            </a:r>
            <a:r>
              <a:rPr lang="tr-TR" b="1" dirty="0" err="1"/>
              <a:t>Based</a:t>
            </a:r>
            <a:r>
              <a:rPr lang="tr-TR" b="1" dirty="0"/>
              <a:t> </a:t>
            </a:r>
            <a:r>
              <a:rPr lang="tr-TR" b="1" dirty="0" err="1"/>
              <a:t>Approaches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smtClean="0"/>
              <a:t>  </a:t>
            </a:r>
            <a:r>
              <a:rPr lang="tr-TR" b="1" dirty="0" err="1"/>
              <a:t>anoestrus</a:t>
            </a:r>
            <a:endParaRPr lang="tr-TR" b="1" dirty="0"/>
          </a:p>
          <a:p>
            <a:pPr>
              <a:buNone/>
            </a:pPr>
            <a:r>
              <a:rPr lang="tr-TR" b="1" dirty="0" err="1"/>
              <a:t>Note</a:t>
            </a:r>
            <a:r>
              <a:rPr lang="tr-TR" b="1" dirty="0"/>
              <a:t>: </a:t>
            </a:r>
            <a:r>
              <a:rPr lang="tr-TR" b="1" dirty="0" err="1"/>
              <a:t>Sub</a:t>
            </a:r>
            <a:r>
              <a:rPr lang="tr-TR" b="1" dirty="0"/>
              <a:t> </a:t>
            </a:r>
            <a:r>
              <a:rPr lang="tr-TR" b="1" dirty="0" err="1"/>
              <a:t>oestrus</a:t>
            </a:r>
            <a:r>
              <a:rPr lang="tr-TR" b="1" dirty="0"/>
              <a:t> </a:t>
            </a:r>
            <a:r>
              <a:rPr lang="tr-TR" b="1" dirty="0" err="1"/>
              <a:t>must</a:t>
            </a:r>
            <a:r>
              <a:rPr lang="tr-TR" b="1" dirty="0"/>
              <a:t> be </a:t>
            </a:r>
            <a:r>
              <a:rPr lang="tr-TR" b="1" dirty="0" err="1"/>
              <a:t>distinguished</a:t>
            </a:r>
            <a:r>
              <a:rPr lang="tr-TR" b="1" dirty="0"/>
              <a:t> </a:t>
            </a:r>
            <a:r>
              <a:rPr lang="tr-TR" b="1" dirty="0" err="1"/>
              <a:t>from</a:t>
            </a:r>
            <a:r>
              <a:rPr lang="tr-TR" b="1" dirty="0"/>
              <a:t> </a:t>
            </a:r>
            <a:r>
              <a:rPr lang="tr-TR" b="1" dirty="0" err="1"/>
              <a:t>persistent</a:t>
            </a:r>
            <a:r>
              <a:rPr lang="tr-TR" b="1" dirty="0"/>
              <a:t> CL </a:t>
            </a:r>
            <a:r>
              <a:rPr lang="tr-TR" b="1" dirty="0" err="1"/>
              <a:t>cases</a:t>
            </a:r>
            <a:r>
              <a:rPr lang="tr-TR" b="1" dirty="0"/>
              <a:t>, </a:t>
            </a:r>
            <a:r>
              <a:rPr lang="tr-TR" b="1" dirty="0" err="1"/>
              <a:t>oestrus</a:t>
            </a:r>
            <a:r>
              <a:rPr lang="tr-TR" b="1" dirty="0"/>
              <a:t> </a:t>
            </a:r>
            <a:r>
              <a:rPr lang="tr-TR" b="1" dirty="0" err="1"/>
              <a:t>observation</a:t>
            </a:r>
            <a:r>
              <a:rPr lang="tr-TR" b="1" dirty="0"/>
              <a:t> </a:t>
            </a:r>
            <a:r>
              <a:rPr lang="tr-TR" b="1" dirty="0" err="1"/>
              <a:t>cannot</a:t>
            </a:r>
            <a:r>
              <a:rPr lang="tr-TR" b="1" dirty="0"/>
              <a:t> be </a:t>
            </a:r>
            <a:r>
              <a:rPr lang="tr-TR" b="1" dirty="0" err="1"/>
              <a:t>performed</a:t>
            </a:r>
            <a:r>
              <a:rPr lang="tr-TR" b="1" dirty="0"/>
              <a:t> </a:t>
            </a:r>
            <a:r>
              <a:rPr lang="tr-TR" b="1" dirty="0" err="1"/>
              <a:t>correctly</a:t>
            </a:r>
            <a:endParaRPr lang="tr-TR" b="1" dirty="0"/>
          </a:p>
          <a:p>
            <a:pPr>
              <a:buNone/>
            </a:pPr>
            <a:r>
              <a:rPr lang="tr-TR" b="1" dirty="0"/>
              <a:t>Post </a:t>
            </a:r>
            <a:r>
              <a:rPr lang="tr-TR" b="1" dirty="0" err="1"/>
              <a:t>partum</a:t>
            </a:r>
            <a:r>
              <a:rPr lang="tr-TR" b="1" dirty="0"/>
              <a:t> </a:t>
            </a:r>
            <a:r>
              <a:rPr lang="tr-TR" b="1" dirty="0" err="1"/>
              <a:t>prolongs</a:t>
            </a:r>
            <a:r>
              <a:rPr lang="tr-TR" b="1" dirty="0"/>
              <a:t> </a:t>
            </a:r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process</a:t>
            </a:r>
            <a:endParaRPr lang="tr-TR" b="1" dirty="0"/>
          </a:p>
          <a:p>
            <a:pPr>
              <a:buNone/>
            </a:pPr>
            <a:r>
              <a:rPr lang="tr-TR" b="1" dirty="0" err="1"/>
              <a:t>Palpation</a:t>
            </a:r>
            <a:r>
              <a:rPr lang="tr-TR" b="1" dirty="0"/>
              <a:t> (10 </a:t>
            </a:r>
            <a:r>
              <a:rPr lang="tr-TR" b="1" dirty="0" err="1"/>
              <a:t>days</a:t>
            </a:r>
            <a:r>
              <a:rPr lang="tr-TR" b="1" dirty="0"/>
              <a:t> apart): </a:t>
            </a:r>
            <a:r>
              <a:rPr lang="tr-TR" b="1" dirty="0" err="1"/>
              <a:t>Ovarium</a:t>
            </a:r>
            <a:r>
              <a:rPr lang="tr-TR" b="1" dirty="0"/>
              <a:t> </a:t>
            </a:r>
            <a:r>
              <a:rPr lang="tr-TR" b="1" dirty="0" err="1"/>
              <a:t>surfaces</a:t>
            </a:r>
            <a:r>
              <a:rPr lang="tr-TR" b="1" dirty="0"/>
              <a:t> </a:t>
            </a:r>
            <a:r>
              <a:rPr lang="tr-TR" b="1" dirty="0" err="1"/>
              <a:t>smooth</a:t>
            </a:r>
            <a:r>
              <a:rPr lang="tr-TR" b="1" dirty="0"/>
              <a:t>, </a:t>
            </a:r>
            <a:r>
              <a:rPr lang="tr-TR" b="1" dirty="0" err="1"/>
              <a:t>no</a:t>
            </a:r>
            <a:r>
              <a:rPr lang="tr-TR" b="1" dirty="0"/>
              <a:t> </a:t>
            </a:r>
            <a:r>
              <a:rPr lang="tr-TR" b="1" dirty="0" err="1"/>
              <a:t>structure</a:t>
            </a:r>
            <a:endParaRPr lang="tr-TR" b="1" dirty="0"/>
          </a:p>
          <a:p>
            <a:pPr>
              <a:buNone/>
            </a:pPr>
            <a:r>
              <a:rPr lang="tr-TR" b="1" dirty="0"/>
              <a:t>Serum P4 (</a:t>
            </a:r>
            <a:r>
              <a:rPr lang="tr-TR" b="1" dirty="0" err="1"/>
              <a:t>twice</a:t>
            </a:r>
            <a:r>
              <a:rPr lang="tr-TR" b="1" dirty="0"/>
              <a:t> a </a:t>
            </a:r>
            <a:r>
              <a:rPr lang="tr-TR" b="1" dirty="0" err="1"/>
              <a:t>week</a:t>
            </a:r>
            <a:r>
              <a:rPr lang="tr-TR" b="1" dirty="0"/>
              <a:t>) &lt;1 </a:t>
            </a:r>
            <a:r>
              <a:rPr lang="tr-TR" b="1" dirty="0" err="1"/>
              <a:t>ng</a:t>
            </a:r>
            <a:r>
              <a:rPr lang="tr-TR" b="1" dirty="0"/>
              <a:t> / ml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8092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2083" y="365125"/>
            <a:ext cx="10515600" cy="1325563"/>
          </a:xfrm>
        </p:spPr>
        <p:txBody>
          <a:bodyPr/>
          <a:lstStyle/>
          <a:p>
            <a:r>
              <a:rPr lang="tr-TR" b="1" dirty="0"/>
              <a:t>ANOSTRUS TREATMENT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Correct the feeding (LH)</a:t>
            </a:r>
          </a:p>
          <a:p>
            <a:endParaRPr lang="en-US" dirty="0">
              <a:solidFill>
                <a:srgbClr val="C00000"/>
              </a:solidFill>
            </a:endParaRPr>
          </a:p>
          <a:p>
            <a:r>
              <a:rPr lang="en-US" dirty="0">
                <a:solidFill>
                  <a:srgbClr val="C00000"/>
                </a:solidFill>
              </a:rPr>
              <a:t>Eliminate calf effect</a:t>
            </a:r>
          </a:p>
          <a:p>
            <a:endParaRPr lang="en-US" dirty="0">
              <a:solidFill>
                <a:srgbClr val="C00000"/>
              </a:solidFill>
            </a:endParaRPr>
          </a:p>
          <a:p>
            <a:r>
              <a:rPr lang="en-US" dirty="0">
                <a:solidFill>
                  <a:srgbClr val="C00000"/>
                </a:solidFill>
              </a:rPr>
              <a:t>The presence of bulls in the environment (pheromone)</a:t>
            </a:r>
          </a:p>
          <a:p>
            <a:endParaRPr lang="en-US" dirty="0">
              <a:solidFill>
                <a:srgbClr val="C00000"/>
              </a:solidFill>
            </a:endParaRPr>
          </a:p>
          <a:p>
            <a:r>
              <a:rPr lang="en-US" dirty="0">
                <a:solidFill>
                  <a:srgbClr val="C00000"/>
                </a:solidFill>
              </a:rPr>
              <a:t>Hormonal interference (</a:t>
            </a:r>
            <a:r>
              <a:rPr lang="en-US" dirty="0" err="1">
                <a:solidFill>
                  <a:srgbClr val="C00000"/>
                </a:solidFill>
              </a:rPr>
              <a:t>GnRH</a:t>
            </a:r>
            <a:r>
              <a:rPr lang="en-US" dirty="0">
                <a:solidFill>
                  <a:srgbClr val="C00000"/>
                </a:solidFill>
              </a:rPr>
              <a:t>, </a:t>
            </a:r>
            <a:r>
              <a:rPr lang="en-US" dirty="0" err="1">
                <a:solidFill>
                  <a:srgbClr val="C00000"/>
                </a:solidFill>
              </a:rPr>
              <a:t>Progestagen</a:t>
            </a:r>
            <a:r>
              <a:rPr lang="en-US" dirty="0">
                <a:solidFill>
                  <a:srgbClr val="C00000"/>
                </a:solidFill>
              </a:rPr>
              <a:t> + </a:t>
            </a:r>
            <a:r>
              <a:rPr lang="en-US" dirty="0" err="1">
                <a:solidFill>
                  <a:srgbClr val="C00000"/>
                </a:solidFill>
              </a:rPr>
              <a:t>GnRH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combi</a:t>
            </a:r>
            <a:r>
              <a:rPr lang="en-US" dirty="0">
                <a:solidFill>
                  <a:srgbClr val="C00000"/>
                </a:solidFill>
              </a:rPr>
              <a:t>)</a:t>
            </a:r>
            <a:endParaRPr lang="tr-TR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4411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Subostrus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No </a:t>
            </a:r>
            <a:r>
              <a:rPr lang="tr-TR" dirty="0" err="1"/>
              <a:t>oestrus</a:t>
            </a:r>
            <a:r>
              <a:rPr lang="tr-TR" dirty="0"/>
              <a:t> </a:t>
            </a:r>
            <a:r>
              <a:rPr lang="tr-TR" dirty="0" err="1"/>
              <a:t>symptoms</a:t>
            </a:r>
            <a:endParaRPr lang="tr-TR" dirty="0"/>
          </a:p>
          <a:p>
            <a:r>
              <a:rPr lang="tr-TR" dirty="0" err="1"/>
              <a:t>Palpation</a:t>
            </a:r>
            <a:r>
              <a:rPr lang="tr-TR" dirty="0"/>
              <a:t> has </a:t>
            </a:r>
            <a:r>
              <a:rPr lang="tr-TR" dirty="0" err="1"/>
              <a:t>Luteal</a:t>
            </a:r>
            <a:r>
              <a:rPr lang="tr-TR" dirty="0"/>
              <a:t> </a:t>
            </a:r>
            <a:r>
              <a:rPr lang="tr-TR" dirty="0" err="1"/>
              <a:t>Structure</a:t>
            </a:r>
            <a:endParaRPr lang="tr-TR" dirty="0"/>
          </a:p>
          <a:p>
            <a:r>
              <a:rPr lang="tr-TR" dirty="0"/>
              <a:t>USG has “</a:t>
            </a:r>
            <a:r>
              <a:rPr lang="tr-TR" dirty="0" err="1"/>
              <a:t>luteal</a:t>
            </a:r>
            <a:r>
              <a:rPr lang="tr-TR" dirty="0"/>
              <a:t> </a:t>
            </a:r>
            <a:r>
              <a:rPr lang="tr-TR" dirty="0" err="1"/>
              <a:t>structure</a:t>
            </a:r>
            <a:r>
              <a:rPr lang="tr-TR" dirty="0"/>
              <a:t>” </a:t>
            </a:r>
            <a:r>
              <a:rPr lang="tr-TR" dirty="0" err="1"/>
              <a:t>and</a:t>
            </a:r>
            <a:r>
              <a:rPr lang="tr-TR" dirty="0"/>
              <a:t> “</a:t>
            </a:r>
            <a:r>
              <a:rPr lang="tr-TR" dirty="0" smtClean="0"/>
              <a:t>Dominant </a:t>
            </a:r>
            <a:r>
              <a:rPr lang="tr-TR" dirty="0" err="1"/>
              <a:t>follicle</a:t>
            </a:r>
            <a:r>
              <a:rPr lang="tr-TR" dirty="0"/>
              <a:t>”</a:t>
            </a:r>
          </a:p>
          <a:p>
            <a:r>
              <a:rPr lang="tr-TR" dirty="0" err="1"/>
              <a:t>Hormonal</a:t>
            </a:r>
            <a:r>
              <a:rPr lang="tr-TR" dirty="0"/>
              <a:t> </a:t>
            </a:r>
            <a:r>
              <a:rPr lang="tr-TR" dirty="0" err="1"/>
              <a:t>interference</a:t>
            </a:r>
            <a:endParaRPr lang="tr-TR" dirty="0"/>
          </a:p>
          <a:p>
            <a:r>
              <a:rPr lang="tr-TR" dirty="0"/>
              <a:t>(</a:t>
            </a:r>
            <a:r>
              <a:rPr lang="tr-TR" dirty="0" err="1"/>
              <a:t>Synchronization</a:t>
            </a:r>
            <a:r>
              <a:rPr lang="tr-TR" dirty="0"/>
              <a:t> of </a:t>
            </a:r>
            <a:r>
              <a:rPr lang="tr-TR" dirty="0" err="1"/>
              <a:t>ovulation</a:t>
            </a:r>
            <a:r>
              <a:rPr lang="tr-TR" dirty="0"/>
              <a:t>: </a:t>
            </a:r>
            <a:r>
              <a:rPr lang="tr-TR" dirty="0" err="1"/>
              <a:t>GnRH</a:t>
            </a:r>
            <a:r>
              <a:rPr lang="tr-TR" dirty="0"/>
              <a:t> + PGF2a + </a:t>
            </a:r>
            <a:r>
              <a:rPr lang="tr-TR" dirty="0" err="1"/>
              <a:t>Progestagen</a:t>
            </a:r>
            <a:r>
              <a:rPr lang="tr-TR" dirty="0"/>
              <a:t> </a:t>
            </a:r>
            <a:r>
              <a:rPr lang="tr-TR" dirty="0" err="1"/>
              <a:t>combination</a:t>
            </a:r>
            <a:r>
              <a:rPr lang="tr-TR" dirty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930836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94678" y="365125"/>
            <a:ext cx="10515600" cy="1325563"/>
          </a:xfrm>
        </p:spPr>
        <p:txBody>
          <a:bodyPr/>
          <a:lstStyle/>
          <a:p>
            <a:r>
              <a:rPr lang="tr-TR" b="1" dirty="0" err="1"/>
              <a:t>Genuine</a:t>
            </a:r>
            <a:r>
              <a:rPr lang="tr-TR" b="1" dirty="0"/>
              <a:t> </a:t>
            </a:r>
            <a:r>
              <a:rPr lang="tr-TR" b="1" dirty="0" err="1"/>
              <a:t>Anoestrus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024034" y="1214423"/>
            <a:ext cx="8229600" cy="4525963"/>
          </a:xfrm>
        </p:spPr>
        <p:txBody>
          <a:bodyPr/>
          <a:lstStyle/>
          <a:p>
            <a:r>
              <a:rPr lang="tr-TR" dirty="0" err="1">
                <a:solidFill>
                  <a:srgbClr val="C00000"/>
                </a:solidFill>
              </a:rPr>
              <a:t>Ovarian</a:t>
            </a:r>
            <a:r>
              <a:rPr lang="tr-TR" dirty="0">
                <a:solidFill>
                  <a:srgbClr val="C00000"/>
                </a:solidFill>
              </a:rPr>
              <a:t> </a:t>
            </a:r>
            <a:r>
              <a:rPr lang="tr-TR" dirty="0" err="1">
                <a:solidFill>
                  <a:srgbClr val="C00000"/>
                </a:solidFill>
              </a:rPr>
              <a:t>activated</a:t>
            </a:r>
            <a:r>
              <a:rPr lang="tr-TR" dirty="0">
                <a:solidFill>
                  <a:srgbClr val="C00000"/>
                </a:solidFill>
              </a:rPr>
              <a:t> </a:t>
            </a:r>
            <a:r>
              <a:rPr lang="tr-TR" dirty="0" err="1">
                <a:solidFill>
                  <a:srgbClr val="C00000"/>
                </a:solidFill>
              </a:rPr>
              <a:t>due</a:t>
            </a:r>
            <a:r>
              <a:rPr lang="tr-TR" dirty="0">
                <a:solidFill>
                  <a:srgbClr val="C00000"/>
                </a:solidFill>
              </a:rPr>
              <a:t> </a:t>
            </a:r>
            <a:r>
              <a:rPr lang="tr-TR" dirty="0" err="1">
                <a:solidFill>
                  <a:srgbClr val="C00000"/>
                </a:solidFill>
              </a:rPr>
              <a:t>to</a:t>
            </a:r>
            <a:r>
              <a:rPr lang="tr-TR" dirty="0">
                <a:solidFill>
                  <a:srgbClr val="C00000"/>
                </a:solidFill>
              </a:rPr>
              <a:t> </a:t>
            </a:r>
            <a:r>
              <a:rPr lang="tr-TR" dirty="0" err="1">
                <a:solidFill>
                  <a:srgbClr val="C00000"/>
                </a:solidFill>
              </a:rPr>
              <a:t>failure</a:t>
            </a:r>
            <a:r>
              <a:rPr lang="tr-TR" dirty="0">
                <a:solidFill>
                  <a:srgbClr val="C00000"/>
                </a:solidFill>
              </a:rPr>
              <a:t> of </a:t>
            </a:r>
            <a:r>
              <a:rPr lang="tr-TR" dirty="0" err="1">
                <a:solidFill>
                  <a:srgbClr val="C00000"/>
                </a:solidFill>
              </a:rPr>
              <a:t>luteolitic</a:t>
            </a:r>
            <a:r>
              <a:rPr lang="tr-TR" dirty="0">
                <a:solidFill>
                  <a:srgbClr val="C00000"/>
                </a:solidFill>
              </a:rPr>
              <a:t> </a:t>
            </a:r>
            <a:r>
              <a:rPr lang="tr-TR" dirty="0" err="1">
                <a:solidFill>
                  <a:srgbClr val="C00000"/>
                </a:solidFill>
              </a:rPr>
              <a:t>mechanism</a:t>
            </a:r>
            <a:endParaRPr lang="tr-TR" dirty="0">
              <a:solidFill>
                <a:srgbClr val="C00000"/>
              </a:solidFill>
            </a:endParaRPr>
          </a:p>
          <a:p>
            <a:endParaRPr lang="tr-TR" dirty="0">
              <a:solidFill>
                <a:srgbClr val="C00000"/>
              </a:solidFill>
            </a:endParaRPr>
          </a:p>
          <a:p>
            <a:r>
              <a:rPr lang="tr-TR" dirty="0" err="1">
                <a:solidFill>
                  <a:srgbClr val="C00000"/>
                </a:solidFill>
              </a:rPr>
              <a:t>Treatment</a:t>
            </a:r>
            <a:r>
              <a:rPr lang="tr-TR" dirty="0">
                <a:solidFill>
                  <a:srgbClr val="C00000"/>
                </a:solidFill>
              </a:rPr>
              <a:t>: </a:t>
            </a:r>
            <a:r>
              <a:rPr lang="tr-TR" dirty="0" err="1">
                <a:solidFill>
                  <a:srgbClr val="C00000"/>
                </a:solidFill>
              </a:rPr>
              <a:t>Operation</a:t>
            </a:r>
            <a:r>
              <a:rPr lang="tr-TR" dirty="0">
                <a:solidFill>
                  <a:srgbClr val="C00000"/>
                </a:solidFill>
              </a:rPr>
              <a:t> of </a:t>
            </a:r>
            <a:r>
              <a:rPr lang="tr-TR" dirty="0" err="1">
                <a:solidFill>
                  <a:srgbClr val="C00000"/>
                </a:solidFill>
              </a:rPr>
              <a:t>luteolitic</a:t>
            </a:r>
            <a:r>
              <a:rPr lang="tr-TR" dirty="0">
                <a:solidFill>
                  <a:srgbClr val="C00000"/>
                </a:solidFill>
              </a:rPr>
              <a:t> </a:t>
            </a:r>
            <a:r>
              <a:rPr lang="tr-TR" dirty="0" err="1">
                <a:solidFill>
                  <a:srgbClr val="C00000"/>
                </a:solidFill>
              </a:rPr>
              <a:t>mechanism</a:t>
            </a:r>
            <a:endParaRPr lang="tr-TR" dirty="0">
              <a:solidFill>
                <a:srgbClr val="C00000"/>
              </a:solidFill>
            </a:endParaRPr>
          </a:p>
          <a:p>
            <a:r>
              <a:rPr lang="tr-TR" dirty="0" err="1">
                <a:solidFill>
                  <a:srgbClr val="C00000"/>
                </a:solidFill>
              </a:rPr>
              <a:t>Intrauterine</a:t>
            </a:r>
            <a:r>
              <a:rPr lang="tr-TR" dirty="0">
                <a:solidFill>
                  <a:srgbClr val="C00000"/>
                </a:solidFill>
              </a:rPr>
              <a:t> </a:t>
            </a:r>
            <a:r>
              <a:rPr lang="tr-TR" dirty="0" err="1">
                <a:solidFill>
                  <a:srgbClr val="C00000"/>
                </a:solidFill>
              </a:rPr>
              <a:t>antibiotic</a:t>
            </a:r>
            <a:r>
              <a:rPr lang="tr-TR" dirty="0">
                <a:solidFill>
                  <a:srgbClr val="C00000"/>
                </a:solidFill>
              </a:rPr>
              <a:t>, </a:t>
            </a:r>
            <a:r>
              <a:rPr lang="tr-TR" dirty="0" err="1">
                <a:solidFill>
                  <a:srgbClr val="C00000"/>
                </a:solidFill>
              </a:rPr>
              <a:t>antiseptic</a:t>
            </a:r>
            <a:r>
              <a:rPr lang="tr-TR" dirty="0">
                <a:solidFill>
                  <a:srgbClr val="C00000"/>
                </a:solidFill>
              </a:rPr>
              <a:t> </a:t>
            </a:r>
            <a:r>
              <a:rPr lang="tr-TR" dirty="0" err="1">
                <a:solidFill>
                  <a:srgbClr val="C00000"/>
                </a:solidFill>
              </a:rPr>
              <a:t>administration</a:t>
            </a:r>
            <a:endParaRPr lang="tr-TR" dirty="0">
              <a:solidFill>
                <a:srgbClr val="C00000"/>
              </a:solidFill>
            </a:endParaRPr>
          </a:p>
          <a:p>
            <a:r>
              <a:rPr lang="tr-TR" dirty="0" err="1">
                <a:solidFill>
                  <a:srgbClr val="C00000"/>
                </a:solidFill>
              </a:rPr>
              <a:t>Hormonal</a:t>
            </a:r>
            <a:r>
              <a:rPr lang="tr-TR" dirty="0">
                <a:solidFill>
                  <a:srgbClr val="C00000"/>
                </a:solidFill>
              </a:rPr>
              <a:t> </a:t>
            </a:r>
            <a:r>
              <a:rPr lang="tr-TR" dirty="0" err="1">
                <a:solidFill>
                  <a:srgbClr val="C00000"/>
                </a:solidFill>
              </a:rPr>
              <a:t>interference</a:t>
            </a:r>
            <a:endParaRPr lang="tr-TR" dirty="0">
              <a:solidFill>
                <a:srgbClr val="C00000"/>
              </a:solidFill>
            </a:endParaRPr>
          </a:p>
          <a:p>
            <a:r>
              <a:rPr lang="tr-TR" dirty="0">
                <a:solidFill>
                  <a:srgbClr val="C00000"/>
                </a:solidFill>
              </a:rPr>
              <a:t>     (</a:t>
            </a:r>
            <a:r>
              <a:rPr lang="tr-TR" dirty="0" err="1">
                <a:solidFill>
                  <a:srgbClr val="C00000"/>
                </a:solidFill>
              </a:rPr>
              <a:t>Single</a:t>
            </a:r>
            <a:r>
              <a:rPr lang="tr-TR" dirty="0">
                <a:solidFill>
                  <a:srgbClr val="C00000"/>
                </a:solidFill>
              </a:rPr>
              <a:t> PGF2a </a:t>
            </a:r>
            <a:r>
              <a:rPr lang="tr-TR" dirty="0" err="1">
                <a:solidFill>
                  <a:srgbClr val="C00000"/>
                </a:solidFill>
              </a:rPr>
              <a:t>or</a:t>
            </a:r>
            <a:r>
              <a:rPr lang="tr-TR" dirty="0">
                <a:solidFill>
                  <a:srgbClr val="C00000"/>
                </a:solidFill>
              </a:rPr>
              <a:t> </a:t>
            </a:r>
            <a:r>
              <a:rPr lang="tr-TR" dirty="0" err="1">
                <a:solidFill>
                  <a:srgbClr val="C00000"/>
                </a:solidFill>
              </a:rPr>
              <a:t>Ovulation</a:t>
            </a:r>
            <a:r>
              <a:rPr lang="tr-TR" dirty="0">
                <a:solidFill>
                  <a:srgbClr val="C00000"/>
                </a:solidFill>
              </a:rPr>
              <a:t> </a:t>
            </a:r>
            <a:r>
              <a:rPr lang="tr-TR" dirty="0" err="1">
                <a:solidFill>
                  <a:srgbClr val="C00000"/>
                </a:solidFill>
              </a:rPr>
              <a:t>synchronization</a:t>
            </a:r>
            <a:r>
              <a:rPr lang="tr-TR" dirty="0">
                <a:solidFill>
                  <a:srgbClr val="C00000"/>
                </a:solidFill>
              </a:rPr>
              <a:t>)</a:t>
            </a:r>
            <a:endParaRPr lang="tr-TR" dirty="0" smtClean="0"/>
          </a:p>
          <a:p>
            <a:pPr marL="514350" indent="-51435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93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87269" y="239663"/>
            <a:ext cx="8229600" cy="1143000"/>
          </a:xfrm>
        </p:spPr>
        <p:txBody>
          <a:bodyPr>
            <a:normAutofit/>
          </a:bodyPr>
          <a:lstStyle/>
          <a:p>
            <a:r>
              <a:rPr lang="tr-TR" sz="4900" b="1" dirty="0" err="1"/>
              <a:t>Ovarian</a:t>
            </a:r>
            <a:r>
              <a:rPr lang="tr-TR" sz="4900" b="1" dirty="0"/>
              <a:t> </a:t>
            </a:r>
            <a:r>
              <a:rPr lang="tr-TR" sz="4900" b="1" dirty="0" err="1"/>
              <a:t>Cysts</a:t>
            </a:r>
            <a:r>
              <a:rPr lang="tr-TR" sz="4900" b="1" dirty="0"/>
              <a:t>              </a:t>
            </a:r>
            <a:r>
              <a:rPr lang="tr-TR" sz="3600" b="1" dirty="0" smtClean="0"/>
              <a:t>(</a:t>
            </a:r>
            <a:r>
              <a:rPr lang="tr-TR" sz="3600" b="1" dirty="0" err="1"/>
              <a:t>pp</a:t>
            </a:r>
            <a:r>
              <a:rPr lang="tr-TR" sz="3600" b="1" dirty="0"/>
              <a:t> </a:t>
            </a:r>
            <a:r>
              <a:rPr lang="tr-TR" sz="3600" b="1" dirty="0" err="1" smtClean="0"/>
              <a:t>first</a:t>
            </a:r>
            <a:r>
              <a:rPr lang="tr-TR" sz="3600" b="1" dirty="0" smtClean="0"/>
              <a:t> </a:t>
            </a:r>
            <a:r>
              <a:rPr lang="tr-TR" sz="3600" b="1" dirty="0" smtClean="0"/>
              <a:t>35 d)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52596" y="1428737"/>
            <a:ext cx="8229600" cy="4525963"/>
          </a:xfrm>
        </p:spPr>
        <p:txBody>
          <a:bodyPr/>
          <a:lstStyle/>
          <a:p>
            <a:r>
              <a:rPr lang="tr-TR" dirty="0" err="1"/>
              <a:t>Follicular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Luteal</a:t>
            </a:r>
            <a:endParaRPr lang="tr-TR" dirty="0"/>
          </a:p>
          <a:p>
            <a:r>
              <a:rPr lang="tr-TR" dirty="0" err="1"/>
              <a:t>GnRH</a:t>
            </a:r>
            <a:endParaRPr lang="tr-TR" dirty="0"/>
          </a:p>
          <a:p>
            <a:r>
              <a:rPr lang="tr-TR" dirty="0" err="1"/>
              <a:t>GnRH</a:t>
            </a:r>
            <a:r>
              <a:rPr lang="tr-TR" dirty="0"/>
              <a:t> + PGF 2?</a:t>
            </a:r>
          </a:p>
          <a:p>
            <a:r>
              <a:rPr lang="tr-TR" dirty="0" err="1"/>
              <a:t>GnRH</a:t>
            </a:r>
            <a:r>
              <a:rPr lang="tr-TR" dirty="0"/>
              <a:t> + PGF 2 + P</a:t>
            </a:r>
          </a:p>
          <a:p>
            <a:r>
              <a:rPr lang="tr-TR" dirty="0" err="1"/>
              <a:t>hCG</a:t>
            </a:r>
            <a:endParaRPr lang="tr-TR" dirty="0"/>
          </a:p>
          <a:p>
            <a:r>
              <a:rPr lang="tr-TR" dirty="0" err="1"/>
              <a:t>Spontaneous</a:t>
            </a:r>
            <a:r>
              <a:rPr lang="tr-TR" dirty="0"/>
              <a:t>?</a:t>
            </a:r>
          </a:p>
          <a:p>
            <a:r>
              <a:rPr lang="tr-TR" dirty="0" err="1"/>
              <a:t>etiology</a:t>
            </a:r>
            <a:endParaRPr lang="tr-TR" dirty="0"/>
          </a:p>
        </p:txBody>
      </p:sp>
      <p:grpSp>
        <p:nvGrpSpPr>
          <p:cNvPr id="10" name="9 Grup"/>
          <p:cNvGrpSpPr/>
          <p:nvPr/>
        </p:nvGrpSpPr>
        <p:grpSpPr>
          <a:xfrm>
            <a:off x="5810249" y="2071679"/>
            <a:ext cx="4643471" cy="4500595"/>
            <a:chOff x="4286248" y="2071678"/>
            <a:chExt cx="4643471" cy="4500595"/>
          </a:xfrm>
        </p:grpSpPr>
        <p:grpSp>
          <p:nvGrpSpPr>
            <p:cNvPr id="7" name="6 Grup"/>
            <p:cNvGrpSpPr/>
            <p:nvPr/>
          </p:nvGrpSpPr>
          <p:grpSpPr>
            <a:xfrm>
              <a:off x="6286512" y="2071678"/>
              <a:ext cx="2635579" cy="2369596"/>
              <a:chOff x="5883344" y="2571744"/>
              <a:chExt cx="2894220" cy="2812636"/>
            </a:xfrm>
          </p:grpSpPr>
          <p:pic>
            <p:nvPicPr>
              <p:cNvPr id="53250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5883344" y="2571744"/>
                <a:ext cx="2812975" cy="27860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" name="4 Metin kutusu"/>
              <p:cNvSpPr txBox="1"/>
              <p:nvPr/>
            </p:nvSpPr>
            <p:spPr>
              <a:xfrm>
                <a:off x="6354035" y="4945995"/>
                <a:ext cx="2423529" cy="4383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dirty="0" err="1">
                    <a:solidFill>
                      <a:srgbClr val="FFFF00"/>
                    </a:solidFill>
                  </a:rPr>
                  <a:t>Küplülü</a:t>
                </a:r>
                <a:r>
                  <a:rPr lang="tr-TR" dirty="0">
                    <a:solidFill>
                      <a:srgbClr val="FFFF00"/>
                    </a:solidFill>
                  </a:rPr>
                  <a:t> ve ark. ; 2007</a:t>
                </a:r>
              </a:p>
            </p:txBody>
          </p:sp>
        </p:grpSp>
        <p:pic>
          <p:nvPicPr>
            <p:cNvPr id="6" name="Picture 7" descr="cyst-luteal-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286249" y="4429133"/>
              <a:ext cx="2143139" cy="2143140"/>
            </a:xfrm>
            <a:prstGeom prst="rect">
              <a:avLst/>
            </a:prstGeom>
            <a:noFill/>
          </p:spPr>
        </p:pic>
        <p:pic>
          <p:nvPicPr>
            <p:cNvPr id="8" name="Picture 8" descr="fol kistc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286248" y="2071679"/>
              <a:ext cx="2090727" cy="2357454"/>
            </a:xfrm>
            <a:prstGeom prst="rect">
              <a:avLst/>
            </a:prstGeom>
            <a:noFill/>
          </p:spPr>
        </p:pic>
        <p:pic>
          <p:nvPicPr>
            <p:cNvPr id="9" name="Picture 6" descr="cyst-luteal-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357950" y="4429132"/>
              <a:ext cx="2571769" cy="2143140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102394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2049" name="Resim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t="28889" r="33913" b="25555"/>
          <a:stretch>
            <a:fillRect/>
          </a:stretch>
        </p:blipFill>
        <p:spPr bwMode="auto">
          <a:xfrm>
            <a:off x="0" y="457199"/>
            <a:ext cx="10613036" cy="6299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44774" y="72480"/>
            <a:ext cx="362003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x-none" sz="2000" b="1" dirty="0" err="1">
                <a:latin typeface="Arial" charset="0"/>
              </a:rPr>
              <a:t>Postpartum</a:t>
            </a:r>
            <a:r>
              <a:rPr lang="tr-TR" altLang="x-none" sz="2000" b="1" dirty="0">
                <a:latin typeface="Arial" charset="0"/>
              </a:rPr>
              <a:t> </a:t>
            </a:r>
            <a:r>
              <a:rPr lang="tr-TR" altLang="x-none" sz="2000" b="1" dirty="0" err="1">
                <a:latin typeface="Arial" charset="0"/>
              </a:rPr>
              <a:t>Ovarian</a:t>
            </a:r>
            <a:r>
              <a:rPr lang="tr-TR" altLang="x-none" sz="2000" b="1" dirty="0">
                <a:latin typeface="Arial" charset="0"/>
              </a:rPr>
              <a:t> Activity</a:t>
            </a:r>
            <a:endParaRPr kumimoji="0" lang="x-none" altLang="x-none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9218203" y="6387072"/>
            <a:ext cx="27796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altLang="x-none" b="1">
                <a:latin typeface="Arial" charset="0"/>
              </a:rPr>
              <a:t>(Sheldon Ve Ark., 2011</a:t>
            </a:r>
            <a:r>
              <a:rPr lang="x-none" altLang="x-none" b="1" smtClean="0">
                <a:latin typeface="Arial" charset="0"/>
              </a:rPr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2826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873771" y="1933732"/>
            <a:ext cx="89789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/>
              <a:t>MANAGEMENT OF POSTPARTUM PERIOD</a:t>
            </a:r>
            <a:endParaRPr 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1362473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04" t="29375" r="35894" b="32292"/>
          <a:stretch/>
        </p:blipFill>
        <p:spPr>
          <a:xfrm>
            <a:off x="3897516" y="1584986"/>
            <a:ext cx="8131416" cy="4751576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9177588" y="6457890"/>
            <a:ext cx="2400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(Peter ve ark., 2017)</a:t>
            </a:r>
            <a:endParaRPr lang="tr-TR" sz="2000" dirty="0"/>
          </a:p>
        </p:txBody>
      </p:sp>
      <p:sp>
        <p:nvSpPr>
          <p:cNvPr id="7" name="Metin kutusu 6"/>
          <p:cNvSpPr txBox="1"/>
          <p:nvPr/>
        </p:nvSpPr>
        <p:spPr>
          <a:xfrm>
            <a:off x="146489" y="1584986"/>
            <a:ext cx="4330416" cy="37093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charset="0"/>
              <a:buChar char="•"/>
            </a:pPr>
            <a:r>
              <a:rPr lang="en-US" sz="3200" dirty="0"/>
              <a:t>Diseases of the uterus</a:t>
            </a:r>
          </a:p>
          <a:p>
            <a:pPr marL="457200" indent="-457200">
              <a:lnSpc>
                <a:spcPct val="150000"/>
              </a:lnSpc>
              <a:buFont typeface="Arial" charset="0"/>
              <a:buChar char="•"/>
            </a:pPr>
            <a:r>
              <a:rPr lang="tr-TR" sz="3200" dirty="0" err="1" smtClean="0"/>
              <a:t>Udder</a:t>
            </a:r>
            <a:r>
              <a:rPr lang="en-US" sz="3200" dirty="0" smtClean="0"/>
              <a:t> </a:t>
            </a:r>
            <a:r>
              <a:rPr lang="en-US" sz="3200" dirty="0"/>
              <a:t>Inf.</a:t>
            </a:r>
          </a:p>
          <a:p>
            <a:pPr marL="457200" indent="-457200">
              <a:lnSpc>
                <a:spcPct val="150000"/>
              </a:lnSpc>
              <a:buFont typeface="Arial" charset="0"/>
              <a:buChar char="•"/>
            </a:pPr>
            <a:r>
              <a:rPr lang="en-US" sz="3200" dirty="0"/>
              <a:t>Metabolic and</a:t>
            </a:r>
          </a:p>
          <a:p>
            <a:pPr marL="457200" indent="-457200">
              <a:lnSpc>
                <a:spcPct val="150000"/>
              </a:lnSpc>
              <a:buFont typeface="Arial" charset="0"/>
              <a:buChar char="•"/>
            </a:pPr>
            <a:r>
              <a:rPr lang="en-US" sz="3200" dirty="0"/>
              <a:t>functional problems</a:t>
            </a:r>
          </a:p>
          <a:p>
            <a:pPr marL="457200" indent="-457200">
              <a:lnSpc>
                <a:spcPct val="150000"/>
              </a:lnSpc>
              <a:buFont typeface="Arial" charset="0"/>
              <a:buChar char="•"/>
            </a:pPr>
            <a:r>
              <a:rPr lang="en-US" sz="3200" dirty="0"/>
              <a:t>lameness</a:t>
            </a:r>
            <a:endParaRPr lang="tr-TR" sz="3200" dirty="0"/>
          </a:p>
        </p:txBody>
      </p:sp>
      <p:sp>
        <p:nvSpPr>
          <p:cNvPr id="9" name="Metin kutusu 8"/>
          <p:cNvSpPr txBox="1"/>
          <p:nvPr/>
        </p:nvSpPr>
        <p:spPr>
          <a:xfrm>
            <a:off x="146489" y="88057"/>
            <a:ext cx="43574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b="1" dirty="0" err="1"/>
              <a:t>Postpartum</a:t>
            </a:r>
            <a:r>
              <a:rPr lang="tr-TR" sz="3600" b="1" dirty="0"/>
              <a:t> </a:t>
            </a:r>
            <a:r>
              <a:rPr lang="tr-TR" sz="3600" b="1" dirty="0" err="1" smtClean="0"/>
              <a:t>Disorders</a:t>
            </a:r>
            <a:endParaRPr lang="tr-TR" sz="3600" b="1" dirty="0"/>
          </a:p>
        </p:txBody>
      </p:sp>
    </p:spTree>
    <p:extLst>
      <p:ext uri="{BB962C8B-B14F-4D97-AF65-F5344CB8AC3E}">
        <p14:creationId xmlns:p14="http://schemas.microsoft.com/office/powerpoint/2010/main" val="103291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"/>
          <p:cNvSpPr>
            <a:spLocks noChangeArrowheads="1"/>
          </p:cNvSpPr>
          <p:nvPr/>
        </p:nvSpPr>
        <p:spPr bwMode="auto">
          <a:xfrm flipV="1">
            <a:off x="4512622" y="3382772"/>
            <a:ext cx="1452250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4097" name="Resim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01" t="33086" r="15977" b="22272"/>
          <a:stretch>
            <a:fillRect/>
          </a:stretch>
        </p:blipFill>
        <p:spPr bwMode="auto">
          <a:xfrm>
            <a:off x="1209921" y="667320"/>
            <a:ext cx="8201891" cy="5639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5738025" y="6307123"/>
            <a:ext cx="61761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 smtClean="0">
                <a:latin typeface="Times New Roman" charset="0"/>
                <a:ea typeface="Times New Roman" charset="0"/>
              </a:rPr>
              <a:t>(</a:t>
            </a:r>
            <a:r>
              <a:rPr lang="tr-TR" sz="2000" dirty="0" err="1" smtClean="0">
                <a:latin typeface="Times New Roman" charset="0"/>
                <a:ea typeface="Times New Roman" charset="0"/>
              </a:rPr>
              <a:t>Sundrum</a:t>
            </a:r>
            <a:r>
              <a:rPr lang="tr-TR" sz="2000" dirty="0" smtClean="0">
                <a:latin typeface="Times New Roman" charset="0"/>
                <a:ea typeface="Times New Roman" charset="0"/>
              </a:rPr>
              <a:t>, 2015; </a:t>
            </a:r>
            <a:r>
              <a:rPr lang="tr-TR" sz="2000" dirty="0" err="1" smtClean="0">
                <a:latin typeface="Times New Roman" charset="0"/>
                <a:ea typeface="Times New Roman" charset="0"/>
              </a:rPr>
              <a:t>Leblanc</a:t>
            </a:r>
            <a:r>
              <a:rPr lang="tr-TR" sz="2000" dirty="0" smtClean="0">
                <a:latin typeface="Times New Roman" charset="0"/>
                <a:ea typeface="Times New Roman" charset="0"/>
              </a:rPr>
              <a:t>, 2014; Van </a:t>
            </a:r>
            <a:r>
              <a:rPr lang="tr-TR" sz="2000" dirty="0" err="1" smtClean="0">
                <a:latin typeface="Times New Roman" charset="0"/>
                <a:ea typeface="Times New Roman" charset="0"/>
              </a:rPr>
              <a:t>saun</a:t>
            </a:r>
            <a:r>
              <a:rPr lang="tr-TR" sz="2000" dirty="0" smtClean="0">
                <a:latin typeface="Times New Roman" charset="0"/>
                <a:ea typeface="Times New Roman" charset="0"/>
              </a:rPr>
              <a:t>, </a:t>
            </a:r>
            <a:r>
              <a:rPr lang="tr-TR" sz="2000" dirty="0" err="1" smtClean="0">
                <a:latin typeface="Times New Roman" charset="0"/>
                <a:ea typeface="Times New Roman" charset="0"/>
              </a:rPr>
              <a:t>Sniffen</a:t>
            </a:r>
            <a:r>
              <a:rPr lang="tr-TR" sz="2000" dirty="0" smtClean="0">
                <a:latin typeface="Times New Roman" charset="0"/>
                <a:ea typeface="Times New Roman" charset="0"/>
              </a:rPr>
              <a:t>, 2014)</a:t>
            </a:r>
            <a:endParaRPr lang="tr-TR" sz="2000" dirty="0"/>
          </a:p>
        </p:txBody>
      </p:sp>
      <p:sp>
        <p:nvSpPr>
          <p:cNvPr id="8" name="Metin kutusu 7"/>
          <p:cNvSpPr txBox="1"/>
          <p:nvPr/>
        </p:nvSpPr>
        <p:spPr>
          <a:xfrm>
            <a:off x="146489" y="88057"/>
            <a:ext cx="43574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b="1" dirty="0" err="1"/>
              <a:t>Postpartum</a:t>
            </a:r>
            <a:r>
              <a:rPr lang="tr-TR" sz="3600" b="1" dirty="0"/>
              <a:t> </a:t>
            </a:r>
            <a:r>
              <a:rPr lang="tr-TR" sz="3600" b="1" dirty="0" err="1"/>
              <a:t>Disorders</a:t>
            </a:r>
            <a:endParaRPr lang="tr-TR" sz="3600" b="1" dirty="0"/>
          </a:p>
        </p:txBody>
      </p:sp>
    </p:spTree>
    <p:extLst>
      <p:ext uri="{BB962C8B-B14F-4D97-AF65-F5344CB8AC3E}">
        <p14:creationId xmlns:p14="http://schemas.microsoft.com/office/powerpoint/2010/main" val="260961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8E09F-3DE9-4E40-95C3-A4DEEE2B96D7}" type="slidenum">
              <a:rPr lang="tr-TR" smtClean="0"/>
              <a:t>5</a:t>
            </a:fld>
            <a:endParaRPr lang="tr-TR"/>
          </a:p>
        </p:txBody>
      </p:sp>
      <p:pic>
        <p:nvPicPr>
          <p:cNvPr id="5" name="Resim 106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7" t="31161" r="18613" b="22420"/>
          <a:stretch>
            <a:fillRect/>
          </a:stretch>
        </p:blipFill>
        <p:spPr bwMode="auto">
          <a:xfrm>
            <a:off x="332510" y="1142916"/>
            <a:ext cx="8122722" cy="4949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ikdörtgen 6"/>
          <p:cNvSpPr/>
          <p:nvPr/>
        </p:nvSpPr>
        <p:spPr>
          <a:xfrm>
            <a:off x="7362702" y="6292383"/>
            <a:ext cx="36467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 smtClean="0">
                <a:latin typeface="Times New Roman" charset="0"/>
                <a:ea typeface="Times New Roman" charset="0"/>
              </a:rPr>
              <a:t>(</a:t>
            </a:r>
            <a:r>
              <a:rPr lang="tr-TR" sz="2000" dirty="0" err="1"/>
              <a:t>Cockcroft</a:t>
            </a:r>
            <a:r>
              <a:rPr lang="tr-TR" sz="2000" dirty="0"/>
              <a:t>, </a:t>
            </a:r>
            <a:r>
              <a:rPr lang="tr-TR" sz="2000" dirty="0" smtClean="0"/>
              <a:t>2015; </a:t>
            </a:r>
            <a:r>
              <a:rPr lang="tr-TR" sz="2000" dirty="0" smtClean="0">
                <a:latin typeface="Times New Roman" charset="0"/>
                <a:ea typeface="Times New Roman" charset="0"/>
              </a:rPr>
              <a:t>Anonim, 2017)</a:t>
            </a:r>
            <a:r>
              <a:rPr lang="tr-TR" sz="2000" dirty="0" smtClean="0"/>
              <a:t> </a:t>
            </a:r>
            <a:endParaRPr lang="tr-TR" sz="2000" dirty="0"/>
          </a:p>
        </p:txBody>
      </p:sp>
      <p:sp>
        <p:nvSpPr>
          <p:cNvPr id="8" name="Metin kutusu 7"/>
          <p:cNvSpPr txBox="1"/>
          <p:nvPr/>
        </p:nvSpPr>
        <p:spPr>
          <a:xfrm>
            <a:off x="10010753" y="707856"/>
            <a:ext cx="6846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smtClean="0"/>
              <a:t>FAT</a:t>
            </a:r>
            <a:endParaRPr lang="tr-TR" sz="2800" dirty="0"/>
          </a:p>
        </p:txBody>
      </p:sp>
      <p:sp>
        <p:nvSpPr>
          <p:cNvPr id="9" name="Aşağı Ok 8"/>
          <p:cNvSpPr/>
          <p:nvPr/>
        </p:nvSpPr>
        <p:spPr>
          <a:xfrm>
            <a:off x="10274154" y="1190416"/>
            <a:ext cx="149088" cy="4868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Metin kutusu 9"/>
          <p:cNvSpPr txBox="1"/>
          <p:nvPr/>
        </p:nvSpPr>
        <p:spPr>
          <a:xfrm>
            <a:off x="9868887" y="1677304"/>
            <a:ext cx="9596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/>
              <a:t>NEFA</a:t>
            </a:r>
            <a:endParaRPr lang="tr-TR" sz="2800" b="1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10080753" y="2484984"/>
            <a:ext cx="10214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/>
              <a:t>LIVER</a:t>
            </a:r>
            <a:endParaRPr lang="tr-TR" sz="2800" b="1" dirty="0"/>
          </a:p>
        </p:txBody>
      </p:sp>
      <p:sp>
        <p:nvSpPr>
          <p:cNvPr id="12" name="Aşağı Ok 11"/>
          <p:cNvSpPr/>
          <p:nvPr/>
        </p:nvSpPr>
        <p:spPr>
          <a:xfrm>
            <a:off x="10274154" y="2105248"/>
            <a:ext cx="152400" cy="4868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Aşağı Ok 12"/>
          <p:cNvSpPr/>
          <p:nvPr/>
        </p:nvSpPr>
        <p:spPr>
          <a:xfrm>
            <a:off x="10284373" y="3008204"/>
            <a:ext cx="152400" cy="4868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Metin kutusu 13"/>
          <p:cNvSpPr txBox="1"/>
          <p:nvPr/>
        </p:nvSpPr>
        <p:spPr>
          <a:xfrm>
            <a:off x="9438115" y="3617479"/>
            <a:ext cx="169251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Courier New" charset="0"/>
              <a:buChar char="o"/>
            </a:pPr>
            <a:r>
              <a:rPr lang="tr-TR" sz="2800" b="1" dirty="0" smtClean="0"/>
              <a:t>BHBA</a:t>
            </a:r>
          </a:p>
          <a:p>
            <a:pPr marL="457200" indent="-457200">
              <a:buFont typeface="Courier New" charset="0"/>
              <a:buChar char="o"/>
            </a:pPr>
            <a:r>
              <a:rPr lang="tr-TR" sz="2800" b="1" dirty="0" smtClean="0"/>
              <a:t>AcAc</a:t>
            </a:r>
          </a:p>
          <a:p>
            <a:pPr marL="457200" indent="-457200">
              <a:buFont typeface="Courier New" charset="0"/>
              <a:buChar char="o"/>
            </a:pPr>
            <a:r>
              <a:rPr lang="tr-TR" sz="2800" b="1" dirty="0" smtClean="0"/>
              <a:t>Aseton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146489" y="88057"/>
            <a:ext cx="75676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b="1" dirty="0" err="1"/>
              <a:t>Postpartum</a:t>
            </a:r>
            <a:r>
              <a:rPr lang="tr-TR" sz="3600" b="1" dirty="0"/>
              <a:t> </a:t>
            </a:r>
            <a:r>
              <a:rPr lang="tr-TR" sz="3600" b="1" dirty="0" err="1" smtClean="0"/>
              <a:t>Disorders</a:t>
            </a:r>
            <a:r>
              <a:rPr lang="tr-TR" sz="3600" b="1" dirty="0" smtClean="0"/>
              <a:t>/ </a:t>
            </a:r>
            <a:r>
              <a:rPr lang="tr-TR" sz="3600" b="1" dirty="0" err="1" smtClean="0"/>
              <a:t>Energy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Balance</a:t>
            </a:r>
            <a:endParaRPr lang="tr-TR" sz="3600" b="1" dirty="0"/>
          </a:p>
        </p:txBody>
      </p:sp>
    </p:spTree>
    <p:extLst>
      <p:ext uri="{BB962C8B-B14F-4D97-AF65-F5344CB8AC3E}">
        <p14:creationId xmlns:p14="http://schemas.microsoft.com/office/powerpoint/2010/main" val="13324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8E09F-3DE9-4E40-95C3-A4DEEE2B96D7}" type="slidenum">
              <a:rPr lang="tr-TR" smtClean="0"/>
              <a:t>6</a:t>
            </a:fld>
            <a:endParaRPr lang="tr-TR"/>
          </a:p>
        </p:txBody>
      </p:sp>
      <p:sp>
        <p:nvSpPr>
          <p:cNvPr id="3" name="Metin kutusu 2"/>
          <p:cNvSpPr txBox="1"/>
          <p:nvPr/>
        </p:nvSpPr>
        <p:spPr>
          <a:xfrm>
            <a:off x="106879" y="47263"/>
            <a:ext cx="38904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 err="1"/>
              <a:t>Postpartum</a:t>
            </a:r>
            <a:r>
              <a:rPr lang="tr-TR" sz="3200" b="1" dirty="0"/>
              <a:t> </a:t>
            </a:r>
            <a:r>
              <a:rPr lang="tr-TR" sz="3200" b="1" dirty="0" err="1"/>
              <a:t>Disorders</a:t>
            </a:r>
            <a:endParaRPr lang="tr-TR" sz="3200" b="1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27515" y="2249938"/>
            <a:ext cx="18307072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025" name="Resim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98" t="28522" r="18652" b="20685"/>
          <a:stretch>
            <a:fillRect/>
          </a:stretch>
        </p:blipFill>
        <p:spPr bwMode="auto">
          <a:xfrm>
            <a:off x="0" y="736271"/>
            <a:ext cx="8324603" cy="5379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3049111" y="6271152"/>
            <a:ext cx="72430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tr-TR" sz="2000" dirty="0">
                <a:solidFill>
                  <a:srgbClr val="000000"/>
                </a:solidFill>
                <a:latin typeface="Times New Roman" charset="0"/>
                <a:ea typeface="Times New Roman" charset="0"/>
              </a:rPr>
              <a:t>(</a:t>
            </a:r>
            <a:r>
              <a:rPr lang="tr-TR" sz="2000" dirty="0" err="1">
                <a:solidFill>
                  <a:srgbClr val="000000"/>
                </a:solidFill>
                <a:latin typeface="Times New Roman" charset="0"/>
                <a:ea typeface="Times New Roman" charset="0"/>
              </a:rPr>
              <a:t>Overton</a:t>
            </a:r>
            <a:r>
              <a:rPr lang="tr-TR" sz="2000" dirty="0">
                <a:solidFill>
                  <a:srgbClr val="000000"/>
                </a:solidFill>
                <a:latin typeface="Times New Roman" charset="0"/>
                <a:ea typeface="Times New Roman" charset="0"/>
              </a:rPr>
              <a:t>, </a:t>
            </a:r>
            <a:r>
              <a:rPr lang="tr-TR" sz="2000" dirty="0" smtClean="0">
                <a:solidFill>
                  <a:srgbClr val="000000"/>
                </a:solidFill>
                <a:latin typeface="Times New Roman" charset="0"/>
                <a:ea typeface="Times New Roman" charset="0"/>
              </a:rPr>
              <a:t>2013; </a:t>
            </a:r>
            <a:r>
              <a:rPr lang="tr-TR" sz="2000" dirty="0" err="1" smtClean="0">
                <a:solidFill>
                  <a:srgbClr val="000000"/>
                </a:solidFill>
                <a:latin typeface="Times New Roman" charset="0"/>
                <a:ea typeface="Times New Roman" charset="0"/>
              </a:rPr>
              <a:t>Henderson</a:t>
            </a:r>
            <a:r>
              <a:rPr lang="tr-TR" sz="2000" dirty="0" smtClean="0">
                <a:solidFill>
                  <a:srgbClr val="000000"/>
                </a:solidFill>
                <a:latin typeface="Times New Roman" charset="0"/>
                <a:ea typeface="Times New Roman" charset="0"/>
              </a:rPr>
              <a:t> ve ark., 2016; </a:t>
            </a:r>
            <a:r>
              <a:rPr lang="tr-TR" sz="2000" dirty="0" err="1" smtClean="0">
                <a:solidFill>
                  <a:srgbClr val="000000"/>
                </a:solidFill>
                <a:latin typeface="Times New Roman" charset="0"/>
                <a:ea typeface="Times New Roman" charset="0"/>
              </a:rPr>
              <a:t>Riberio</a:t>
            </a:r>
            <a:r>
              <a:rPr lang="tr-TR" sz="2000" dirty="0" smtClean="0">
                <a:solidFill>
                  <a:srgbClr val="000000"/>
                </a:solidFill>
                <a:latin typeface="Times New Roman" charset="0"/>
                <a:ea typeface="Times New Roman" charset="0"/>
              </a:rPr>
              <a:t> ve ark., 2016)</a:t>
            </a:r>
            <a:endParaRPr lang="tr-TR" sz="3200" dirty="0">
              <a:effectLst/>
              <a:latin typeface="Times New Roman" charset="0"/>
              <a:ea typeface="Times New Roman" charset="0"/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3"/>
          <a:srcRect l="14387" t="31523" r="78392"/>
          <a:stretch/>
        </p:blipFill>
        <p:spPr>
          <a:xfrm>
            <a:off x="10087865" y="2542688"/>
            <a:ext cx="728609" cy="3223512"/>
          </a:xfrm>
          <a:prstGeom prst="rect">
            <a:avLst/>
          </a:prstGeom>
        </p:spPr>
      </p:pic>
      <p:sp>
        <p:nvSpPr>
          <p:cNvPr id="9" name="Metin kutusu 8"/>
          <p:cNvSpPr txBox="1"/>
          <p:nvPr/>
        </p:nvSpPr>
        <p:spPr>
          <a:xfrm rot="16200000">
            <a:off x="7350223" y="3854585"/>
            <a:ext cx="3147015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2800" dirty="0" smtClean="0"/>
              <a:t>Gebelik (32. gün) % </a:t>
            </a:r>
            <a:endParaRPr lang="tr-TR" sz="2800" dirty="0"/>
          </a:p>
        </p:txBody>
      </p:sp>
      <p:sp>
        <p:nvSpPr>
          <p:cNvPr id="10" name="Metin kutusu 9"/>
          <p:cNvSpPr txBox="1"/>
          <p:nvPr/>
        </p:nvSpPr>
        <p:spPr>
          <a:xfrm rot="16200000">
            <a:off x="9728824" y="3198344"/>
            <a:ext cx="1411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FF0000"/>
                </a:solidFill>
              </a:rPr>
              <a:t>Healthy</a:t>
            </a:r>
            <a:endParaRPr lang="tr-TR" sz="2800" b="1" dirty="0">
              <a:solidFill>
                <a:srgbClr val="FF0000"/>
              </a:solidFill>
            </a:endParaRPr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 rotWithShape="1">
          <a:blip r:embed="rId3"/>
          <a:srcRect l="35196" t="61123" r="57551"/>
          <a:stretch/>
        </p:blipFill>
        <p:spPr>
          <a:xfrm>
            <a:off x="10816474" y="3990949"/>
            <a:ext cx="710518" cy="1775251"/>
          </a:xfrm>
          <a:prstGeom prst="rect">
            <a:avLst/>
          </a:prstGeom>
        </p:spPr>
      </p:pic>
      <p:sp>
        <p:nvSpPr>
          <p:cNvPr id="13" name="Metin kutusu 12"/>
          <p:cNvSpPr txBox="1"/>
          <p:nvPr/>
        </p:nvSpPr>
        <p:spPr>
          <a:xfrm rot="16200000">
            <a:off x="10618889" y="3387093"/>
            <a:ext cx="10337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FF0000"/>
                </a:solidFill>
              </a:rPr>
              <a:t>SICK</a:t>
            </a:r>
            <a:endParaRPr lang="tr-TR" sz="2800" b="1" dirty="0">
              <a:solidFill>
                <a:srgbClr val="FF0000"/>
              </a:solidFill>
            </a:endParaRPr>
          </a:p>
        </p:txBody>
      </p:sp>
      <p:pic>
        <p:nvPicPr>
          <p:cNvPr id="15" name="Resim 14"/>
          <p:cNvPicPr>
            <a:picLocks noChangeAspect="1"/>
          </p:cNvPicPr>
          <p:nvPr/>
        </p:nvPicPr>
        <p:blipFill rotWithShape="1">
          <a:blip r:embed="rId3"/>
          <a:srcRect l="2487" t="20243" r="90260" b="-595"/>
          <a:stretch/>
        </p:blipFill>
        <p:spPr>
          <a:xfrm>
            <a:off x="9185340" y="1954694"/>
            <a:ext cx="914400" cy="3835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46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1195326"/>
              </p:ext>
            </p:extLst>
          </p:nvPr>
        </p:nvGraphicFramePr>
        <p:xfrm>
          <a:off x="404733" y="553423"/>
          <a:ext cx="10689414" cy="59666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17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518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378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19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8708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 err="1" smtClean="0">
                          <a:effectLst/>
                        </a:rPr>
                        <a:t>Disorders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 smtClean="0">
                          <a:effectLst/>
                        </a:rPr>
                        <a:t>AVERAGE INCIDENCE(%)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 smtClean="0">
                          <a:effectLst/>
                        </a:rPr>
                        <a:t>DAYS SEEN (</a:t>
                      </a:r>
                      <a:r>
                        <a:rPr lang="tr-TR" sz="2400" dirty="0" err="1" smtClean="0">
                          <a:effectLst/>
                        </a:rPr>
                        <a:t>Postpartum</a:t>
                      </a:r>
                      <a:r>
                        <a:rPr lang="tr-TR" sz="2400" dirty="0">
                          <a:effectLst/>
                        </a:rPr>
                        <a:t>)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 err="1" smtClean="0">
                          <a:effectLst/>
                        </a:rPr>
                        <a:t>Aim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35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 err="1" smtClean="0">
                          <a:effectLst/>
                        </a:rPr>
                        <a:t>Dystocia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2,7-11,6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 </a:t>
                      </a:r>
                      <a:endParaRPr lang="tr-TR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&lt;%2</a:t>
                      </a:r>
                      <a:endParaRPr lang="tr-TR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708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 err="1" smtClean="0">
                          <a:effectLst/>
                        </a:rPr>
                        <a:t>Clinical</a:t>
                      </a:r>
                      <a:r>
                        <a:rPr lang="tr-TR" sz="2400" dirty="0" smtClean="0">
                          <a:effectLst/>
                        </a:rPr>
                        <a:t> </a:t>
                      </a:r>
                      <a:r>
                        <a:rPr lang="tr-TR" sz="2400" dirty="0" err="1" smtClean="0">
                          <a:effectLst/>
                        </a:rPr>
                        <a:t>Hypocalcemia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6,5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 smtClean="0">
                          <a:effectLst/>
                        </a:rPr>
                        <a:t>First</a:t>
                      </a:r>
                      <a:r>
                        <a:rPr lang="tr-TR" sz="2400" baseline="0" dirty="0" smtClean="0">
                          <a:effectLst/>
                        </a:rPr>
                        <a:t> 3 d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%1</a:t>
                      </a:r>
                      <a:endParaRPr lang="tr-TR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35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Prolapsus uteri</a:t>
                      </a:r>
                      <a:endParaRPr lang="tr-TR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0,66-2,9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İlk 2 gün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Times New Roman" charset="0"/>
                        <a:buChar char="-"/>
                      </a:pPr>
                      <a:r>
                        <a:rPr lang="tr-TR" sz="2400">
                          <a:effectLst/>
                        </a:rPr>
                        <a:t> </a:t>
                      </a:r>
                      <a:endParaRPr lang="tr-TR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708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 smtClean="0">
                          <a:effectLst/>
                        </a:rPr>
                        <a:t>Ret </a:t>
                      </a:r>
                      <a:r>
                        <a:rPr lang="tr-TR" sz="2400" dirty="0" err="1" smtClean="0">
                          <a:effectLst/>
                        </a:rPr>
                        <a:t>sec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8,6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İlk 3 gün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&lt;%4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708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 err="1" smtClean="0">
                          <a:effectLst/>
                        </a:rPr>
                        <a:t>Udder</a:t>
                      </a:r>
                      <a:r>
                        <a:rPr lang="tr-TR" sz="2400" dirty="0" smtClean="0">
                          <a:effectLst/>
                        </a:rPr>
                        <a:t> </a:t>
                      </a:r>
                      <a:r>
                        <a:rPr lang="tr-TR" sz="2400" dirty="0" err="1" smtClean="0">
                          <a:effectLst/>
                        </a:rPr>
                        <a:t>edema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 smtClean="0">
                          <a:effectLst/>
                        </a:rPr>
                        <a:t>%</a:t>
                      </a:r>
                      <a:r>
                        <a:rPr lang="tr-TR" sz="2400" dirty="0">
                          <a:effectLst/>
                        </a:rPr>
                        <a:t>97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Prepartum 1 postpartum 3 </a:t>
                      </a:r>
                      <a:r>
                        <a:rPr lang="tr-TR" sz="2400" dirty="0" err="1" smtClean="0">
                          <a:effectLst/>
                        </a:rPr>
                        <a:t>weeks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 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35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 err="1" smtClean="0">
                          <a:effectLst/>
                        </a:rPr>
                        <a:t>Metritis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10,1</a:t>
                      </a:r>
                      <a:endParaRPr lang="tr-TR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 smtClean="0">
                          <a:effectLst/>
                        </a:rPr>
                        <a:t>First 15 </a:t>
                      </a:r>
                      <a:r>
                        <a:rPr lang="tr-TR" sz="2400" dirty="0" err="1" smtClean="0">
                          <a:effectLst/>
                        </a:rPr>
                        <a:t>days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Times New Roman" charset="0"/>
                        <a:buChar char="-"/>
                      </a:pPr>
                      <a:r>
                        <a:rPr lang="tr-TR" sz="2400">
                          <a:effectLst/>
                        </a:rPr>
                        <a:t> </a:t>
                      </a:r>
                      <a:endParaRPr lang="tr-TR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35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 err="1" smtClean="0">
                          <a:effectLst/>
                        </a:rPr>
                        <a:t>Mastitis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14,2</a:t>
                      </a:r>
                      <a:endParaRPr lang="tr-TR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 smtClean="0">
                          <a:effectLst/>
                        </a:rPr>
                        <a:t>First 15 </a:t>
                      </a:r>
                      <a:r>
                        <a:rPr lang="tr-TR" sz="2400" dirty="0" err="1" smtClean="0">
                          <a:effectLst/>
                        </a:rPr>
                        <a:t>days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&lt;%5</a:t>
                      </a:r>
                      <a:endParaRPr lang="tr-TR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35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 err="1" smtClean="0">
                          <a:effectLst/>
                        </a:rPr>
                        <a:t>Ketosis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4,8</a:t>
                      </a:r>
                      <a:endParaRPr lang="tr-TR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 smtClean="0">
                          <a:effectLst/>
                        </a:rPr>
                        <a:t>First 3 </a:t>
                      </a:r>
                      <a:r>
                        <a:rPr lang="tr-TR" sz="2400" dirty="0" err="1" smtClean="0">
                          <a:effectLst/>
                        </a:rPr>
                        <a:t>weeks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&lt;%1</a:t>
                      </a:r>
                      <a:endParaRPr lang="tr-TR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8708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 err="1" smtClean="0">
                          <a:effectLst/>
                        </a:rPr>
                        <a:t>Disp</a:t>
                      </a:r>
                      <a:r>
                        <a:rPr lang="tr-TR" sz="2400" dirty="0" smtClean="0">
                          <a:effectLst/>
                        </a:rPr>
                        <a:t>. </a:t>
                      </a:r>
                      <a:r>
                        <a:rPr lang="tr-TR" sz="2400" dirty="0" err="1" smtClean="0">
                          <a:effectLst/>
                        </a:rPr>
                        <a:t>Abm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5</a:t>
                      </a:r>
                      <a:endParaRPr lang="tr-TR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 smtClean="0">
                          <a:effectLst/>
                        </a:rPr>
                        <a:t>First 15 </a:t>
                      </a:r>
                      <a:r>
                        <a:rPr lang="tr-TR" sz="2400" dirty="0" err="1" smtClean="0">
                          <a:effectLst/>
                        </a:rPr>
                        <a:t>days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&lt;%1</a:t>
                      </a:r>
                      <a:endParaRPr lang="tr-TR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35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Laminitis</a:t>
                      </a:r>
                      <a:endParaRPr lang="tr-TR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7</a:t>
                      </a:r>
                      <a:endParaRPr lang="tr-TR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 smtClean="0">
                          <a:effectLst/>
                        </a:rPr>
                        <a:t>First 30 </a:t>
                      </a:r>
                      <a:r>
                        <a:rPr lang="tr-TR" sz="2400" dirty="0" err="1" smtClean="0">
                          <a:effectLst/>
                        </a:rPr>
                        <a:t>days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&lt;%2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331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 err="1" smtClean="0">
                          <a:effectLst/>
                        </a:rPr>
                        <a:t>Ovarian</a:t>
                      </a:r>
                      <a:r>
                        <a:rPr lang="tr-TR" sz="2400" dirty="0" smtClean="0">
                          <a:effectLst/>
                        </a:rPr>
                        <a:t> </a:t>
                      </a:r>
                      <a:r>
                        <a:rPr lang="tr-TR" sz="2400" dirty="0" err="1" smtClean="0">
                          <a:effectLst/>
                        </a:rPr>
                        <a:t>Cysts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23,3</a:t>
                      </a:r>
                      <a:endParaRPr lang="tr-TR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 smtClean="0">
                          <a:effectLst/>
                        </a:rPr>
                        <a:t>First 9  </a:t>
                      </a:r>
                      <a:r>
                        <a:rPr lang="tr-TR" sz="2400" dirty="0" err="1" smtClean="0">
                          <a:effectLst/>
                        </a:rPr>
                        <a:t>weeks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 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2760" marR="6276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5" name="Metin kutusu 4"/>
          <p:cNvSpPr txBox="1"/>
          <p:nvPr/>
        </p:nvSpPr>
        <p:spPr>
          <a:xfrm>
            <a:off x="0" y="-92908"/>
            <a:ext cx="43574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b="1" dirty="0" err="1"/>
              <a:t>Postpartum</a:t>
            </a:r>
            <a:r>
              <a:rPr lang="tr-TR" sz="3600" b="1" dirty="0"/>
              <a:t> </a:t>
            </a:r>
            <a:r>
              <a:rPr lang="tr-TR" sz="3600" b="1" dirty="0" err="1"/>
              <a:t>Disorders</a:t>
            </a:r>
            <a:endParaRPr lang="tr-TR" sz="3600" b="1" dirty="0"/>
          </a:p>
        </p:txBody>
      </p:sp>
    </p:spTree>
    <p:extLst>
      <p:ext uri="{BB962C8B-B14F-4D97-AF65-F5344CB8AC3E}">
        <p14:creationId xmlns:p14="http://schemas.microsoft.com/office/powerpoint/2010/main" val="177730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024034" y="214290"/>
            <a:ext cx="8229600" cy="1143000"/>
          </a:xfrm>
        </p:spPr>
        <p:txBody>
          <a:bodyPr/>
          <a:lstStyle/>
          <a:p>
            <a:r>
              <a:rPr lang="tr-TR" b="1" dirty="0" err="1"/>
              <a:t>Postpartum</a:t>
            </a:r>
            <a:r>
              <a:rPr lang="tr-TR" b="1" dirty="0"/>
              <a:t> Management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024034" y="1428737"/>
            <a:ext cx="8229600" cy="4525963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tr-TR" dirty="0" err="1"/>
              <a:t>Birth</a:t>
            </a:r>
            <a:r>
              <a:rPr lang="tr-TR" dirty="0"/>
              <a:t> in a </a:t>
            </a:r>
            <a:r>
              <a:rPr lang="tr-TR" dirty="0" err="1"/>
              <a:t>hygienic</a:t>
            </a:r>
            <a:r>
              <a:rPr lang="tr-TR" dirty="0"/>
              <a:t> </a:t>
            </a:r>
            <a:r>
              <a:rPr lang="tr-TR" dirty="0" err="1"/>
              <a:t>environment</a:t>
            </a:r>
            <a:endParaRPr lang="tr-TR" dirty="0"/>
          </a:p>
          <a:p>
            <a:pPr marL="514350" indent="-514350">
              <a:buAutoNum type="arabicPeriod"/>
            </a:pPr>
            <a:r>
              <a:rPr lang="tr-TR" dirty="0" err="1"/>
              <a:t>Pp</a:t>
            </a:r>
            <a:r>
              <a:rPr lang="tr-TR" dirty="0"/>
              <a:t>. </a:t>
            </a:r>
            <a:r>
              <a:rPr lang="tr-TR" dirty="0" err="1"/>
              <a:t>first</a:t>
            </a:r>
            <a:r>
              <a:rPr lang="tr-TR" dirty="0"/>
              <a:t> </a:t>
            </a:r>
            <a:r>
              <a:rPr lang="tr-TR" dirty="0" err="1"/>
              <a:t>ovulation</a:t>
            </a:r>
            <a:r>
              <a:rPr lang="tr-TR" dirty="0"/>
              <a:t> (</a:t>
            </a:r>
            <a:r>
              <a:rPr lang="tr-TR" dirty="0" err="1"/>
              <a:t>Rectal</a:t>
            </a:r>
            <a:r>
              <a:rPr lang="tr-TR" dirty="0"/>
              <a:t> p. + USG</a:t>
            </a:r>
            <a:r>
              <a:rPr lang="tr-TR" dirty="0" smtClean="0"/>
              <a:t>) * </a:t>
            </a:r>
            <a:r>
              <a:rPr lang="tr-TR" dirty="0" err="1"/>
              <a:t>Initial</a:t>
            </a:r>
            <a:r>
              <a:rPr lang="tr-TR" dirty="0"/>
              <a:t> </a:t>
            </a:r>
            <a:r>
              <a:rPr lang="tr-TR" dirty="0" err="1"/>
              <a:t>examination</a:t>
            </a:r>
            <a:r>
              <a:rPr lang="tr-TR" dirty="0"/>
              <a:t> 21-28. g</a:t>
            </a:r>
          </a:p>
          <a:p>
            <a:pPr marL="514350" indent="-514350">
              <a:buAutoNum type="arabicPeriod"/>
            </a:pPr>
            <a:r>
              <a:rPr lang="tr-TR" dirty="0"/>
              <a:t>(CL + PGF2a, </a:t>
            </a:r>
            <a:r>
              <a:rPr lang="tr-TR" dirty="0" err="1"/>
              <a:t>preferably</a:t>
            </a:r>
            <a:r>
              <a:rPr lang="tr-TR" dirty="0"/>
              <a:t> </a:t>
            </a:r>
            <a:r>
              <a:rPr lang="tr-TR" dirty="0" err="1"/>
              <a:t>pp</a:t>
            </a:r>
            <a:r>
              <a:rPr lang="tr-TR" dirty="0"/>
              <a:t>, </a:t>
            </a:r>
            <a:r>
              <a:rPr lang="tr-TR" dirty="0" err="1"/>
              <a:t>GnRH</a:t>
            </a:r>
            <a:r>
              <a:rPr lang="tr-TR" dirty="0"/>
              <a:t> </a:t>
            </a:r>
            <a:r>
              <a:rPr lang="tr-TR" dirty="0" err="1"/>
              <a:t>injection</a:t>
            </a:r>
            <a:r>
              <a:rPr lang="tr-TR" dirty="0"/>
              <a:t> on </a:t>
            </a:r>
            <a:r>
              <a:rPr lang="tr-TR" dirty="0" err="1"/>
              <a:t>day</a:t>
            </a:r>
            <a:r>
              <a:rPr lang="tr-TR" dirty="0"/>
              <a:t> 14</a:t>
            </a:r>
            <a:r>
              <a:rPr lang="tr-TR" dirty="0" smtClean="0"/>
              <a:t>) *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second</a:t>
            </a:r>
            <a:r>
              <a:rPr lang="tr-TR" dirty="0"/>
              <a:t> </a:t>
            </a:r>
            <a:r>
              <a:rPr lang="tr-TR" dirty="0" err="1"/>
              <a:t>inspection</a:t>
            </a:r>
            <a:r>
              <a:rPr lang="tr-TR" dirty="0"/>
              <a:t> is done </a:t>
            </a:r>
            <a:r>
              <a:rPr lang="tr-TR" dirty="0" err="1"/>
              <a:t>after</a:t>
            </a:r>
            <a:r>
              <a:rPr lang="tr-TR" dirty="0"/>
              <a:t> 20 </a:t>
            </a:r>
            <a:r>
              <a:rPr lang="tr-TR" dirty="0" err="1"/>
              <a:t>days</a:t>
            </a:r>
            <a:endParaRPr lang="tr-TR" dirty="0"/>
          </a:p>
          <a:p>
            <a:pPr marL="514350" indent="-514350">
              <a:buAutoNum type="arabicPeriod"/>
            </a:pPr>
            <a:r>
              <a:rPr lang="tr-TR" dirty="0"/>
              <a:t>(CL +, </a:t>
            </a:r>
            <a:r>
              <a:rPr lang="tr-TR" dirty="0" err="1"/>
              <a:t>uterus</a:t>
            </a:r>
            <a:r>
              <a:rPr lang="tr-TR" dirty="0"/>
              <a:t> </a:t>
            </a:r>
            <a:r>
              <a:rPr lang="tr-TR" dirty="0" err="1"/>
              <a:t>appropriate</a:t>
            </a:r>
            <a:r>
              <a:rPr lang="tr-TR" dirty="0"/>
              <a:t>, PGF2a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seeding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ovosynch</a:t>
            </a:r>
            <a:r>
              <a:rPr lang="tr-TR" dirty="0"/>
              <a:t>. Protocol)</a:t>
            </a:r>
            <a:endParaRPr lang="tr-TR" dirty="0" smtClean="0"/>
          </a:p>
          <a:p>
            <a:pPr marL="514350" indent="-514350">
              <a:buNone/>
            </a:pPr>
            <a:endParaRPr lang="tr-TR" dirty="0"/>
          </a:p>
        </p:txBody>
      </p:sp>
      <p:cxnSp>
        <p:nvCxnSpPr>
          <p:cNvPr id="5" name="4 Düz Ok Bağlayıcısı"/>
          <p:cNvCxnSpPr/>
          <p:nvPr/>
        </p:nvCxnSpPr>
        <p:spPr>
          <a:xfrm>
            <a:off x="3595670" y="3643314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24959" y="3500439"/>
            <a:ext cx="1290621" cy="1327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9284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75" t="27377" r="18916" b="14413"/>
          <a:stretch>
            <a:fillRect/>
          </a:stretch>
        </p:blipFill>
        <p:spPr bwMode="auto">
          <a:xfrm>
            <a:off x="1101970" y="1008184"/>
            <a:ext cx="9900810" cy="548048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Dikdörtgen 7"/>
          <p:cNvSpPr/>
          <p:nvPr/>
        </p:nvSpPr>
        <p:spPr>
          <a:xfrm>
            <a:off x="627850" y="196334"/>
            <a:ext cx="64439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b="1" dirty="0" err="1">
                <a:ea typeface="Times New Roman" charset="0"/>
              </a:rPr>
              <a:t>Postpartum</a:t>
            </a:r>
            <a:r>
              <a:rPr lang="tr-TR" sz="3200" b="1" dirty="0">
                <a:ea typeface="Times New Roman" charset="0"/>
              </a:rPr>
              <a:t> </a:t>
            </a:r>
            <a:r>
              <a:rPr lang="tr-TR" sz="3200" b="1" dirty="0" err="1">
                <a:ea typeface="Times New Roman" charset="0"/>
              </a:rPr>
              <a:t>Uterus</a:t>
            </a:r>
            <a:r>
              <a:rPr lang="tr-TR" sz="3200" b="1" dirty="0">
                <a:ea typeface="Times New Roman" charset="0"/>
              </a:rPr>
              <a:t> </a:t>
            </a:r>
            <a:r>
              <a:rPr lang="tr-TR" sz="3200" b="1" dirty="0" err="1">
                <a:ea typeface="Times New Roman" charset="0"/>
              </a:rPr>
              <a:t>Involution</a:t>
            </a:r>
            <a:r>
              <a:rPr lang="tr-TR" sz="3200" b="1" dirty="0">
                <a:ea typeface="Times New Roman" charset="0"/>
              </a:rPr>
              <a:t> </a:t>
            </a:r>
            <a:r>
              <a:rPr lang="tr-TR" sz="3200" b="1" dirty="0" err="1">
                <a:ea typeface="Times New Roman" charset="0"/>
              </a:rPr>
              <a:t>Curve</a:t>
            </a:r>
            <a:endParaRPr lang="tr-TR" sz="3200" b="1" dirty="0"/>
          </a:p>
        </p:txBody>
      </p:sp>
      <p:sp>
        <p:nvSpPr>
          <p:cNvPr id="10" name="Dikdörtgen 9"/>
          <p:cNvSpPr/>
          <p:nvPr/>
        </p:nvSpPr>
        <p:spPr>
          <a:xfrm>
            <a:off x="8979133" y="6488668"/>
            <a:ext cx="32898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effectLst/>
                <a:latin typeface="Times New Roman" charset="0"/>
                <a:ea typeface="Times New Roman" charset="0"/>
              </a:rPr>
              <a:t>(</a:t>
            </a:r>
            <a:r>
              <a:rPr lang="tr-TR" dirty="0" err="1" smtClean="0">
                <a:effectLst/>
                <a:latin typeface="Times New Roman" charset="0"/>
                <a:ea typeface="Times New Roman" charset="0"/>
              </a:rPr>
              <a:t>Nokes</a:t>
            </a:r>
            <a:r>
              <a:rPr lang="tr-TR" dirty="0" smtClean="0">
                <a:effectLst/>
                <a:latin typeface="Times New Roman" charset="0"/>
                <a:ea typeface="Times New Roman" charset="0"/>
              </a:rPr>
              <a:t>, 2009; Anonim 26, 2017)</a:t>
            </a:r>
            <a:r>
              <a:rPr lang="tr-TR" dirty="0" smtClean="0">
                <a:effectLst/>
              </a:rPr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3429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529</Words>
  <Application>Microsoft Office PowerPoint</Application>
  <PresentationFormat>Geniş ekran</PresentationFormat>
  <Paragraphs>140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Courier New</vt:lpstr>
      <vt:lpstr>Times New Roman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Postpartum Management</vt:lpstr>
      <vt:lpstr>PowerPoint Sunusu</vt:lpstr>
      <vt:lpstr>Pp. uterine involution and control of uterine infections</vt:lpstr>
      <vt:lpstr>Pp. uterine involution and control of uterine infections </vt:lpstr>
      <vt:lpstr>Case Based Approaches</vt:lpstr>
      <vt:lpstr>ANOSTRUS TREATMENT</vt:lpstr>
      <vt:lpstr>Subostrus</vt:lpstr>
      <vt:lpstr>Genuine Anoestrus</vt:lpstr>
      <vt:lpstr>Ovarian Cysts              (pp first 35 d)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Kullanıcısı</dc:creator>
  <cp:lastModifiedBy>MOY</cp:lastModifiedBy>
  <cp:revision>5</cp:revision>
  <dcterms:created xsi:type="dcterms:W3CDTF">2018-01-18T06:25:02Z</dcterms:created>
  <dcterms:modified xsi:type="dcterms:W3CDTF">2020-01-06T06:54:15Z</dcterms:modified>
</cp:coreProperties>
</file>