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3"/>
  </p:notesMasterIdLst>
  <p:handoutMasterIdLst>
    <p:handoutMasterId r:id="rId14"/>
  </p:handoutMasterIdLst>
  <p:sldIdLst>
    <p:sldId id="676" r:id="rId4"/>
    <p:sldId id="609" r:id="rId5"/>
    <p:sldId id="669" r:id="rId6"/>
    <p:sldId id="670" r:id="rId7"/>
    <p:sldId id="671" r:id="rId8"/>
    <p:sldId id="672" r:id="rId9"/>
    <p:sldId id="673" r:id="rId10"/>
    <p:sldId id="674" r:id="rId11"/>
    <p:sldId id="675"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19.02.2020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2/19/2020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2/19/2020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2/19/2020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2/19/2020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2/19/2020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2/19/2020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2/19/2020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850011"/>
          </a:xfrm>
          <a:prstGeom prst="rect">
            <a:avLst/>
          </a:prstGeom>
        </p:spPr>
        <p:txBody>
          <a:bodyPr wrap="square">
            <a:spAutoFit/>
          </a:bodyPr>
          <a:lstStyle/>
          <a:p>
            <a:pPr marL="0" lvl="1" algn="ctr">
              <a:spcBef>
                <a:spcPct val="20000"/>
              </a:spcBef>
              <a:buClr>
                <a:schemeClr val="accent1"/>
              </a:buClr>
            </a:pPr>
            <a:r>
              <a:rPr lang="tr-TR" sz="3200" b="1" dirty="0"/>
              <a:t>GGY407</a:t>
            </a:r>
          </a:p>
          <a:p>
            <a:pPr marL="0" lvl="1" algn="ctr">
              <a:spcBef>
                <a:spcPct val="20000"/>
              </a:spcBef>
              <a:buClr>
                <a:schemeClr val="accent1"/>
              </a:buClr>
            </a:pPr>
            <a:endParaRPr lang="tr-TR" sz="3200" b="1" dirty="0"/>
          </a:p>
          <a:p>
            <a:pPr marL="0" lvl="1" algn="ctr">
              <a:spcBef>
                <a:spcPct val="20000"/>
              </a:spcBef>
              <a:buClr>
                <a:schemeClr val="accent1"/>
              </a:buClr>
            </a:pPr>
            <a:r>
              <a:rPr lang="tr-TR" sz="3200" b="1" dirty="0"/>
              <a:t>Değerleme ve Finansal Raporlama Standartları ve Meslek Etiği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Prof. Dr. Harun </a:t>
            </a:r>
            <a:r>
              <a:rPr lang="tr-TR" sz="1600" b="1" dirty="0" err="1" smtClean="0">
                <a:latin typeface="Arial" panose="020B0604020202020204" pitchFamily="34" charset="0"/>
                <a:ea typeface="Times New Roman" panose="02020603050405020304" pitchFamily="18" charset="0"/>
                <a:cs typeface="Arial" panose="020B0604020202020204" pitchFamily="34" charset="0"/>
              </a:rPr>
              <a:t>TANRIVERMİŞ&amp;Doç</a:t>
            </a:r>
            <a:r>
              <a:rPr lang="tr-TR" sz="1600" b="1" dirty="0" smtClean="0">
                <a:latin typeface="Arial" panose="020B0604020202020204" pitchFamily="34" charset="0"/>
                <a:ea typeface="Times New Roman" panose="02020603050405020304" pitchFamily="18" charset="0"/>
                <a:cs typeface="Arial" panose="020B0604020202020204" pitchFamily="34" charset="0"/>
              </a:rPr>
              <a:t>. Dr</a:t>
            </a:r>
            <a:r>
              <a:rPr lang="tr-TR" sz="1600" b="1" dirty="0">
                <a:latin typeface="Arial" panose="020B0604020202020204" pitchFamily="34" charset="0"/>
                <a:ea typeface="Times New Roman" panose="02020603050405020304" pitchFamily="18" charset="0"/>
                <a:cs typeface="Arial" panose="020B0604020202020204" pitchFamily="34" charset="0"/>
              </a:rPr>
              <a:t>. </a:t>
            </a:r>
            <a:r>
              <a:rPr lang="tr-TR" sz="1600" b="1" dirty="0" smtClean="0">
                <a:latin typeface="Arial" panose="020B0604020202020204" pitchFamily="34" charset="0"/>
                <a:ea typeface="Times New Roman" panose="02020603050405020304" pitchFamily="18" charset="0"/>
                <a:cs typeface="Arial" panose="020B0604020202020204" pitchFamily="34" charset="0"/>
              </a:rPr>
              <a:t>Erol DEMİR</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347525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spcBef>
                <a:spcPts val="300"/>
              </a:spcBef>
              <a:buClr>
                <a:srgbClr val="160093"/>
              </a:buClr>
              <a:buFont typeface="Courier New" panose="02070309020205020404" pitchFamily="49" charset="0"/>
              <a:buChar char="o"/>
              <a:defRPr/>
            </a:pPr>
            <a:r>
              <a:rPr lang="tr-TR" sz="2000" dirty="0" smtClean="0">
                <a:latin typeface="Arial" panose="020B0604020202020204" pitchFamily="34" charset="0"/>
                <a:cs typeface="Arial" panose="020B0604020202020204" pitchFamily="34" charset="0"/>
              </a:rPr>
              <a:t> </a:t>
            </a:r>
            <a:r>
              <a:rPr lang="tr-TR" dirty="0"/>
              <a:t>Muhasebe açısından standart kavramı, muhasebe uygulamalarına yön veren kurallar topluluğu olarak ifade edilmektedir (Atmaca, 2010).</a:t>
            </a:r>
          </a:p>
          <a:p>
            <a:pPr algn="just">
              <a:spcBef>
                <a:spcPts val="300"/>
              </a:spcBef>
              <a:buClr>
                <a:srgbClr val="160093"/>
              </a:buClr>
              <a:buFont typeface="Courier New" panose="02070309020205020404" pitchFamily="49" charset="0"/>
              <a:buChar char="o"/>
              <a:defRPr/>
            </a:pPr>
            <a:r>
              <a:rPr lang="tr-TR" dirty="0" smtClean="0"/>
              <a:t> Muhasebe </a:t>
            </a:r>
            <a:r>
              <a:rPr lang="tr-TR" dirty="0"/>
              <a:t>standartları, olayların ve işlemlerin hangi değerle kayıt edilip, nasıl sınıflandırılacağını ve hangi raporla sunulacağını belirleyen kurallar bütünüdür (</a:t>
            </a:r>
            <a:r>
              <a:rPr lang="tr-TR" dirty="0" err="1"/>
              <a:t>Marşap</a:t>
            </a:r>
            <a:r>
              <a:rPr lang="tr-TR" dirty="0"/>
              <a:t> ve Kurt, 1997).</a:t>
            </a:r>
          </a:p>
          <a:p>
            <a:pPr algn="just">
              <a:spcBef>
                <a:spcPts val="300"/>
              </a:spcBef>
              <a:buClr>
                <a:srgbClr val="160093"/>
              </a:buClr>
              <a:buFont typeface="Courier New" panose="02070309020205020404" pitchFamily="49" charset="0"/>
              <a:buChar char="o"/>
              <a:defRPr/>
            </a:pPr>
            <a:r>
              <a:rPr lang="tr-TR" dirty="0" smtClean="0"/>
              <a:t> Ulusal </a:t>
            </a:r>
            <a:r>
              <a:rPr lang="tr-TR" dirty="0"/>
              <a:t>muhasebe standardı bir sistem içerisinde belirli bir ülke için olup, bu tür standartlar uygulandıkları ülkelerdeki kurum ve işletmelerde muhasebe birliğini sağlamakta ve bu işletmeler çerçevesinde söz konusu kurum ve işletmeler ile ilgili yerlere hesap vermektedirler (Yazıcı, 2003).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solidFill>
                  <a:schemeClr val="tx2"/>
                </a:solidFill>
              </a:rPr>
              <a:t>Muhasebe Standartları Kavramı</a:t>
            </a:r>
            <a:endParaRPr lang="tr-TR" sz="2400" b="1" dirty="0"/>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spcBef>
                <a:spcPts val="600"/>
              </a:spcBef>
              <a:spcAft>
                <a:spcPts val="600"/>
              </a:spcAft>
              <a:buFont typeface="Wingdings" panose="05000000000000000000" pitchFamily="2" charset="2"/>
              <a:buChar char="Ø"/>
            </a:pPr>
            <a:r>
              <a:rPr lang="tr-TR" sz="2200" dirty="0" smtClean="0"/>
              <a:t> </a:t>
            </a:r>
            <a:r>
              <a:rPr lang="tr-TR" sz="2200" b="1" dirty="0"/>
              <a:t>Uluslararası muhasebe standartları </a:t>
            </a:r>
            <a:r>
              <a:rPr lang="tr-TR" sz="2200" dirty="0"/>
              <a:t>ise finansal bilginin ilgili finansal tablo kullanıcılarına iletilmesinde birden çok alternatif sunan, uluslararası bazda raporlamaya olanak veren, işletmelere kendilerine uygun olan en iyi politikaları seçme imkânı sunan bir kavram olarak ifade edilmektedir (Çankaya, 2007)</a:t>
            </a:r>
            <a:endParaRPr lang="tr-TR" sz="2200" spc="-50" dirty="0">
              <a:ea typeface="Trebuchet MS" panose="020B0603020202020204" pitchFamily="34" charset="0"/>
              <a:cs typeface="Trebuchet MS" panose="020B0603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solidFill>
                  <a:schemeClr val="tx2"/>
                </a:solidFill>
              </a:rPr>
              <a:t>Muhasebe Standartları Kavramı</a:t>
            </a:r>
            <a:endParaRPr lang="tr-TR" sz="2400" b="1" dirty="0"/>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034761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spcBef>
                <a:spcPts val="600"/>
              </a:spcBef>
              <a:spcAft>
                <a:spcPts val="600"/>
              </a:spcAft>
              <a:buFont typeface="Wingdings" panose="05000000000000000000" pitchFamily="2" charset="2"/>
              <a:buChar char="Ø"/>
            </a:pPr>
            <a:r>
              <a:rPr lang="tr-TR" sz="2200" dirty="0" smtClean="0"/>
              <a:t> </a:t>
            </a:r>
            <a:r>
              <a:rPr lang="tr-TR" sz="2400" dirty="0"/>
              <a:t>Uluslararası uyumlaştırma çabaları özellikle 1970’li yılların başında yaşanmıştır (Erol ve Aslan, 2017).</a:t>
            </a:r>
          </a:p>
          <a:p>
            <a:pPr marL="342900" indent="-342900" algn="just">
              <a:spcBef>
                <a:spcPts val="600"/>
              </a:spcBef>
              <a:spcAft>
                <a:spcPts val="600"/>
              </a:spcAft>
              <a:buFont typeface="Wingdings" panose="05000000000000000000" pitchFamily="2" charset="2"/>
              <a:buChar char="Ø"/>
            </a:pPr>
            <a:r>
              <a:rPr lang="tr-TR" sz="2400" dirty="0"/>
              <a:t>Haziran 1973 den 1 Nisan 2001 yılına kadar geçen sürede Avustralya, Kanada, Fransa, Almanya, Japonya, Meksika, Hollanda, İngiltere ve Amerika’daki profesyonel muhasebe grupları tarafından IASC (International Accounting </a:t>
            </a:r>
            <a:r>
              <a:rPr lang="tr-TR" sz="2400" dirty="0" err="1"/>
              <a:t>Standards</a:t>
            </a:r>
            <a:r>
              <a:rPr lang="tr-TR" sz="2400" dirty="0"/>
              <a:t> </a:t>
            </a:r>
            <a:r>
              <a:rPr lang="tr-TR" sz="2400" dirty="0" err="1"/>
              <a:t>Committee</a:t>
            </a:r>
            <a:r>
              <a:rPr lang="tr-TR" sz="2400" dirty="0"/>
              <a:t> – Uluslararası Muhasebe Standartları Komitesi) kurulmuş ve bu konuda 100’ün üzerinde ülke meslek kuruluşu çalışmalara dahil edilmiştir (Kocamaz, 2012).</a:t>
            </a:r>
            <a:endParaRPr lang="tr-TR" sz="2400" spc="-50" dirty="0">
              <a:ea typeface="Trebuchet MS" panose="020B0603020202020204" pitchFamily="34" charset="0"/>
              <a:cs typeface="Trebuchet MS" panose="020B0603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buClr>
                <a:schemeClr val="accent1"/>
              </a:buClr>
            </a:pPr>
            <a:r>
              <a:rPr lang="tr-TR" sz="2400" b="1" dirty="0">
                <a:solidFill>
                  <a:schemeClr val="tx2"/>
                </a:solidFill>
              </a:rPr>
              <a:t>Uluslararası Muhasebe Standartları Komitesi</a:t>
            </a:r>
          </a:p>
          <a:p>
            <a:pPr marL="0" lvl="1" algn="ctr">
              <a:spcBef>
                <a:spcPct val="20000"/>
              </a:spcBef>
              <a:buClr>
                <a:schemeClr val="accent1"/>
              </a:buClr>
            </a:pPr>
            <a:r>
              <a:rPr lang="en-US" sz="2400" b="1" dirty="0">
                <a:solidFill>
                  <a:schemeClr val="tx2"/>
                </a:solidFill>
              </a:rPr>
              <a:t>(International Accounting Standards Committee - IASC)</a:t>
            </a:r>
            <a:endParaRPr lang="tr-TR" sz="2400" b="1" dirty="0"/>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305448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spcBef>
                <a:spcPts val="600"/>
              </a:spcBef>
              <a:spcAft>
                <a:spcPts val="600"/>
              </a:spcAft>
              <a:buFont typeface="Wingdings" panose="05000000000000000000" pitchFamily="2" charset="2"/>
              <a:buChar char="Ø"/>
            </a:pPr>
            <a:r>
              <a:rPr lang="tr-TR" sz="2200" dirty="0" smtClean="0"/>
              <a:t> </a:t>
            </a:r>
            <a:r>
              <a:rPr lang="tr-TR" sz="2400" dirty="0"/>
              <a:t>Ülkemiz açısından </a:t>
            </a:r>
            <a:r>
              <a:rPr lang="tr-TR" sz="2400" dirty="0" err="1"/>
              <a:t>IASC’ye</a:t>
            </a:r>
            <a:r>
              <a:rPr lang="tr-TR" sz="2400" dirty="0"/>
              <a:t> üye olan ilk kurum </a:t>
            </a:r>
            <a:r>
              <a:rPr lang="tr-TR" sz="2400" b="1" dirty="0"/>
              <a:t>Türkiye Muhasebe Uzmanları Derneği</a:t>
            </a:r>
            <a:r>
              <a:rPr lang="tr-TR" sz="2400" dirty="0"/>
              <a:t>’dir. Bu dernek 1974 yılında üye olmuştur (Erol ve Aslan, 2017).</a:t>
            </a:r>
          </a:p>
          <a:p>
            <a:pPr marL="342900" indent="-342900" algn="just">
              <a:spcBef>
                <a:spcPts val="600"/>
              </a:spcBef>
              <a:spcAft>
                <a:spcPts val="600"/>
              </a:spcAft>
              <a:buFont typeface="Wingdings" panose="05000000000000000000" pitchFamily="2" charset="2"/>
              <a:buChar char="Ø"/>
            </a:pPr>
            <a:r>
              <a:rPr lang="tr-TR" sz="2400" dirty="0"/>
              <a:t>Bunun yanında TÜRMOB (Türkiye Serbest Muhasebeci Mali Müşavirler ve Yeminli Mali Müşavirler Odaları Birliği), </a:t>
            </a:r>
            <a:r>
              <a:rPr lang="tr-TR" sz="2400" dirty="0" err="1"/>
              <a:t>IASC’ye</a:t>
            </a:r>
            <a:r>
              <a:rPr lang="tr-TR" sz="2400" dirty="0"/>
              <a:t> 1994 yılından itibaren üye olmuştur (Erol ve Aslan, 2017).</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buClr>
                <a:schemeClr val="accent1"/>
              </a:buClr>
            </a:pPr>
            <a:r>
              <a:rPr lang="tr-TR" sz="2400" b="1" dirty="0">
                <a:solidFill>
                  <a:schemeClr val="tx2"/>
                </a:solidFill>
              </a:rPr>
              <a:t>Uluslararası Muhasebe Standartları Komitesi</a:t>
            </a:r>
          </a:p>
          <a:p>
            <a:pPr marL="0" lvl="1" algn="ctr">
              <a:spcBef>
                <a:spcPct val="20000"/>
              </a:spcBef>
              <a:buClr>
                <a:schemeClr val="accent1"/>
              </a:buClr>
            </a:pPr>
            <a:r>
              <a:rPr lang="en-US" sz="2400" b="1" dirty="0">
                <a:solidFill>
                  <a:schemeClr val="tx2"/>
                </a:solidFill>
              </a:rPr>
              <a:t>(International Accounting Standards Committee - IASC)</a:t>
            </a:r>
            <a:endParaRPr lang="tr-TR" sz="2400" b="1" dirty="0"/>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6277212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spcBef>
                <a:spcPts val="600"/>
              </a:spcBef>
              <a:spcAft>
                <a:spcPts val="600"/>
              </a:spcAft>
              <a:buFont typeface="Wingdings" panose="05000000000000000000" pitchFamily="2" charset="2"/>
              <a:buChar char="Ø"/>
            </a:pPr>
            <a:r>
              <a:rPr lang="tr-TR" sz="2200" dirty="0" smtClean="0"/>
              <a:t> </a:t>
            </a:r>
            <a:r>
              <a:rPr lang="tr-TR" sz="2400" dirty="0"/>
              <a:t>IASC, kurulduğu 1973 yılından itibaren, Dünyada uygulanan ulusal muhasebe standartlarının, yüksek kaliteli ve küresel muhasebe standartlarına yakınlaştırılması yönünde çalışmalar yapmıştır (</a:t>
            </a:r>
            <a:r>
              <a:rPr lang="tr-TR" sz="2400" dirty="0" err="1"/>
              <a:t>Oksay</a:t>
            </a:r>
            <a:r>
              <a:rPr lang="tr-TR" sz="2400" dirty="0"/>
              <a:t> ve Acar, 2005).</a:t>
            </a:r>
          </a:p>
          <a:p>
            <a:pPr marL="342900" indent="-342900" algn="just">
              <a:spcBef>
                <a:spcPts val="600"/>
              </a:spcBef>
              <a:spcAft>
                <a:spcPts val="600"/>
              </a:spcAft>
              <a:buFont typeface="Wingdings" panose="05000000000000000000" pitchFamily="2" charset="2"/>
              <a:buChar char="Ø"/>
            </a:pPr>
            <a:r>
              <a:rPr lang="tr-TR" sz="2400" dirty="0"/>
              <a:t>Amacı, standartların hazırlanması/yayımlanması, uluslararası kabulünün ve uygulamasının sağlanması, geliştirilmesi, </a:t>
            </a:r>
            <a:r>
              <a:rPr lang="tr-TR" sz="2400" dirty="0" err="1"/>
              <a:t>harmonizasyonun</a:t>
            </a:r>
            <a:r>
              <a:rPr lang="tr-TR" sz="2400" dirty="0"/>
              <a:t> sağlanması olarak özetlenebilir (Durmuş ve </a:t>
            </a:r>
            <a:r>
              <a:rPr lang="tr-TR" sz="2400" dirty="0" err="1"/>
              <a:t>Aytulun</a:t>
            </a:r>
            <a:r>
              <a:rPr lang="tr-TR" sz="2400" dirty="0"/>
              <a:t>, 2016).</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buClr>
                <a:schemeClr val="accent1"/>
              </a:buClr>
            </a:pPr>
            <a:r>
              <a:rPr lang="tr-TR" sz="2400" b="1" dirty="0">
                <a:solidFill>
                  <a:schemeClr val="tx2"/>
                </a:solidFill>
              </a:rPr>
              <a:t>Uluslararası Muhasebe Standartları Komitesi</a:t>
            </a:r>
          </a:p>
          <a:p>
            <a:pPr marL="0" lvl="1" algn="ctr">
              <a:spcBef>
                <a:spcPct val="20000"/>
              </a:spcBef>
              <a:buClr>
                <a:schemeClr val="accent1"/>
              </a:buClr>
            </a:pPr>
            <a:r>
              <a:rPr lang="en-US" sz="2400" b="1" dirty="0">
                <a:solidFill>
                  <a:schemeClr val="tx2"/>
                </a:solidFill>
              </a:rPr>
              <a:t>(International Accounting Standards Committee - IASC)</a:t>
            </a:r>
            <a:endParaRPr lang="tr-TR" sz="2400" b="1" dirty="0"/>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419752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spcBef>
                <a:spcPts val="600"/>
              </a:spcBef>
              <a:spcAft>
                <a:spcPts val="600"/>
              </a:spcAft>
              <a:buFont typeface="Wingdings" panose="05000000000000000000" pitchFamily="2" charset="2"/>
              <a:buChar char="Ø"/>
            </a:pPr>
            <a:r>
              <a:rPr lang="tr-TR" sz="2200" dirty="0" smtClean="0"/>
              <a:t> </a:t>
            </a:r>
            <a:r>
              <a:rPr lang="tr-TR" sz="2200" dirty="0"/>
              <a:t>Komite, ilk standardını 1975’de yayımlamıştır. </a:t>
            </a:r>
            <a:r>
              <a:rPr lang="tr-TR" sz="2200" b="1" dirty="0"/>
              <a:t>1977 yılında, </a:t>
            </a:r>
            <a:r>
              <a:rPr lang="tr-TR" sz="2200" dirty="0"/>
              <a:t>11. Dünya Muhasebeciler Kongresinde kurulan Uluslararası Muhasebeciler Federasyonu (IFAC) ile IASC 1982 yılında koordineli olarak çalışma kararı almış olup işbirliği yapmıştır (tmud.org).</a:t>
            </a:r>
          </a:p>
          <a:p>
            <a:pPr marL="800100" lvl="1" indent="-342900" algn="just">
              <a:spcBef>
                <a:spcPts val="600"/>
              </a:spcBef>
              <a:spcAft>
                <a:spcPts val="600"/>
              </a:spcAft>
              <a:buFont typeface="Wingdings" panose="05000000000000000000" pitchFamily="2" charset="2"/>
              <a:buChar char="Ø"/>
            </a:pPr>
            <a:r>
              <a:rPr lang="tr-TR" sz="2200" b="1" dirty="0"/>
              <a:t>Amaç</a:t>
            </a:r>
            <a:r>
              <a:rPr lang="tr-TR" sz="2200" dirty="0"/>
              <a:t>: Uluslararası muhasebe standartlarını kullanarak, güvenilir, şeffaf, karşılaştırılabilir finansal tabloları hazırlamak. Dünya çapında, finansal verileri Ölçmede ve sunmada standart / norm sağlamak, uluslararası finans dili oluşturmak, birlik sağlamak (tmud.org).</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buClr>
                <a:schemeClr val="accent1"/>
              </a:buClr>
            </a:pPr>
            <a:r>
              <a:rPr lang="tr-TR" sz="2400" b="1" dirty="0">
                <a:solidFill>
                  <a:schemeClr val="tx2"/>
                </a:solidFill>
              </a:rPr>
              <a:t>Uluslararası Muhasebe Standartları Komitesi</a:t>
            </a:r>
          </a:p>
          <a:p>
            <a:pPr marL="0" lvl="1" algn="ctr">
              <a:spcBef>
                <a:spcPct val="20000"/>
              </a:spcBef>
              <a:buClr>
                <a:schemeClr val="accent1"/>
              </a:buClr>
            </a:pPr>
            <a:r>
              <a:rPr lang="en-US" sz="2400" b="1" dirty="0">
                <a:solidFill>
                  <a:schemeClr val="tx2"/>
                </a:solidFill>
              </a:rPr>
              <a:t>(International Accounting Standards Committee - IASC)</a:t>
            </a:r>
            <a:endParaRPr lang="tr-TR" sz="2400" b="1" dirty="0"/>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7307651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spcBef>
                <a:spcPts val="600"/>
              </a:spcBef>
              <a:spcAft>
                <a:spcPts val="600"/>
              </a:spcAft>
              <a:buFont typeface="Wingdings" panose="05000000000000000000" pitchFamily="2" charset="2"/>
              <a:buChar char="Ø"/>
            </a:pPr>
            <a:r>
              <a:rPr lang="tr-TR" sz="2200" dirty="0" smtClean="0"/>
              <a:t> </a:t>
            </a:r>
            <a:r>
              <a:rPr lang="tr-TR" sz="2200" dirty="0"/>
              <a:t>IASC, 1989 yılında, bir “</a:t>
            </a:r>
            <a:r>
              <a:rPr lang="tr-TR" sz="2200" b="1" dirty="0"/>
              <a:t>Çerçeve Metin</a:t>
            </a:r>
            <a:r>
              <a:rPr lang="tr-TR" sz="2200" dirty="0"/>
              <a:t>” (Framework) de yayınlamıştır. Finansal raporlamaya ilişkin temel kavramları açıklayan söz konusu Metin, ulusal ve uluslararası standart koyucular ile finansal tablo hazırlayıcıları ve denetleyicileri tarafından bir rehber olarak kullanılmaktadır.</a:t>
            </a:r>
          </a:p>
          <a:p>
            <a:pPr marL="342900" indent="-342900" algn="just">
              <a:spcBef>
                <a:spcPts val="600"/>
              </a:spcBef>
              <a:spcAft>
                <a:spcPts val="600"/>
              </a:spcAft>
              <a:buFont typeface="Wingdings" panose="05000000000000000000" pitchFamily="2" charset="2"/>
              <a:buChar char="Ø"/>
            </a:pPr>
            <a:r>
              <a:rPr lang="tr-TR" sz="2200" dirty="0"/>
              <a:t>Tüm çalışmalarına rağmen, Uluslararası Muhasebe Standartları Komitesi’nin (IASC) çalışmaları istenilen sonuca tam olarak ulaşmayınca, 1997 yılında yapının ve stratejinin gözden geçirilmesi için bir “</a:t>
            </a:r>
            <a:r>
              <a:rPr lang="tr-TR" sz="2200" b="1" dirty="0"/>
              <a:t>strateji çalışma grubu</a:t>
            </a:r>
            <a:r>
              <a:rPr lang="tr-TR" sz="2200" dirty="0"/>
              <a:t>” oluşturulmuştur. Söz konusu çalışma grubu, Kasım 1999 tarihinde çalışmalarını tamamlamış ve hazırladığı rapor Aralık 1999 tarihinde IASC Kurulunca ve Mayıs 2000 tarihine kadar geçen süre içinde ise, diğer IASC organlarınca oy birliği ile onaylanmıştır (tsb.org)</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buClr>
                <a:schemeClr val="accent1"/>
              </a:buClr>
            </a:pPr>
            <a:r>
              <a:rPr lang="tr-TR" sz="2400" b="1" dirty="0">
                <a:solidFill>
                  <a:schemeClr val="tx2"/>
                </a:solidFill>
              </a:rPr>
              <a:t>Uluslararası Muhasebe Standartları Komitesi</a:t>
            </a:r>
          </a:p>
          <a:p>
            <a:pPr marL="0" lvl="1" algn="ctr">
              <a:spcBef>
                <a:spcPct val="20000"/>
              </a:spcBef>
              <a:buClr>
                <a:schemeClr val="accent1"/>
              </a:buClr>
            </a:pPr>
            <a:r>
              <a:rPr lang="en-US" sz="2400" b="1" dirty="0">
                <a:solidFill>
                  <a:schemeClr val="tx2"/>
                </a:solidFill>
              </a:rPr>
              <a:t>(International Accounting Standards Committee - IASC)</a:t>
            </a:r>
            <a:endParaRPr lang="tr-TR" sz="2400" b="1" dirty="0"/>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6567905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spcBef>
                <a:spcPts val="600"/>
              </a:spcBef>
              <a:spcAft>
                <a:spcPts val="600"/>
              </a:spcAft>
              <a:buFont typeface="Wingdings" panose="05000000000000000000" pitchFamily="2" charset="2"/>
              <a:buChar char="Ø"/>
            </a:pPr>
            <a:r>
              <a:rPr lang="tr-TR" sz="1400" dirty="0" smtClean="0"/>
              <a:t>Atmaca</a:t>
            </a:r>
            <a:r>
              <a:rPr lang="tr-TR" sz="1400" dirty="0"/>
              <a:t>, M., 2010. Uluslararası Finansal Raporlama Standartlarına ve Vergi Yasalarına Göre Düzenlenen Temel Mali Tabloların Finansal Analiz Açısından Karşılaştırmalı Olarak İncelenmesi ve Türkiye Uygulaması (Yayınlanmamış Doktora Tezi). İstanbul.</a:t>
            </a:r>
          </a:p>
          <a:p>
            <a:pPr marL="342900" indent="-342900" algn="just">
              <a:spcBef>
                <a:spcPts val="600"/>
              </a:spcBef>
              <a:spcAft>
                <a:spcPts val="600"/>
              </a:spcAft>
              <a:buFont typeface="Wingdings" panose="05000000000000000000" pitchFamily="2" charset="2"/>
              <a:buChar char="Ø"/>
            </a:pPr>
            <a:r>
              <a:rPr lang="tr-TR" sz="1400" dirty="0"/>
              <a:t>Çankaya, F., 2007. Uluslararası Muhasebe Uyumunun Ölçülmesine Yönelik Bir Uygulama: Rusya, Çin ve Türkiye Karşılaştırması. Zonguldak Karaelmas Üniversitesi Sosyal Bilimler Dergisi, 3(6), 127-148.</a:t>
            </a:r>
          </a:p>
          <a:p>
            <a:pPr marL="342900" indent="-342900" algn="just">
              <a:spcBef>
                <a:spcPts val="600"/>
              </a:spcBef>
              <a:spcAft>
                <a:spcPts val="600"/>
              </a:spcAft>
              <a:buFont typeface="Wingdings" panose="05000000000000000000" pitchFamily="2" charset="2"/>
              <a:buChar char="Ø"/>
            </a:pPr>
            <a:r>
              <a:rPr lang="tr-TR" sz="1400" dirty="0"/>
              <a:t>Durmuş, A. H. ve </a:t>
            </a:r>
            <a:r>
              <a:rPr lang="tr-TR" sz="1400" dirty="0" err="1"/>
              <a:t>Aytulun</a:t>
            </a:r>
            <a:r>
              <a:rPr lang="tr-TR" sz="1400" dirty="0"/>
              <a:t>, A., 2016. Muhasebe Mesleğini İlgilendiren Ulusal ve Uluslararası Kuruluşlar Risk Tabanlı Denetim ve Denetim Standartları, Türkiye Muhasebe Uzmanları Derneği. </a:t>
            </a:r>
          </a:p>
          <a:p>
            <a:pPr marL="342900" indent="-342900" algn="just">
              <a:spcBef>
                <a:spcPts val="600"/>
              </a:spcBef>
              <a:spcAft>
                <a:spcPts val="600"/>
              </a:spcAft>
              <a:buFont typeface="Wingdings" panose="05000000000000000000" pitchFamily="2" charset="2"/>
              <a:buChar char="Ø"/>
            </a:pPr>
            <a:r>
              <a:rPr lang="tr-TR" sz="1400" dirty="0"/>
              <a:t>Erol, M. ve Aslan, M., 2017. Uluslararası Muhasebe ve Denetim Standartlarının Gelişmesi, Muhasebe ve Finans Tarihi Araştırmaları Dergisi, Sayı: 12.</a:t>
            </a:r>
          </a:p>
          <a:p>
            <a:pPr marL="342900" indent="-342900" algn="just">
              <a:spcBef>
                <a:spcPts val="600"/>
              </a:spcBef>
              <a:spcAft>
                <a:spcPts val="600"/>
              </a:spcAft>
              <a:buFont typeface="Wingdings" panose="05000000000000000000" pitchFamily="2" charset="2"/>
              <a:buChar char="Ø"/>
            </a:pPr>
            <a:r>
              <a:rPr lang="tr-TR" sz="1400" dirty="0"/>
              <a:t>Kocamaz, H. 2012. Uluslararası Muhasebe Standartlarının Dünyada ve Türkiye’de Oluşum ve Gelişim Süreci. Kahramanmaraş Sütçü İmam Üniversitesi İktisadi ve İdari Bilimler Dergisi, 2(2), 105-120.</a:t>
            </a:r>
          </a:p>
          <a:p>
            <a:pPr marL="342900" indent="-342900" algn="just">
              <a:spcBef>
                <a:spcPts val="600"/>
              </a:spcBef>
              <a:spcAft>
                <a:spcPts val="600"/>
              </a:spcAft>
              <a:buFont typeface="Wingdings" panose="05000000000000000000" pitchFamily="2" charset="2"/>
              <a:buChar char="Ø"/>
            </a:pPr>
            <a:r>
              <a:rPr lang="tr-TR" sz="1400" dirty="0" err="1"/>
              <a:t>Marşap</a:t>
            </a:r>
            <a:r>
              <a:rPr lang="tr-TR" sz="1400" dirty="0"/>
              <a:t>, B. ve Kurt, G., 1997. “Muhasebe Standartlarının Farklı Eğitim Düzeylerinde Müfredat ve Kapsam Açısından İncelenmesi ve Bir Model Önerisi”, Türkiye XVI. Muhasebe Eğitimi Sempozyumu, Belek-Antalya.</a:t>
            </a:r>
          </a:p>
          <a:p>
            <a:pPr marL="342900" indent="-342900" algn="just">
              <a:spcBef>
                <a:spcPts val="600"/>
              </a:spcBef>
              <a:spcAft>
                <a:spcPts val="600"/>
              </a:spcAft>
              <a:buFont typeface="Wingdings" panose="05000000000000000000" pitchFamily="2" charset="2"/>
              <a:buChar char="Ø"/>
            </a:pPr>
            <a:r>
              <a:rPr lang="tr-TR" sz="1400" dirty="0" err="1"/>
              <a:t>Oksay</a:t>
            </a:r>
            <a:r>
              <a:rPr lang="tr-TR" sz="1400" dirty="0"/>
              <a:t>, S. ve Acar, O., 2005. TSRŞB, Sigorta İnceleme ve Araştırma Yayınları 3, Sigorta Sektöründe Uluslararası Finansal Raporlama Standartları: Kurumlar ve Standartların Özetleri, s.23-32.</a:t>
            </a:r>
          </a:p>
          <a:p>
            <a:pPr marL="342900" indent="-342900" algn="just">
              <a:spcBef>
                <a:spcPts val="600"/>
              </a:spcBef>
              <a:spcAft>
                <a:spcPts val="600"/>
              </a:spcAft>
              <a:buFont typeface="Wingdings" panose="05000000000000000000" pitchFamily="2" charset="2"/>
              <a:buChar char="Ø"/>
            </a:pPr>
            <a:r>
              <a:rPr lang="tr-TR" sz="1400" dirty="0"/>
              <a:t>Yazıcı, M., 2003. Muhasebe Standartlarının Tanımı. Muhasebe ve Finansman Dergisi(18), 33-37.</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fontAlgn="base">
              <a:lnSpc>
                <a:spcPct val="90000"/>
              </a:lnSpc>
              <a:spcBef>
                <a:spcPct val="0"/>
              </a:spcBef>
              <a:spcAft>
                <a:spcPct val="0"/>
              </a:spcAft>
            </a:pPr>
            <a:r>
              <a:rPr lang="tr-TR" sz="2400" b="1" dirty="0">
                <a:solidFill>
                  <a:schemeClr val="tx2"/>
                </a:solidFill>
              </a:rPr>
              <a:t>Kaynaklar</a:t>
            </a:r>
            <a:endParaRPr lang="tr-TR" sz="2400" b="1" dirty="0"/>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7846912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25637</TotalTime>
  <Words>861</Words>
  <Application>Microsoft Office PowerPoint</Application>
  <PresentationFormat>Ekran Gösterisi (4:3)</PresentationFormat>
  <Paragraphs>72</Paragraphs>
  <Slides>9</Slides>
  <Notes>0</Notes>
  <HiddenSlides>0</HiddenSlides>
  <MMClips>0</MMClips>
  <ScaleCrop>false</ScaleCrop>
  <HeadingPairs>
    <vt:vector size="4" baseType="variant">
      <vt:variant>
        <vt:lpstr>Tema</vt:lpstr>
      </vt:variant>
      <vt:variant>
        <vt:i4>3</vt:i4>
      </vt:variant>
      <vt:variant>
        <vt:lpstr>Slayt Başlıkları</vt:lpstr>
      </vt:variant>
      <vt:variant>
        <vt:i4>9</vt:i4>
      </vt:variant>
    </vt:vector>
  </HeadingPairs>
  <TitlesOfParts>
    <vt:vector size="12" baseType="lpstr">
      <vt:lpstr>ekonomi</vt:lpstr>
      <vt:lpstr>1_Rics</vt:lpstr>
      <vt:lpstr>h.t.</vt:lpstr>
      <vt:lpstr>PowerPoint Sunusu</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935</cp:revision>
  <cp:lastPrinted>2016-10-24T07:53:35Z</cp:lastPrinted>
  <dcterms:created xsi:type="dcterms:W3CDTF">2016-09-18T09:35:24Z</dcterms:created>
  <dcterms:modified xsi:type="dcterms:W3CDTF">2020-02-19T13:58:08Z</dcterms:modified>
</cp:coreProperties>
</file>