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9" r:id="rId2"/>
    <p:sldId id="280" r:id="rId3"/>
    <p:sldId id="281" r:id="rId4"/>
    <p:sldId id="284" r:id="rId5"/>
    <p:sldId id="286" r:id="rId6"/>
    <p:sldId id="287" r:id="rId7"/>
    <p:sldId id="288" r:id="rId8"/>
    <p:sldId id="289" r:id="rId9"/>
    <p:sldId id="30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7EEEA-A520-433A-A1D6-01F1EA00E2E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1341A-800A-401A-87A8-16DCDAEDBF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0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mtClean="0"/>
              <a:t>Ayrım bipoların hem Ş hem UP ile genetik yakınlığı nedeniyle olumlu</a:t>
            </a:r>
          </a:p>
          <a:p>
            <a:r>
              <a:rPr lang="tr-TR" smtClean="0"/>
              <a:t>BP çoğu D ile başlıyor</a:t>
            </a:r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4A981A2-D695-4296-990F-5F0CCA72EE78}" type="slidenum">
              <a:rPr lang="tr-TR" smtClean="0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2</a:t>
            </a:fld>
            <a:endParaRPr lang="tr-TR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36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1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6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6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6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9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2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25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97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85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152502" y="2416628"/>
            <a:ext cx="4767815" cy="747008"/>
          </a:xfrm>
        </p:spPr>
        <p:txBody>
          <a:bodyPr>
            <a:noAutofit/>
          </a:bodyPr>
          <a:lstStyle/>
          <a:p>
            <a:r>
              <a:rPr lang="tr-TR" dirty="0"/>
              <a:t>D</a:t>
            </a:r>
            <a:r>
              <a:rPr lang="tr-TR" sz="6000" dirty="0" smtClean="0"/>
              <a:t>epresyon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175863" y="3856097"/>
            <a:ext cx="4281031" cy="561455"/>
          </a:xfrm>
        </p:spPr>
        <p:txBody>
          <a:bodyPr/>
          <a:lstStyle/>
          <a:p>
            <a:r>
              <a:rPr lang="tr-TR" dirty="0" err="1" smtClean="0"/>
              <a:t>Uzm</a:t>
            </a:r>
            <a:r>
              <a:rPr lang="tr-TR" dirty="0" smtClean="0"/>
              <a:t>. </a:t>
            </a:r>
            <a:r>
              <a:rPr lang="tr-TR" dirty="0" err="1" smtClean="0"/>
              <a:t>Kln</a:t>
            </a:r>
            <a:r>
              <a:rPr lang="tr-TR" dirty="0" smtClean="0"/>
              <a:t>. </a:t>
            </a:r>
            <a:r>
              <a:rPr lang="tr-TR" dirty="0" err="1" smtClean="0"/>
              <a:t>Psk</a:t>
            </a:r>
            <a:r>
              <a:rPr lang="tr-TR" smtClean="0"/>
              <a:t>. </a:t>
            </a:r>
            <a:r>
              <a:rPr lang="tr-TR" dirty="0" smtClean="0"/>
              <a:t>Cenk </a:t>
            </a:r>
            <a:r>
              <a:rPr lang="tr-TR" dirty="0" err="1" smtClean="0"/>
              <a:t>Adıgüzel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40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DSM-5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Duygudurum</a:t>
            </a:r>
            <a:r>
              <a:rPr lang="tr-TR" dirty="0" smtClean="0"/>
              <a:t> bozuklukları başlığı kaldırıldı</a:t>
            </a:r>
          </a:p>
          <a:p>
            <a:pPr lvl="1">
              <a:defRPr/>
            </a:pPr>
            <a:r>
              <a:rPr lang="tr-TR" dirty="0" smtClean="0"/>
              <a:t>Bipolar ve ilişkili bozukluklar</a:t>
            </a:r>
          </a:p>
          <a:p>
            <a:pPr lvl="1">
              <a:defRPr/>
            </a:pPr>
            <a:r>
              <a:rPr lang="tr-TR" dirty="0" smtClean="0"/>
              <a:t>Depresif bozukluklar </a:t>
            </a:r>
          </a:p>
          <a:p>
            <a:pPr>
              <a:defRPr/>
            </a:pPr>
            <a:r>
              <a:rPr lang="tr-TR" dirty="0" smtClean="0"/>
              <a:t>Karma dönem ayrı bir dönem olarak tanımlanmıyor</a:t>
            </a:r>
          </a:p>
          <a:p>
            <a:pPr lvl="1">
              <a:defRPr/>
            </a:pPr>
            <a:r>
              <a:rPr lang="tr-TR" dirty="0" smtClean="0"/>
              <a:t>Depresif Dönem Karma Özellikli </a:t>
            </a:r>
          </a:p>
          <a:p>
            <a:pPr lvl="1">
              <a:defRPr/>
            </a:pPr>
            <a:r>
              <a:rPr lang="tr-TR" dirty="0" smtClean="0"/>
              <a:t>Manik/</a:t>
            </a:r>
            <a:r>
              <a:rPr lang="tr-TR" dirty="0" err="1" smtClean="0"/>
              <a:t>hipomanik</a:t>
            </a:r>
            <a:r>
              <a:rPr lang="tr-TR" dirty="0" smtClean="0"/>
              <a:t> Dönem Karma özellikli</a:t>
            </a:r>
          </a:p>
          <a:p>
            <a:pPr marL="0" indent="0">
              <a:buNone/>
              <a:defRPr/>
            </a:pPr>
            <a:r>
              <a:rPr lang="tr-TR" sz="2000" dirty="0"/>
              <a:t>(son dönemdeki genetik çalışmalardaki BPB un yalnız çökkünlükle değil </a:t>
            </a:r>
            <a:r>
              <a:rPr lang="tr-TR" sz="2000" dirty="0" err="1"/>
              <a:t>sch</a:t>
            </a:r>
            <a:r>
              <a:rPr lang="tr-TR" sz="2000" dirty="0"/>
              <a:t> ile de ortaklıkları olması nedeniyle)</a:t>
            </a:r>
          </a:p>
          <a:p>
            <a:pPr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9126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/>
              <a:t>DEPRESYON</a:t>
            </a:r>
            <a:endParaRPr lang="en-US" b="1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9259" y="1527862"/>
            <a:ext cx="4928287" cy="435133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b="1" dirty="0" smtClean="0"/>
              <a:t>Çökkünlük</a:t>
            </a:r>
            <a:endParaRPr lang="tr-TR" altLang="ja-JP" dirty="0" smtClean="0"/>
          </a:p>
          <a:p>
            <a:r>
              <a:rPr lang="en-US" altLang="ja-JP" dirty="0" smtClean="0">
                <a:ea typeface="ＭＳ Ｐゴシック" panose="020B0600070205080204" pitchFamily="34" charset="-128"/>
              </a:rPr>
              <a:t>H</a:t>
            </a:r>
            <a:r>
              <a:rPr lang="tr-TR" altLang="ja-JP" dirty="0" smtClean="0"/>
              <a:t>astanın üzgün, keyifsiz, ümitsiz olması</a:t>
            </a:r>
          </a:p>
          <a:p>
            <a:r>
              <a:rPr lang="tr-TR" altLang="ja-JP" dirty="0" smtClean="0"/>
              <a:t>Hemen her gün olur, günün büyük kısmında olur</a:t>
            </a:r>
            <a:endParaRPr lang="tr-TR" altLang="ja-JP" dirty="0">
              <a:ea typeface="ＭＳ Ｐゴシック" panose="020B0600070205080204" pitchFamily="34" charset="-128"/>
            </a:endParaRPr>
          </a:p>
          <a:p>
            <a:r>
              <a:rPr lang="tr-TR" altLang="ja-JP" dirty="0"/>
              <a:t>D</a:t>
            </a:r>
            <a:r>
              <a:rPr lang="tr-TR" altLang="ja-JP" dirty="0" smtClean="0"/>
              <a:t>uruşundan, kendine bakımından, yüz ifadesinden, konuşmasından  anlaşılabilir. </a:t>
            </a:r>
            <a:endParaRPr lang="en-US" altLang="ja-JP" dirty="0" smtClean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ja-JP" dirty="0" smtClean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413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/>
            </a:r>
            <a:br>
              <a:rPr lang="tr-TR" sz="4000"/>
            </a:br>
            <a:endParaRPr lang="en-US" sz="40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92480" y="698863"/>
            <a:ext cx="9956800" cy="48737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err="1" smtClean="0"/>
              <a:t>Anhedoni</a:t>
            </a:r>
            <a:r>
              <a:rPr lang="tr-TR" b="1" dirty="0" smtClean="0"/>
              <a:t>	</a:t>
            </a:r>
          </a:p>
          <a:p>
            <a:r>
              <a:rPr lang="tr-TR" dirty="0" smtClean="0"/>
              <a:t>Eskiden zevk alınan, ilgi duyulan şeylere karşı olan isteksizlik ve zevk alamama </a:t>
            </a:r>
          </a:p>
          <a:p>
            <a:pPr>
              <a:buNone/>
            </a:pPr>
            <a:r>
              <a:rPr lang="tr-TR" b="1" dirty="0" err="1" smtClean="0"/>
              <a:t>Anerji</a:t>
            </a:r>
            <a:r>
              <a:rPr lang="tr-TR" b="1" dirty="0" smtClean="0"/>
              <a:t> </a:t>
            </a:r>
            <a:r>
              <a:rPr lang="tr-TR" dirty="0" smtClean="0"/>
              <a:t>	</a:t>
            </a:r>
          </a:p>
          <a:p>
            <a:r>
              <a:rPr lang="tr-TR" dirty="0" smtClean="0"/>
              <a:t>‘Hiçbir şey yapmadığım halde yorgunum’ </a:t>
            </a:r>
          </a:p>
          <a:p>
            <a:r>
              <a:rPr lang="tr-TR" dirty="0" smtClean="0"/>
              <a:t>‘Dinlendiğim halde yorgunluğum geçmiyor’ </a:t>
            </a:r>
          </a:p>
          <a:p>
            <a:r>
              <a:rPr lang="tr-TR" dirty="0" smtClean="0"/>
              <a:t>‘Yataktan çıkmak istemiyorum’</a:t>
            </a:r>
          </a:p>
          <a:p>
            <a:r>
              <a:rPr lang="tr-TR" dirty="0" smtClean="0"/>
              <a:t>Fizyolojik sebepler (anemi,</a:t>
            </a:r>
            <a:r>
              <a:rPr lang="tr-TR" dirty="0" err="1" smtClean="0"/>
              <a:t>hipotiroidi</a:t>
            </a:r>
            <a:r>
              <a:rPr lang="tr-TR" dirty="0" smtClean="0"/>
              <a:t> vs. ) yoktur.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	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53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/>
            </a:r>
            <a:br>
              <a:rPr lang="tr-TR" sz="4000"/>
            </a:br>
            <a:endParaRPr lang="en-US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981075"/>
            <a:ext cx="9372600" cy="5149850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tr-TR" b="1" dirty="0" err="1" smtClean="0"/>
              <a:t>Psikomotor</a:t>
            </a:r>
            <a:r>
              <a:rPr lang="tr-TR" b="1" dirty="0" smtClean="0"/>
              <a:t> yavaşlama</a:t>
            </a:r>
            <a:endParaRPr lang="tr-TR" dirty="0" smtClean="0"/>
          </a:p>
          <a:p>
            <a:r>
              <a:rPr lang="tr-TR" dirty="0" smtClean="0"/>
              <a:t>Konuşma, düşünce ve hareketlerinde azalma mevcuttur. </a:t>
            </a:r>
          </a:p>
          <a:p>
            <a:pPr>
              <a:buNone/>
            </a:pPr>
            <a:r>
              <a:rPr lang="tr-TR" dirty="0" smtClean="0"/>
              <a:t>   (Depresyonlu hastaların yüz ifadelerinde azalma görülür, hastaların kederli görünümleri çok büyük bir değişikliğe uğramadan gün boyunca kalır. Hastalar alçak bir sesle, mümkün olduğunca az ve kısa cümlelerle tekdüze konuşurlar).</a:t>
            </a:r>
          </a:p>
          <a:p>
            <a:pPr eaLnBrk="1" hangingPunct="1">
              <a:buNone/>
            </a:pPr>
            <a:r>
              <a:rPr lang="tr-TR" b="1" dirty="0" err="1" smtClean="0"/>
              <a:t>Psikomotor</a:t>
            </a:r>
            <a:r>
              <a:rPr lang="tr-TR" b="1" dirty="0" smtClean="0"/>
              <a:t> ajitasyon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Ruhsal sıkıntının vücut hareketlerine yansımasıdır. (Huzursuzluk, gerginlik)</a:t>
            </a:r>
          </a:p>
          <a:p>
            <a:r>
              <a:rPr lang="tr-TR" dirty="0" smtClean="0"/>
              <a:t>Bulundukları yerde sürekli oturamazlar ve oturdukları yerde kımıldanır dururlar; sigarayla, el çantasıyla, elleriyle sürekli oynama eğilimindedirler ve ayaklarını sürekli oynatırlar. </a:t>
            </a:r>
          </a:p>
        </p:txBody>
      </p:sp>
    </p:spTree>
    <p:extLst>
      <p:ext uri="{BB962C8B-B14F-4D97-AF65-F5344CB8AC3E}">
        <p14:creationId xmlns:p14="http://schemas.microsoft.com/office/powerpoint/2010/main" val="212546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/>
            </a:r>
            <a:br>
              <a:rPr lang="tr-TR" sz="4000"/>
            </a:br>
            <a:endParaRPr lang="en-US" sz="40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2681" y="981075"/>
            <a:ext cx="9148119" cy="5149850"/>
          </a:xfrm>
        </p:spPr>
        <p:txBody>
          <a:bodyPr/>
          <a:lstStyle/>
          <a:p>
            <a:pPr eaLnBrk="1" hangingPunct="1"/>
            <a:r>
              <a:rPr lang="tr-TR" b="1" dirty="0" smtClean="0"/>
              <a:t>Değersizlik ve suçluluk duyguları</a:t>
            </a:r>
            <a:endParaRPr 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-Kendine olan güvende azalma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-Geçmiş ve geleceklerini olumsuz olarak değerlendirme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-Kendi kendilerini suçlama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-Benlik saygılarında azalma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-Kendini işe yaramaz, değersiz ve küçük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    görme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807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/>
            </a:r>
            <a:br>
              <a:rPr lang="tr-TR" sz="4000"/>
            </a:br>
            <a:endParaRPr lang="en-US" sz="40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765175"/>
            <a:ext cx="9372600" cy="5365750"/>
          </a:xfrm>
        </p:spPr>
        <p:txBody>
          <a:bodyPr/>
          <a:lstStyle/>
          <a:p>
            <a:pPr eaLnBrk="1" hangingPunct="1"/>
            <a:r>
              <a:rPr lang="tr-TR" b="1" dirty="0" smtClean="0"/>
              <a:t>Dikkat bozukluğu</a:t>
            </a:r>
            <a:endParaRPr 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‘Düşüncelerini toparlamakta güçlük’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‘ Bir işe konsantre olamama’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‘Dikkat bozukluğu  bellek kaybı gibi anlatılabilir’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dirty="0" smtClean="0"/>
              <a:t>	DEHB ayrıcı tanı yapılmalıdır.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730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/>
            </a:r>
            <a:br>
              <a:rPr lang="tr-TR" sz="4000"/>
            </a:br>
            <a:endParaRPr lang="en-US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7838" y="836613"/>
            <a:ext cx="9592962" cy="5294312"/>
          </a:xfrm>
        </p:spPr>
        <p:txBody>
          <a:bodyPr/>
          <a:lstStyle/>
          <a:p>
            <a:pPr eaLnBrk="1" hangingPunct="1"/>
            <a:r>
              <a:rPr lang="tr-TR" b="1" dirty="0" smtClean="0"/>
              <a:t>Ölüm düşünceleri ve intihar girişimi</a:t>
            </a:r>
            <a:endParaRPr lang="tr-TR" altLang="ja-JP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ja-JP" dirty="0" smtClean="0"/>
              <a:t>	‘Sıkıntılarından kurtulmak için  bir çare’ ‘Suçluluk duygularından dolayı </a:t>
            </a:r>
            <a:r>
              <a:rPr lang="tr-TR" altLang="ja-JP" dirty="0" err="1" smtClean="0"/>
              <a:t>hakedilmiş</a:t>
            </a:r>
            <a:r>
              <a:rPr lang="tr-TR" altLang="ja-JP" dirty="0" smtClean="0"/>
              <a:t> bir ceza’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ja-JP" dirty="0" smtClean="0"/>
              <a:t>	- Orta ve ağır depresyonların %15’i intihar ederek ölürler.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ja-JP" dirty="0" smtClean="0"/>
              <a:t>	-Depresyon hastalarında intihar riski mutlaka değerlendirilmelidir. </a:t>
            </a:r>
          </a:p>
          <a:p>
            <a:r>
              <a:rPr lang="tr-TR" dirty="0" smtClean="0"/>
              <a:t>Geçmişte var mı?, şimdi plan var mı?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844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Amerikan Psikiyatri Birliği, Ruhsal Bozuklukların Tanımsal ve </a:t>
            </a:r>
            <a:r>
              <a:rPr lang="tr-TR" dirty="0" err="1"/>
              <a:t>Sayımsal</a:t>
            </a:r>
            <a:r>
              <a:rPr lang="tr-TR" dirty="0"/>
              <a:t> Elkitabı, Beşinci Baskı (DSM-5) Tanı Ölçütleri Başvuru </a:t>
            </a:r>
            <a:r>
              <a:rPr lang="tr-TR" dirty="0" err="1"/>
              <a:t>Elkitabı’ndan</a:t>
            </a:r>
            <a:r>
              <a:rPr lang="tr-TR" dirty="0"/>
              <a:t>, çev. </a:t>
            </a:r>
            <a:r>
              <a:rPr lang="tr-TR" dirty="0" err="1"/>
              <a:t>Köroğlu,E</a:t>
            </a:r>
            <a:r>
              <a:rPr lang="tr-TR" dirty="0"/>
              <a:t>. Hekimler Yayın Birliği, </a:t>
            </a:r>
            <a:r>
              <a:rPr lang="tr-TR" dirty="0" err="1"/>
              <a:t>ankara</a:t>
            </a:r>
            <a:r>
              <a:rPr lang="tr-TR" dirty="0"/>
              <a:t>, 2013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3302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226</Words>
  <Application>Microsoft Office PowerPoint</Application>
  <PresentationFormat>Geniş ekran</PresentationFormat>
  <Paragraphs>60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Comic Sans MS</vt:lpstr>
      <vt:lpstr>Wingdings</vt:lpstr>
      <vt:lpstr>1_Office Teması</vt:lpstr>
      <vt:lpstr>Depresyon</vt:lpstr>
      <vt:lpstr>DSM-5</vt:lpstr>
      <vt:lpstr>DEPRESYON</vt:lpstr>
      <vt:lpstr> </vt:lpstr>
      <vt:lpstr> </vt:lpstr>
      <vt:lpstr> </vt:lpstr>
      <vt:lpstr> </vt:lpstr>
      <vt:lpstr> 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Nörogelişimsel Bozukluklar</dc:title>
  <dc:creator>Cenk</dc:creator>
  <cp:lastModifiedBy>Cenk</cp:lastModifiedBy>
  <cp:revision>3</cp:revision>
  <dcterms:created xsi:type="dcterms:W3CDTF">2020-03-30T10:07:34Z</dcterms:created>
  <dcterms:modified xsi:type="dcterms:W3CDTF">2020-04-30T14:18:30Z</dcterms:modified>
</cp:coreProperties>
</file>