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5"/>
  </p:notesMasterIdLst>
  <p:handoutMasterIdLst>
    <p:handoutMasterId r:id="rId16"/>
  </p:handoutMasterIdLst>
  <p:sldIdLst>
    <p:sldId id="459" r:id="rId2"/>
    <p:sldId id="477" r:id="rId3"/>
    <p:sldId id="460" r:id="rId4"/>
    <p:sldId id="478" r:id="rId5"/>
    <p:sldId id="467" r:id="rId6"/>
    <p:sldId id="475" r:id="rId7"/>
    <p:sldId id="463" r:id="rId8"/>
    <p:sldId id="474" r:id="rId9"/>
    <p:sldId id="469" r:id="rId10"/>
    <p:sldId id="470" r:id="rId11"/>
    <p:sldId id="471" r:id="rId12"/>
    <p:sldId id="472" r:id="rId13"/>
    <p:sldId id="476"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3.02.2021</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3.02.2021</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2/3/2021</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2/3/2021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2/3/2021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2/3/2021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2/3/2021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2/3/2021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2/3/2021</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2/3/2021</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2/3/2021</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2/3/2021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2/3/2021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2/3/2021</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a:t>
            </a:r>
            <a:r>
              <a:rPr lang="tr-TR" sz="3000" b="1">
                <a:effectLst/>
              </a:rPr>
              <a:t>İSMAİL </a:t>
            </a:r>
            <a:r>
              <a:rPr lang="tr-TR" sz="3000" b="1" smtClean="0">
                <a:effectLst/>
              </a:rPr>
              <a:t>ÇALIŞKAN</a:t>
            </a:r>
            <a:endParaRPr lang="tr-TR" sz="3000" b="1" dirty="0" smtClean="0">
              <a:effectLst/>
            </a:endParaRP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182" y="0"/>
            <a:ext cx="9034818" cy="6858000"/>
          </a:xfrm>
        </p:spPr>
        <p:txBody>
          <a:bodyPr>
            <a:noAutofit/>
          </a:bodyPr>
          <a:lstStyle/>
          <a:p>
            <a:pPr marL="0" indent="0" algn="r">
              <a:buNone/>
            </a:pPr>
            <a:r>
              <a:rPr lang="ar-SA" sz="2600" dirty="0">
                <a:solidFill>
                  <a:srgbClr val="002060"/>
                </a:solidFill>
              </a:rPr>
              <a:t>حدثنا بشر، قال: ثنا يزيد، قال: ثنا سعيد، عن قتادة، قوله: { وَإنَّكَ لَعَلى خُلُقٍ عَظِيمٍ } ذُكر لنا أن سعيد بن هشام سأل عائشة عن خُلُق رسول الله صلى الله عليه وسلم فقالت: ألست تقرأ القرآن؟ قال: قلت: بلى، قال: فإن خُلُق رسول الله صلى الله عليه وسلم كان القرآن</a:t>
            </a:r>
            <a:endParaRPr lang="tr-TR" sz="2600" dirty="0" smtClean="0">
              <a:solidFill>
                <a:srgbClr val="002060"/>
              </a:solidFill>
            </a:endParaRPr>
          </a:p>
          <a:p>
            <a:pPr marL="0" indent="0" algn="r">
              <a:buNone/>
            </a:pPr>
            <a:r>
              <a:rPr lang="ar-SA" sz="2600" dirty="0" smtClean="0">
                <a:solidFill>
                  <a:srgbClr val="002060"/>
                </a:solidFill>
              </a:rPr>
              <a:t>حدثنا </a:t>
            </a:r>
            <a:r>
              <a:rPr lang="ar-SA" sz="2600" dirty="0">
                <a:solidFill>
                  <a:srgbClr val="002060"/>
                </a:solidFill>
              </a:rPr>
              <a:t>عُبيد بن آدم بن أبي إياس، قال: ثني أبي، قال: ثنا المبارك بن فضالة، عن الحسن، عن سعيد بن هشام، قال: أتيت عائشة أمّ المؤمنين رضي الله عنها، فقلت: أخبريني عن خُلُق </a:t>
            </a:r>
            <a:r>
              <a:rPr lang="ar-SA" sz="2600" dirty="0" smtClean="0">
                <a:solidFill>
                  <a:srgbClr val="002060"/>
                </a:solidFill>
              </a:rPr>
              <a:t>رسول </a:t>
            </a:r>
            <a:r>
              <a:rPr lang="ar-SA" sz="2600" dirty="0">
                <a:solidFill>
                  <a:srgbClr val="002060"/>
                </a:solidFill>
              </a:rPr>
              <a:t>الله صلى الله عليه وسلم، فقالت: كان خلقه القرآن، أما تقرأ: { وإنَّكَ لَعَلى خُلُقٍ </a:t>
            </a:r>
            <a:r>
              <a:rPr lang="ar-SA" sz="2600" dirty="0" smtClean="0">
                <a:solidFill>
                  <a:srgbClr val="002060"/>
                </a:solidFill>
              </a:rPr>
              <a:t>عَظيمٍ</a:t>
            </a:r>
            <a:r>
              <a:rPr lang="tr-TR" sz="2600" dirty="0">
                <a:solidFill>
                  <a:srgbClr val="002060"/>
                </a:solidFill>
              </a:rPr>
              <a:t/>
            </a:r>
            <a:br>
              <a:rPr lang="tr-TR" sz="2600" dirty="0">
                <a:solidFill>
                  <a:srgbClr val="002060"/>
                </a:solidFill>
              </a:rPr>
            </a:br>
            <a:r>
              <a:rPr lang="ar-SA" sz="2600" dirty="0">
                <a:solidFill>
                  <a:srgbClr val="002060"/>
                </a:solidFill>
              </a:rPr>
              <a:t>حدثني يونس، قال: أخبرنا ابن وهب، قال: أخبرني معاوية بن صالح، عن أبي الزاهرية، عن جُبير بن نُفَير قال: حججت فدخلت على عائشة، فسألتها عن خلق رسول الله صلى الله عليه وسلم، فقالت: كان خلق رسول الله صلى الله عليه وسلم القرآن</a:t>
            </a:r>
            <a:r>
              <a:rPr lang="tr-TR" sz="2600" dirty="0">
                <a:solidFill>
                  <a:srgbClr val="002060"/>
                </a:solidFill>
              </a:rPr>
              <a:t/>
            </a:r>
            <a:br>
              <a:rPr lang="tr-TR" sz="2600" dirty="0">
                <a:solidFill>
                  <a:srgbClr val="002060"/>
                </a:solidFill>
              </a:rPr>
            </a:br>
            <a:r>
              <a:rPr lang="ar-SA" sz="2600" dirty="0">
                <a:solidFill>
                  <a:srgbClr val="002060"/>
                </a:solidFill>
              </a:rPr>
              <a:t>حدثنا عبيد بن أسباط، قال: ثني أبي، عن فضيل بن مرزوق، عن عطية، في قوله: { وَإنَّكَ لَعَلى خُلُق عَظِيمٍ } قال: أدب القرآن</a:t>
            </a:r>
            <a:r>
              <a:rPr lang="tr-TR" sz="2600" dirty="0">
                <a:solidFill>
                  <a:srgbClr val="002060"/>
                </a:solidFill>
              </a:rPr>
              <a:t/>
            </a:r>
            <a:br>
              <a:rPr lang="tr-TR" sz="2600" dirty="0">
                <a:solidFill>
                  <a:srgbClr val="002060"/>
                </a:solidFill>
              </a:rPr>
            </a:br>
            <a:r>
              <a:rPr lang="ar-SA" sz="2600" dirty="0">
                <a:solidFill>
                  <a:srgbClr val="002060"/>
                </a:solidFill>
              </a:rPr>
              <a:t>حدثني يونس، قال: أخبرنا ابن وهب، قال: قال ابن زيد، في قوله { وَإنَّكَ لَعَلى خُلُقٍ </a:t>
            </a:r>
            <a:r>
              <a:rPr lang="ar-SA" sz="2600" dirty="0" smtClean="0">
                <a:solidFill>
                  <a:srgbClr val="002060"/>
                </a:solidFill>
              </a:rPr>
              <a:t>عَظِيمٍ} </a:t>
            </a:r>
            <a:r>
              <a:rPr lang="ar-SA" sz="2600" dirty="0">
                <a:solidFill>
                  <a:srgbClr val="002060"/>
                </a:solidFill>
              </a:rPr>
              <a:t>قال: على دين عظيم</a:t>
            </a:r>
            <a:r>
              <a:rPr lang="tr-TR" sz="2600" dirty="0">
                <a:solidFill>
                  <a:srgbClr val="002060"/>
                </a:solidFill>
              </a:rPr>
              <a:t/>
            </a:r>
            <a:br>
              <a:rPr lang="tr-TR" sz="2600" dirty="0">
                <a:solidFill>
                  <a:srgbClr val="002060"/>
                </a:solidFill>
              </a:rPr>
            </a:br>
            <a:r>
              <a:rPr lang="ar-SA" sz="2500" dirty="0">
                <a:solidFill>
                  <a:srgbClr val="002060"/>
                </a:solidFill>
              </a:rPr>
              <a:t>حُدثت عن الحسين، قال: سمعت أبا معاذ يقول: ثنا عبيد، قال: سمعت الضحاك يقول، في </a:t>
            </a:r>
            <a:r>
              <a:rPr lang="ar-SA" sz="2500" dirty="0" smtClean="0">
                <a:solidFill>
                  <a:srgbClr val="002060"/>
                </a:solidFill>
              </a:rPr>
              <a:t>قوله </a:t>
            </a:r>
            <a:r>
              <a:rPr lang="ar-SA" sz="2500" dirty="0">
                <a:solidFill>
                  <a:srgbClr val="002060"/>
                </a:solidFill>
              </a:rPr>
              <a:t>{ لَعَلى خُلُقٍ عَظِيمٍ } يعني دينه، وأمره الذي كان عليه، مما أمره الله به، ووكله  إليه</a:t>
            </a:r>
            <a:endParaRPr lang="tr-TR" sz="2500" dirty="0">
              <a:solidFill>
                <a:srgbClr val="002060"/>
              </a:solidFill>
            </a:endParaRPr>
          </a:p>
        </p:txBody>
      </p:sp>
    </p:spTree>
    <p:extLst>
      <p:ext uri="{BB962C8B-B14F-4D97-AF65-F5344CB8AC3E}">
        <p14:creationId xmlns:p14="http://schemas.microsoft.com/office/powerpoint/2010/main" val="8195745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228600"/>
            <a:ext cx="8648700" cy="976745"/>
          </a:xfrm>
        </p:spPr>
        <p:txBody>
          <a:bodyPr/>
          <a:lstStyle/>
          <a:p>
            <a:r>
              <a:rPr lang="ar-SA" sz="3300" dirty="0">
                <a:solidFill>
                  <a:srgbClr val="00B0F0"/>
                </a:solidFill>
              </a:rPr>
              <a:t>ابن ابي </a:t>
            </a:r>
            <a:r>
              <a:rPr lang="ar-SA" sz="3300" dirty="0" smtClean="0">
                <a:solidFill>
                  <a:srgbClr val="00B0F0"/>
                </a:solidFill>
              </a:rPr>
              <a:t>حاتم </a:t>
            </a:r>
            <a:r>
              <a:rPr lang="ar-SA" sz="3300" dirty="0">
                <a:solidFill>
                  <a:srgbClr val="00B0F0"/>
                </a:solidFill>
              </a:rPr>
              <a:t>- تفسير القران العظيم مسندا عن رسول الله والصحابة التابعين</a:t>
            </a:r>
            <a:endParaRPr lang="tr-TR" sz="3300" dirty="0">
              <a:solidFill>
                <a:srgbClr val="00B0F0"/>
              </a:solidFill>
            </a:endParaRPr>
          </a:p>
        </p:txBody>
      </p:sp>
      <p:sp>
        <p:nvSpPr>
          <p:cNvPr id="3" name="Metin Yer Tutucusu 2"/>
          <p:cNvSpPr>
            <a:spLocks noGrp="1"/>
          </p:cNvSpPr>
          <p:nvPr>
            <p:ph type="body" idx="1"/>
          </p:nvPr>
        </p:nvSpPr>
        <p:spPr>
          <a:xfrm>
            <a:off x="261098" y="1205345"/>
            <a:ext cx="8616202" cy="5523001"/>
          </a:xfrm>
        </p:spPr>
        <p:txBody>
          <a:bodyPr>
            <a:normAutofit/>
          </a:bodyPr>
          <a:lstStyle/>
          <a:p>
            <a:pPr algn="r"/>
            <a:r>
              <a:rPr lang="ar-SA" sz="2400" dirty="0" smtClean="0"/>
              <a:t>البقرة </a:t>
            </a:r>
            <a:r>
              <a:rPr lang="ar-SA" sz="2400" dirty="0"/>
              <a:t>: ( 238 )</a:t>
            </a:r>
            <a:r>
              <a:rPr lang="ar-SA" sz="2400" b="1" dirty="0"/>
              <a:t> حَافِظُوا عَلَى الصَّلَوَاتِ وَالصَّلٰوةِ الْوُسْطٰى وَقُومُوا لِلّٰهِ قَانِت۪ينَ</a:t>
            </a:r>
            <a:endParaRPr lang="tr-TR" sz="2400" b="1" dirty="0"/>
          </a:p>
          <a:p>
            <a:pPr algn="r"/>
            <a:r>
              <a:rPr lang="ar-SA" sz="2700" dirty="0" smtClean="0"/>
              <a:t>حدثنا </a:t>
            </a:r>
            <a:r>
              <a:rPr lang="ar-SA" sz="2700" dirty="0"/>
              <a:t>أبو سعيد الاشج ثنا المحاربي ، وابن فضيل عن الاعمش ، عن أبي الضحى ، عن مسروق حافظوا على الصلوات قال : المحافظة عليها : المحافظة علي وقتها . ولسهو عنها : السهو عن وقتها .</a:t>
            </a:r>
            <a:endParaRPr lang="tr-TR" sz="2700" dirty="0"/>
          </a:p>
          <a:p>
            <a:pPr algn="r"/>
            <a:r>
              <a:rPr lang="ar-SA" sz="2700" dirty="0">
                <a:solidFill>
                  <a:srgbClr val="002060"/>
                </a:solidFill>
              </a:rPr>
              <a:t>الوجه الثاني</a:t>
            </a:r>
            <a:r>
              <a:rPr lang="ar-SA" sz="2700" dirty="0"/>
              <a:t> :</a:t>
            </a:r>
            <a:endParaRPr lang="tr-TR" sz="2700" dirty="0"/>
          </a:p>
          <a:p>
            <a:pPr algn="r"/>
            <a:r>
              <a:rPr lang="ar-SA" sz="2700" dirty="0"/>
              <a:t>قرات على محمد بن الفضل ، ثنا محمد بن علي بن شقيق ، ابنا محمد ابن مزاحم ، عن بكير بن معروف ، عن مقاتل بن حيان قوله : حافظوا على الصلوات يعني : مواقيتها ، ووضوئها ، وتلاوة القران فيها ، والتكبير والركوع ، والتشهد والصلاة على النبي ( صلى الله عليه وسلم ) . فمن فعل ذلك فقد اتمها وحافظ عليها. قوله "الصلوات" أخبرنا محمد بن سعد العوفي فيما كتب الي ، حدثني أبي ثنا عمي الحسين ، عن أبيه ، عن جده ، عن ابن عباس ، في قوله : حافظوا على الصلوات يعني : المكتوبات . وروى عن الضحاك ، مثل </a:t>
            </a:r>
            <a:r>
              <a:rPr lang="ar-SA" sz="2400" dirty="0"/>
              <a:t>ذلك</a:t>
            </a:r>
            <a:r>
              <a:rPr lang="ar-SA" sz="2400" dirty="0" smtClean="0"/>
              <a:t>.</a:t>
            </a:r>
            <a:endParaRPr lang="tr-TR" sz="2400" dirty="0"/>
          </a:p>
        </p:txBody>
      </p:sp>
    </p:spTree>
    <p:extLst>
      <p:ext uri="{BB962C8B-B14F-4D97-AF65-F5344CB8AC3E}">
        <p14:creationId xmlns:p14="http://schemas.microsoft.com/office/powerpoint/2010/main" val="37589054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45660" y="360217"/>
            <a:ext cx="8551976" cy="3297383"/>
          </a:xfrm>
        </p:spPr>
        <p:txBody>
          <a:bodyPr/>
          <a:lstStyle/>
          <a:p>
            <a:pPr algn="r"/>
            <a:r>
              <a:rPr lang="ar-SA" sz="2600" dirty="0"/>
              <a:t>قوله </a:t>
            </a:r>
            <a:r>
              <a:rPr lang="ar-SA" sz="2600" b="1" u="sng" dirty="0"/>
              <a:t>: والصلوة الوسطى</a:t>
            </a:r>
            <a:r>
              <a:rPr lang="ar-SA" sz="2600" dirty="0"/>
              <a:t/>
            </a:r>
            <a:br>
              <a:rPr lang="ar-SA" sz="2600" dirty="0"/>
            </a:br>
            <a:r>
              <a:rPr lang="ar-SA" sz="2600" dirty="0"/>
              <a:t>اختلف في </a:t>
            </a:r>
            <a:r>
              <a:rPr lang="ar-SA" sz="2600" dirty="0" smtClean="0"/>
              <a:t>تفسيرها</a:t>
            </a:r>
            <a:r>
              <a:rPr lang="tr-TR" sz="2600" dirty="0" smtClean="0"/>
              <a:t/>
            </a:r>
            <a:br>
              <a:rPr lang="tr-TR" sz="2600" dirty="0" smtClean="0"/>
            </a:br>
            <a:r>
              <a:rPr lang="ar-SA" sz="2600" dirty="0" smtClean="0"/>
              <a:t> </a:t>
            </a:r>
            <a:r>
              <a:rPr lang="ar-SA" sz="2600" dirty="0">
                <a:solidFill>
                  <a:srgbClr val="00B0F0"/>
                </a:solidFill>
              </a:rPr>
              <a:t>فاحدها : انها الظهر</a:t>
            </a:r>
            <a:r>
              <a:rPr lang="ar-SA" sz="2600" dirty="0"/>
              <a:t>.</a:t>
            </a:r>
            <a:br>
              <a:rPr lang="ar-SA" sz="2600" dirty="0"/>
            </a:br>
            <a:r>
              <a:rPr lang="ar-SA" sz="2600" dirty="0"/>
              <a:t>حدثنا يونس بن حبيب ، ثنا داود ، ثنا ابن أبي ذيب ، عن الزبرقان ، يعني : ابن عمرو الضمري ، عن زهرة ، يعني : ابن معبد . قال : كنا جلوسا عند زيد بن ثابت ، فارسلوه إلى اسامة ، فسالوه عن الصلاة الوسطى ، قال : هي الظهر ، كان رسول الله ( صلى الله عليه وسلم ) يصليها بالهجير .</a:t>
            </a:r>
            <a:br>
              <a:rPr lang="ar-SA" sz="2600" dirty="0"/>
            </a:br>
            <a:r>
              <a:rPr lang="ar-SA" sz="2600" dirty="0">
                <a:solidFill>
                  <a:srgbClr val="00B0F0"/>
                </a:solidFill>
              </a:rPr>
              <a:t>والوجه الثاني : انها </a:t>
            </a:r>
            <a:r>
              <a:rPr lang="ar-SA" sz="2600" dirty="0" smtClean="0">
                <a:solidFill>
                  <a:srgbClr val="00B0F0"/>
                </a:solidFill>
              </a:rPr>
              <a:t>العصر</a:t>
            </a:r>
            <a:r>
              <a:rPr lang="ar-SA" sz="2600" dirty="0" smtClean="0"/>
              <a:t>.</a:t>
            </a:r>
            <a:endParaRPr lang="tr-TR" sz="2600" dirty="0"/>
          </a:p>
        </p:txBody>
      </p:sp>
      <p:sp>
        <p:nvSpPr>
          <p:cNvPr id="3" name="İçerik Yer Tutucusu 2"/>
          <p:cNvSpPr>
            <a:spLocks noGrp="1"/>
          </p:cNvSpPr>
          <p:nvPr>
            <p:ph type="body" idx="1"/>
          </p:nvPr>
        </p:nvSpPr>
        <p:spPr>
          <a:xfrm>
            <a:off x="245660" y="3657600"/>
            <a:ext cx="8551976" cy="2895600"/>
          </a:xfrm>
        </p:spPr>
        <p:txBody>
          <a:bodyPr>
            <a:normAutofit/>
          </a:bodyPr>
          <a:lstStyle/>
          <a:p>
            <a:pPr algn="r"/>
            <a:r>
              <a:rPr lang="ar-SA" sz="2600" dirty="0"/>
              <a:t>حدثنا أحمد بن سنان ثنا عبد الرحمن بن مهدي ، عن سفيان عن عاصم ، عن زر ، قال : قلت لعبيدة ، سل عليا عن صلاة الوسطى فساله ، فقال : كنا نراها الفجر أو الصبح ، حتى سمعت رسول الله يقول يوم الاحزاب : شغلونا عن صلاة الوسطى صلاة العصر . ملا الله قبورهم واجوافهم ، أو بيوتهم نارا.</a:t>
            </a:r>
            <a:br>
              <a:rPr lang="ar-SA" sz="2600" dirty="0"/>
            </a:br>
            <a:r>
              <a:rPr lang="ar-SA" sz="2600" dirty="0">
                <a:solidFill>
                  <a:srgbClr val="00B0F0"/>
                </a:solidFill>
              </a:rPr>
              <a:t>والوجه الثالث : انها المغرب </a:t>
            </a:r>
            <a:r>
              <a:rPr lang="ar-SA" sz="2600" dirty="0"/>
              <a:t>.</a:t>
            </a:r>
            <a:br>
              <a:rPr lang="ar-SA" sz="2600" dirty="0"/>
            </a:br>
            <a:r>
              <a:rPr lang="ar-SA" sz="2600" dirty="0"/>
              <a:t>حدثنا أبي ثنا أبو الجماهر ، ابنا سعيد بن بشير ، عن قتادة عن أبي الخليل ، عن عمه عن ابن عباس ، قال : صلاة الوسطى </a:t>
            </a:r>
            <a:r>
              <a:rPr lang="ar-SA" sz="2600" dirty="0" smtClean="0"/>
              <a:t>المغرب</a:t>
            </a:r>
            <a:endParaRPr lang="tr-TR" sz="2600" dirty="0"/>
          </a:p>
        </p:txBody>
      </p:sp>
    </p:spTree>
    <p:extLst>
      <p:ext uri="{BB962C8B-B14F-4D97-AF65-F5344CB8AC3E}">
        <p14:creationId xmlns:p14="http://schemas.microsoft.com/office/powerpoint/2010/main" val="13779292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type="body" idx="1"/>
          </p:nvPr>
        </p:nvSpPr>
        <p:spPr>
          <a:xfrm>
            <a:off x="387926" y="374074"/>
            <a:ext cx="8354291" cy="6068290"/>
          </a:xfrm>
        </p:spPr>
        <p:txBody>
          <a:bodyPr>
            <a:normAutofit/>
          </a:bodyPr>
          <a:lstStyle/>
          <a:p>
            <a:pPr algn="r"/>
            <a:r>
              <a:rPr lang="ar-SA" sz="3000" dirty="0" smtClean="0">
                <a:solidFill>
                  <a:srgbClr val="00B0F0"/>
                </a:solidFill>
              </a:rPr>
              <a:t>والوجه </a:t>
            </a:r>
            <a:r>
              <a:rPr lang="ar-SA" sz="3000" dirty="0">
                <a:solidFill>
                  <a:srgbClr val="00B0F0"/>
                </a:solidFill>
              </a:rPr>
              <a:t>الرابع : انها </a:t>
            </a:r>
            <a:r>
              <a:rPr lang="ar-SA" sz="3000" dirty="0" smtClean="0">
                <a:solidFill>
                  <a:srgbClr val="00B0F0"/>
                </a:solidFill>
              </a:rPr>
              <a:t>الصبح</a:t>
            </a:r>
            <a:endParaRPr lang="tr-TR" sz="3000" dirty="0" smtClean="0">
              <a:solidFill>
                <a:srgbClr val="00B0F0"/>
              </a:solidFill>
            </a:endParaRPr>
          </a:p>
          <a:p>
            <a:pPr algn="r"/>
            <a:r>
              <a:rPr lang="tr-TR" sz="3000" dirty="0" err="1"/>
              <a:t>حدثنا</a:t>
            </a:r>
            <a:r>
              <a:rPr lang="tr-TR" sz="3000" dirty="0"/>
              <a:t> </a:t>
            </a:r>
            <a:r>
              <a:rPr lang="tr-TR" sz="3000" dirty="0" err="1"/>
              <a:t>بحر</a:t>
            </a:r>
            <a:r>
              <a:rPr lang="tr-TR" sz="3000" dirty="0"/>
              <a:t> </a:t>
            </a:r>
            <a:r>
              <a:rPr lang="tr-TR" sz="3000" dirty="0" err="1"/>
              <a:t>بن</a:t>
            </a:r>
            <a:r>
              <a:rPr lang="tr-TR" sz="3000" dirty="0"/>
              <a:t> </a:t>
            </a:r>
            <a:r>
              <a:rPr lang="tr-TR" sz="3000" dirty="0" err="1"/>
              <a:t>نصر</a:t>
            </a:r>
            <a:r>
              <a:rPr lang="tr-TR" sz="3000" dirty="0"/>
              <a:t> </a:t>
            </a:r>
            <a:r>
              <a:rPr lang="tr-TR" sz="3000" dirty="0" err="1"/>
              <a:t>الخولاني</a:t>
            </a:r>
            <a:r>
              <a:rPr lang="tr-TR" sz="3000" dirty="0"/>
              <a:t> </a:t>
            </a:r>
            <a:r>
              <a:rPr lang="tr-TR" sz="3000" dirty="0" err="1"/>
              <a:t>المصري</a:t>
            </a:r>
            <a:r>
              <a:rPr lang="tr-TR" sz="3000" dirty="0"/>
              <a:t> ، </a:t>
            </a:r>
            <a:r>
              <a:rPr lang="tr-TR" sz="3000" dirty="0" err="1"/>
              <a:t>ثنا</a:t>
            </a:r>
            <a:r>
              <a:rPr lang="tr-TR" sz="3000" dirty="0"/>
              <a:t> </a:t>
            </a:r>
            <a:r>
              <a:rPr lang="tr-TR" sz="3000" dirty="0" err="1"/>
              <a:t>ابن</a:t>
            </a:r>
            <a:r>
              <a:rPr lang="tr-TR" sz="3000" dirty="0"/>
              <a:t> </a:t>
            </a:r>
            <a:r>
              <a:rPr lang="tr-TR" sz="3000" dirty="0" err="1"/>
              <a:t>وهب</a:t>
            </a:r>
            <a:r>
              <a:rPr lang="tr-TR" sz="3000" dirty="0"/>
              <a:t> ، </a:t>
            </a:r>
            <a:r>
              <a:rPr lang="tr-TR" sz="3000" dirty="0" err="1"/>
              <a:t>حدثني</a:t>
            </a:r>
            <a:r>
              <a:rPr lang="tr-TR" sz="3000" dirty="0"/>
              <a:t> </a:t>
            </a:r>
            <a:r>
              <a:rPr lang="tr-TR" sz="3000" dirty="0" err="1"/>
              <a:t>معاوية</a:t>
            </a:r>
            <a:r>
              <a:rPr lang="tr-TR" sz="3000" dirty="0"/>
              <a:t> </a:t>
            </a:r>
            <a:r>
              <a:rPr lang="tr-TR" sz="3000" dirty="0" err="1"/>
              <a:t>ابن</a:t>
            </a:r>
            <a:r>
              <a:rPr lang="tr-TR" sz="3000" dirty="0"/>
              <a:t> </a:t>
            </a:r>
            <a:r>
              <a:rPr lang="tr-TR" sz="3000" dirty="0" err="1"/>
              <a:t>صالح</a:t>
            </a:r>
            <a:r>
              <a:rPr lang="tr-TR" sz="3000" dirty="0"/>
              <a:t> ، </a:t>
            </a:r>
            <a:r>
              <a:rPr lang="tr-TR" sz="3000" dirty="0" err="1"/>
              <a:t>ان</a:t>
            </a:r>
            <a:r>
              <a:rPr lang="tr-TR" sz="3000" dirty="0"/>
              <a:t> </a:t>
            </a:r>
            <a:r>
              <a:rPr lang="tr-TR" sz="3000" dirty="0" err="1"/>
              <a:t>أبا</a:t>
            </a:r>
            <a:r>
              <a:rPr lang="tr-TR" sz="3000" dirty="0"/>
              <a:t> </a:t>
            </a:r>
            <a:r>
              <a:rPr lang="tr-TR" sz="3000" dirty="0" err="1"/>
              <a:t>عبد</a:t>
            </a:r>
            <a:r>
              <a:rPr lang="tr-TR" sz="3000" dirty="0"/>
              <a:t> </a:t>
            </a:r>
            <a:r>
              <a:rPr lang="tr-TR" sz="3000" dirty="0" err="1"/>
              <a:t>الرحمن</a:t>
            </a:r>
            <a:r>
              <a:rPr lang="tr-TR" sz="3000" dirty="0"/>
              <a:t> ، </a:t>
            </a:r>
            <a:r>
              <a:rPr lang="tr-TR" sz="3000" dirty="0" err="1"/>
              <a:t>يعني</a:t>
            </a:r>
            <a:r>
              <a:rPr lang="tr-TR" sz="3000" dirty="0"/>
              <a:t> : </a:t>
            </a:r>
            <a:r>
              <a:rPr lang="tr-TR" sz="3000" dirty="0" err="1"/>
              <a:t>موسى</a:t>
            </a:r>
            <a:r>
              <a:rPr lang="tr-TR" sz="3000" dirty="0"/>
              <a:t> </a:t>
            </a:r>
            <a:r>
              <a:rPr lang="tr-TR" sz="3000" dirty="0" err="1"/>
              <a:t>بن</a:t>
            </a:r>
            <a:r>
              <a:rPr lang="tr-TR" sz="3000" dirty="0"/>
              <a:t> </a:t>
            </a:r>
            <a:r>
              <a:rPr lang="tr-TR" sz="3000" dirty="0" err="1"/>
              <a:t>موهب</a:t>
            </a:r>
            <a:r>
              <a:rPr lang="tr-TR" sz="3000" dirty="0"/>
              <a:t> ، </a:t>
            </a:r>
            <a:r>
              <a:rPr lang="tr-TR" sz="3000" dirty="0" err="1"/>
              <a:t>حدثه</a:t>
            </a:r>
            <a:r>
              <a:rPr lang="tr-TR" sz="3000" dirty="0"/>
              <a:t> </a:t>
            </a:r>
            <a:r>
              <a:rPr lang="tr-TR" sz="3000" dirty="0" err="1"/>
              <a:t>انه</a:t>
            </a:r>
            <a:r>
              <a:rPr lang="tr-TR" sz="3000" dirty="0"/>
              <a:t> </a:t>
            </a:r>
            <a:r>
              <a:rPr lang="tr-TR" sz="3000" dirty="0" err="1"/>
              <a:t>سال</a:t>
            </a:r>
            <a:r>
              <a:rPr lang="tr-TR" sz="3000" dirty="0"/>
              <a:t> </a:t>
            </a:r>
            <a:r>
              <a:rPr lang="tr-TR" sz="3000" dirty="0" err="1"/>
              <a:t>أبا</a:t>
            </a:r>
            <a:r>
              <a:rPr lang="tr-TR" sz="3000" dirty="0"/>
              <a:t> </a:t>
            </a:r>
            <a:r>
              <a:rPr lang="tr-TR" sz="3000" dirty="0" err="1"/>
              <a:t>امامة</a:t>
            </a:r>
            <a:r>
              <a:rPr lang="tr-TR" sz="3000" dirty="0"/>
              <a:t> ، </a:t>
            </a:r>
            <a:r>
              <a:rPr lang="tr-TR" sz="3000" dirty="0" err="1"/>
              <a:t>عن</a:t>
            </a:r>
            <a:r>
              <a:rPr lang="tr-TR" sz="3000" dirty="0"/>
              <a:t> </a:t>
            </a:r>
            <a:r>
              <a:rPr lang="tr-TR" sz="3000" dirty="0" err="1"/>
              <a:t>صلاة</a:t>
            </a:r>
            <a:r>
              <a:rPr lang="tr-TR" sz="3000" dirty="0"/>
              <a:t> </a:t>
            </a:r>
            <a:r>
              <a:rPr lang="tr-TR" sz="3000" dirty="0" err="1"/>
              <a:t>الوسطى</a:t>
            </a:r>
            <a:r>
              <a:rPr lang="tr-TR" sz="3000" dirty="0"/>
              <a:t> ، </a:t>
            </a:r>
            <a:r>
              <a:rPr lang="tr-TR" sz="3000" dirty="0" err="1"/>
              <a:t>فقال</a:t>
            </a:r>
            <a:r>
              <a:rPr lang="tr-TR" sz="3000" dirty="0"/>
              <a:t> : </a:t>
            </a:r>
            <a:r>
              <a:rPr lang="tr-TR" sz="3000" dirty="0" err="1"/>
              <a:t>هي</a:t>
            </a:r>
            <a:r>
              <a:rPr lang="tr-TR" sz="3000" dirty="0"/>
              <a:t> : </a:t>
            </a:r>
            <a:r>
              <a:rPr lang="tr-TR" sz="3000" dirty="0" err="1"/>
              <a:t>الصبح</a:t>
            </a:r>
            <a:r>
              <a:rPr lang="tr-TR" sz="3000" dirty="0"/>
              <a:t> . </a:t>
            </a:r>
            <a:r>
              <a:rPr lang="tr-TR" sz="3000" dirty="0" err="1"/>
              <a:t>قال</a:t>
            </a:r>
            <a:r>
              <a:rPr lang="tr-TR" sz="3000" dirty="0"/>
              <a:t> </a:t>
            </a:r>
            <a:r>
              <a:rPr lang="tr-TR" sz="3000" dirty="0" err="1"/>
              <a:t>أبو</a:t>
            </a:r>
            <a:r>
              <a:rPr lang="tr-TR" sz="3000" dirty="0"/>
              <a:t> </a:t>
            </a:r>
            <a:r>
              <a:rPr lang="tr-TR" sz="3000" dirty="0" err="1"/>
              <a:t>محمد</a:t>
            </a:r>
            <a:r>
              <a:rPr lang="tr-TR" sz="3000" dirty="0"/>
              <a:t> : </a:t>
            </a:r>
            <a:r>
              <a:rPr lang="tr-TR" sz="3000" dirty="0" err="1"/>
              <a:t>وهو</a:t>
            </a:r>
            <a:r>
              <a:rPr lang="tr-TR" sz="3000" dirty="0"/>
              <a:t> </a:t>
            </a:r>
            <a:r>
              <a:rPr lang="tr-TR" sz="3000" dirty="0" err="1"/>
              <a:t>أحد</a:t>
            </a:r>
            <a:r>
              <a:rPr lang="tr-TR" sz="3000" dirty="0"/>
              <a:t> </a:t>
            </a:r>
            <a:r>
              <a:rPr lang="tr-TR" sz="3000" dirty="0" err="1"/>
              <a:t>قولي</a:t>
            </a:r>
            <a:r>
              <a:rPr lang="tr-TR" sz="3000" dirty="0"/>
              <a:t> </a:t>
            </a:r>
            <a:r>
              <a:rPr lang="tr-TR" sz="3000" dirty="0" err="1"/>
              <a:t>ابن</a:t>
            </a:r>
            <a:r>
              <a:rPr lang="tr-TR" sz="3000" dirty="0"/>
              <a:t> </a:t>
            </a:r>
            <a:r>
              <a:rPr lang="tr-TR" sz="3000" dirty="0" err="1"/>
              <a:t>عباس</a:t>
            </a:r>
            <a:r>
              <a:rPr lang="tr-TR" sz="3000" dirty="0"/>
              <a:t> </a:t>
            </a:r>
            <a:r>
              <a:rPr lang="tr-TR" sz="3000" dirty="0" err="1"/>
              <a:t>واحد</a:t>
            </a:r>
            <a:r>
              <a:rPr lang="tr-TR" sz="3000" dirty="0"/>
              <a:t> </a:t>
            </a:r>
            <a:r>
              <a:rPr lang="tr-TR" sz="3000" dirty="0" err="1"/>
              <a:t>قولي</a:t>
            </a:r>
            <a:r>
              <a:rPr lang="tr-TR" sz="3000" dirty="0"/>
              <a:t> </a:t>
            </a:r>
            <a:r>
              <a:rPr lang="tr-TR" sz="3000" dirty="0" err="1"/>
              <a:t>ابن</a:t>
            </a:r>
            <a:r>
              <a:rPr lang="tr-TR" sz="3000" dirty="0"/>
              <a:t> </a:t>
            </a:r>
            <a:r>
              <a:rPr lang="tr-TR" sz="3000" dirty="0" err="1"/>
              <a:t>عمر</a:t>
            </a:r>
            <a:r>
              <a:rPr lang="tr-TR" sz="3000" dirty="0"/>
              <a:t> </a:t>
            </a:r>
            <a:r>
              <a:rPr lang="tr-TR" sz="3000" dirty="0" err="1"/>
              <a:t>وانس</a:t>
            </a:r>
            <a:r>
              <a:rPr lang="tr-TR" sz="3000" dirty="0"/>
              <a:t> </a:t>
            </a:r>
            <a:r>
              <a:rPr lang="tr-TR" sz="3000" dirty="0" err="1"/>
              <a:t>بن</a:t>
            </a:r>
            <a:r>
              <a:rPr lang="tr-TR" sz="3000" dirty="0"/>
              <a:t> </a:t>
            </a:r>
            <a:r>
              <a:rPr lang="tr-TR" sz="3000" dirty="0" err="1"/>
              <a:t>مالك</a:t>
            </a:r>
            <a:r>
              <a:rPr lang="tr-TR" sz="3000" dirty="0"/>
              <a:t> </a:t>
            </a:r>
            <a:r>
              <a:rPr lang="tr-TR" sz="3000" dirty="0" err="1"/>
              <a:t>وابي</a:t>
            </a:r>
            <a:r>
              <a:rPr lang="tr-TR" sz="3000" dirty="0"/>
              <a:t> </a:t>
            </a:r>
            <a:r>
              <a:rPr lang="tr-TR" sz="3000" dirty="0" err="1"/>
              <a:t>العالية</a:t>
            </a:r>
            <a:r>
              <a:rPr lang="tr-TR" sz="3000" dirty="0"/>
              <a:t> </a:t>
            </a:r>
            <a:r>
              <a:rPr lang="tr-TR" sz="3000" dirty="0" err="1"/>
              <a:t>وعبيد</a:t>
            </a:r>
            <a:r>
              <a:rPr lang="tr-TR" sz="3000" dirty="0"/>
              <a:t> </a:t>
            </a:r>
            <a:r>
              <a:rPr lang="tr-TR" sz="3000" dirty="0" err="1"/>
              <a:t>بن</a:t>
            </a:r>
            <a:r>
              <a:rPr lang="tr-TR" sz="3000" dirty="0"/>
              <a:t> </a:t>
            </a:r>
            <a:r>
              <a:rPr lang="tr-TR" sz="3000" dirty="0" err="1"/>
              <a:t>عمير</a:t>
            </a:r>
            <a:r>
              <a:rPr lang="tr-TR" sz="3000" dirty="0"/>
              <a:t> </a:t>
            </a:r>
            <a:r>
              <a:rPr lang="tr-TR" sz="3000" dirty="0" err="1"/>
              <a:t>وعطاء</a:t>
            </a:r>
            <a:r>
              <a:rPr lang="tr-TR" sz="3000" dirty="0"/>
              <a:t> </a:t>
            </a:r>
            <a:r>
              <a:rPr lang="tr-TR" sz="3000" dirty="0" err="1"/>
              <a:t>ومجاهد</a:t>
            </a:r>
            <a:r>
              <a:rPr lang="tr-TR" sz="3000" dirty="0"/>
              <a:t> </a:t>
            </a:r>
            <a:r>
              <a:rPr lang="tr-TR" sz="3000" dirty="0" err="1"/>
              <a:t>وجابر</a:t>
            </a:r>
            <a:r>
              <a:rPr lang="tr-TR" sz="3000" dirty="0"/>
              <a:t> </a:t>
            </a:r>
            <a:r>
              <a:rPr lang="tr-TR" sz="3000" dirty="0" err="1"/>
              <a:t>بن</a:t>
            </a:r>
            <a:r>
              <a:rPr lang="tr-TR" sz="3000" dirty="0"/>
              <a:t> </a:t>
            </a:r>
            <a:r>
              <a:rPr lang="tr-TR" sz="3000" dirty="0" err="1"/>
              <a:t>زيد</a:t>
            </a:r>
            <a:r>
              <a:rPr lang="tr-TR" sz="3000" dirty="0"/>
              <a:t> </a:t>
            </a:r>
            <a:r>
              <a:rPr lang="tr-TR" sz="3000" dirty="0" err="1"/>
              <a:t>وعكرمة</a:t>
            </a:r>
            <a:r>
              <a:rPr lang="tr-TR" sz="3000" dirty="0"/>
              <a:t> </a:t>
            </a:r>
            <a:r>
              <a:rPr lang="tr-TR" sz="3000" dirty="0" err="1"/>
              <a:t>والربيع</a:t>
            </a:r>
            <a:r>
              <a:rPr lang="tr-TR" sz="3000" dirty="0"/>
              <a:t> </a:t>
            </a:r>
            <a:r>
              <a:rPr lang="tr-TR" sz="3000" dirty="0" err="1"/>
              <a:t>بن</a:t>
            </a:r>
            <a:r>
              <a:rPr lang="tr-TR" sz="3000" dirty="0"/>
              <a:t> </a:t>
            </a:r>
            <a:r>
              <a:rPr lang="tr-TR" sz="3000" dirty="0" err="1"/>
              <a:t>انس</a:t>
            </a:r>
            <a:r>
              <a:rPr lang="tr-TR" sz="3000" dirty="0"/>
              <a:t> ، </a:t>
            </a:r>
            <a:r>
              <a:rPr lang="tr-TR" sz="3000" dirty="0" err="1"/>
              <a:t>نحو</a:t>
            </a:r>
            <a:r>
              <a:rPr lang="tr-TR" sz="3000" dirty="0"/>
              <a:t> </a:t>
            </a:r>
            <a:r>
              <a:rPr lang="tr-TR" sz="3000" dirty="0" err="1" smtClean="0"/>
              <a:t>ذلك</a:t>
            </a:r>
            <a:endParaRPr lang="tr-TR" sz="3000" dirty="0" smtClean="0"/>
          </a:p>
          <a:p>
            <a:pPr algn="r"/>
            <a:r>
              <a:rPr lang="tr-TR" sz="1400" dirty="0"/>
              <a:t/>
            </a:r>
            <a:br>
              <a:rPr lang="tr-TR" sz="1400" dirty="0"/>
            </a:br>
            <a:r>
              <a:rPr lang="tr-TR" sz="3000" dirty="0" err="1">
                <a:solidFill>
                  <a:srgbClr val="00B0F0"/>
                </a:solidFill>
              </a:rPr>
              <a:t>انها</a:t>
            </a:r>
            <a:r>
              <a:rPr lang="tr-TR" sz="3000" dirty="0">
                <a:solidFill>
                  <a:srgbClr val="00B0F0"/>
                </a:solidFill>
              </a:rPr>
              <a:t> </a:t>
            </a:r>
            <a:r>
              <a:rPr lang="tr-TR" sz="3000" dirty="0" err="1">
                <a:solidFill>
                  <a:srgbClr val="00B0F0"/>
                </a:solidFill>
              </a:rPr>
              <a:t>الصلوات</a:t>
            </a:r>
            <a:r>
              <a:rPr lang="tr-TR" sz="3000" dirty="0">
                <a:solidFill>
                  <a:srgbClr val="00B0F0"/>
                </a:solidFill>
              </a:rPr>
              <a:t> </a:t>
            </a:r>
            <a:r>
              <a:rPr lang="tr-TR" sz="3000" dirty="0" err="1">
                <a:solidFill>
                  <a:srgbClr val="00B0F0"/>
                </a:solidFill>
              </a:rPr>
              <a:t>كلها</a:t>
            </a:r>
            <a:r>
              <a:rPr lang="tr-TR" sz="3000" dirty="0" smtClean="0"/>
              <a:t> :</a:t>
            </a:r>
            <a:r>
              <a:rPr lang="tr-TR" sz="3000" dirty="0" err="1" smtClean="0">
                <a:solidFill>
                  <a:srgbClr val="00B0F0"/>
                </a:solidFill>
              </a:rPr>
              <a:t>والوجه</a:t>
            </a:r>
            <a:r>
              <a:rPr lang="tr-TR" sz="3000" dirty="0" smtClean="0">
                <a:solidFill>
                  <a:srgbClr val="00B0F0"/>
                </a:solidFill>
              </a:rPr>
              <a:t> </a:t>
            </a:r>
            <a:r>
              <a:rPr lang="tr-TR" sz="3000" dirty="0" err="1" smtClean="0">
                <a:solidFill>
                  <a:srgbClr val="00B0F0"/>
                </a:solidFill>
              </a:rPr>
              <a:t>الخامس</a:t>
            </a:r>
            <a:r>
              <a:rPr lang="tr-TR" sz="3000" dirty="0" smtClean="0">
                <a:solidFill>
                  <a:srgbClr val="002060"/>
                </a:solidFill>
              </a:rPr>
              <a:t/>
            </a:r>
            <a:br>
              <a:rPr lang="tr-TR" sz="3000" dirty="0" smtClean="0">
                <a:solidFill>
                  <a:srgbClr val="002060"/>
                </a:solidFill>
              </a:rPr>
            </a:br>
            <a:r>
              <a:rPr lang="tr-TR" sz="3000" dirty="0" err="1" smtClean="0"/>
              <a:t>اخبرنا</a:t>
            </a:r>
            <a:r>
              <a:rPr lang="tr-TR" sz="3000" dirty="0" smtClean="0"/>
              <a:t> </a:t>
            </a:r>
            <a:r>
              <a:rPr lang="tr-TR" sz="3000" dirty="0" err="1"/>
              <a:t>يونس</a:t>
            </a:r>
            <a:r>
              <a:rPr lang="tr-TR" sz="3000" dirty="0"/>
              <a:t> </a:t>
            </a:r>
            <a:r>
              <a:rPr lang="tr-TR" sz="3000" dirty="0" err="1"/>
              <a:t>بن</a:t>
            </a:r>
            <a:r>
              <a:rPr lang="tr-TR" sz="3000" dirty="0"/>
              <a:t> </a:t>
            </a:r>
            <a:r>
              <a:rPr lang="tr-TR" sz="3000" dirty="0" err="1"/>
              <a:t>عبد</a:t>
            </a:r>
            <a:r>
              <a:rPr lang="tr-TR" sz="3000" dirty="0"/>
              <a:t> </a:t>
            </a:r>
            <a:r>
              <a:rPr lang="tr-TR" sz="3000" dirty="0" err="1"/>
              <a:t>الاعلى</a:t>
            </a:r>
            <a:r>
              <a:rPr lang="tr-TR" sz="3000" dirty="0"/>
              <a:t> </a:t>
            </a:r>
            <a:r>
              <a:rPr lang="tr-TR" sz="3000" dirty="0" err="1"/>
              <a:t>قراءة</a:t>
            </a:r>
            <a:r>
              <a:rPr lang="tr-TR" sz="3000" dirty="0"/>
              <a:t> ، </a:t>
            </a:r>
            <a:r>
              <a:rPr lang="tr-TR" sz="3000" dirty="0" err="1"/>
              <a:t>انا</a:t>
            </a:r>
            <a:r>
              <a:rPr lang="tr-TR" sz="3000" dirty="0"/>
              <a:t> </a:t>
            </a:r>
            <a:r>
              <a:rPr lang="tr-TR" sz="3000" dirty="0" err="1"/>
              <a:t>ابن</a:t>
            </a:r>
            <a:r>
              <a:rPr lang="tr-TR" sz="3000" dirty="0"/>
              <a:t> </a:t>
            </a:r>
            <a:r>
              <a:rPr lang="tr-TR" sz="3000" dirty="0" err="1"/>
              <a:t>وهب</a:t>
            </a:r>
            <a:r>
              <a:rPr lang="tr-TR" sz="3000" dirty="0"/>
              <a:t> ، </a:t>
            </a:r>
            <a:r>
              <a:rPr lang="tr-TR" sz="3000" dirty="0" err="1"/>
              <a:t>حدثني</a:t>
            </a:r>
            <a:r>
              <a:rPr lang="tr-TR" sz="3000" dirty="0"/>
              <a:t> </a:t>
            </a:r>
            <a:r>
              <a:rPr lang="tr-TR" sz="3000" dirty="0" err="1"/>
              <a:t>هشام</a:t>
            </a:r>
            <a:r>
              <a:rPr lang="tr-TR" sz="3000" dirty="0"/>
              <a:t> </a:t>
            </a:r>
            <a:r>
              <a:rPr lang="tr-TR" sz="3000" dirty="0" err="1"/>
              <a:t>بن</a:t>
            </a:r>
            <a:r>
              <a:rPr lang="tr-TR" sz="3000" dirty="0"/>
              <a:t> </a:t>
            </a:r>
            <a:r>
              <a:rPr lang="tr-TR" sz="3000" dirty="0" err="1"/>
              <a:t>سعد</a:t>
            </a:r>
            <a:r>
              <a:rPr lang="tr-TR" sz="3000" dirty="0"/>
              <a:t> ، </a:t>
            </a:r>
            <a:r>
              <a:rPr lang="tr-TR" sz="3000" dirty="0" err="1"/>
              <a:t>قال</a:t>
            </a:r>
            <a:r>
              <a:rPr lang="tr-TR" sz="3000" dirty="0"/>
              <a:t> </a:t>
            </a:r>
            <a:r>
              <a:rPr lang="tr-TR" sz="3000" dirty="0" err="1"/>
              <a:t>كنت</a:t>
            </a:r>
            <a:r>
              <a:rPr lang="tr-TR" sz="3000" dirty="0"/>
              <a:t> </a:t>
            </a:r>
            <a:r>
              <a:rPr lang="tr-TR" sz="3000" dirty="0" err="1"/>
              <a:t>عند</a:t>
            </a:r>
            <a:r>
              <a:rPr lang="tr-TR" sz="3000" dirty="0"/>
              <a:t> </a:t>
            </a:r>
            <a:r>
              <a:rPr lang="tr-TR" sz="3000" dirty="0" err="1"/>
              <a:t>نافع</a:t>
            </a:r>
            <a:r>
              <a:rPr lang="tr-TR" sz="3000" dirty="0"/>
              <a:t> </a:t>
            </a:r>
            <a:r>
              <a:rPr lang="tr-TR" sz="3000" dirty="0" err="1"/>
              <a:t>مولى</a:t>
            </a:r>
            <a:r>
              <a:rPr lang="tr-TR" sz="3000" dirty="0"/>
              <a:t> </a:t>
            </a:r>
            <a:r>
              <a:rPr lang="tr-TR" sz="3000" dirty="0" err="1"/>
              <a:t>ابن</a:t>
            </a:r>
            <a:r>
              <a:rPr lang="tr-TR" sz="3000" dirty="0"/>
              <a:t> </a:t>
            </a:r>
            <a:r>
              <a:rPr lang="tr-TR" sz="3000" dirty="0" err="1"/>
              <a:t>عمر</a:t>
            </a:r>
            <a:r>
              <a:rPr lang="tr-TR" sz="3000" dirty="0"/>
              <a:t> ، </a:t>
            </a:r>
            <a:r>
              <a:rPr lang="tr-TR" sz="3000" dirty="0" err="1"/>
              <a:t>ومعنا</a:t>
            </a:r>
            <a:r>
              <a:rPr lang="tr-TR" sz="3000" dirty="0"/>
              <a:t> </a:t>
            </a:r>
            <a:r>
              <a:rPr lang="tr-TR" sz="3000" dirty="0" err="1"/>
              <a:t>رجاء</a:t>
            </a:r>
            <a:r>
              <a:rPr lang="tr-TR" sz="3000" dirty="0"/>
              <a:t> </a:t>
            </a:r>
            <a:r>
              <a:rPr lang="tr-TR" sz="3000" dirty="0" err="1"/>
              <a:t>بن</a:t>
            </a:r>
            <a:r>
              <a:rPr lang="tr-TR" sz="3000" dirty="0"/>
              <a:t> </a:t>
            </a:r>
            <a:r>
              <a:rPr lang="tr-TR" sz="3000" dirty="0" err="1"/>
              <a:t>حيوة</a:t>
            </a:r>
            <a:r>
              <a:rPr lang="tr-TR" sz="3000" dirty="0"/>
              <a:t> ، </a:t>
            </a:r>
            <a:r>
              <a:rPr lang="tr-TR" sz="3000" dirty="0" err="1"/>
              <a:t>فقال</a:t>
            </a:r>
            <a:r>
              <a:rPr lang="tr-TR" sz="3000" dirty="0"/>
              <a:t> </a:t>
            </a:r>
            <a:r>
              <a:rPr lang="tr-TR" sz="3000" dirty="0" err="1"/>
              <a:t>لنا</a:t>
            </a:r>
            <a:r>
              <a:rPr lang="tr-TR" sz="3000" dirty="0"/>
              <a:t> </a:t>
            </a:r>
            <a:r>
              <a:rPr lang="tr-TR" sz="3000" dirty="0" err="1"/>
              <a:t>رجاء</a:t>
            </a:r>
            <a:r>
              <a:rPr lang="tr-TR" sz="3000" dirty="0"/>
              <a:t> : </a:t>
            </a:r>
            <a:r>
              <a:rPr lang="tr-TR" sz="3000" dirty="0" err="1"/>
              <a:t>سلوا</a:t>
            </a:r>
            <a:r>
              <a:rPr lang="tr-TR" sz="3000" dirty="0"/>
              <a:t> </a:t>
            </a:r>
            <a:r>
              <a:rPr lang="tr-TR" sz="3000" dirty="0" err="1"/>
              <a:t>نافعا</a:t>
            </a:r>
            <a:r>
              <a:rPr lang="tr-TR" sz="3000" dirty="0"/>
              <a:t> </a:t>
            </a:r>
            <a:r>
              <a:rPr lang="tr-TR" sz="3000" dirty="0" err="1"/>
              <a:t>عن</a:t>
            </a:r>
            <a:r>
              <a:rPr lang="tr-TR" sz="3000" dirty="0"/>
              <a:t> </a:t>
            </a:r>
            <a:r>
              <a:rPr lang="tr-TR" sz="3000" dirty="0" err="1"/>
              <a:t>الصلاة</a:t>
            </a:r>
            <a:r>
              <a:rPr lang="tr-TR" sz="3000" dirty="0"/>
              <a:t> </a:t>
            </a:r>
            <a:r>
              <a:rPr lang="tr-TR" sz="3000" dirty="0" err="1"/>
              <a:t>الوسطى</a:t>
            </a:r>
            <a:r>
              <a:rPr lang="tr-TR" sz="3000" dirty="0"/>
              <a:t> ، </a:t>
            </a:r>
            <a:r>
              <a:rPr lang="tr-TR" sz="3000" dirty="0" err="1"/>
              <a:t>فسالناه</a:t>
            </a:r>
            <a:r>
              <a:rPr lang="tr-TR" sz="3000" dirty="0"/>
              <a:t> . </a:t>
            </a:r>
            <a:r>
              <a:rPr lang="tr-TR" sz="3000" dirty="0" err="1"/>
              <a:t>فقال</a:t>
            </a:r>
            <a:r>
              <a:rPr lang="tr-TR" sz="3000" dirty="0"/>
              <a:t> : </a:t>
            </a:r>
            <a:r>
              <a:rPr lang="tr-TR" sz="3000" dirty="0" err="1"/>
              <a:t>قد</a:t>
            </a:r>
            <a:r>
              <a:rPr lang="tr-TR" sz="3000" dirty="0"/>
              <a:t> </a:t>
            </a:r>
            <a:r>
              <a:rPr lang="tr-TR" sz="3000" dirty="0" err="1"/>
              <a:t>سال</a:t>
            </a:r>
            <a:r>
              <a:rPr lang="tr-TR" sz="3000" dirty="0"/>
              <a:t> </a:t>
            </a:r>
            <a:r>
              <a:rPr lang="tr-TR" sz="3000" dirty="0" err="1"/>
              <a:t>عنها</a:t>
            </a:r>
            <a:r>
              <a:rPr lang="tr-TR" sz="3000" dirty="0"/>
              <a:t> </a:t>
            </a:r>
            <a:r>
              <a:rPr lang="tr-TR" sz="3000" dirty="0" err="1"/>
              <a:t>عبد</a:t>
            </a:r>
            <a:r>
              <a:rPr lang="tr-TR" sz="3000" dirty="0"/>
              <a:t> </a:t>
            </a:r>
            <a:r>
              <a:rPr lang="tr-TR" sz="3000" dirty="0" err="1"/>
              <a:t>الله</a:t>
            </a:r>
            <a:r>
              <a:rPr lang="tr-TR" sz="3000" dirty="0"/>
              <a:t> </a:t>
            </a:r>
            <a:r>
              <a:rPr lang="tr-TR" sz="3000" dirty="0" err="1"/>
              <a:t>رجل</a:t>
            </a:r>
            <a:r>
              <a:rPr lang="tr-TR" sz="3000" dirty="0"/>
              <a:t> ، </a:t>
            </a:r>
            <a:r>
              <a:rPr lang="tr-TR" sz="3000" dirty="0" err="1"/>
              <a:t>فقال</a:t>
            </a:r>
            <a:r>
              <a:rPr lang="tr-TR" sz="3000" dirty="0"/>
              <a:t> : </a:t>
            </a:r>
            <a:r>
              <a:rPr lang="tr-TR" sz="3000" dirty="0" err="1"/>
              <a:t>هي</a:t>
            </a:r>
            <a:r>
              <a:rPr lang="tr-TR" sz="3000" dirty="0"/>
              <a:t> </a:t>
            </a:r>
            <a:r>
              <a:rPr lang="tr-TR" sz="3000" dirty="0" err="1"/>
              <a:t>كلهن</a:t>
            </a:r>
            <a:r>
              <a:rPr lang="tr-TR" sz="3000" dirty="0"/>
              <a:t> </a:t>
            </a:r>
            <a:r>
              <a:rPr lang="tr-TR" sz="3000" dirty="0" err="1"/>
              <a:t>حافظوا</a:t>
            </a:r>
            <a:r>
              <a:rPr lang="tr-TR" sz="3000" dirty="0"/>
              <a:t> </a:t>
            </a:r>
            <a:r>
              <a:rPr lang="tr-TR" sz="3000" dirty="0" err="1"/>
              <a:t>عليهن</a:t>
            </a:r>
            <a:r>
              <a:rPr lang="tr-TR" sz="3000" dirty="0"/>
              <a:t> </a:t>
            </a:r>
            <a:r>
              <a:rPr lang="tr-TR" sz="3000" dirty="0" err="1" smtClean="0"/>
              <a:t>كلهن</a:t>
            </a:r>
            <a:endParaRPr lang="tr-TR" sz="3000" dirty="0"/>
          </a:p>
        </p:txBody>
      </p:sp>
    </p:spTree>
    <p:extLst>
      <p:ext uri="{BB962C8B-B14F-4D97-AF65-F5344CB8AC3E}">
        <p14:creationId xmlns:p14="http://schemas.microsoft.com/office/powerpoint/2010/main" val="8343101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endParaRPr lang="tr-TR" dirty="0"/>
          </a:p>
        </p:txBody>
      </p:sp>
      <p:sp>
        <p:nvSpPr>
          <p:cNvPr id="3" name="Başlık 2"/>
          <p:cNvSpPr>
            <a:spLocks noGrp="1"/>
          </p:cNvSpPr>
          <p:nvPr>
            <p:ph type="title"/>
          </p:nvPr>
        </p:nvSpPr>
        <p:spPr/>
        <p:txBody>
          <a:bodyPr/>
          <a:lstStyle/>
          <a:p>
            <a:r>
              <a:rPr lang="ar-SA" dirty="0">
                <a:solidFill>
                  <a:srgbClr val="00B0F0"/>
                </a:solidFill>
              </a:rPr>
              <a:t>التفسير </a:t>
            </a:r>
            <a:r>
              <a:rPr lang="ar-SA" dirty="0" smtClean="0">
                <a:solidFill>
                  <a:srgbClr val="00B0F0"/>
                </a:solidFill>
              </a:rPr>
              <a:t>بالرواية</a:t>
            </a:r>
            <a:endParaRPr lang="tr-TR" dirty="0"/>
          </a:p>
        </p:txBody>
      </p:sp>
    </p:spTree>
    <p:extLst>
      <p:ext uri="{BB962C8B-B14F-4D97-AF65-F5344CB8AC3E}">
        <p14:creationId xmlns:p14="http://schemas.microsoft.com/office/powerpoint/2010/main" val="2670833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429490"/>
            <a:ext cx="8648700" cy="914401"/>
          </a:xfrm>
        </p:spPr>
        <p:txBody>
          <a:bodyPr/>
          <a:lstStyle/>
          <a:p>
            <a:r>
              <a:rPr lang="ar-SA" sz="3400" b="1" u="sng" dirty="0">
                <a:solidFill>
                  <a:srgbClr val="92D050"/>
                </a:solidFill>
              </a:rPr>
              <a:t>ظاهرة الرواية و الدراية</a:t>
            </a:r>
            <a:r>
              <a:rPr lang="tr-TR" sz="3400" dirty="0" smtClean="0">
                <a:solidFill>
                  <a:srgbClr val="00B0F0"/>
                </a:solidFill>
              </a:rPr>
              <a:t/>
            </a:r>
            <a:br>
              <a:rPr lang="tr-TR" sz="3400" dirty="0" smtClean="0">
                <a:solidFill>
                  <a:srgbClr val="00B0F0"/>
                </a:solidFill>
              </a:rPr>
            </a:br>
            <a:r>
              <a:rPr lang="tr-TR" sz="1000" dirty="0" smtClean="0">
                <a:solidFill>
                  <a:srgbClr val="00B0F0"/>
                </a:solidFill>
              </a:rPr>
              <a:t/>
            </a:r>
            <a:br>
              <a:rPr lang="tr-TR" sz="1000" dirty="0" smtClean="0">
                <a:solidFill>
                  <a:srgbClr val="00B0F0"/>
                </a:solidFill>
              </a:rPr>
            </a:br>
            <a:r>
              <a:rPr lang="tr-TR" sz="1200" dirty="0" smtClean="0">
                <a:solidFill>
                  <a:srgbClr val="00B0F0"/>
                </a:solidFill>
              </a:rPr>
              <a:t>s.130-138</a:t>
            </a:r>
            <a:endParaRPr lang="tr-TR" sz="1200" dirty="0">
              <a:solidFill>
                <a:srgbClr val="00B0F0"/>
              </a:solidFill>
            </a:endParaRPr>
          </a:p>
        </p:txBody>
      </p:sp>
      <p:sp>
        <p:nvSpPr>
          <p:cNvPr id="3" name="Metin Yer Tutucusu 2"/>
          <p:cNvSpPr>
            <a:spLocks noGrp="1"/>
          </p:cNvSpPr>
          <p:nvPr>
            <p:ph type="body" idx="1"/>
          </p:nvPr>
        </p:nvSpPr>
        <p:spPr>
          <a:xfrm>
            <a:off x="261098" y="1343891"/>
            <a:ext cx="8616202" cy="5306292"/>
          </a:xfrm>
        </p:spPr>
        <p:txBody>
          <a:bodyPr>
            <a:noAutofit/>
          </a:bodyPr>
          <a:lstStyle/>
          <a:p>
            <a:pPr algn="r"/>
            <a:r>
              <a:rPr lang="ar-SA" sz="3200" dirty="0" smtClean="0"/>
              <a:t>المأثور</a:t>
            </a:r>
            <a:r>
              <a:rPr lang="tr-TR" sz="3200" dirty="0" smtClean="0"/>
              <a:t> : </a:t>
            </a:r>
            <a:r>
              <a:rPr lang="ar-SA" sz="3200" dirty="0" smtClean="0"/>
              <a:t>النقل</a:t>
            </a:r>
            <a:r>
              <a:rPr lang="tr-TR" sz="3200" dirty="0" smtClean="0"/>
              <a:t> :</a:t>
            </a:r>
            <a:r>
              <a:rPr lang="tr-TR" sz="3000" dirty="0" smtClean="0"/>
              <a:t> </a:t>
            </a:r>
            <a:r>
              <a:rPr lang="ar-SA" sz="3000" dirty="0" smtClean="0"/>
              <a:t>معني الرواية</a:t>
            </a:r>
            <a:endParaRPr lang="ar-SA" sz="3200" b="1" dirty="0"/>
          </a:p>
          <a:p>
            <a:pPr algn="r"/>
            <a:r>
              <a:rPr lang="ar-SA" sz="3200" dirty="0">
                <a:solidFill>
                  <a:srgbClr val="92D050"/>
                </a:solidFill>
              </a:rPr>
              <a:t>التفسير </a:t>
            </a:r>
            <a:r>
              <a:rPr lang="ar-SA" sz="3200" dirty="0" smtClean="0">
                <a:solidFill>
                  <a:srgbClr val="92D050"/>
                </a:solidFill>
              </a:rPr>
              <a:t>ب</a:t>
            </a:r>
            <a:r>
              <a:rPr lang="ar-SA" sz="3200" dirty="0" smtClean="0"/>
              <a:t>الرواية</a:t>
            </a:r>
            <a:endParaRPr lang="tr-TR" sz="3200" dirty="0" smtClean="0">
              <a:solidFill>
                <a:srgbClr val="92D050"/>
              </a:solidFill>
            </a:endParaRPr>
          </a:p>
          <a:p>
            <a:pPr algn="r"/>
            <a:r>
              <a:rPr lang="ar-SA" sz="3200" dirty="0" smtClean="0">
                <a:solidFill>
                  <a:srgbClr val="92D050"/>
                </a:solidFill>
              </a:rPr>
              <a:t>التفسير </a:t>
            </a:r>
            <a:r>
              <a:rPr lang="ar-SA" sz="3200" dirty="0">
                <a:solidFill>
                  <a:srgbClr val="92D050"/>
                </a:solidFill>
              </a:rPr>
              <a:t>بالمأثور</a:t>
            </a:r>
          </a:p>
          <a:p>
            <a:pPr algn="r"/>
            <a:r>
              <a:rPr lang="ar-SA" sz="3200" dirty="0">
                <a:solidFill>
                  <a:srgbClr val="92D050"/>
                </a:solidFill>
              </a:rPr>
              <a:t>التفسير </a:t>
            </a:r>
            <a:r>
              <a:rPr lang="ar-SA" sz="3200" dirty="0" smtClean="0">
                <a:solidFill>
                  <a:srgbClr val="92D050"/>
                </a:solidFill>
              </a:rPr>
              <a:t>بالنقل</a:t>
            </a:r>
            <a:endParaRPr lang="ar-SA" sz="3200" dirty="0">
              <a:solidFill>
                <a:srgbClr val="92D050"/>
              </a:solidFill>
            </a:endParaRPr>
          </a:p>
          <a:p>
            <a:pPr algn="r"/>
            <a:r>
              <a:rPr lang="ar-SA" sz="3200" dirty="0">
                <a:solidFill>
                  <a:schemeClr val="tx1"/>
                </a:solidFill>
              </a:rPr>
              <a:t>تفسير </a:t>
            </a:r>
            <a:r>
              <a:rPr lang="ar-SA" sz="3200" dirty="0" smtClean="0">
                <a:solidFill>
                  <a:schemeClr val="tx1"/>
                </a:solidFill>
              </a:rPr>
              <a:t>القرآن </a:t>
            </a:r>
            <a:r>
              <a:rPr lang="ar-SA" sz="3200" dirty="0">
                <a:solidFill>
                  <a:schemeClr val="tx1"/>
                </a:solidFill>
              </a:rPr>
              <a:t>اعتماداً على </a:t>
            </a:r>
            <a:r>
              <a:rPr lang="ar-SA" sz="3200" dirty="0">
                <a:solidFill>
                  <a:srgbClr val="002060"/>
                </a:solidFill>
              </a:rPr>
              <a:t>ما جاء في القرآن </a:t>
            </a:r>
            <a:r>
              <a:rPr lang="ar-SA" sz="3200" dirty="0" smtClean="0">
                <a:solidFill>
                  <a:srgbClr val="002060"/>
                </a:solidFill>
              </a:rPr>
              <a:t>من </a:t>
            </a:r>
            <a:r>
              <a:rPr lang="ar-SA" sz="3200" dirty="0">
                <a:solidFill>
                  <a:srgbClr val="002060"/>
                </a:solidFill>
              </a:rPr>
              <a:t>البيان والتفصيل لبعض آياته</a:t>
            </a:r>
            <a:r>
              <a:rPr lang="ar-SA" sz="3200" dirty="0">
                <a:solidFill>
                  <a:srgbClr val="0070C0"/>
                </a:solidFill>
              </a:rPr>
              <a:t>، وما ثبت عن رسول الله </a:t>
            </a:r>
            <a:r>
              <a:rPr lang="ar-SA" sz="3200" dirty="0" smtClean="0">
                <a:solidFill>
                  <a:srgbClr val="0070C0"/>
                </a:solidFill>
              </a:rPr>
              <a:t>في </a:t>
            </a:r>
            <a:r>
              <a:rPr lang="ar-SA" sz="3200" dirty="0">
                <a:solidFill>
                  <a:srgbClr val="0070C0"/>
                </a:solidFill>
              </a:rPr>
              <a:t>ذلك، </a:t>
            </a:r>
            <a:r>
              <a:rPr lang="ar-SA" sz="3200" dirty="0">
                <a:solidFill>
                  <a:srgbClr val="00B0F0"/>
                </a:solidFill>
              </a:rPr>
              <a:t>وما نقل عن الصحابة </a:t>
            </a:r>
            <a:r>
              <a:rPr lang="ar-SA" sz="3200" dirty="0" smtClean="0">
                <a:solidFill>
                  <a:srgbClr val="00B0F0"/>
                </a:solidFill>
              </a:rPr>
              <a:t>والتابعين</a:t>
            </a:r>
            <a:endParaRPr lang="tr-TR" sz="3200" dirty="0" smtClean="0">
              <a:solidFill>
                <a:srgbClr val="00B0F0"/>
              </a:solidFill>
            </a:endParaRPr>
          </a:p>
          <a:p>
            <a:pPr algn="r"/>
            <a:endParaRPr lang="tr-TR" dirty="0" smtClean="0">
              <a:solidFill>
                <a:srgbClr val="0070C0"/>
              </a:solidFill>
            </a:endParaRPr>
          </a:p>
          <a:p>
            <a:pPr algn="r"/>
            <a:r>
              <a:rPr lang="ar-SA" sz="2800" dirty="0">
                <a:solidFill>
                  <a:srgbClr val="002060"/>
                </a:solidFill>
              </a:rPr>
              <a:t>العقل</a:t>
            </a:r>
            <a:r>
              <a:rPr lang="tr-TR" sz="2800" dirty="0" smtClean="0">
                <a:solidFill>
                  <a:srgbClr val="002060"/>
                </a:solidFill>
              </a:rPr>
              <a:t> : </a:t>
            </a:r>
            <a:r>
              <a:rPr lang="ar-SA" sz="2800" dirty="0" smtClean="0">
                <a:solidFill>
                  <a:srgbClr val="002060"/>
                </a:solidFill>
              </a:rPr>
              <a:t>الاجتهاد</a:t>
            </a:r>
            <a:r>
              <a:rPr lang="tr-TR" sz="2800" dirty="0" smtClean="0">
                <a:solidFill>
                  <a:srgbClr val="002060"/>
                </a:solidFill>
              </a:rPr>
              <a:t> : </a:t>
            </a:r>
            <a:r>
              <a:rPr lang="ar-SA" sz="2800" dirty="0" smtClean="0">
                <a:solidFill>
                  <a:srgbClr val="002060"/>
                </a:solidFill>
              </a:rPr>
              <a:t>الرأي</a:t>
            </a:r>
            <a:r>
              <a:rPr lang="tr-TR" sz="3000" dirty="0" smtClean="0"/>
              <a:t> : </a:t>
            </a:r>
            <a:r>
              <a:rPr lang="ar-SA" sz="3000" dirty="0" smtClean="0"/>
              <a:t>معني </a:t>
            </a:r>
            <a:r>
              <a:rPr lang="ar-SA" sz="3200" dirty="0" smtClean="0">
                <a:solidFill>
                  <a:srgbClr val="C00000"/>
                </a:solidFill>
              </a:rPr>
              <a:t>الدراية</a:t>
            </a:r>
            <a:endParaRPr lang="tr-TR" sz="3200" dirty="0" smtClean="0">
              <a:solidFill>
                <a:srgbClr val="C00000"/>
              </a:solidFill>
            </a:endParaRPr>
          </a:p>
        </p:txBody>
      </p:sp>
    </p:spTree>
    <p:extLst>
      <p:ext uri="{BB962C8B-B14F-4D97-AF65-F5344CB8AC3E}">
        <p14:creationId xmlns:p14="http://schemas.microsoft.com/office/powerpoint/2010/main" val="804961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6255" y="124690"/>
            <a:ext cx="8672945" cy="1799391"/>
          </a:xfrm>
        </p:spPr>
        <p:txBody>
          <a:bodyPr/>
          <a:lstStyle/>
          <a:p>
            <a:pPr algn="r"/>
            <a:r>
              <a:rPr lang="tr-TR" sz="2600" dirty="0" smtClean="0"/>
              <a:t>: </a:t>
            </a:r>
            <a:r>
              <a:rPr lang="ar-SA" sz="2600" dirty="0" smtClean="0"/>
              <a:t>ومن </a:t>
            </a:r>
            <a:r>
              <a:rPr lang="ar-SA" sz="2600" dirty="0"/>
              <a:t>أمثلة </a:t>
            </a:r>
            <a:r>
              <a:rPr lang="ar-SA" sz="2600" dirty="0" smtClean="0"/>
              <a:t>تفسير </a:t>
            </a:r>
            <a:r>
              <a:rPr lang="ar-SA" sz="2800" dirty="0">
                <a:solidFill>
                  <a:schemeClr val="tx1"/>
                </a:solidFill>
              </a:rPr>
              <a:t>القرآن</a:t>
            </a:r>
            <a:r>
              <a:rPr lang="ar-SA" sz="2600" dirty="0" smtClean="0"/>
              <a:t> با</a:t>
            </a:r>
            <a:r>
              <a:rPr lang="ar-SA" sz="2800" dirty="0" smtClean="0">
                <a:solidFill>
                  <a:schemeClr val="tx1"/>
                </a:solidFill>
              </a:rPr>
              <a:t>لقرآن</a:t>
            </a:r>
            <a:r>
              <a:rPr lang="tr-TR" sz="2600" dirty="0" smtClean="0"/>
              <a:t/>
            </a:r>
            <a:br>
              <a:rPr lang="tr-TR" sz="2600" dirty="0" smtClean="0"/>
            </a:br>
            <a:r>
              <a:rPr lang="ar-SA" sz="2600" dirty="0" smtClean="0"/>
              <a:t> </a:t>
            </a:r>
            <a:r>
              <a:rPr lang="ar-SA" sz="2600" dirty="0"/>
              <a:t>تفسير </a:t>
            </a:r>
            <a:r>
              <a:rPr lang="ar-SA" sz="2600" dirty="0" smtClean="0"/>
              <a:t>قوله{صراط </a:t>
            </a:r>
            <a:r>
              <a:rPr lang="ar-SA" sz="2600" dirty="0"/>
              <a:t>الذين أنعمت عليهم} فقد فُسِّر المُنْعَمُ عليهم بقوله </a:t>
            </a:r>
            <a:r>
              <a:rPr lang="ar-SA" sz="2600" dirty="0" smtClean="0"/>
              <a:t>{</a:t>
            </a:r>
            <a:r>
              <a:rPr lang="ar-SA" sz="2600" dirty="0"/>
              <a:t>ومن يطع الله والرسول فأولئك مع الذين أنعم الله عليهم من النبيين والصديقين والشهداء والصالحين} (</a:t>
            </a:r>
            <a:r>
              <a:rPr lang="ar-SA" sz="2600" dirty="0" smtClean="0"/>
              <a:t>النساء69)</a:t>
            </a:r>
            <a:endParaRPr lang="tr-TR" sz="2600" dirty="0"/>
          </a:p>
        </p:txBody>
      </p:sp>
      <p:sp>
        <p:nvSpPr>
          <p:cNvPr id="3" name="Metin Yer Tutucusu 2"/>
          <p:cNvSpPr>
            <a:spLocks noGrp="1"/>
          </p:cNvSpPr>
          <p:nvPr>
            <p:ph type="body" idx="1"/>
          </p:nvPr>
        </p:nvSpPr>
        <p:spPr>
          <a:xfrm>
            <a:off x="318656" y="1937936"/>
            <a:ext cx="8520544" cy="4836937"/>
          </a:xfrm>
        </p:spPr>
        <p:txBody>
          <a:bodyPr>
            <a:noAutofit/>
          </a:bodyPr>
          <a:lstStyle/>
          <a:p>
            <a:r>
              <a:rPr lang="ar-SA" sz="2600" dirty="0" smtClean="0">
                <a:solidFill>
                  <a:schemeClr val="tx1"/>
                </a:solidFill>
              </a:rPr>
              <a:t>ومن الأمثلة تفسير</a:t>
            </a:r>
            <a:r>
              <a:rPr lang="ar-SA" sz="2600" dirty="0">
                <a:solidFill>
                  <a:schemeClr val="tx1"/>
                </a:solidFill>
              </a:rPr>
              <a:t> القرآن </a:t>
            </a:r>
            <a:r>
              <a:rPr lang="ar-SA" sz="2600" dirty="0" smtClean="0">
                <a:solidFill>
                  <a:schemeClr val="tx1"/>
                </a:solidFill>
              </a:rPr>
              <a:t>بالحديث قول </a:t>
            </a:r>
            <a:r>
              <a:rPr lang="ar-SA" sz="2600" dirty="0">
                <a:solidFill>
                  <a:schemeClr val="tx1"/>
                </a:solidFill>
              </a:rPr>
              <a:t>الله </a:t>
            </a:r>
            <a:r>
              <a:rPr lang="ar-SA" sz="2600" dirty="0" smtClean="0">
                <a:solidFill>
                  <a:schemeClr val="tx1"/>
                </a:solidFill>
              </a:rPr>
              <a:t>{</a:t>
            </a:r>
            <a:r>
              <a:rPr lang="ar-SA" sz="2600" dirty="0">
                <a:solidFill>
                  <a:schemeClr val="tx1"/>
                </a:solidFill>
              </a:rPr>
              <a:t>وأعدوا لهم ما استطعتم من قوة} (</a:t>
            </a:r>
            <a:r>
              <a:rPr lang="ar-SA" sz="2600" dirty="0" smtClean="0">
                <a:solidFill>
                  <a:schemeClr val="tx1"/>
                </a:solidFill>
              </a:rPr>
              <a:t>الأنفال60) </a:t>
            </a:r>
            <a:r>
              <a:rPr lang="ar-SA" sz="2600" dirty="0">
                <a:solidFill>
                  <a:schemeClr val="tx1"/>
                </a:solidFill>
              </a:rPr>
              <a:t>فقد </a:t>
            </a:r>
            <a:r>
              <a:rPr lang="ar-SA" sz="2600" dirty="0" smtClean="0">
                <a:solidFill>
                  <a:schemeClr val="tx1"/>
                </a:solidFill>
              </a:rPr>
              <a:t>فسر رسول </a:t>
            </a:r>
            <a:r>
              <a:rPr lang="ar-SA" sz="2600" dirty="0">
                <a:solidFill>
                  <a:schemeClr val="tx1"/>
                </a:solidFill>
              </a:rPr>
              <a:t>الله </a:t>
            </a:r>
            <a:r>
              <a:rPr lang="ar-SA" sz="2600" dirty="0" smtClean="0">
                <a:solidFill>
                  <a:schemeClr val="tx1"/>
                </a:solidFill>
              </a:rPr>
              <a:t>(</a:t>
            </a:r>
            <a:r>
              <a:rPr lang="ar-SA" sz="2600" dirty="0">
                <a:solidFill>
                  <a:schemeClr val="tx1"/>
                </a:solidFill>
              </a:rPr>
              <a:t>القوة)</a:t>
            </a:r>
            <a:r>
              <a:rPr lang="ar-SA" sz="2600" dirty="0" smtClean="0">
                <a:solidFill>
                  <a:schemeClr val="tx1"/>
                </a:solidFill>
              </a:rPr>
              <a:t> </a:t>
            </a:r>
            <a:r>
              <a:rPr lang="ar-SA" sz="2600" dirty="0">
                <a:solidFill>
                  <a:schemeClr val="tx1"/>
                </a:solidFill>
              </a:rPr>
              <a:t>و</a:t>
            </a:r>
            <a:r>
              <a:rPr lang="ar-SA" sz="2600" dirty="0" smtClean="0">
                <a:solidFill>
                  <a:schemeClr val="tx1"/>
                </a:solidFill>
              </a:rPr>
              <a:t>قال</a:t>
            </a:r>
            <a:r>
              <a:rPr lang="ar-SA" sz="2600" dirty="0">
                <a:solidFill>
                  <a:schemeClr val="tx1"/>
                </a:solidFill>
              </a:rPr>
              <a:t>: (ألا إن القوة الرمي، ألا إن القوة الرمي، ألا إن القوة الرمي) ثلاث </a:t>
            </a:r>
            <a:r>
              <a:rPr lang="ar-SA" sz="2600" dirty="0" smtClean="0">
                <a:solidFill>
                  <a:schemeClr val="tx1"/>
                </a:solidFill>
              </a:rPr>
              <a:t>مرات </a:t>
            </a:r>
            <a:r>
              <a:rPr lang="ar-SA" sz="2600" u="sng" dirty="0">
                <a:solidFill>
                  <a:srgbClr val="FF0000"/>
                </a:solidFill>
              </a:rPr>
              <a:t>(والحديث رواه </a:t>
            </a:r>
            <a:r>
              <a:rPr lang="ar-SA" sz="2600" u="sng" dirty="0" smtClean="0">
                <a:solidFill>
                  <a:srgbClr val="FF0000"/>
                </a:solidFill>
              </a:rPr>
              <a:t>مسلم).</a:t>
            </a:r>
            <a:r>
              <a:rPr lang="ar-SA" sz="2600" dirty="0"/>
              <a:t/>
            </a:r>
            <a:br>
              <a:rPr lang="ar-SA" sz="2600" dirty="0"/>
            </a:br>
            <a:r>
              <a:rPr lang="ar-SA" sz="1000" dirty="0">
                <a:solidFill>
                  <a:srgbClr val="7030A0"/>
                </a:solidFill>
              </a:rPr>
              <a:t/>
            </a:r>
            <a:br>
              <a:rPr lang="ar-SA" sz="1000" dirty="0">
                <a:solidFill>
                  <a:srgbClr val="7030A0"/>
                </a:solidFill>
              </a:rPr>
            </a:br>
            <a:r>
              <a:rPr lang="ar-SA" sz="2600" dirty="0">
                <a:solidFill>
                  <a:srgbClr val="7030A0"/>
                </a:solidFill>
              </a:rPr>
              <a:t>ومن أمثلة تفسير الصحابة، تفسير ابن عباس </a:t>
            </a:r>
            <a:r>
              <a:rPr lang="ar-SA" sz="2600" dirty="0" smtClean="0">
                <a:solidFill>
                  <a:srgbClr val="7030A0"/>
                </a:solidFill>
              </a:rPr>
              <a:t>لقوله </a:t>
            </a:r>
            <a:r>
              <a:rPr lang="ar-SA" sz="2600" dirty="0">
                <a:solidFill>
                  <a:srgbClr val="7030A0"/>
                </a:solidFill>
              </a:rPr>
              <a:t>{إذا جاء نصر الله والفتح} حيث فسر هذه الآية باقتراب أجل رسول </a:t>
            </a:r>
            <a:r>
              <a:rPr lang="ar-SA" sz="2600" dirty="0" smtClean="0">
                <a:solidFill>
                  <a:srgbClr val="7030A0"/>
                </a:solidFill>
              </a:rPr>
              <a:t>الله </a:t>
            </a:r>
            <a:r>
              <a:rPr lang="ar-SA" sz="2600" u="sng" dirty="0" smtClean="0">
                <a:solidFill>
                  <a:srgbClr val="FF0000"/>
                </a:solidFill>
              </a:rPr>
              <a:t>(</a:t>
            </a:r>
            <a:r>
              <a:rPr lang="ar-SA" sz="2600" dirty="0" smtClean="0">
                <a:solidFill>
                  <a:srgbClr val="7030A0"/>
                </a:solidFill>
              </a:rPr>
              <a:t>صحيح البخاري</a:t>
            </a:r>
            <a:r>
              <a:rPr lang="ar-SA" sz="2600" dirty="0" smtClean="0">
                <a:solidFill>
                  <a:schemeClr val="tx1"/>
                </a:solidFill>
              </a:rPr>
              <a:t>)</a:t>
            </a:r>
            <a:r>
              <a:rPr lang="ar-SA" sz="2600" dirty="0" smtClean="0">
                <a:solidFill>
                  <a:srgbClr val="7030A0"/>
                </a:solidFill>
              </a:rPr>
              <a:t>.</a:t>
            </a:r>
            <a:r>
              <a:rPr lang="ar-SA" sz="2600" dirty="0"/>
              <a:t/>
            </a:r>
            <a:br>
              <a:rPr lang="ar-SA" sz="2600" dirty="0"/>
            </a:br>
            <a:r>
              <a:rPr lang="ar-SA" sz="1000" dirty="0" smtClean="0"/>
              <a:t/>
            </a:r>
            <a:br>
              <a:rPr lang="ar-SA" sz="1000" dirty="0" smtClean="0"/>
            </a:br>
            <a:r>
              <a:rPr lang="ar-SA" sz="2600" dirty="0" smtClean="0"/>
              <a:t>وقد </a:t>
            </a:r>
            <a:r>
              <a:rPr lang="ar-SA" sz="2600" dirty="0"/>
              <a:t>رُويت عن التابعين في التفسير روايات كثيرة، ولا سيما ما رُوي عن تلاميذ ابن عباس </a:t>
            </a:r>
            <a:r>
              <a:rPr lang="ar-SA" sz="2600" dirty="0" smtClean="0"/>
              <a:t>كمجاهد</a:t>
            </a:r>
            <a:r>
              <a:rPr lang="ar-SA" sz="2600" dirty="0"/>
              <a:t>، وعكرمة، وعطاء، وغيرهم. وكتب التفاسير غنية بأمثلة هذا النوع من التفسير.</a:t>
            </a:r>
            <a:br>
              <a:rPr lang="ar-SA" sz="2600" dirty="0"/>
            </a:br>
            <a:r>
              <a:rPr lang="ar-SA" sz="2600" dirty="0" smtClean="0">
                <a:solidFill>
                  <a:srgbClr val="002060"/>
                </a:solidFill>
              </a:rPr>
              <a:t>ويلاحظ </a:t>
            </a:r>
            <a:r>
              <a:rPr lang="ar-SA" sz="2600" dirty="0">
                <a:solidFill>
                  <a:srgbClr val="002060"/>
                </a:solidFill>
              </a:rPr>
              <a:t>على هذا المنهج من التفسير -عموماً- أنه يعتمد على الرواية الثابتة في تفسير القرآن الكريم، سواء أكانت تلك الرواية نصًّا من القرآن أو </a:t>
            </a:r>
            <a:r>
              <a:rPr lang="ar-SA" sz="2600" dirty="0" smtClean="0">
                <a:solidFill>
                  <a:srgbClr val="002060"/>
                </a:solidFill>
              </a:rPr>
              <a:t>السنة </a:t>
            </a:r>
            <a:r>
              <a:rPr lang="ar-SA" sz="2600" dirty="0">
                <a:solidFill>
                  <a:srgbClr val="002060"/>
                </a:solidFill>
              </a:rPr>
              <a:t>أم قولاً </a:t>
            </a:r>
            <a:r>
              <a:rPr lang="ar-SA" sz="2600" dirty="0" smtClean="0">
                <a:solidFill>
                  <a:srgbClr val="002060"/>
                </a:solidFill>
              </a:rPr>
              <a:t>لصحابي </a:t>
            </a:r>
            <a:r>
              <a:rPr lang="ar-SA" sz="2600" dirty="0">
                <a:solidFill>
                  <a:srgbClr val="002060"/>
                </a:solidFill>
              </a:rPr>
              <a:t>أو تابعي.</a:t>
            </a:r>
            <a:endParaRPr lang="tr-TR" sz="2600" dirty="0">
              <a:solidFill>
                <a:srgbClr val="002060"/>
              </a:solidFill>
            </a:endParaRPr>
          </a:p>
        </p:txBody>
      </p:sp>
    </p:spTree>
    <p:extLst>
      <p:ext uri="{BB962C8B-B14F-4D97-AF65-F5344CB8AC3E}">
        <p14:creationId xmlns:p14="http://schemas.microsoft.com/office/powerpoint/2010/main" val="12483121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4492" y="858983"/>
            <a:ext cx="9059507" cy="5999018"/>
          </a:xfrm>
        </p:spPr>
        <p:txBody>
          <a:bodyPr>
            <a:noAutofit/>
          </a:bodyPr>
          <a:lstStyle/>
          <a:p>
            <a:r>
              <a:rPr lang="tr-TR" sz="2600" dirty="0" err="1"/>
              <a:t>Taberî</a:t>
            </a:r>
            <a:r>
              <a:rPr lang="tr-TR" sz="2600" dirty="0"/>
              <a:t> (ö. 310/922), </a:t>
            </a:r>
            <a:r>
              <a:rPr lang="tr-TR" sz="2600" i="1" dirty="0" err="1"/>
              <a:t>Câmiu’l-Beyân</a:t>
            </a:r>
            <a:r>
              <a:rPr lang="tr-TR" sz="2600" i="1" dirty="0"/>
              <a:t> </a:t>
            </a:r>
            <a:r>
              <a:rPr lang="tr-TR" sz="2600" i="1" dirty="0" smtClean="0"/>
              <a:t>‘an </a:t>
            </a:r>
            <a:r>
              <a:rPr lang="tr-TR" sz="2600" i="1" dirty="0" err="1"/>
              <a:t>Te’vîli</a:t>
            </a:r>
            <a:r>
              <a:rPr lang="tr-TR" sz="2600" i="1" dirty="0"/>
              <a:t> </a:t>
            </a:r>
            <a:r>
              <a:rPr lang="tr-TR" sz="2600" i="1" dirty="0" err="1" smtClean="0"/>
              <a:t>Âyi’l-Kur’ân</a:t>
            </a:r>
            <a:endParaRPr lang="tr-TR" sz="2600" i="1" dirty="0"/>
          </a:p>
          <a:p>
            <a:pPr marL="0" indent="0" algn="r">
              <a:buNone/>
            </a:pPr>
            <a:r>
              <a:rPr lang="ar-SA" sz="2800" dirty="0"/>
              <a:t>الإمام الطبري </a:t>
            </a:r>
            <a:r>
              <a:rPr lang="ar-SA" sz="2800" dirty="0" smtClean="0">
                <a:solidFill>
                  <a:srgbClr val="7030A0"/>
                </a:solidFill>
              </a:rPr>
              <a:t>جامع </a:t>
            </a:r>
            <a:r>
              <a:rPr lang="ar-SA" sz="2800" dirty="0">
                <a:solidFill>
                  <a:srgbClr val="7030A0"/>
                </a:solidFill>
              </a:rPr>
              <a:t>البيان في تفسير </a:t>
            </a:r>
            <a:r>
              <a:rPr lang="ar-SA" sz="2800" dirty="0" smtClean="0">
                <a:solidFill>
                  <a:srgbClr val="7030A0"/>
                </a:solidFill>
              </a:rPr>
              <a:t>القرآن "</a:t>
            </a:r>
            <a:r>
              <a:rPr lang="ar-SA" sz="2800" dirty="0">
                <a:solidFill>
                  <a:srgbClr val="7030A0"/>
                </a:solidFill>
              </a:rPr>
              <a:t>تفسير الطبري"</a:t>
            </a:r>
            <a:endParaRPr lang="tr-TR" sz="2600" dirty="0" smtClean="0">
              <a:solidFill>
                <a:srgbClr val="7030A0"/>
              </a:solidFill>
            </a:endParaRPr>
          </a:p>
          <a:p>
            <a:r>
              <a:rPr lang="tr-TR" sz="2600" dirty="0" err="1" smtClean="0"/>
              <a:t>İbn</a:t>
            </a:r>
            <a:r>
              <a:rPr lang="tr-TR" sz="2600" dirty="0" smtClean="0"/>
              <a:t> </a:t>
            </a:r>
            <a:r>
              <a:rPr lang="tr-TR" sz="2600" dirty="0" err="1"/>
              <a:t>Ebi</a:t>
            </a:r>
            <a:r>
              <a:rPr lang="tr-TR" sz="2600" dirty="0"/>
              <a:t> Hatim (ö. 327/939), </a:t>
            </a:r>
            <a:r>
              <a:rPr lang="tr-TR" sz="2600" i="1" dirty="0" err="1"/>
              <a:t>Tefsîru’l</a:t>
            </a:r>
            <a:r>
              <a:rPr lang="tr-TR" sz="2600" i="1" dirty="0"/>
              <a:t>-</a:t>
            </a:r>
            <a:r>
              <a:rPr lang="tr-TR" sz="2600" i="1" dirty="0" err="1"/>
              <a:t>Kur’âni’l</a:t>
            </a:r>
            <a:r>
              <a:rPr lang="tr-TR" sz="2600" i="1" dirty="0"/>
              <a:t>-Azîm </a:t>
            </a:r>
            <a:r>
              <a:rPr lang="tr-TR" sz="2600" i="1" dirty="0" err="1"/>
              <a:t>musneden</a:t>
            </a:r>
            <a:r>
              <a:rPr lang="tr-TR" sz="2600" i="1" dirty="0"/>
              <a:t> </a:t>
            </a:r>
            <a:r>
              <a:rPr lang="tr-TR" sz="2600" i="1" dirty="0" smtClean="0"/>
              <a:t>‘an </a:t>
            </a:r>
            <a:r>
              <a:rPr lang="tr-TR" sz="2600" i="1" dirty="0" err="1"/>
              <a:t>Rasûlillâhi</a:t>
            </a:r>
            <a:r>
              <a:rPr lang="tr-TR" sz="2600" i="1" dirty="0"/>
              <a:t> </a:t>
            </a:r>
            <a:r>
              <a:rPr lang="tr-TR" sz="2600" i="1" dirty="0" err="1" smtClean="0"/>
              <a:t>ve’s-Sahâbeti</a:t>
            </a:r>
            <a:r>
              <a:rPr lang="tr-TR" sz="2600" i="1" dirty="0" smtClean="0"/>
              <a:t> </a:t>
            </a:r>
            <a:r>
              <a:rPr lang="tr-TR" sz="2600" i="1" dirty="0" err="1" smtClean="0"/>
              <a:t>ve’t</a:t>
            </a:r>
            <a:r>
              <a:rPr lang="tr-TR" sz="2600" i="1" dirty="0" smtClean="0"/>
              <a:t>-Tabiîn</a:t>
            </a:r>
          </a:p>
          <a:p>
            <a:pPr marL="0" indent="0" algn="r">
              <a:buNone/>
            </a:pPr>
            <a:r>
              <a:rPr lang="ar-SA" sz="2800" dirty="0">
                <a:solidFill>
                  <a:srgbClr val="00B0F0"/>
                </a:solidFill>
              </a:rPr>
              <a:t>ابن ابي خاتم - تفسير القران العظيم مسندا عن رسول الله والصحابة والتابعين</a:t>
            </a:r>
            <a:endParaRPr lang="tr-TR" sz="2600" dirty="0"/>
          </a:p>
          <a:p>
            <a:r>
              <a:rPr lang="tr-TR" sz="2600" dirty="0" err="1" smtClean="0"/>
              <a:t>Ebu’l-Leys</a:t>
            </a:r>
            <a:r>
              <a:rPr lang="tr-TR" sz="2600" dirty="0" smtClean="0"/>
              <a:t> </a:t>
            </a:r>
            <a:r>
              <a:rPr lang="tr-TR" sz="2600" dirty="0"/>
              <a:t>es-</a:t>
            </a:r>
            <a:r>
              <a:rPr lang="tr-TR" sz="2600" dirty="0" err="1"/>
              <a:t>Semerkandî</a:t>
            </a:r>
            <a:r>
              <a:rPr lang="tr-TR" sz="2600" dirty="0"/>
              <a:t> (ö. 373/983), </a:t>
            </a:r>
            <a:r>
              <a:rPr lang="tr-TR" sz="2600" i="1" dirty="0" err="1"/>
              <a:t>Tefsîru’l-Kur’ân</a:t>
            </a:r>
            <a:endParaRPr lang="tr-TR" sz="2600" dirty="0"/>
          </a:p>
          <a:p>
            <a:r>
              <a:rPr lang="tr-TR" sz="2600" dirty="0"/>
              <a:t>Ebu İshak es-</a:t>
            </a:r>
            <a:r>
              <a:rPr lang="tr-TR" sz="2600" dirty="0" err="1"/>
              <a:t>Sa’lebî</a:t>
            </a:r>
            <a:r>
              <a:rPr lang="tr-TR" sz="2600" dirty="0"/>
              <a:t> (ö. 427/1036), </a:t>
            </a:r>
            <a:r>
              <a:rPr lang="tr-TR" sz="2600" i="1" dirty="0"/>
              <a:t>el-</a:t>
            </a:r>
            <a:r>
              <a:rPr lang="tr-TR" sz="2600" i="1" dirty="0" err="1"/>
              <a:t>Keşf</a:t>
            </a:r>
            <a:r>
              <a:rPr lang="tr-TR" sz="2600" i="1" dirty="0"/>
              <a:t> </a:t>
            </a:r>
            <a:r>
              <a:rPr lang="tr-TR" sz="2600" i="1" dirty="0" err="1"/>
              <a:t>ve’l-Beyân</a:t>
            </a:r>
            <a:endParaRPr lang="tr-TR" sz="2600" dirty="0"/>
          </a:p>
          <a:p>
            <a:r>
              <a:rPr lang="tr-TR" sz="2200" dirty="0" err="1" smtClean="0"/>
              <a:t>İbn</a:t>
            </a:r>
            <a:r>
              <a:rPr lang="tr-TR" sz="2200" dirty="0" smtClean="0"/>
              <a:t> </a:t>
            </a:r>
            <a:r>
              <a:rPr lang="tr-TR" sz="2200" dirty="0" err="1" smtClean="0"/>
              <a:t>Atıyye</a:t>
            </a:r>
            <a:r>
              <a:rPr lang="tr-TR" sz="2200" dirty="0" smtClean="0"/>
              <a:t> (ö. 546/1151), </a:t>
            </a:r>
            <a:r>
              <a:rPr lang="tr-TR" sz="2200" i="1" dirty="0" smtClean="0"/>
              <a:t>el-</a:t>
            </a:r>
            <a:r>
              <a:rPr lang="tr-TR" sz="2200" i="1" dirty="0" err="1" smtClean="0"/>
              <a:t>Muharrerü’l</a:t>
            </a:r>
            <a:r>
              <a:rPr lang="tr-TR" sz="2200" i="1" dirty="0" smtClean="0"/>
              <a:t>-</a:t>
            </a:r>
            <a:r>
              <a:rPr lang="tr-TR" sz="2200" i="1" dirty="0" err="1" smtClean="0"/>
              <a:t>Vecîz</a:t>
            </a:r>
            <a:r>
              <a:rPr lang="tr-TR" sz="2200" i="1" dirty="0" smtClean="0"/>
              <a:t> fî </a:t>
            </a:r>
            <a:r>
              <a:rPr lang="tr-TR" sz="2200" i="1" dirty="0" err="1" smtClean="0"/>
              <a:t>Tefsîri’l-Kitâbi’l-Azîz</a:t>
            </a:r>
            <a:endParaRPr lang="tr-TR" sz="2200" dirty="0" smtClean="0"/>
          </a:p>
          <a:p>
            <a:pPr marL="0" indent="0" algn="r">
              <a:buNone/>
            </a:pPr>
            <a:r>
              <a:rPr lang="ar-SA" sz="2800" dirty="0">
                <a:solidFill>
                  <a:srgbClr val="7030A0"/>
                </a:solidFill>
              </a:rPr>
              <a:t>المحرر الوجيز في تفسير الكتاب العزيز</a:t>
            </a:r>
            <a:r>
              <a:rPr lang="tr-TR" sz="2800" dirty="0" smtClean="0"/>
              <a:t> :</a:t>
            </a:r>
            <a:r>
              <a:rPr lang="ar-SA" sz="2800" dirty="0" smtClean="0"/>
              <a:t>ابن عطية</a:t>
            </a:r>
            <a:r>
              <a:rPr lang="tr-TR" sz="2800" dirty="0" smtClean="0"/>
              <a:t> </a:t>
            </a:r>
            <a:endParaRPr lang="tr-TR" sz="2600" dirty="0" smtClean="0"/>
          </a:p>
          <a:p>
            <a:r>
              <a:rPr lang="tr-TR" sz="2600" dirty="0" err="1" smtClean="0"/>
              <a:t>İbn</a:t>
            </a:r>
            <a:r>
              <a:rPr lang="tr-TR" sz="2600" dirty="0" smtClean="0"/>
              <a:t> Kesir </a:t>
            </a:r>
            <a:r>
              <a:rPr lang="tr-TR" sz="2600" dirty="0"/>
              <a:t>(ö.774/1372</a:t>
            </a:r>
            <a:r>
              <a:rPr lang="tr-TR" sz="2600" dirty="0" smtClean="0"/>
              <a:t>),  </a:t>
            </a:r>
            <a:r>
              <a:rPr lang="tr-TR" sz="2600" i="1" dirty="0" err="1" smtClean="0"/>
              <a:t>Tefsîru’l</a:t>
            </a:r>
            <a:r>
              <a:rPr lang="tr-TR" sz="2600" i="1" dirty="0" smtClean="0"/>
              <a:t>-</a:t>
            </a:r>
            <a:r>
              <a:rPr lang="tr-TR" sz="2600" i="1" dirty="0" err="1" smtClean="0"/>
              <a:t>Kur’âni’l</a:t>
            </a:r>
            <a:r>
              <a:rPr lang="tr-TR" sz="2600" i="1" dirty="0" smtClean="0"/>
              <a:t>-Azîm</a:t>
            </a:r>
          </a:p>
          <a:p>
            <a:pPr marL="0" indent="0" algn="r">
              <a:buNone/>
            </a:pPr>
            <a:r>
              <a:rPr lang="ar-SA" sz="2800" dirty="0">
                <a:solidFill>
                  <a:srgbClr val="7030A0"/>
                </a:solidFill>
              </a:rPr>
              <a:t>تفسير القرآن العظيم</a:t>
            </a:r>
            <a:r>
              <a:rPr lang="tr-TR" sz="2800" dirty="0" smtClean="0">
                <a:solidFill>
                  <a:srgbClr val="7030A0"/>
                </a:solidFill>
              </a:rPr>
              <a:t> </a:t>
            </a:r>
            <a:r>
              <a:rPr lang="tr-TR" sz="2800" dirty="0" smtClean="0"/>
              <a:t>:</a:t>
            </a:r>
            <a:r>
              <a:rPr lang="ar-SA" sz="2800" dirty="0"/>
              <a:t> </a:t>
            </a:r>
            <a:r>
              <a:rPr lang="ar-SA" sz="2800" dirty="0" smtClean="0"/>
              <a:t>ابن كثير</a:t>
            </a:r>
            <a:r>
              <a:rPr lang="tr-TR" sz="2800" dirty="0" smtClean="0"/>
              <a:t> </a:t>
            </a:r>
            <a:endParaRPr lang="tr-TR" sz="2600" dirty="0"/>
          </a:p>
        </p:txBody>
      </p:sp>
      <p:sp>
        <p:nvSpPr>
          <p:cNvPr id="3" name="Başlık 2"/>
          <p:cNvSpPr>
            <a:spLocks noGrp="1"/>
          </p:cNvSpPr>
          <p:nvPr>
            <p:ph type="title"/>
          </p:nvPr>
        </p:nvSpPr>
        <p:spPr>
          <a:xfrm>
            <a:off x="383690" y="10973"/>
            <a:ext cx="8455509" cy="848009"/>
          </a:xfrm>
        </p:spPr>
        <p:txBody>
          <a:bodyPr/>
          <a:lstStyle/>
          <a:p>
            <a:r>
              <a:rPr lang="ar-SA" sz="2500" b="1" dirty="0"/>
              <a:t>التفسير </a:t>
            </a:r>
            <a:r>
              <a:rPr lang="ar-SA" sz="2500" b="1" dirty="0" smtClean="0"/>
              <a:t>بالرواية</a:t>
            </a:r>
            <a:r>
              <a:rPr lang="tr-TR" sz="2500" b="1" dirty="0" smtClean="0"/>
              <a:t/>
            </a:r>
            <a:br>
              <a:rPr lang="tr-TR" sz="2500" b="1" dirty="0" smtClean="0"/>
            </a:br>
            <a:r>
              <a:rPr lang="ar-SA" sz="2500" dirty="0"/>
              <a:t>أشهر كتب التفسير </a:t>
            </a:r>
            <a:r>
              <a:rPr lang="ar-SA" sz="2500" dirty="0" smtClean="0"/>
              <a:t>بالمأثور</a:t>
            </a:r>
            <a:r>
              <a:rPr lang="ar-SA" sz="2500" dirty="0"/>
              <a:t>( بالرواية).</a:t>
            </a:r>
            <a:endParaRPr lang="tr-TR" sz="2500" b="1" dirty="0"/>
          </a:p>
        </p:txBody>
      </p:sp>
    </p:spTree>
    <p:extLst>
      <p:ext uri="{BB962C8B-B14F-4D97-AF65-F5344CB8AC3E}">
        <p14:creationId xmlns:p14="http://schemas.microsoft.com/office/powerpoint/2010/main" val="32148091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32012" y="2248347"/>
            <a:ext cx="8652681" cy="4411760"/>
          </a:xfrm>
        </p:spPr>
        <p:txBody>
          <a:bodyPr>
            <a:normAutofit/>
          </a:bodyPr>
          <a:lstStyle/>
          <a:p>
            <a:pPr algn="r" rtl="1">
              <a:buNone/>
            </a:pPr>
            <a:r>
              <a:rPr lang="ar-SA" sz="3400" dirty="0">
                <a:solidFill>
                  <a:srgbClr val="00B0F0"/>
                </a:solidFill>
              </a:rPr>
              <a:t>تفسير </a:t>
            </a:r>
            <a:r>
              <a:rPr lang="ar-SA" sz="3400" dirty="0" smtClean="0">
                <a:solidFill>
                  <a:srgbClr val="00B0F0"/>
                </a:solidFill>
              </a:rPr>
              <a:t>الطبري</a:t>
            </a:r>
            <a:endParaRPr lang="tr-TR" sz="3400" dirty="0" smtClean="0">
              <a:solidFill>
                <a:srgbClr val="00B0F0"/>
              </a:solidFill>
            </a:endParaRPr>
          </a:p>
          <a:p>
            <a:pPr algn="r" rtl="1">
              <a:buNone/>
            </a:pPr>
            <a:r>
              <a:rPr lang="ar-SA" sz="3400" dirty="0">
                <a:solidFill>
                  <a:srgbClr val="00B0F0"/>
                </a:solidFill>
              </a:rPr>
              <a:t>تفسير ابن ابي </a:t>
            </a:r>
            <a:r>
              <a:rPr lang="ar-SA" sz="3400" dirty="0" smtClean="0">
                <a:solidFill>
                  <a:srgbClr val="00B0F0"/>
                </a:solidFill>
              </a:rPr>
              <a:t>حاتم </a:t>
            </a:r>
            <a:endParaRPr lang="tr-TR" sz="3400" dirty="0">
              <a:solidFill>
                <a:srgbClr val="00B0F0"/>
              </a:solidFill>
            </a:endParaRPr>
          </a:p>
        </p:txBody>
      </p:sp>
      <p:sp>
        <p:nvSpPr>
          <p:cNvPr id="3" name="Başlık 2"/>
          <p:cNvSpPr>
            <a:spLocks noGrp="1"/>
          </p:cNvSpPr>
          <p:nvPr>
            <p:ph type="title"/>
          </p:nvPr>
        </p:nvSpPr>
        <p:spPr/>
        <p:txBody>
          <a:bodyPr/>
          <a:lstStyle/>
          <a:p>
            <a:pPr algn="r"/>
            <a:r>
              <a:rPr lang="ar-SA" sz="3400" dirty="0" smtClean="0"/>
              <a:t>الأمثلة من التفاسير الأولى</a:t>
            </a:r>
            <a:endParaRPr lang="tr-TR" sz="3400" dirty="0"/>
          </a:p>
        </p:txBody>
      </p:sp>
    </p:spTree>
    <p:extLst>
      <p:ext uri="{BB962C8B-B14F-4D97-AF65-F5344CB8AC3E}">
        <p14:creationId xmlns:p14="http://schemas.microsoft.com/office/powerpoint/2010/main" val="3198611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831554" y="167993"/>
            <a:ext cx="7754713" cy="681093"/>
          </a:xfrm>
        </p:spPr>
        <p:txBody>
          <a:bodyPr/>
          <a:lstStyle/>
          <a:p>
            <a:pPr algn="r"/>
            <a:r>
              <a:rPr lang="ar-SA" sz="4000" u="sng" dirty="0" smtClean="0">
                <a:solidFill>
                  <a:srgbClr val="0070C0"/>
                </a:solidFill>
              </a:rPr>
              <a:t>تفسير </a:t>
            </a:r>
            <a:r>
              <a:rPr lang="ar-SA" sz="4000" u="sng" dirty="0">
                <a:solidFill>
                  <a:srgbClr val="0070C0"/>
                </a:solidFill>
              </a:rPr>
              <a:t>الطبري</a:t>
            </a:r>
            <a:endParaRPr lang="tr-TR" sz="4000" u="sng" dirty="0">
              <a:solidFill>
                <a:srgbClr val="0070C0"/>
              </a:solidFill>
            </a:endParaRPr>
          </a:p>
        </p:txBody>
      </p:sp>
      <p:sp>
        <p:nvSpPr>
          <p:cNvPr id="2" name="İçerik Yer Tutucusu 1"/>
          <p:cNvSpPr>
            <a:spLocks noGrp="1"/>
          </p:cNvSpPr>
          <p:nvPr>
            <p:ph type="body" idx="1"/>
          </p:nvPr>
        </p:nvSpPr>
        <p:spPr>
          <a:xfrm>
            <a:off x="429491" y="990600"/>
            <a:ext cx="8298873" cy="5508171"/>
          </a:xfrm>
        </p:spPr>
        <p:txBody>
          <a:bodyPr>
            <a:normAutofit fontScale="92500"/>
          </a:bodyPr>
          <a:lstStyle/>
          <a:p>
            <a:pPr algn="r" rtl="1"/>
            <a:r>
              <a:rPr lang="ar-SA" sz="2800" dirty="0" smtClean="0"/>
              <a:t>ابن جرير الطبري هو أبو جعفر الطبري أو محمد بن جرير بن يزيد بن كثير بن غالب، أحد أئمة الفسير، ولد في طبرستان سنة 224هـ</a:t>
            </a:r>
            <a:r>
              <a:rPr lang="tr-TR" sz="2800" dirty="0" smtClean="0"/>
              <a:t>839-</a:t>
            </a:r>
            <a:r>
              <a:rPr lang="ar-SA" sz="2800" dirty="0" smtClean="0"/>
              <a:t> كان يتميز بالذكاء والفطنة وقد عاش في كنف أبيه وحفظ </a:t>
            </a:r>
            <a:r>
              <a:rPr lang="ar-SA" sz="2800" dirty="0">
                <a:solidFill>
                  <a:srgbClr val="FF0000"/>
                </a:solidFill>
              </a:rPr>
              <a:t>القرآن</a:t>
            </a:r>
            <a:r>
              <a:rPr lang="ar-SA" sz="2800" dirty="0" smtClean="0"/>
              <a:t> وهو ابن سبع سنوات.</a:t>
            </a:r>
            <a:endParaRPr lang="tr-TR" sz="2800" dirty="0"/>
          </a:p>
          <a:p>
            <a:pPr algn="r" rtl="1"/>
            <a:r>
              <a:rPr lang="ar-SA" sz="2800" dirty="0"/>
              <a:t>وهب </a:t>
            </a:r>
            <a:r>
              <a:rPr lang="ar-SA" sz="2800" dirty="0" smtClean="0"/>
              <a:t>الطبري </a:t>
            </a:r>
            <a:r>
              <a:rPr lang="ar-SA" sz="2800" dirty="0"/>
              <a:t>نفسه للعلم، وقصر عليه جهده طوال حياته، وجاب في طلب العلم البلاد شرقاً وغرباً، من طبرستان إلى الشام، ثم إلى مصر، ثم إلى </a:t>
            </a:r>
            <a:r>
              <a:rPr lang="ar-SA" sz="2800" dirty="0" smtClean="0"/>
              <a:t>بغداد</a:t>
            </a:r>
            <a:endParaRPr lang="tr-TR" sz="2800" dirty="0" smtClean="0"/>
          </a:p>
          <a:p>
            <a:pPr algn="r" rtl="1"/>
            <a:r>
              <a:rPr lang="ar-SA" sz="2800" dirty="0" smtClean="0"/>
              <a:t>توفي </a:t>
            </a:r>
            <a:r>
              <a:rPr lang="ar-SA" sz="2800" dirty="0"/>
              <a:t>في عام </a:t>
            </a:r>
            <a:r>
              <a:rPr lang="ar-SA" sz="2800" dirty="0" smtClean="0"/>
              <a:t>310 وعمره ثمانون عامًا وكان في لحيته سواد كثير</a:t>
            </a:r>
            <a:endParaRPr lang="tr-TR" sz="2800" dirty="0" smtClean="0"/>
          </a:p>
          <a:p>
            <a:pPr algn="r"/>
            <a:r>
              <a:rPr lang="ar-SA" sz="2800" dirty="0" smtClean="0"/>
              <a:t>دفن </a:t>
            </a:r>
            <a:r>
              <a:rPr lang="ar-SA" sz="2800" dirty="0"/>
              <a:t>في </a:t>
            </a:r>
            <a:r>
              <a:rPr lang="ar-SA" sz="2800" dirty="0" smtClean="0"/>
              <a:t>داره </a:t>
            </a:r>
            <a:r>
              <a:rPr lang="ar-SA" sz="2800" dirty="0"/>
              <a:t>ليلا </a:t>
            </a:r>
            <a:r>
              <a:rPr lang="ar-SA" sz="2800" dirty="0" smtClean="0"/>
              <a:t>لأن </a:t>
            </a:r>
            <a:r>
              <a:rPr lang="ar-SA" sz="2800" dirty="0"/>
              <a:t>الحنابلة رفضوا دفنه نهارًا لأنه من الرفض في نظرهم</a:t>
            </a:r>
            <a:r>
              <a:rPr lang="ar-SA" sz="2800" dirty="0" smtClean="0"/>
              <a:t>.</a:t>
            </a:r>
            <a:endParaRPr lang="tr-TR" sz="2800" dirty="0" smtClean="0"/>
          </a:p>
          <a:p>
            <a:pPr marL="0" indent="0" algn="r">
              <a:buNone/>
            </a:pPr>
            <a:r>
              <a:rPr lang="tr-TR" sz="2800" dirty="0" smtClean="0"/>
              <a:t> </a:t>
            </a:r>
            <a:r>
              <a:rPr lang="ar-SA" sz="2800" dirty="0" smtClean="0"/>
              <a:t>اهم مؤلفات الإمام الطبري:</a:t>
            </a:r>
            <a:endParaRPr lang="tr-TR" sz="2800" dirty="0" smtClean="0"/>
          </a:p>
          <a:p>
            <a:pPr marL="0" indent="0" algn="r">
              <a:buNone/>
            </a:pPr>
            <a:r>
              <a:rPr lang="ar-SA" sz="2800" dirty="0" smtClean="0"/>
              <a:t>1- </a:t>
            </a:r>
            <a:r>
              <a:rPr lang="ar-SA" sz="2800" dirty="0"/>
              <a:t>جامع البيان في تأويل القرآن، </a:t>
            </a:r>
            <a:r>
              <a:rPr lang="ar-SA" sz="2800" dirty="0" smtClean="0"/>
              <a:t>المعروف </a:t>
            </a:r>
            <a:r>
              <a:rPr lang="ar-SA" sz="2800" dirty="0"/>
              <a:t>بتفسير الطبري. </a:t>
            </a:r>
            <a:endParaRPr lang="tr-TR" sz="2800" dirty="0"/>
          </a:p>
          <a:p>
            <a:pPr marL="0" indent="0" algn="r">
              <a:buNone/>
            </a:pPr>
            <a:r>
              <a:rPr lang="ar-SA" sz="2800" dirty="0"/>
              <a:t>2- تاريخ الأمم والملوك، المعروف بتاريخ </a:t>
            </a:r>
            <a:r>
              <a:rPr lang="ar-SA" sz="2800" dirty="0" smtClean="0"/>
              <a:t>الطبري</a:t>
            </a:r>
            <a:r>
              <a:rPr lang="ar-SA" sz="2800" dirty="0"/>
              <a:t>. </a:t>
            </a:r>
            <a:endParaRPr lang="tr-TR" sz="2800" dirty="0"/>
          </a:p>
          <a:p>
            <a:pPr marL="0" indent="0" algn="r">
              <a:buNone/>
            </a:pPr>
            <a:r>
              <a:rPr lang="ar-SA" sz="2800" dirty="0"/>
              <a:t>3- كتاب ذيل المذيل. </a:t>
            </a:r>
            <a:endParaRPr lang="tr-TR" sz="2800" dirty="0"/>
          </a:p>
          <a:p>
            <a:pPr marL="0" indent="0" algn="r">
              <a:buNone/>
            </a:pPr>
            <a:r>
              <a:rPr lang="ar-SA" sz="2800" dirty="0"/>
              <a:t>4- اختلاف علماء الأمصار في أحكام شرائع </a:t>
            </a:r>
            <a:r>
              <a:rPr lang="ar-SA" sz="2800" dirty="0" smtClean="0"/>
              <a:t>الإسلام</a:t>
            </a:r>
            <a:endParaRPr lang="tr-TR" sz="2800" dirty="0"/>
          </a:p>
        </p:txBody>
      </p:sp>
    </p:spTree>
    <p:extLst>
      <p:ext uri="{BB962C8B-B14F-4D97-AF65-F5344CB8AC3E}">
        <p14:creationId xmlns:p14="http://schemas.microsoft.com/office/powerpoint/2010/main" val="10270006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type="body" idx="1"/>
          </p:nvPr>
        </p:nvSpPr>
        <p:spPr>
          <a:xfrm>
            <a:off x="318248" y="376416"/>
            <a:ext cx="8463802" cy="6005334"/>
          </a:xfrm>
        </p:spPr>
        <p:txBody>
          <a:bodyPr>
            <a:normAutofit/>
          </a:bodyPr>
          <a:lstStyle/>
          <a:p>
            <a:pPr algn="r"/>
            <a:r>
              <a:rPr lang="ar-SA" sz="3300" u="sng" dirty="0">
                <a:solidFill>
                  <a:srgbClr val="0070C0"/>
                </a:solidFill>
              </a:rPr>
              <a:t>منهج الطبري</a:t>
            </a:r>
            <a:endParaRPr lang="tr-TR" sz="3300" u="sng" dirty="0" smtClean="0">
              <a:solidFill>
                <a:srgbClr val="0070C0"/>
              </a:solidFill>
            </a:endParaRPr>
          </a:p>
          <a:p>
            <a:pPr algn="r"/>
            <a:r>
              <a:rPr lang="ar-SA" sz="3300" dirty="0"/>
              <a:t>قال </a:t>
            </a:r>
            <a:r>
              <a:rPr lang="ar-SA" sz="3300" dirty="0" smtClean="0"/>
              <a:t>الفاضل </a:t>
            </a:r>
            <a:r>
              <a:rPr lang="ar-SA" sz="3300" dirty="0"/>
              <a:t>محمد محمود </a:t>
            </a:r>
            <a:r>
              <a:rPr lang="ar-SA" sz="3300" dirty="0" smtClean="0"/>
              <a:t>الحلبي: </a:t>
            </a:r>
            <a:r>
              <a:rPr lang="ar-SA" sz="3300" dirty="0"/>
              <a:t>"وهو تفسير ذو منهج خاص، يذكر الآية أو الآيات من القرآن، ثم يعقبها بذكر أشهر الأقوال التي أُثرت عن الصحابة والتابعين من سلف الأمة في تفسيرها، ثم يورد بعد ذلك روايات أخرى متفاوتة الدرجة في الثقة والقوة في الآية كلها أو في بعض أجزائها بناءً على خلافٍ في القراءة أو اختلاف في التأويل، ثم يعقِّب على كل ذلك بالترجيح بين الروايات واختيار أولاها بالتقدمة، وأحقها بالإيثار، ثم ينتقل إلى آية أخرى فينهج نفس النهج: عارضًا ثم ناقدًا ثم </a:t>
            </a:r>
            <a:r>
              <a:rPr lang="ar-SA" sz="3300" dirty="0" smtClean="0"/>
              <a:t>مرجِّحًا"</a:t>
            </a:r>
            <a:endParaRPr lang="tr-TR" sz="3300" dirty="0" smtClean="0"/>
          </a:p>
          <a:p>
            <a:pPr marL="0" indent="0" algn="r">
              <a:buNone/>
            </a:pPr>
            <a:r>
              <a:rPr lang="ar-SA" sz="3300" dirty="0"/>
              <a:t>انَ الطبريُّ بتحريراتِه اللُّغويَّةِ من أبرزِ المفسِّرينَ الذين يمكنُ أن يُستدلَّ بهم في أهمية معرفةِ اللُّغةِ العربيَّةِ </a:t>
            </a:r>
            <a:r>
              <a:rPr lang="ar-SA" sz="3300" dirty="0" smtClean="0"/>
              <a:t>للمفسِّرِ</a:t>
            </a:r>
            <a:endParaRPr lang="tr-TR" sz="3300" dirty="0"/>
          </a:p>
        </p:txBody>
      </p:sp>
    </p:spTree>
    <p:extLst>
      <p:ext uri="{BB962C8B-B14F-4D97-AF65-F5344CB8AC3E}">
        <p14:creationId xmlns:p14="http://schemas.microsoft.com/office/powerpoint/2010/main" val="24547916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54842" y="352758"/>
            <a:ext cx="8393373" cy="575498"/>
          </a:xfrm>
        </p:spPr>
        <p:txBody>
          <a:bodyPr/>
          <a:lstStyle/>
          <a:p>
            <a:pPr marL="0" indent="0"/>
            <a:r>
              <a:rPr lang="ar-SA" sz="2800" b="1" u="sng" dirty="0"/>
              <a:t>تفسير </a:t>
            </a:r>
            <a:r>
              <a:rPr lang="ar-SA" sz="2800" b="1" u="sng" dirty="0" smtClean="0"/>
              <a:t>الطبري</a:t>
            </a:r>
            <a:endParaRPr lang="tr-TR" sz="2800" dirty="0">
              <a:solidFill>
                <a:srgbClr val="0070C0"/>
              </a:solidFill>
            </a:endParaRPr>
          </a:p>
        </p:txBody>
      </p:sp>
      <p:sp>
        <p:nvSpPr>
          <p:cNvPr id="3" name="İçerik Yer Tutucusu 2"/>
          <p:cNvSpPr>
            <a:spLocks noGrp="1"/>
          </p:cNvSpPr>
          <p:nvPr>
            <p:ph type="body" idx="1"/>
          </p:nvPr>
        </p:nvSpPr>
        <p:spPr>
          <a:xfrm>
            <a:off x="354842" y="1080654"/>
            <a:ext cx="8393373" cy="5429327"/>
          </a:xfrm>
        </p:spPr>
        <p:txBody>
          <a:bodyPr>
            <a:normAutofit fontScale="32500" lnSpcReduction="20000"/>
          </a:bodyPr>
          <a:lstStyle/>
          <a:p>
            <a:pPr algn="l"/>
            <a:r>
              <a:rPr lang="tr-TR" sz="4000" b="1" dirty="0" smtClean="0">
                <a:solidFill>
                  <a:srgbClr val="00B0F0"/>
                </a:solidFill>
              </a:rPr>
              <a:t>68 </a:t>
            </a:r>
            <a:r>
              <a:rPr lang="tr-TR" sz="4000" b="1" dirty="0">
                <a:solidFill>
                  <a:srgbClr val="00B0F0"/>
                </a:solidFill>
              </a:rPr>
              <a:t>Kalem </a:t>
            </a:r>
            <a:r>
              <a:rPr lang="tr-TR" sz="4000" b="1" dirty="0" smtClean="0">
                <a:solidFill>
                  <a:srgbClr val="00B0F0"/>
                </a:solidFill>
              </a:rPr>
              <a:t>4</a:t>
            </a:r>
            <a:endParaRPr lang="tr-TR" sz="4000" dirty="0">
              <a:solidFill>
                <a:srgbClr val="00B0F0"/>
              </a:solidFill>
            </a:endParaRPr>
          </a:p>
          <a:p>
            <a:pPr algn="r"/>
            <a:r>
              <a:rPr lang="tr-TR" sz="5500" b="1" dirty="0">
                <a:solidFill>
                  <a:srgbClr val="00B0F0"/>
                </a:solidFill>
              </a:rPr>
              <a:t>{ </a:t>
            </a:r>
            <a:r>
              <a:rPr lang="ar-SA" sz="5500" b="1" dirty="0">
                <a:solidFill>
                  <a:srgbClr val="00B0F0"/>
                </a:solidFill>
              </a:rPr>
              <a:t>وَإِنَّكَ لَعَلَىٰ خُلُقٍ عَظِيمٍ</a:t>
            </a:r>
            <a:r>
              <a:rPr lang="tr-TR" sz="5500" b="1" dirty="0">
                <a:solidFill>
                  <a:srgbClr val="00B0F0"/>
                </a:solidFill>
              </a:rPr>
              <a:t> } </a:t>
            </a:r>
            <a:r>
              <a:rPr lang="ar-SA" sz="5500" b="1" dirty="0">
                <a:solidFill>
                  <a:srgbClr val="00B0F0"/>
                </a:solidFill>
              </a:rPr>
              <a:t>القول في تأويل قوله تعالى </a:t>
            </a:r>
            <a:r>
              <a:rPr lang="ar-SA" sz="5500" b="1" dirty="0" smtClean="0">
                <a:solidFill>
                  <a:srgbClr val="00B0F0"/>
                </a:solidFill>
              </a:rPr>
              <a:t>:</a:t>
            </a:r>
            <a:endParaRPr lang="tr-TR" sz="5500" dirty="0" smtClean="0">
              <a:solidFill>
                <a:srgbClr val="00B0F0"/>
              </a:solidFill>
            </a:endParaRPr>
          </a:p>
          <a:p>
            <a:pPr marL="0" indent="0" algn="r">
              <a:buNone/>
            </a:pPr>
            <a:r>
              <a:rPr lang="ar-SA" sz="7700" dirty="0" smtClean="0">
                <a:solidFill>
                  <a:srgbClr val="00B0F0"/>
                </a:solidFill>
              </a:rPr>
              <a:t>يقول تعالى ذكره لنبيه محمد : وإنك يا محمد لعلى أدب عظيم، وذلك أدب القرن الذي أدّبه الله به، وهو الإسلام وشرائعه. وبنحو الذي قلنا في ذلك قال أهل التأويل</a:t>
            </a:r>
            <a:r>
              <a:rPr lang="tr-TR" sz="7700" dirty="0" smtClean="0">
                <a:solidFill>
                  <a:srgbClr val="00B0F0"/>
                </a:solidFill>
              </a:rPr>
              <a:t/>
            </a:r>
            <a:br>
              <a:rPr lang="tr-TR" sz="7700" dirty="0" smtClean="0">
                <a:solidFill>
                  <a:srgbClr val="00B0F0"/>
                </a:solidFill>
              </a:rPr>
            </a:br>
            <a:r>
              <a:rPr lang="tr-TR" sz="7700" dirty="0" smtClean="0">
                <a:solidFill>
                  <a:srgbClr val="00B0F0"/>
                </a:solidFill>
              </a:rPr>
              <a:t>:</a:t>
            </a:r>
            <a:r>
              <a:rPr lang="ar-SA" sz="7700" dirty="0" smtClean="0">
                <a:solidFill>
                  <a:srgbClr val="00B0F0"/>
                </a:solidFill>
              </a:rPr>
              <a:t>ذكر من قال ذلك</a:t>
            </a:r>
            <a:r>
              <a:rPr lang="tr-TR" sz="7700" dirty="0" smtClean="0">
                <a:solidFill>
                  <a:srgbClr val="00B0F0"/>
                </a:solidFill>
              </a:rPr>
              <a:t/>
            </a:r>
            <a:br>
              <a:rPr lang="tr-TR" sz="7700" dirty="0" smtClean="0">
                <a:solidFill>
                  <a:srgbClr val="00B0F0"/>
                </a:solidFill>
              </a:rPr>
            </a:br>
            <a:r>
              <a:rPr lang="ar-SA" sz="7700" dirty="0" smtClean="0">
                <a:solidFill>
                  <a:srgbClr val="00B0F0"/>
                </a:solidFill>
              </a:rPr>
              <a:t>حدثني عليّ قال: ثنا أبو صالح، قال: ثني معاوية، عن عليّ، عن ابن عباس، قوله: {وَإنَّكَ لَعَلى خُلُقٍ عَظِيمٍ } يقول: دين عظيم</a:t>
            </a:r>
            <a:r>
              <a:rPr lang="tr-TR" sz="7700" dirty="0" smtClean="0">
                <a:solidFill>
                  <a:srgbClr val="00B0F0"/>
                </a:solidFill>
              </a:rPr>
              <a:t/>
            </a:r>
            <a:br>
              <a:rPr lang="tr-TR" sz="7700" dirty="0" smtClean="0">
                <a:solidFill>
                  <a:srgbClr val="00B0F0"/>
                </a:solidFill>
              </a:rPr>
            </a:br>
            <a:r>
              <a:rPr lang="ar-SA" sz="7700" dirty="0" smtClean="0">
                <a:solidFill>
                  <a:srgbClr val="00B0F0"/>
                </a:solidFill>
              </a:rPr>
              <a:t>حدثني محمد بن سعد، قال: ثني أبي، قال: ثني عمي، قال: ثني أبي، عن أبيه، عن ابن عباس، قوله: { وَإنَّكَ لَعَلى خُلُقٍ عَظِيمٍ } يقول: إنك على دين عظيم، وهو الإسلام</a:t>
            </a:r>
            <a:r>
              <a:rPr lang="tr-TR" sz="7700" dirty="0" smtClean="0">
                <a:solidFill>
                  <a:srgbClr val="00B0F0"/>
                </a:solidFill>
              </a:rPr>
              <a:t/>
            </a:r>
            <a:br>
              <a:rPr lang="tr-TR" sz="7700" dirty="0" smtClean="0">
                <a:solidFill>
                  <a:srgbClr val="00B0F0"/>
                </a:solidFill>
              </a:rPr>
            </a:br>
            <a:r>
              <a:rPr lang="ar-SA" sz="7700" dirty="0" smtClean="0">
                <a:solidFill>
                  <a:srgbClr val="00B0F0"/>
                </a:solidFill>
              </a:rPr>
              <a:t>حدثني محمد بن عمرو قال: ثنا أبو عاصم قال: ثنا عيسى وحدثني الحارث، قال: ثنا الحسن، قال: ثنا ورقاء، جميعاً عن ابن أبي نجيح، عن مجاهد، قوله: { خُلُقٍ عَظِيمٍ } قال: الدين</a:t>
            </a:r>
            <a:r>
              <a:rPr lang="tr-TR" sz="7700" dirty="0" smtClean="0">
                <a:solidFill>
                  <a:srgbClr val="00B0F0"/>
                </a:solidFill>
              </a:rPr>
              <a:t/>
            </a:r>
            <a:br>
              <a:rPr lang="tr-TR" sz="7700" dirty="0" smtClean="0">
                <a:solidFill>
                  <a:srgbClr val="00B0F0"/>
                </a:solidFill>
              </a:rPr>
            </a:br>
            <a:r>
              <a:rPr lang="ar-SA" sz="7700" dirty="0" smtClean="0">
                <a:solidFill>
                  <a:srgbClr val="00B0F0"/>
                </a:solidFill>
              </a:rPr>
              <a:t>حدثنا ابن عبد الأعلى، قال: ثنا ابن ثور، عن معمر، عن قتادة، قال: سألت عائشة عن خُلُق رسول الله صلى الله عليه وسلم، فقالت: كان خلقه القرآن، تقول: كما هو في القرآن</a:t>
            </a:r>
            <a:endParaRPr lang="tr-TR" sz="7700" dirty="0">
              <a:solidFill>
                <a:srgbClr val="00B0F0"/>
              </a:solidFill>
            </a:endParaRPr>
          </a:p>
        </p:txBody>
      </p:sp>
    </p:spTree>
    <p:extLst>
      <p:ext uri="{BB962C8B-B14F-4D97-AF65-F5344CB8AC3E}">
        <p14:creationId xmlns:p14="http://schemas.microsoft.com/office/powerpoint/2010/main" val="8808797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10972</TotalTime>
  <Words>859</Words>
  <Application>Microsoft Office PowerPoint</Application>
  <PresentationFormat>Ekran Gösterisi (4:3)</PresentationFormat>
  <Paragraphs>58</Paragraphs>
  <Slides>13</Slides>
  <Notes>1</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2_Hardcover</vt:lpstr>
      <vt:lpstr>A.Ü. İlahiyat Fakültesi 1. Sınıf  Tefsir Tarihi ve Usulü  تاريخ التفسير وأصوله</vt:lpstr>
      <vt:lpstr>التفسير بالرواية</vt:lpstr>
      <vt:lpstr>ظاهرة الرواية و الدراية  s.130-138</vt:lpstr>
      <vt:lpstr>: ومن أمثلة تفسير القرآن بالقرآن  تفسير قوله{صراط الذين أنعمت عليهم} فقد فُسِّر المُنْعَمُ عليهم بقوله {ومن يطع الله والرسول فأولئك مع الذين أنعم الله عليهم من النبيين والصديقين والشهداء والصالحين} (النساء69)</vt:lpstr>
      <vt:lpstr>التفسير بالرواية أشهر كتب التفسير بالمأثور( بالرواية).</vt:lpstr>
      <vt:lpstr>الأمثلة من التفاسير الأولى</vt:lpstr>
      <vt:lpstr>تفسير الطبري</vt:lpstr>
      <vt:lpstr>PowerPoint Sunusu</vt:lpstr>
      <vt:lpstr>تفسير الطبري</vt:lpstr>
      <vt:lpstr>PowerPoint Sunusu</vt:lpstr>
      <vt:lpstr>ابن ابي حاتم - تفسير القران العظيم مسندا عن رسول الله والصحابة التابعين</vt:lpstr>
      <vt:lpstr>قوله : والصلوة الوسطى اختلف في تفسيرها  فاحدها : انها الظهر. حدثنا يونس بن حبيب ، ثنا داود ، ثنا ابن أبي ذيب ، عن الزبرقان ، يعني : ابن عمرو الضمري ، عن زهرة ، يعني : ابن معبد . قال : كنا جلوسا عند زيد بن ثابت ، فارسلوه إلى اسامة ، فسالوه عن الصلاة الوسطى ، قال : هي الظهر ، كان رسول الله ( صلى الله عليه وسلم ) يصليها بالهجير . والوجه الثاني : انها العصر.</vt:lpstr>
      <vt:lpstr>PowerPoint Sunusu</vt:lpstr>
    </vt:vector>
  </TitlesOfParts>
  <Company>istanbul ünivesitesi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editor 1</cp:lastModifiedBy>
  <cp:revision>538</cp:revision>
  <cp:lastPrinted>2016-03-08T11:30:58Z</cp:lastPrinted>
  <dcterms:created xsi:type="dcterms:W3CDTF">2014-10-29T07:48:48Z</dcterms:created>
  <dcterms:modified xsi:type="dcterms:W3CDTF">2021-02-03T20:27:33Z</dcterms:modified>
</cp:coreProperties>
</file>