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277" r:id="rId4"/>
    <p:sldId id="276" r:id="rId5"/>
    <p:sldId id="265" r:id="rId6"/>
    <p:sldId id="266" r:id="rId7"/>
    <p:sldId id="278" r:id="rId8"/>
    <p:sldId id="279" r:id="rId9"/>
    <p:sldId id="267" r:id="rId10"/>
    <p:sldId id="268" r:id="rId11"/>
    <p:sldId id="280" r:id="rId12"/>
    <p:sldId id="281" r:id="rId13"/>
    <p:sldId id="290" r:id="rId14"/>
    <p:sldId id="283" r:id="rId15"/>
    <p:sldId id="272" r:id="rId16"/>
    <p:sldId id="273" r:id="rId17"/>
    <p:sldId id="284" r:id="rId18"/>
    <p:sldId id="285" r:id="rId19"/>
    <p:sldId id="286" r:id="rId20"/>
    <p:sldId id="289" r:id="rId21"/>
    <p:sldId id="291" r:id="rId22"/>
    <p:sldId id="292" r:id="rId23"/>
    <p:sldId id="293" r:id="rId24"/>
    <p:sldId id="294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3CD3E977-AFDB-4297-BADC-603F6BAB693D}">
          <p14:sldIdLst>
            <p14:sldId id="256"/>
            <p14:sldId id="264"/>
            <p14:sldId id="277"/>
            <p14:sldId id="276"/>
            <p14:sldId id="265"/>
            <p14:sldId id="266"/>
            <p14:sldId id="278"/>
            <p14:sldId id="279"/>
            <p14:sldId id="267"/>
            <p14:sldId id="268"/>
            <p14:sldId id="280"/>
            <p14:sldId id="281"/>
            <p14:sldId id="290"/>
            <p14:sldId id="283"/>
            <p14:sldId id="272"/>
            <p14:sldId id="273"/>
            <p14:sldId id="284"/>
            <p14:sldId id="285"/>
            <p14:sldId id="286"/>
            <p14:sldId id="289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113"/>
    <a:srgbClr val="66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173FE-E071-4B6C-BB4F-82C004C8F205}" type="datetimeFigureOut">
              <a:rPr lang="tr-TR" smtClean="0"/>
              <a:pPr/>
              <a:t>7.03.2018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8771-FD6B-4DCA-AB89-0E8FC9D925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7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7.03.2018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1799849" y="1054477"/>
            <a:ext cx="576632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200" b="1" spc="150" dirty="0" smtClean="0">
                <a:ln w="11430"/>
                <a:solidFill>
                  <a:schemeClr val="bg2">
                    <a:lumMod val="9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ETİK DÜŞÜNCENİN TEMELLERİ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3185082" y="5373216"/>
            <a:ext cx="277595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4000" b="1" spc="150" smtClean="0">
                <a:ln w="11430"/>
                <a:solidFill>
                  <a:schemeClr val="bg2">
                    <a:lumMod val="9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FAYDACILIK</a:t>
            </a:r>
            <a:endParaRPr lang="tr-TR" sz="4000" b="1" spc="150" dirty="0">
              <a:ln w="11430"/>
              <a:solidFill>
                <a:schemeClr val="bg2">
                  <a:lumMod val="9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198" name="Picture 6" descr="http://graphics8.nytimes.com/images/2010/10/10/us/10foot/10foot-articleLarg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143314" y="2060848"/>
            <a:ext cx="681306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usenenadam.net/wp-content/uploads/2013/11/ecesirin_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172400" cy="59132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2796761" cy="3387981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655876" y="1412776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«Faydac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l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k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ahlâki failin kendi ki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isel mutlulu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uyla de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il, ortak en büyük mutlulukla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ilgilidir»</a:t>
            </a:r>
            <a:endParaRPr lang="tr-TR" sz="240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93562" y="4293096"/>
            <a:ext cx="7724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Mill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, neyin iyi oldu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u konusundaki etik ölçütün, eylemi </a:t>
            </a:r>
            <a:endParaRPr lang="tr-TR" sz="2400" smtClean="0">
              <a:solidFill>
                <a:schemeClr val="bg2">
                  <a:lumMod val="90000"/>
                </a:schemeClr>
              </a:solidFill>
              <a:ea typeface="Palatino"/>
              <a:cs typeface="Palatino"/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yapan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ki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inin mutlulu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u de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il, toplumun ya da insanlar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n </a:t>
            </a:r>
            <a:endParaRPr lang="tr-TR" sz="2400" smtClean="0">
              <a:solidFill>
                <a:schemeClr val="bg2">
                  <a:lumMod val="90000"/>
                </a:schemeClr>
              </a:solidFill>
              <a:ea typeface="Palatino"/>
              <a:cs typeface="Palatino"/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genel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mutlulu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u ya da ba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ka türlü söylersek </a:t>
            </a:r>
            <a:endParaRPr lang="tr-TR" sz="2400" smtClean="0">
              <a:solidFill>
                <a:schemeClr val="bg2">
                  <a:lumMod val="90000"/>
                </a:schemeClr>
              </a:solidFill>
              <a:ea typeface="Palatino"/>
              <a:cs typeface="Palatino"/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“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kamu yarar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” olmas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 gerekti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ini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savunur.</a:t>
            </a:r>
            <a:endParaRPr lang="tr-TR" sz="240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9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stopglobalairwaveabuse.files.wordpress.com/2012/05/la-dolce-vita-paparazz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6" y="404664"/>
            <a:ext cx="5162323" cy="391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822020" y="4509120"/>
            <a:ext cx="7765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Modern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habercilik pratiklerinin toplumsal meşruiyeti,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gazetecilerin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toplumun her alanındaki faaliyetlerini birer kamu yararı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nişanı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taşıyarak sürdürdükleri düşüncesinden temellenir. Buna göre basın, kamuyu bilgilendirip onun </a:t>
            </a:r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gözü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kulağı olmak, bilme hakkını korumak için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vardır. </a:t>
            </a:r>
            <a:endParaRPr lang="tr-TR" sz="240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2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legraph.co.uk/content/dam/film/spotlight/spotlight-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80728"/>
            <a:ext cx="8231560" cy="463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947427" y="5805264"/>
            <a:ext cx="3415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Spotlight</a:t>
            </a:r>
          </a:p>
          <a:p>
            <a:pPr algn="ctr"/>
            <a:r>
              <a:rPr lang="tr-TR" sz="2000" smtClean="0">
                <a:solidFill>
                  <a:schemeClr val="bg2">
                    <a:lumMod val="90000"/>
                  </a:schemeClr>
                </a:solidFill>
              </a:rPr>
              <a:t>(Yön: Thomas Mc Carthy, 2015)</a:t>
            </a:r>
            <a:endParaRPr lang="tr-TR" sz="200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1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umhuriyet.com.tr/thumbs/600x349/Archive/2015/4/27/263691_resource/263691_cove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23" y="908720"/>
            <a:ext cx="606600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77080" y="4653136"/>
            <a:ext cx="6926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Palatino"/>
              </a:rPr>
              <a:t>Haluk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Palatino"/>
              </a:rPr>
              <a:t>ahin’in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Palatino"/>
              </a:rPr>
              <a:t>tespitiyle “siyasetçilerin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Palatino"/>
              </a:rPr>
              <a:t>gücünün kamusal erke dayanmas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Palatino"/>
              </a:rPr>
              <a:t> ve harcad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Palatino"/>
              </a:rPr>
              <a:t>klar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Palatino"/>
              </a:rPr>
              <a:t> paran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Palatino"/>
              </a:rPr>
              <a:t>n kamunun paras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Palatino"/>
              </a:rPr>
              <a:t> olmas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Palatino"/>
              </a:rPr>
              <a:t>, kamunun ‘gerçekleri’ ö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Palatino"/>
              </a:rPr>
              <a:t>renme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Palatino"/>
              </a:rPr>
              <a:t>hakk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Palatino"/>
              </a:rPr>
              <a:t>n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Palatino"/>
              </a:rPr>
              <a:t>geçerli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Palatino"/>
              </a:rPr>
              <a:t>k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  <a:ea typeface="Palatino"/>
                <a:cs typeface="Palatino"/>
              </a:rPr>
              <a:t>lar.”</a:t>
            </a:r>
            <a:endParaRPr lang="tr-TR" sz="240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611560" y="692696"/>
            <a:ext cx="79928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Faydacılıkta Özgürlük Sorunu</a:t>
            </a:r>
          </a:p>
          <a:p>
            <a:pPr algn="ctr"/>
            <a:endParaRPr lang="tr-TR" sz="2600" b="1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Toplumun genel mutluluğu ya da kamu yararı, </a:t>
            </a:r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toplumda azınlık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oluşturan kesimlerin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haklarını</a:t>
            </a: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ve onların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mutluluğunu geri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kalan çoğunluğun </a:t>
            </a:r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lehine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engelleme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hakkı tanımaz.</a:t>
            </a:r>
          </a:p>
          <a:p>
            <a:pPr algn="ctr"/>
            <a:endParaRPr lang="tr-TR" sz="240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B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aşkalarına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zarar verebilecek türde eylemler </a:t>
            </a:r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toplumun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yargı yetkisindeki alana aittir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.</a:t>
            </a:r>
            <a:endParaRPr lang="tr-TR" sz="240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endParaRPr lang="tr-TR" sz="2400" b="1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Genel mutluluğu artırmayı hedefleyen </a:t>
            </a:r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her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şeyi yapmak devletin görevidir. </a:t>
            </a:r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endParaRPr lang="tr-TR" sz="24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T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üm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toplumsal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kurumlar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belli bir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kamu</a:t>
            </a: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yararı perspektifine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göre işlev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görmelidir.</a:t>
            </a:r>
            <a:endParaRPr lang="tr-TR" sz="2400" b="1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71600" y="2132856"/>
            <a:ext cx="72728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600" smtClean="0">
                <a:solidFill>
                  <a:schemeClr val="bg2">
                    <a:lumMod val="90000"/>
                  </a:schemeClr>
                </a:solidFill>
              </a:rPr>
              <a:t>«Tiraj 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</a:rPr>
              <a:t>ve rating toplumun neyi okumak ya da izlemek </a:t>
            </a:r>
            <a:r>
              <a:rPr lang="tr-TR" sz="2600" i="1">
                <a:solidFill>
                  <a:schemeClr val="bg2">
                    <a:lumMod val="90000"/>
                  </a:schemeClr>
                </a:solidFill>
              </a:rPr>
              <a:t>istediğini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</a:rPr>
              <a:t> ortaya koyuyor, halkın bunları okumaktan ya da izlemekten </a:t>
            </a:r>
            <a:r>
              <a:rPr lang="tr-TR" sz="2600" i="1">
                <a:solidFill>
                  <a:schemeClr val="bg2">
                    <a:lumMod val="90000"/>
                  </a:schemeClr>
                </a:solidFill>
              </a:rPr>
              <a:t>memnun olduğunu 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</a:rPr>
              <a:t>gösteriyor. Biz de toplumun </a:t>
            </a:r>
            <a:r>
              <a:rPr lang="tr-TR" sz="2600" i="1">
                <a:solidFill>
                  <a:schemeClr val="bg2">
                    <a:lumMod val="90000"/>
                  </a:schemeClr>
                </a:solidFill>
              </a:rPr>
              <a:t>beğenilerine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</a:rPr>
              <a:t>uygun 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</a:rPr>
              <a:t>içerik üretmekle yükümlü medya profesyonelleri olarak 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</a:rPr>
              <a:t>görevimizi 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</a:rPr>
              <a:t>yapıyoruz, halk ne 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i="1" smtClean="0">
                <a:solidFill>
                  <a:schemeClr val="bg2">
                    <a:lumMod val="90000"/>
                  </a:schemeClr>
                </a:solidFill>
              </a:rPr>
              <a:t>istiyorsa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</a:rPr>
              <a:t>onu </a:t>
            </a:r>
            <a:r>
              <a:rPr lang="tr-TR" sz="2600" i="1">
                <a:solidFill>
                  <a:schemeClr val="bg2">
                    <a:lumMod val="90000"/>
                  </a:schemeClr>
                </a:solidFill>
              </a:rPr>
              <a:t>veriyoruz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</a:rPr>
              <a:t>.»</a:t>
            </a:r>
            <a:endParaRPr lang="tr-TR" sz="260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249289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Medyaya demokratik süreçlerde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atfedilen</a:t>
            </a: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i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lev olabildi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ince çok izlenmek ve okunmak de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il, kamunun demokratik bilgilenme ihtiyac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n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 kar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şı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lamak, kamunun farkl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 kesimlerinin ço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ul nitelikteki görü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lerini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aktarabilmek, bunlar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n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tart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ışı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labilmesi için bir alan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olu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ş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turmak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ş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eklinde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tarif edilir.</a:t>
            </a:r>
            <a:endParaRPr lang="tr-TR" sz="240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493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55776" y="260648"/>
            <a:ext cx="367658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600" smtClean="0">
                <a:solidFill>
                  <a:schemeClr val="bg2">
                    <a:lumMod val="90000"/>
                  </a:schemeClr>
                </a:solidFill>
              </a:rPr>
              <a:t>Tiraj ve </a:t>
            </a:r>
            <a:r>
              <a:rPr lang="tr-TR" sz="2600" i="1" smtClean="0">
                <a:solidFill>
                  <a:schemeClr val="bg2">
                    <a:lumMod val="90000"/>
                  </a:schemeClr>
                </a:solidFill>
              </a:rPr>
              <a:t>rating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</a:rPr>
              <a:t> neyi ölçer? </a:t>
            </a:r>
          </a:p>
          <a:p>
            <a:pPr algn="ctr"/>
            <a:endParaRPr lang="tr-TR" sz="26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600" smtClean="0">
                <a:solidFill>
                  <a:schemeClr val="bg2">
                    <a:lumMod val="90000"/>
                  </a:schemeClr>
                </a:solidFill>
              </a:rPr>
              <a:t>Beğeni?</a:t>
            </a:r>
          </a:p>
          <a:p>
            <a:pPr algn="ctr"/>
            <a:r>
              <a:rPr lang="tr-TR" sz="2600" smtClean="0">
                <a:solidFill>
                  <a:schemeClr val="bg2">
                    <a:lumMod val="90000"/>
                  </a:schemeClr>
                </a:solidFill>
              </a:rPr>
              <a:t>Memnuniyet ?</a:t>
            </a:r>
          </a:p>
          <a:p>
            <a:pPr algn="ctr"/>
            <a:r>
              <a:rPr lang="tr-TR" sz="2600" smtClean="0">
                <a:solidFill>
                  <a:schemeClr val="bg2">
                    <a:lumMod val="90000"/>
                  </a:schemeClr>
                </a:solidFill>
              </a:rPr>
              <a:t>Haz?</a:t>
            </a:r>
          </a:p>
          <a:p>
            <a:pPr algn="ctr"/>
            <a:r>
              <a:rPr lang="tr-TR" sz="2600" smtClean="0">
                <a:solidFill>
                  <a:schemeClr val="bg2">
                    <a:lumMod val="90000"/>
                  </a:schemeClr>
                </a:solidFill>
              </a:rPr>
              <a:t>Toplumsal Fayda?</a:t>
            </a:r>
          </a:p>
          <a:p>
            <a:pPr algn="ctr"/>
            <a:r>
              <a:rPr lang="tr-TR" sz="2600" smtClean="0">
                <a:solidFill>
                  <a:schemeClr val="bg2">
                    <a:lumMod val="90000"/>
                  </a:schemeClr>
                </a:solidFill>
              </a:rPr>
              <a:t>e. Hiçbiri</a:t>
            </a:r>
            <a:endParaRPr lang="tr-TR" sz="260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645024"/>
            <a:ext cx="3946570" cy="270687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645024"/>
            <a:ext cx="3547424" cy="27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6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83671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Medya tüketim tercihi, entelektüel, zamansal ve parasal imkanlar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m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zla do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rudan ili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kilidir. </a:t>
            </a:r>
            <a:endParaRPr lang="tr-TR" sz="240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78"/>
            <a:ext cx="2849698" cy="383366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619672" y="4034878"/>
            <a:ext cx="2590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«kültürel sermaye»</a:t>
            </a:r>
          </a:p>
        </p:txBody>
      </p:sp>
    </p:spTree>
    <p:extLst>
      <p:ext uri="{BB962C8B-B14F-4D97-AF65-F5344CB8AC3E}">
        <p14:creationId xmlns:p14="http://schemas.microsoft.com/office/powerpoint/2010/main" val="281024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786666" y="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600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tr-TR" sz="3600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Teleoloji (Teleology)</a:t>
            </a:r>
          </a:p>
          <a:p>
            <a:pPr algn="ctr"/>
            <a:endParaRPr lang="tr-TR" sz="3600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Symbol"/>
            </a:endParaRPr>
          </a:p>
          <a:p>
            <a:pPr algn="ctr"/>
            <a:endParaRPr lang="tr-TR" sz="3600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Symbol"/>
            </a:endParaRPr>
          </a:p>
          <a:p>
            <a:pPr algn="ctr"/>
            <a:endParaRPr lang="tr-TR" sz="3600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Symbol"/>
            </a:endParaRPr>
          </a:p>
          <a:p>
            <a:pPr algn="ctr"/>
            <a:endParaRPr lang="tr-TR" sz="3600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50662" y="1844824"/>
            <a:ext cx="73448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Teleolojik ahlâk teorileri bir eylemin do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rulu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una ya da yanl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ış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l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ığı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na onun sonuçlar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na bakarak karar verir. </a:t>
            </a:r>
            <a:endParaRPr lang="tr-TR" sz="2600" smtClean="0">
              <a:solidFill>
                <a:schemeClr val="bg2">
                  <a:lumMod val="90000"/>
                </a:schemeClr>
              </a:solidFill>
              <a:ea typeface="Palatino"/>
              <a:cs typeface="Palatino"/>
            </a:endParaRPr>
          </a:p>
          <a:p>
            <a:pPr algn="ctr"/>
            <a:endParaRPr lang="tr-TR" sz="2600">
              <a:solidFill>
                <a:schemeClr val="bg2">
                  <a:lumMod val="90000"/>
                </a:schemeClr>
              </a:solidFill>
              <a:ea typeface="Palatino"/>
              <a:cs typeface="Palatino"/>
            </a:endParaRPr>
          </a:p>
          <a:p>
            <a:pPr algn="ctr"/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Bir 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eylemin ahlâki de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eri, failin niyet ve isteklerinden ba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ms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z ele 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al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nmal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d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r. </a:t>
            </a:r>
          </a:p>
          <a:p>
            <a:pPr algn="ctr"/>
            <a:endParaRPr lang="tr-TR" sz="2600">
              <a:solidFill>
                <a:schemeClr val="bg2">
                  <a:lumMod val="90000"/>
                </a:schemeClr>
              </a:solidFill>
              <a:ea typeface="Palatino"/>
              <a:cs typeface="Palatino"/>
            </a:endParaRPr>
          </a:p>
          <a:p>
            <a:pPr algn="ctr"/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Eyleme 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ahlâki de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erini kazand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ran 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ş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ey eylemin üretti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i sonuçlard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r. </a:t>
            </a:r>
            <a:endParaRPr lang="tr-TR" sz="260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827584" y="2060848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Rating nicel bir tüketici verisi ortaya koyar, </a:t>
            </a:r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üretilen veri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, içerik ve reklam endüstrisi </a:t>
            </a:r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üzerinde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uzlaştığı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sürece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geçerli kabul edilir. </a:t>
            </a:r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endParaRPr lang="tr-TR" sz="240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Medyanın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ürettiği toplumsal faydanın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nasıl</a:t>
            </a: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ölçülebileceği ya da değerlendirilebileceği </a:t>
            </a:r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sorusu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böyle bir çerçevenin dışındadır.</a:t>
            </a:r>
          </a:p>
        </p:txBody>
      </p:sp>
    </p:spTree>
    <p:extLst>
      <p:ext uri="{BB962C8B-B14F-4D97-AF65-F5344CB8AC3E}">
        <p14:creationId xmlns:p14="http://schemas.microsoft.com/office/powerpoint/2010/main" val="797942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3140968"/>
            <a:ext cx="73448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“Üzerinde 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mülkiyet hakk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na sahip oldu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umuz bir 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ş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eyi diledi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imiz her 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ş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ekilde kullanabilir miyiz?” </a:t>
            </a:r>
            <a:endParaRPr lang="tr-TR" sz="260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99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411760" y="1196752"/>
            <a:ext cx="44092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600" smtClean="0">
                <a:solidFill>
                  <a:schemeClr val="bg2">
                    <a:lumMod val="90000"/>
                  </a:schemeClr>
                </a:solidFill>
              </a:rPr>
              <a:t>Faydacılığa Yöneltilen Eleştiriler</a:t>
            </a:r>
            <a:endParaRPr lang="tr-TR" sz="260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475656" y="1988840"/>
            <a:ext cx="6534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Yarar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eksenli bir ahlâki dü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libri" panose="020F0502020204030204" pitchFamily="34" charset="0"/>
              </a:rPr>
              <a:t>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ünme biçimi genel bir ilke ya da kural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libri" panose="020F0502020204030204" pitchFamily="34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 izlemeye olanak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tan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Calibri" panose="020F0502020204030204" pitchFamily="34" charset="0"/>
              </a:rPr>
              <a:t>ı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maz.</a:t>
            </a:r>
          </a:p>
          <a:p>
            <a:pPr algn="ctr"/>
            <a:endParaRPr lang="tr-TR" sz="240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Belli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bir eylem seçeneğinin her seferinde aynı sonucu üretemeyebileceği ihtimali faydacılığın </a:t>
            </a:r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bize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güvenli bir yol sunmasını önler. </a:t>
            </a:r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Bir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kişinin davranışlarının sonuçlarına ağırlık verip, güdüleri hesaba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katmamak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iyi ve kötü </a:t>
            </a:r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davranış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için yetersiz bir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rehberdir. </a:t>
            </a:r>
            <a:endParaRPr lang="tr-TR" sz="240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02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.wiley.com/product_data/coverImage300/09/07456255/0745625509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68593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44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39552" y="2060848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Eylemin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ahlâki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değeri ürettiği faydaya göre değerlendiriliyorsa, sonucu bilmeden ahlâken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doğru eylemi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nasıl seçeriz? </a:t>
            </a:r>
          </a:p>
          <a:p>
            <a:pPr algn="ctr"/>
            <a:endParaRPr lang="tr-TR" sz="240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Karşımızda,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ürettikleri fayda bakımından eşit olan ancak ahlâken pek de eşit görünmeyen iki seçenek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olduğunda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ne olacak? </a:t>
            </a:r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endParaRPr lang="tr-TR" sz="240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O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halde faydacılık zalim ve barbarca eylemlere meşru bir zemin yaratabilecek entelektüel bir gerekçeye dönüşebilir mi? </a:t>
            </a:r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endParaRPr lang="tr-TR" sz="240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Amaçlar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</a:rPr>
              <a:t>araçları meşrulaştırır mı?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475370" y="1268760"/>
            <a:ext cx="44092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600" smtClean="0">
                <a:solidFill>
                  <a:schemeClr val="bg2">
                    <a:lumMod val="90000"/>
                  </a:schemeClr>
                </a:solidFill>
              </a:rPr>
              <a:t>Faydacılığa Yöneltilen Eleştiriler</a:t>
            </a:r>
            <a:endParaRPr lang="tr-TR" sz="260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6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1628800"/>
            <a:ext cx="7632848" cy="371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660" algn="ctr">
              <a:lnSpc>
                <a:spcPct val="110000"/>
              </a:lnSpc>
              <a:spcBef>
                <a:spcPts val="360"/>
              </a:spcBef>
            </a:pP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Benmerkezci 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(egoistic) yakla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şı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mlara göre, 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x eylemi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, eylemin failine y eyleminden daha fazla yarar sa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l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yorsa o halde do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ru olan x eylemini 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yapmakt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r. </a:t>
            </a:r>
          </a:p>
          <a:p>
            <a:pPr marR="73660" indent="180340" algn="ctr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</a:pPr>
            <a:endParaRPr lang="tr-TR" sz="2600" smtClean="0">
              <a:solidFill>
                <a:schemeClr val="bg2">
                  <a:lumMod val="90000"/>
                </a:schemeClr>
              </a:solidFill>
              <a:ea typeface="Palatino"/>
              <a:cs typeface="Palatino"/>
            </a:endParaRPr>
          </a:p>
          <a:p>
            <a:pPr marR="73660" algn="ctr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</a:pP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Di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erkamc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 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(altruistic) yakla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şı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mlarda ise, y eylemi fail aç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s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ndan istenilen sonuçlar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 üretmese de, e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er sonuçlar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 itibariyle toplumun genel yarar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n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 art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r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yorsa y eylemi ahlâken do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rudur. </a:t>
            </a:r>
            <a:endParaRPr lang="tr-TR" sz="2600">
              <a:solidFill>
                <a:schemeClr val="bg2">
                  <a:lumMod val="9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7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71800" y="188640"/>
            <a:ext cx="37877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/>
              </a:rPr>
              <a:t>Faydacılık/Yararcılık </a:t>
            </a:r>
            <a:endParaRPr lang="tr-TR" sz="3200" b="1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Symbol"/>
            </a:endParaRPr>
          </a:p>
          <a:p>
            <a:pPr algn="ctr"/>
            <a:r>
              <a:rPr lang="tr-TR" sz="32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/>
              </a:rPr>
              <a:t>(</a:t>
            </a:r>
            <a:r>
              <a:rPr lang="tr-TR" sz="32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/>
              </a:rPr>
              <a:t>Utilitarianism)</a:t>
            </a:r>
          </a:p>
        </p:txBody>
      </p:sp>
      <p:pic>
        <p:nvPicPr>
          <p:cNvPr id="2050" name="Picture 2" descr="https://michaeldstark.files.wordpress.com/2012/11/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44" y="1700808"/>
            <a:ext cx="5919016" cy="457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4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19" y="1340767"/>
            <a:ext cx="3312368" cy="43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ikdörtgen 2"/>
          <p:cNvSpPr/>
          <p:nvPr/>
        </p:nvSpPr>
        <p:spPr>
          <a:xfrm>
            <a:off x="647817" y="1889676"/>
            <a:ext cx="478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En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çok ki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i için iyilik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yaratmak</a:t>
            </a:r>
          </a:p>
          <a:p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do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ru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ya da yanl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ışı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n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ölçüsüdür.</a:t>
            </a:r>
            <a:endParaRPr lang="tr-TR" sz="240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87269" y="3099589"/>
            <a:ext cx="5148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“en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yüksek iyi/iyiliğin son noktası” (</a:t>
            </a:r>
            <a:r>
              <a:rPr lang="tr-TR" sz="2400" i="1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summum bonum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) </a:t>
            </a:r>
            <a:endParaRPr lang="tr-TR" sz="240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86444" y="4309502"/>
            <a:ext cx="2723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En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yüksek iyi,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hazd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r.</a:t>
            </a:r>
            <a:endParaRPr lang="tr-TR" sz="240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59832" y="1412776"/>
            <a:ext cx="271741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“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sonuçculuk”</a:t>
            </a:r>
          </a:p>
          <a:p>
            <a:pPr algn="ctr"/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(</a:t>
            </a:r>
            <a:r>
              <a:rPr lang="tr-TR" sz="2600" i="1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consequentialism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)</a:t>
            </a:r>
            <a:endParaRPr lang="tr-TR" sz="260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99592" y="2492896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Sonuçculuk herhangi bir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ş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eyin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ahlâk bak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m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ndan yanl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ış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 oldu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unu söyleyenlere bunlar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n ne tür kötü sonuçlar üretti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ini sorar ve aç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klama bekler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.</a:t>
            </a: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 </a:t>
            </a: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E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ğ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er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bunlar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n ki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ilere ya da topluma zarar verici sonuçlar üretti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i gösterilemiyorsa, bunlar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n “ahlâken” yanl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Cambria" panose="02040503050406030204" pitchFamily="18" charset="0"/>
              </a:rPr>
              <a:t>ış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lanma ihtimali ortadan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latin typeface="+mj-lt"/>
                <a:ea typeface="Palatino"/>
                <a:cs typeface="Palatino"/>
              </a:rPr>
              <a:t>kalkar.</a:t>
            </a:r>
            <a:endParaRPr lang="tr-TR" sz="240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59832" y="1412776"/>
            <a:ext cx="271741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“</a:t>
            </a:r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sonuçculuk”</a:t>
            </a:r>
          </a:p>
          <a:p>
            <a:pPr algn="ctr"/>
            <a:r>
              <a:rPr lang="tr-TR" sz="26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(</a:t>
            </a:r>
            <a:r>
              <a:rPr lang="tr-TR" sz="2600" i="1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consequentialism</a:t>
            </a:r>
            <a:r>
              <a:rPr lang="tr-TR" sz="26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)</a:t>
            </a:r>
            <a:endParaRPr lang="tr-TR" sz="260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71600" y="2492896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Ahlâki bak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mdan do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ru cevab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 bulman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n yolu, evrenin yasalar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na, dini ö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retilere, ruhani liderlere, insanlar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 yüzy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llard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r ezen geleneklere ya da üzerimizde otorite kurmaya çal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anlara ba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vurmak de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il, eylemin sonuçlar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n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 de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erlendirmektir.</a:t>
            </a:r>
            <a:endParaRPr lang="tr-TR" sz="240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4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539992" y="1340767"/>
            <a:ext cx="4752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Bentham’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n hazc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 faydac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l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ığı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, bilhassa kilisenin mutluluk kar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şı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t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, otoriter ve çileci ideolojisine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bir kar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şı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 ç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k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ıştır. </a:t>
            </a:r>
            <a:endParaRPr lang="tr-TR" sz="240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39993" y="306896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Bentham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bu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nedenle, mutluluk biçimleri aras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nda hiçbir ayr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m yap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lmamas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 gerekti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ini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savunmu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ş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tur. </a:t>
            </a:r>
          </a:p>
          <a:p>
            <a:pPr algn="ctr"/>
            <a:endParaRPr lang="tr-TR" sz="2400">
              <a:solidFill>
                <a:schemeClr val="bg2">
                  <a:lumMod val="90000"/>
                </a:schemeClr>
              </a:solidFill>
              <a:ea typeface="Palatino"/>
              <a:cs typeface="Palatino"/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İnsanlara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mutluluk veren her ne olursa olsun, e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it de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er ta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şı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mal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d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r.</a:t>
            </a:r>
            <a:endParaRPr lang="tr-TR" sz="240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19" y="1340767"/>
            <a:ext cx="3312368" cy="43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65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3212857" cy="389203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83568" y="1979316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Ahlaki eylem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mutluluk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getirmesi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oran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nda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«do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ru»dur; mutlulu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ğ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un </a:t>
            </a:r>
            <a:r>
              <a:rPr lang="tr-TR" sz="240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tersi sonuç 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üretiyorsa «yanl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ış»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t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Cambria" panose="02040503050406030204" pitchFamily="18" charset="0"/>
              </a:rPr>
              <a:t>ı</a:t>
            </a:r>
            <a:r>
              <a:rPr lang="tr-TR" sz="2400" smtClean="0">
                <a:solidFill>
                  <a:schemeClr val="bg2">
                    <a:lumMod val="90000"/>
                  </a:schemeClr>
                </a:solidFill>
                <a:ea typeface="Palatino"/>
                <a:cs typeface="Palatino"/>
              </a:rPr>
              <a:t>r.</a:t>
            </a:r>
          </a:p>
          <a:p>
            <a:pPr algn="ctr"/>
            <a:endParaRPr lang="tr-TR" sz="240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Düşük ve Yüksek Hazlar</a:t>
            </a:r>
          </a:p>
          <a:p>
            <a:pPr algn="ctr"/>
            <a:endParaRPr lang="tr-TR" sz="240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tr-TR" sz="2400" smtClean="0">
                <a:solidFill>
                  <a:schemeClr val="bg2">
                    <a:lumMod val="90000"/>
                  </a:schemeClr>
                </a:solidFill>
              </a:rPr>
              <a:t>«Ortak İyi» Düşüncesi </a:t>
            </a:r>
            <a:endParaRPr lang="tr-TR" sz="240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751</Words>
  <Application>Microsoft Office PowerPoint</Application>
  <PresentationFormat>Ekran Gösterisi (4:3)</PresentationFormat>
  <Paragraphs>98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2" baseType="lpstr">
      <vt:lpstr>Arial</vt:lpstr>
      <vt:lpstr>Book Antiqua</vt:lpstr>
      <vt:lpstr>Calibri</vt:lpstr>
      <vt:lpstr>Cambria</vt:lpstr>
      <vt:lpstr>Palatino</vt:lpstr>
      <vt:lpstr>Symbol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OGUZHAN TAS</dc:creator>
  <cp:lastModifiedBy>OGUZHANTAS</cp:lastModifiedBy>
  <cp:revision>106</cp:revision>
  <dcterms:created xsi:type="dcterms:W3CDTF">2014-03-11T10:11:39Z</dcterms:created>
  <dcterms:modified xsi:type="dcterms:W3CDTF">2018-03-07T12:01:59Z</dcterms:modified>
</cp:coreProperties>
</file>