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İşgörme</a:t>
            </a:r>
            <a:r>
              <a:rPr lang="tr-TR" dirty="0"/>
              <a:t> borcu doğuran sözleşmeler</a:t>
            </a:r>
          </a:p>
          <a:p>
            <a:r>
              <a:rPr lang="tr-TR" dirty="0"/>
              <a:t>	eser sözleşmesi - </a:t>
            </a:r>
            <a:r>
              <a:rPr lang="tr-TR" dirty="0" err="1" smtClean="0"/>
              <a:t>ıv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ESER SÖZLEŞMESİNİN SONA ERMESİ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İfa Nedeniyle Sözleşmenin Sona Ermesi</a:t>
            </a:r>
          </a:p>
          <a:p>
            <a:r>
              <a:rPr lang="tr-TR" dirty="0" smtClean="0"/>
              <a:t>İş Sahibinin Tazminat Karşılığı Sözleşmeyi Feshetmesi</a:t>
            </a:r>
          </a:p>
          <a:p>
            <a:pPr lvl="1"/>
            <a:r>
              <a:rPr lang="tr-TR" dirty="0" smtClean="0"/>
              <a:t>Şartları</a:t>
            </a:r>
          </a:p>
          <a:p>
            <a:pPr lvl="2"/>
            <a:r>
              <a:rPr lang="en-US" dirty="0" err="1"/>
              <a:t>Eser</a:t>
            </a:r>
            <a:r>
              <a:rPr lang="en-US" dirty="0"/>
              <a:t> </a:t>
            </a:r>
            <a:r>
              <a:rPr lang="en-US" dirty="0" err="1"/>
              <a:t>henüz</a:t>
            </a:r>
            <a:r>
              <a:rPr lang="en-US" dirty="0"/>
              <a:t> </a:t>
            </a:r>
            <a:r>
              <a:rPr lang="en-US" dirty="0" err="1"/>
              <a:t>tamamlanmamış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en-US" dirty="0"/>
              <a:t>İşsahibi; </a:t>
            </a:r>
            <a:r>
              <a:rPr lang="en-US" dirty="0" err="1"/>
              <a:t>yükleniciye</a:t>
            </a:r>
            <a:r>
              <a:rPr lang="en-US" dirty="0"/>
              <a:t> </a:t>
            </a:r>
            <a:r>
              <a:rPr lang="en-US" dirty="0" err="1"/>
              <a:t>fesih</a:t>
            </a:r>
            <a:r>
              <a:rPr lang="en-US" dirty="0"/>
              <a:t> </a:t>
            </a:r>
            <a:r>
              <a:rPr lang="en-US" dirty="0" err="1"/>
              <a:t>iradesini</a:t>
            </a:r>
            <a:r>
              <a:rPr lang="en-US" dirty="0"/>
              <a:t> </a:t>
            </a:r>
            <a:r>
              <a:rPr lang="en-US" dirty="0" err="1" smtClean="0"/>
              <a:t>bildirmelidir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ESER SÖZLEŞMESİNİN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49491"/>
          </a:xfrm>
        </p:spPr>
        <p:txBody>
          <a:bodyPr/>
          <a:lstStyle/>
          <a:p>
            <a:r>
              <a:rPr lang="tr-TR" dirty="0"/>
              <a:t>İş Sahibinin Tazminat Karşılığı Sözleşmeyi </a:t>
            </a:r>
            <a:r>
              <a:rPr lang="tr-TR" dirty="0" smtClean="0"/>
              <a:t>Feshetmesi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tr-TR" dirty="0" smtClean="0"/>
              <a:t>Sonuçları</a:t>
            </a:r>
          </a:p>
          <a:p>
            <a:pPr lvl="2"/>
            <a:r>
              <a:rPr lang="es-ES" dirty="0"/>
              <a:t>Sözleşme ve borç sona </a:t>
            </a:r>
            <a:r>
              <a:rPr lang="es-ES" dirty="0" smtClean="0"/>
              <a:t>erer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Eserin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tasfiye</a:t>
            </a:r>
            <a:r>
              <a:rPr lang="en-US" dirty="0"/>
              <a:t> </a:t>
            </a:r>
            <a:r>
              <a:rPr lang="en-US" dirty="0" err="1" smtClean="0"/>
              <a:t>edilmelidir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zararı</a:t>
            </a:r>
            <a:r>
              <a:rPr lang="en-US" dirty="0"/>
              <a:t> </a:t>
            </a:r>
            <a:r>
              <a:rPr lang="en-US" dirty="0" err="1"/>
              <a:t>tazmin</a:t>
            </a:r>
            <a:r>
              <a:rPr lang="en-US" dirty="0"/>
              <a:t> </a:t>
            </a:r>
            <a:r>
              <a:rPr lang="en-US" dirty="0" err="1" smtClean="0"/>
              <a:t>edilmelidir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ESER SÖZLEŞMESİNİN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Sözleşmenin İmkânsızlık Nedeniyle Sona Ermesi</a:t>
            </a:r>
          </a:p>
          <a:p>
            <a:pPr lvl="1"/>
            <a:r>
              <a:rPr lang="tr-TR" dirty="0" smtClean="0"/>
              <a:t>İmkânsızlığın, eserin beklenmedik bir olay sonucu yok olmasından kaynaklanması</a:t>
            </a:r>
          </a:p>
          <a:p>
            <a:pPr lvl="2"/>
            <a:r>
              <a:rPr lang="tr-TR" dirty="0" smtClean="0"/>
              <a:t>Şartları</a:t>
            </a:r>
            <a:endParaRPr lang="tr-TR" dirty="0"/>
          </a:p>
          <a:p>
            <a:pPr lvl="3"/>
            <a:r>
              <a:rPr lang="en-US" dirty="0" err="1"/>
              <a:t>Eser</a:t>
            </a:r>
            <a:r>
              <a:rPr lang="en-US" dirty="0"/>
              <a:t> yok </a:t>
            </a:r>
            <a:r>
              <a:rPr lang="en-US" dirty="0" err="1"/>
              <a:t>olmalıdır</a:t>
            </a:r>
            <a:r>
              <a:rPr lang="tr-TR" dirty="0" smtClean="0"/>
              <a:t>.</a:t>
            </a:r>
            <a:endParaRPr lang="tr-TR" dirty="0"/>
          </a:p>
          <a:p>
            <a:pPr lvl="3"/>
            <a:r>
              <a:rPr lang="en-US" dirty="0" err="1"/>
              <a:t>Eser</a:t>
            </a:r>
            <a:r>
              <a:rPr lang="en-US" dirty="0"/>
              <a:t>, </a:t>
            </a:r>
            <a:r>
              <a:rPr lang="en-US" dirty="0" err="1"/>
              <a:t>beklenmedik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yok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Eser</a:t>
            </a:r>
            <a:r>
              <a:rPr lang="en-US" dirty="0"/>
              <a:t>,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edilmemiş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en-US" dirty="0"/>
              <a:t>İşsahibi </a:t>
            </a:r>
            <a:r>
              <a:rPr lang="en-US" dirty="0" err="1"/>
              <a:t>temerrüde</a:t>
            </a:r>
            <a:r>
              <a:rPr lang="en-US" dirty="0"/>
              <a:t> </a:t>
            </a:r>
            <a:r>
              <a:rPr lang="en-US" dirty="0" err="1"/>
              <a:t>düşmemiş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/>
              <a:t>Sonuçları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ESER SÖZLEŞMESİNİN SONA ERMESİ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Sözleşmenin İmkânsızlık Nedeniyle Sona </a:t>
            </a:r>
            <a:r>
              <a:rPr lang="tr-TR" dirty="0" smtClean="0"/>
              <a:t>Ermesi (devam)</a:t>
            </a:r>
          </a:p>
          <a:p>
            <a:pPr lvl="1"/>
            <a:r>
              <a:rPr lang="en-US" dirty="0" err="1" smtClean="0"/>
              <a:t>İmkâns</a:t>
            </a:r>
            <a:r>
              <a:rPr lang="tr-TR" dirty="0" smtClean="0"/>
              <a:t>ı</a:t>
            </a:r>
            <a:r>
              <a:rPr lang="en-US" dirty="0" err="1" smtClean="0"/>
              <a:t>zl</a:t>
            </a:r>
            <a:r>
              <a:rPr lang="tr-TR" dirty="0" err="1" smtClean="0"/>
              <a:t>ığın</a:t>
            </a:r>
            <a:r>
              <a:rPr lang="en-US" dirty="0" smtClean="0"/>
              <a:t> işsahibine </a:t>
            </a:r>
            <a:r>
              <a:rPr lang="en-US" dirty="0" err="1" smtClean="0"/>
              <a:t>yükletilen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sebepten</a:t>
            </a:r>
            <a:r>
              <a:rPr lang="en-US" dirty="0" smtClean="0"/>
              <a:t> </a:t>
            </a:r>
            <a:r>
              <a:rPr lang="en-US" dirty="0" err="1" smtClean="0"/>
              <a:t>kaynaklanmas</a:t>
            </a:r>
            <a:r>
              <a:rPr lang="tr-TR" dirty="0" smtClean="0"/>
              <a:t>ı</a:t>
            </a:r>
          </a:p>
          <a:p>
            <a:pPr lvl="2"/>
            <a:r>
              <a:rPr lang="en-US" dirty="0" err="1"/>
              <a:t>İmkânsızlığın</a:t>
            </a:r>
            <a:r>
              <a:rPr lang="en-US" dirty="0"/>
              <a:t> </a:t>
            </a:r>
            <a:r>
              <a:rPr lang="en-US" dirty="0" err="1"/>
              <a:t>işsahbininin</a:t>
            </a:r>
            <a:r>
              <a:rPr lang="en-US" dirty="0"/>
              <a:t> </a:t>
            </a:r>
            <a:r>
              <a:rPr lang="en-US" dirty="0" err="1"/>
              <a:t>sağladığı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arsanın</a:t>
            </a:r>
            <a:r>
              <a:rPr lang="en-US" dirty="0"/>
              <a:t> </a:t>
            </a:r>
            <a:r>
              <a:rPr lang="en-US" dirty="0" err="1"/>
              <a:t>ayıbından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talimatlarından</a:t>
            </a:r>
            <a:r>
              <a:rPr lang="en-US" dirty="0"/>
              <a:t> </a:t>
            </a:r>
            <a:r>
              <a:rPr lang="en-US" dirty="0" err="1" smtClean="0"/>
              <a:t>kaynaklanması</a:t>
            </a:r>
            <a:endParaRPr lang="tr-TR" dirty="0" smtClean="0"/>
          </a:p>
          <a:p>
            <a:pPr lvl="3"/>
            <a:r>
              <a:rPr lang="en-US" dirty="0" err="1" smtClean="0"/>
              <a:t>Şartları</a:t>
            </a:r>
            <a:endParaRPr lang="tr-TR" dirty="0"/>
          </a:p>
          <a:p>
            <a:pPr lvl="4"/>
            <a:r>
              <a:rPr lang="en-US" dirty="0" err="1"/>
              <a:t>Eser</a:t>
            </a:r>
            <a:r>
              <a:rPr lang="en-US" dirty="0"/>
              <a:t> yok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Eser</a:t>
            </a:r>
            <a:r>
              <a:rPr lang="en-US" dirty="0"/>
              <a:t>, işsahibine </a:t>
            </a:r>
            <a:r>
              <a:rPr lang="en-US" dirty="0" err="1"/>
              <a:t>yükletilen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sonucu</a:t>
            </a:r>
            <a:r>
              <a:rPr lang="en-US" dirty="0"/>
              <a:t> yok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5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kusurlu</a:t>
            </a:r>
            <a:r>
              <a:rPr lang="en-US" dirty="0"/>
              <a:t> </a:t>
            </a:r>
            <a:r>
              <a:rPr lang="en-US" dirty="0" err="1" smtClean="0"/>
              <a:t>olmamalıdır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doğabilecek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zamanında</a:t>
            </a:r>
            <a:r>
              <a:rPr lang="en-US" dirty="0"/>
              <a:t> işsahibine </a:t>
            </a:r>
            <a:r>
              <a:rPr lang="en-US" dirty="0" err="1"/>
              <a:t>bildirmiş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Sözleşmenin İmkânsızlık Nedeniyle Sona Ermesi (devam)</a:t>
            </a:r>
          </a:p>
          <a:p>
            <a:pPr lvl="1"/>
            <a:r>
              <a:rPr lang="en-US" dirty="0" err="1"/>
              <a:t>İmkâns</a:t>
            </a:r>
            <a:r>
              <a:rPr lang="tr-TR" dirty="0"/>
              <a:t>ı</a:t>
            </a:r>
            <a:r>
              <a:rPr lang="en-US" dirty="0" err="1"/>
              <a:t>zl</a:t>
            </a:r>
            <a:r>
              <a:rPr lang="tr-TR" dirty="0" err="1"/>
              <a:t>ığın</a:t>
            </a:r>
            <a:r>
              <a:rPr lang="en-US" dirty="0"/>
              <a:t> işsahibine </a:t>
            </a:r>
            <a:r>
              <a:rPr lang="en-US" dirty="0" err="1"/>
              <a:t>yükletilen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sebepten</a:t>
            </a:r>
            <a:r>
              <a:rPr lang="en-US" dirty="0"/>
              <a:t> </a:t>
            </a:r>
            <a:r>
              <a:rPr lang="en-US" dirty="0" err="1"/>
              <a:t>kaynaklanmas</a:t>
            </a:r>
            <a:r>
              <a:rPr lang="tr-TR" dirty="0" smtClean="0"/>
              <a:t>ı (devam)</a:t>
            </a:r>
            <a:endParaRPr lang="tr-TR" dirty="0"/>
          </a:p>
          <a:p>
            <a:pPr lvl="2"/>
            <a:r>
              <a:rPr lang="en-US" dirty="0" err="1"/>
              <a:t>İmkânsızlığın</a:t>
            </a:r>
            <a:r>
              <a:rPr lang="en-US" dirty="0"/>
              <a:t> </a:t>
            </a:r>
            <a:r>
              <a:rPr lang="en-US" dirty="0" err="1"/>
              <a:t>işsahbininin</a:t>
            </a:r>
            <a:r>
              <a:rPr lang="en-US" dirty="0"/>
              <a:t> </a:t>
            </a:r>
            <a:r>
              <a:rPr lang="en-US" dirty="0" err="1"/>
              <a:t>sağladığı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arsanın</a:t>
            </a:r>
            <a:r>
              <a:rPr lang="en-US" dirty="0"/>
              <a:t> </a:t>
            </a:r>
            <a:r>
              <a:rPr lang="en-US" dirty="0" err="1"/>
              <a:t>ayıbından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yanlış</a:t>
            </a:r>
            <a:r>
              <a:rPr lang="en-US" dirty="0"/>
              <a:t> </a:t>
            </a:r>
            <a:r>
              <a:rPr lang="en-US" dirty="0" err="1"/>
              <a:t>talimatlarından</a:t>
            </a:r>
            <a:r>
              <a:rPr lang="en-US" dirty="0"/>
              <a:t> </a:t>
            </a:r>
            <a:r>
              <a:rPr lang="en-US" dirty="0" err="1" smtClean="0"/>
              <a:t>kaynaklanması</a:t>
            </a:r>
            <a:r>
              <a:rPr lang="tr-TR" dirty="0" smtClean="0"/>
              <a:t> (devam)</a:t>
            </a:r>
          </a:p>
          <a:p>
            <a:pPr lvl="3"/>
            <a:r>
              <a:rPr lang="tr-TR" dirty="0" smtClean="0"/>
              <a:t>S</a:t>
            </a:r>
            <a:r>
              <a:rPr lang="en-US" dirty="0" err="1" smtClean="0"/>
              <a:t>onuçları</a:t>
            </a:r>
            <a:endParaRPr lang="tr-TR" dirty="0"/>
          </a:p>
          <a:p>
            <a:pPr lvl="4"/>
            <a:r>
              <a:rPr lang="en-US" dirty="0" err="1"/>
              <a:t>Yüklenici</a:t>
            </a:r>
            <a:r>
              <a:rPr lang="en-US" dirty="0"/>
              <a:t> her </a:t>
            </a:r>
            <a:r>
              <a:rPr lang="en-US" dirty="0" err="1"/>
              <a:t>şeyden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işin</a:t>
            </a:r>
            <a:r>
              <a:rPr lang="en-US" dirty="0"/>
              <a:t> </a:t>
            </a:r>
            <a:r>
              <a:rPr lang="en-US" dirty="0" err="1"/>
              <a:t>değerini</a:t>
            </a:r>
            <a:r>
              <a:rPr lang="en-US" dirty="0"/>
              <a:t> </a:t>
            </a:r>
            <a:r>
              <a:rPr lang="en-US" dirty="0" err="1" smtClean="0"/>
              <a:t>isteyebilir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değere</a:t>
            </a:r>
            <a:r>
              <a:rPr lang="en-US" dirty="0"/>
              <a:t> </a:t>
            </a:r>
            <a:r>
              <a:rPr lang="en-US" dirty="0" err="1"/>
              <a:t>girmeyen</a:t>
            </a:r>
            <a:r>
              <a:rPr lang="en-US" dirty="0"/>
              <a:t> </a:t>
            </a:r>
            <a:r>
              <a:rPr lang="en-US" dirty="0" err="1"/>
              <a:t>giderlerinin</a:t>
            </a:r>
            <a:r>
              <a:rPr lang="en-US" dirty="0"/>
              <a:t> </a:t>
            </a:r>
            <a:r>
              <a:rPr lang="en-US" dirty="0" err="1"/>
              <a:t>ödenmesini</a:t>
            </a:r>
            <a:r>
              <a:rPr lang="en-US" dirty="0"/>
              <a:t> </a:t>
            </a:r>
            <a:r>
              <a:rPr lang="en-US" dirty="0" err="1" smtClean="0"/>
              <a:t>isteyebilir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r>
              <a:rPr lang="en-US" dirty="0" err="1"/>
              <a:t>zararın</a:t>
            </a:r>
            <a:r>
              <a:rPr lang="en-US" dirty="0"/>
              <a:t> </a:t>
            </a:r>
            <a:r>
              <a:rPr lang="en-US" dirty="0" err="1"/>
              <a:t>giderilmesini</a:t>
            </a:r>
            <a:r>
              <a:rPr lang="en-US" dirty="0"/>
              <a:t> </a:t>
            </a:r>
            <a:r>
              <a:rPr lang="en-US" dirty="0" err="1" smtClean="0"/>
              <a:t>isteyebilir</a:t>
            </a:r>
            <a:r>
              <a:rPr lang="tr-TR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Sözleşmenin İmkânsızlık Nedeniyle Sona Ermesi (devam)</a:t>
            </a:r>
          </a:p>
          <a:p>
            <a:pPr lvl="1"/>
            <a:r>
              <a:rPr lang="en-US" dirty="0" err="1"/>
              <a:t>İmkâns</a:t>
            </a:r>
            <a:r>
              <a:rPr lang="tr-TR" dirty="0"/>
              <a:t>ı</a:t>
            </a:r>
            <a:r>
              <a:rPr lang="en-US" dirty="0" err="1"/>
              <a:t>zl</a:t>
            </a:r>
            <a:r>
              <a:rPr lang="tr-TR" dirty="0" err="1"/>
              <a:t>ığın</a:t>
            </a:r>
            <a:r>
              <a:rPr lang="en-US" dirty="0"/>
              <a:t> işsahibine </a:t>
            </a:r>
            <a:r>
              <a:rPr lang="en-US" dirty="0" err="1"/>
              <a:t>yükletilen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sebepten</a:t>
            </a:r>
            <a:r>
              <a:rPr lang="en-US" dirty="0"/>
              <a:t> </a:t>
            </a:r>
            <a:r>
              <a:rPr lang="en-US" dirty="0" err="1"/>
              <a:t>kaynaklanmas</a:t>
            </a:r>
            <a:r>
              <a:rPr lang="tr-TR" dirty="0"/>
              <a:t>ı (devam)</a:t>
            </a:r>
          </a:p>
          <a:p>
            <a:pPr lvl="2"/>
            <a:r>
              <a:rPr lang="en-US" dirty="0" err="1" smtClean="0"/>
              <a:t>İmkânsızlığın</a:t>
            </a:r>
            <a:r>
              <a:rPr lang="en-US" dirty="0" smtClean="0"/>
              <a:t> </a:t>
            </a:r>
            <a:r>
              <a:rPr lang="en-US" dirty="0"/>
              <a:t>işsahibi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beklenmedik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olaydan</a:t>
            </a:r>
            <a:r>
              <a:rPr lang="en-US" dirty="0"/>
              <a:t> </a:t>
            </a:r>
            <a:r>
              <a:rPr lang="en-US" dirty="0" err="1" smtClean="0"/>
              <a:t>kaynaklanması</a:t>
            </a:r>
            <a:endParaRPr lang="tr-TR" dirty="0" smtClean="0"/>
          </a:p>
          <a:p>
            <a:pPr lvl="3"/>
            <a:r>
              <a:rPr lang="tr-TR" dirty="0" smtClean="0"/>
              <a:t>Şartları</a:t>
            </a:r>
          </a:p>
          <a:p>
            <a:pPr lvl="4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/>
              <a:t>ifanın</a:t>
            </a:r>
            <a:r>
              <a:rPr lang="en-US" dirty="0"/>
              <a:t>,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eserin</a:t>
            </a:r>
            <a:r>
              <a:rPr lang="en-US" dirty="0"/>
              <a:t> </a:t>
            </a:r>
            <a:r>
              <a:rPr lang="en-US" dirty="0" err="1"/>
              <a:t>tamamlanmasının</a:t>
            </a:r>
            <a:r>
              <a:rPr lang="en-US" dirty="0"/>
              <a:t> </a:t>
            </a:r>
            <a:r>
              <a:rPr lang="en-US" dirty="0" err="1" smtClean="0"/>
              <a:t>imkânsızlaşması</a:t>
            </a:r>
            <a:endParaRPr lang="tr-TR" dirty="0"/>
          </a:p>
          <a:p>
            <a:pPr lvl="4"/>
            <a:r>
              <a:rPr lang="en-US" dirty="0" err="1"/>
              <a:t>İmkânsızlığa</a:t>
            </a:r>
            <a:r>
              <a:rPr lang="en-US" dirty="0"/>
              <a:t> </a:t>
            </a:r>
            <a:r>
              <a:rPr lang="en-US" dirty="0" err="1"/>
              <a:t>beklenmedik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4"/>
            <a:r>
              <a:rPr lang="en-US" dirty="0" err="1"/>
              <a:t>Beklenmedik</a:t>
            </a:r>
            <a:r>
              <a:rPr lang="en-US" dirty="0"/>
              <a:t> </a:t>
            </a:r>
            <a:r>
              <a:rPr lang="en-US" dirty="0" err="1"/>
              <a:t>olay</a:t>
            </a:r>
            <a:r>
              <a:rPr lang="en-US" dirty="0"/>
              <a:t> </a:t>
            </a:r>
            <a:r>
              <a:rPr lang="en-US" dirty="0" err="1"/>
              <a:t>işsahibiyle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tr-TR" dirty="0" smtClean="0"/>
              <a:t>Sonuçları</a:t>
            </a:r>
          </a:p>
          <a:p>
            <a:pPr lvl="3"/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744988"/>
          </a:xfrm>
        </p:spPr>
        <p:txBody>
          <a:bodyPr/>
          <a:lstStyle/>
          <a:p>
            <a:r>
              <a:rPr lang="tr-TR" dirty="0"/>
              <a:t>Sözleşmenin İmkânsızlık Nedeniyle Sona Ermesi (devam)</a:t>
            </a:r>
          </a:p>
          <a:p>
            <a:pPr lvl="1"/>
            <a:r>
              <a:rPr lang="en-US" dirty="0" err="1" smtClean="0"/>
              <a:t>İmkâns</a:t>
            </a:r>
            <a:r>
              <a:rPr lang="tr-TR" dirty="0" err="1" smtClean="0"/>
              <a:t>ızlığı</a:t>
            </a:r>
            <a:r>
              <a:rPr lang="en-US" dirty="0" smtClean="0"/>
              <a:t>n </a:t>
            </a:r>
            <a:r>
              <a:rPr lang="en-US" dirty="0" err="1" smtClean="0"/>
              <a:t>yüklenicinin</a:t>
            </a:r>
            <a:r>
              <a:rPr lang="en-US" dirty="0" smtClean="0"/>
              <a:t> </a:t>
            </a:r>
            <a:r>
              <a:rPr lang="en-US" dirty="0" err="1" smtClean="0"/>
              <a:t>ölmesi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yeteneğini</a:t>
            </a:r>
            <a:r>
              <a:rPr lang="en-US" dirty="0" smtClean="0"/>
              <a:t> </a:t>
            </a:r>
            <a:r>
              <a:rPr lang="en-US" dirty="0" err="1" smtClean="0"/>
              <a:t>kaybetmesinden</a:t>
            </a:r>
            <a:r>
              <a:rPr lang="en-US" dirty="0" smtClean="0"/>
              <a:t> </a:t>
            </a:r>
            <a:r>
              <a:rPr lang="en-US" dirty="0" err="1" smtClean="0"/>
              <a:t>kaynaklanmas</a:t>
            </a:r>
            <a:r>
              <a:rPr lang="tr-TR" dirty="0" smtClean="0"/>
              <a:t>ı</a:t>
            </a:r>
          </a:p>
          <a:p>
            <a:pPr lvl="2"/>
            <a:r>
              <a:rPr lang="tr-TR" dirty="0" smtClean="0"/>
              <a:t>Ş</a:t>
            </a:r>
            <a:r>
              <a:rPr lang="en-US" dirty="0" err="1" smtClean="0"/>
              <a:t>artları</a:t>
            </a:r>
            <a:endParaRPr lang="tr-TR" dirty="0"/>
          </a:p>
          <a:p>
            <a:pPr lvl="3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/>
              <a:t>sonraki</a:t>
            </a:r>
            <a:r>
              <a:rPr lang="en-US" dirty="0"/>
              <a:t> </a:t>
            </a:r>
            <a:r>
              <a:rPr lang="en-US" dirty="0" err="1"/>
              <a:t>imkânsızlık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Sözleşme</a:t>
            </a:r>
            <a:r>
              <a:rPr lang="en-US" dirty="0"/>
              <a:t> </a:t>
            </a:r>
            <a:r>
              <a:rPr lang="en-US" dirty="0" err="1"/>
              <a:t>yüklenicinin</a:t>
            </a:r>
            <a:r>
              <a:rPr lang="en-US" dirty="0"/>
              <a:t> </a:t>
            </a:r>
            <a:r>
              <a:rPr lang="en-US" dirty="0" err="1"/>
              <a:t>kişisel</a:t>
            </a:r>
            <a:r>
              <a:rPr lang="en-US" dirty="0"/>
              <a:t> </a:t>
            </a:r>
            <a:r>
              <a:rPr lang="en-US" dirty="0" err="1"/>
              <a:t>nitelikleri</a:t>
            </a:r>
            <a:r>
              <a:rPr lang="en-US" dirty="0"/>
              <a:t> </a:t>
            </a:r>
            <a:r>
              <a:rPr lang="en-US" dirty="0" err="1"/>
              <a:t>gözönünde</a:t>
            </a:r>
            <a:r>
              <a:rPr lang="en-US" dirty="0"/>
              <a:t> </a:t>
            </a:r>
            <a:r>
              <a:rPr lang="en-US" dirty="0" err="1"/>
              <a:t>tutularak</a:t>
            </a:r>
            <a:r>
              <a:rPr lang="en-US" dirty="0"/>
              <a:t> </a:t>
            </a:r>
            <a:r>
              <a:rPr lang="en-US" dirty="0" err="1"/>
              <a:t>yapılmış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ölmüş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eseri</a:t>
            </a:r>
            <a:r>
              <a:rPr lang="en-US" dirty="0"/>
              <a:t> </a:t>
            </a:r>
            <a:r>
              <a:rPr lang="en-US" dirty="0" err="1"/>
              <a:t>tamamlama</a:t>
            </a:r>
            <a:r>
              <a:rPr lang="en-US" dirty="0"/>
              <a:t> </a:t>
            </a:r>
            <a:r>
              <a:rPr lang="en-US" dirty="0" err="1"/>
              <a:t>yeteneğini</a:t>
            </a:r>
            <a:r>
              <a:rPr lang="en-US" dirty="0"/>
              <a:t> </a:t>
            </a:r>
            <a:r>
              <a:rPr lang="en-US" dirty="0" err="1"/>
              <a:t>kaybetmiş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3"/>
            <a:r>
              <a:rPr lang="en-US" dirty="0" err="1"/>
              <a:t>Yüklenici</a:t>
            </a:r>
            <a:r>
              <a:rPr lang="en-US" dirty="0"/>
              <a:t> </a:t>
            </a:r>
            <a:r>
              <a:rPr lang="en-US" dirty="0" err="1"/>
              <a:t>kusursuz</a:t>
            </a:r>
            <a:r>
              <a:rPr lang="en-US" dirty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</a:p>
          <a:p>
            <a:pPr lvl="2"/>
            <a:r>
              <a:rPr lang="tr-TR" dirty="0" smtClean="0"/>
              <a:t>İspat yükü</a:t>
            </a:r>
          </a:p>
          <a:p>
            <a:pPr lvl="2"/>
            <a:r>
              <a:rPr lang="en-US" dirty="0" smtClean="0"/>
              <a:t>TBK </a:t>
            </a:r>
            <a:r>
              <a:rPr lang="en-US" dirty="0"/>
              <a:t>m. 486 </a:t>
            </a:r>
            <a:r>
              <a:rPr lang="en-US" dirty="0" err="1"/>
              <a:t>hükmünün</a:t>
            </a:r>
            <a:r>
              <a:rPr lang="en-US" dirty="0"/>
              <a:t> </a:t>
            </a:r>
            <a:r>
              <a:rPr lang="en-US" dirty="0" err="1"/>
              <a:t>hukukî</a:t>
            </a:r>
            <a:r>
              <a:rPr lang="en-US" dirty="0"/>
              <a:t> </a:t>
            </a:r>
            <a:r>
              <a:rPr lang="en-US" dirty="0" err="1"/>
              <a:t>niteliği</a:t>
            </a:r>
            <a:r>
              <a:rPr lang="en-US" dirty="0"/>
              <a:t> </a:t>
            </a:r>
            <a:endParaRPr lang="tr-TR" dirty="0" smtClean="0"/>
          </a:p>
          <a:p>
            <a:pPr lvl="2"/>
            <a:r>
              <a:rPr lang="tr-TR" dirty="0" smtClean="0"/>
              <a:t>Sonuçları</a:t>
            </a:r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1378</TotalTime>
  <Words>350</Words>
  <Application>Microsoft Office PowerPoint</Application>
  <PresentationFormat>Geniş ekran</PresentationFormat>
  <Paragraphs>58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ESER SÖZLEŞMESİNİN SONA ERMESİ</vt:lpstr>
      <vt:lpstr>ESER SÖZLEŞMESİNİN SONA ERMESİ</vt:lpstr>
      <vt:lpstr>ESER SÖZLEŞMESİNİN SONA ERMESİ</vt:lpstr>
      <vt:lpstr>ESER SÖZLEŞMESİNİN SONA ERMESİ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2021-03-22T18:44:51Z</dcterms:modified>
</cp:coreProperties>
</file>