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7"/>
  </p:notesMasterIdLst>
  <p:sldIdLst>
    <p:sldId id="256" r:id="rId3"/>
    <p:sldId id="322" r:id="rId4"/>
    <p:sldId id="257" r:id="rId5"/>
    <p:sldId id="258" r:id="rId6"/>
    <p:sldId id="259" r:id="rId7"/>
    <p:sldId id="323" r:id="rId8"/>
    <p:sldId id="324" r:id="rId9"/>
    <p:sldId id="325" r:id="rId10"/>
    <p:sldId id="326" r:id="rId11"/>
    <p:sldId id="261" r:id="rId12"/>
    <p:sldId id="327" r:id="rId13"/>
    <p:sldId id="328" r:id="rId14"/>
    <p:sldId id="262" r:id="rId15"/>
    <p:sldId id="274" r:id="rId16"/>
    <p:sldId id="299" r:id="rId17"/>
    <p:sldId id="268" r:id="rId18"/>
    <p:sldId id="272" r:id="rId19"/>
    <p:sldId id="263" r:id="rId20"/>
    <p:sldId id="337" r:id="rId21"/>
    <p:sldId id="300" r:id="rId22"/>
    <p:sldId id="301" r:id="rId23"/>
    <p:sldId id="266" r:id="rId24"/>
    <p:sldId id="269" r:id="rId25"/>
    <p:sldId id="265" r:id="rId26"/>
    <p:sldId id="302" r:id="rId27"/>
    <p:sldId id="270" r:id="rId28"/>
    <p:sldId id="271" r:id="rId29"/>
    <p:sldId id="303" r:id="rId30"/>
    <p:sldId id="275" r:id="rId31"/>
    <p:sldId id="304" r:id="rId32"/>
    <p:sldId id="276" r:id="rId33"/>
    <p:sldId id="278" r:id="rId34"/>
    <p:sldId id="305" r:id="rId35"/>
    <p:sldId id="280" r:id="rId36"/>
    <p:sldId id="329" r:id="rId37"/>
    <p:sldId id="282" r:id="rId38"/>
    <p:sldId id="281" r:id="rId39"/>
    <p:sldId id="330" r:id="rId40"/>
    <p:sldId id="331" r:id="rId41"/>
    <p:sldId id="333" r:id="rId42"/>
    <p:sldId id="334" r:id="rId43"/>
    <p:sldId id="335" r:id="rId44"/>
    <p:sldId id="336" r:id="rId45"/>
    <p:sldId id="288" r:id="rId46"/>
    <p:sldId id="289" r:id="rId47"/>
    <p:sldId id="294" r:id="rId48"/>
    <p:sldId id="307" r:id="rId49"/>
    <p:sldId id="308" r:id="rId50"/>
    <p:sldId id="309" r:id="rId51"/>
    <p:sldId id="312" r:id="rId52"/>
    <p:sldId id="313" r:id="rId53"/>
    <p:sldId id="314" r:id="rId54"/>
    <p:sldId id="311" r:id="rId55"/>
    <p:sldId id="338" r:id="rId56"/>
    <p:sldId id="315" r:id="rId57"/>
    <p:sldId id="316" r:id="rId58"/>
    <p:sldId id="317" r:id="rId59"/>
    <p:sldId id="318" r:id="rId60"/>
    <p:sldId id="319" r:id="rId61"/>
    <p:sldId id="320" r:id="rId62"/>
    <p:sldId id="321" r:id="rId63"/>
    <p:sldId id="310" r:id="rId64"/>
    <p:sldId id="290" r:id="rId65"/>
    <p:sldId id="296" r:id="rId6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F659F2-C5FC-4588-8F9A-4A8C6C6280A4}">
          <p14:sldIdLst>
            <p14:sldId id="256"/>
            <p14:sldId id="322"/>
            <p14:sldId id="257"/>
            <p14:sldId id="258"/>
            <p14:sldId id="259"/>
            <p14:sldId id="323"/>
            <p14:sldId id="324"/>
            <p14:sldId id="325"/>
            <p14:sldId id="326"/>
            <p14:sldId id="261"/>
            <p14:sldId id="327"/>
            <p14:sldId id="328"/>
            <p14:sldId id="262"/>
            <p14:sldId id="274"/>
            <p14:sldId id="299"/>
            <p14:sldId id="268"/>
            <p14:sldId id="272"/>
            <p14:sldId id="263"/>
            <p14:sldId id="337"/>
            <p14:sldId id="300"/>
            <p14:sldId id="301"/>
            <p14:sldId id="266"/>
            <p14:sldId id="269"/>
            <p14:sldId id="265"/>
            <p14:sldId id="302"/>
            <p14:sldId id="270"/>
            <p14:sldId id="271"/>
            <p14:sldId id="303"/>
            <p14:sldId id="275"/>
            <p14:sldId id="304"/>
            <p14:sldId id="276"/>
            <p14:sldId id="278"/>
            <p14:sldId id="305"/>
            <p14:sldId id="280"/>
            <p14:sldId id="329"/>
            <p14:sldId id="282"/>
            <p14:sldId id="281"/>
            <p14:sldId id="330"/>
            <p14:sldId id="331"/>
            <p14:sldId id="333"/>
            <p14:sldId id="334"/>
            <p14:sldId id="335"/>
            <p14:sldId id="336"/>
            <p14:sldId id="288"/>
            <p14:sldId id="289"/>
            <p14:sldId id="294"/>
            <p14:sldId id="307"/>
            <p14:sldId id="308"/>
            <p14:sldId id="309"/>
            <p14:sldId id="312"/>
            <p14:sldId id="313"/>
            <p14:sldId id="314"/>
            <p14:sldId id="311"/>
            <p14:sldId id="338"/>
            <p14:sldId id="315"/>
            <p14:sldId id="316"/>
            <p14:sldId id="317"/>
            <p14:sldId id="318"/>
            <p14:sldId id="319"/>
            <p14:sldId id="320"/>
            <p14:sldId id="321"/>
            <p14:sldId id="310"/>
            <p14:sldId id="290"/>
            <p14:sldId id="2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6" d="100"/>
          <a:sy n="76" d="100"/>
        </p:scale>
        <p:origin x="5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DD481-4BE7-4B77-B696-FF99997112E4}" type="datetimeFigureOut">
              <a:rPr lang="tr-TR" smtClean="0"/>
              <a:t>27.11.2016</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4A5CA-A486-4B23-A11E-8F4142FDEA89}" type="slidenum">
              <a:rPr lang="tr-TR" smtClean="0"/>
              <a:t>‹#›</a:t>
            </a:fld>
            <a:endParaRPr lang="tr-TR"/>
          </a:p>
        </p:txBody>
      </p:sp>
    </p:spTree>
    <p:extLst>
      <p:ext uri="{BB962C8B-B14F-4D97-AF65-F5344CB8AC3E}">
        <p14:creationId xmlns:p14="http://schemas.microsoft.com/office/powerpoint/2010/main" val="1140886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008BD-B628-466A-8FFC-975BCB7C8100}" type="slidenum">
              <a:rPr lang="en-US" altLang="tr-TR"/>
              <a:pPr/>
              <a:t>44</a:t>
            </a:fld>
            <a:endParaRPr lang="en-US" altLang="tr-T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altLang="tr-TR"/>
              <a:t>M16 – </a:t>
            </a:r>
            <a:r>
              <a:rPr lang="tr-TR" altLang="tr-TR"/>
              <a:t>Kartal bulutsusu kolonları</a:t>
            </a:r>
            <a:endParaRPr lang="en-US" altLang="tr-TR"/>
          </a:p>
          <a:p>
            <a:r>
              <a:rPr lang="en-US" altLang="tr-TR"/>
              <a:t>(Hubble</a:t>
            </a:r>
            <a:r>
              <a:rPr lang="tr-TR" altLang="tr-TR"/>
              <a:t> görüntüsü</a:t>
            </a:r>
            <a:r>
              <a:rPr lang="en-US" altLang="tr-TR"/>
              <a:t>,  http://oposite.stsci.edu/pubinfo/PR/95/44.html</a:t>
            </a:r>
          </a:p>
          <a:p>
            <a:r>
              <a:rPr lang="tr-TR" altLang="tr-TR"/>
              <a:t>Yıldızlar arası soğuk hidrojen gazından ve tozdan oluşan bu kolonlar aynı zamanda yeni yıldızların küvözü olarak da adlandırılabilir. Moleküler hidrojenden oluşmuş yoğun gaz bulutları (her molekülde iki hidrojen atomu vardır) ve toz, yeni oluşmuş sıcak yıldızların moröte ışınımının dağıtıcı etkisine karşı direnebilirler. Bu yıldızların yakınlarındaki gaz ve toz ise hızlıca dağılırlar (örn bkz: sağ üst köşedeki yıldız).</a:t>
            </a:r>
          </a:p>
          <a:p>
            <a:endParaRPr lang="tr-TR" altLang="tr-TR"/>
          </a:p>
          <a:p>
            <a:r>
              <a:rPr lang="tr-TR" altLang="tr-TR"/>
              <a:t>Kolonların moröte ışınım ile aşınmasıyla, kolonlar içinde gömülü olan daha yoğun küçük kürecikler etrafındaki örtü açılır.Bu kürecikler “EGG” olarak adlandırılır. “EGG” “Evaporating Gaseous Globules” sözcüklerinin kısaltmasıdır. Ancak aynı zamanda bu nesnelerin ne olduklarını da ifade etmektedir. EGG’lerin en azından bazılarının içinde embriyo yıldızlar oluşur. EGG’lerin atraflarındaki örtü kalktığı zaman, yıldızlar gelişmeyi aniden durdururlar. Bu yıldızlar kütlelerini oluşturacak madde ile bulutsudan ayrılırlar. Son olarak da EGG’lerin foto-buharlaştırmaya dayanamaması ile, yıldızların etrafı temizlenir.</a:t>
            </a:r>
          </a:p>
          <a:p>
            <a:endParaRPr lang="tr-TR" altLang="tr-TR"/>
          </a:p>
        </p:txBody>
      </p:sp>
    </p:spTree>
    <p:extLst>
      <p:ext uri="{BB962C8B-B14F-4D97-AF65-F5344CB8AC3E}">
        <p14:creationId xmlns:p14="http://schemas.microsoft.com/office/powerpoint/2010/main" val="721933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91C097-53B3-4E27-8FB3-BB22FFE3CCD6}" type="slidenum">
              <a:rPr lang="en-US" altLang="tr-TR"/>
              <a:pPr/>
              <a:t>64</a:t>
            </a:fld>
            <a:endParaRPr lang="en-US" altLang="tr-T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tr-TR" altLang="tr-TR"/>
              <a:t>Gezegenimsi bulutsu – Helyum tükendikten sonra çekirdek yeniden çöker. Dış atmosfer atılır ve kalan sıcak çekirdek tarafından iyonize hale getirilir (parlar).  Soldan sağa:</a:t>
            </a:r>
            <a:endParaRPr lang="en-US" altLang="tr-TR"/>
          </a:p>
          <a:p>
            <a:r>
              <a:rPr lang="tr-TR" altLang="tr-TR"/>
              <a:t>Yüzük bulutsusu – renkler farklı elementleri temsil etmektedir. Helyum (mavi), oksijen (yeşil) azot (kırmızı).</a:t>
            </a:r>
            <a:endParaRPr lang="en-US" altLang="tr-TR"/>
          </a:p>
          <a:p>
            <a:r>
              <a:rPr lang="en-US" altLang="tr-TR"/>
              <a:t>NGC 2440 - NGC 2440 </a:t>
            </a:r>
            <a:r>
              <a:rPr lang="tr-TR" altLang="tr-TR"/>
              <a:t>kümesinin merkezindeki yıldız 200,000 C sıcaklığı ile bilinen en sıcak yıldızlardan biridir. Çevreleyen bulutsunun kompleks yapısı bazı astronomlara merkez yıldızdan dışa doğru eşyönlü periyodik atımlar olduğunu düşündürmektedir. Ancak NGC 2440 için bu atımlar dönemlilik gösterir. Herbir dönemde de farklı yönlere atım gerçekleşir. Bulutsu aynı zamanda bol miktarda toza sahiptir. Bazı toz toplulukları merkezi yıldızdan dışa doğru uzun karanlık çizgiler olarak görülürler. </a:t>
            </a:r>
          </a:p>
          <a:p>
            <a:r>
              <a:rPr lang="tr-TR" altLang="tr-TR"/>
              <a:t>Sıcak yıldızdan gelen UV ışık nedeniyle floresan parlama yapan parlak bulutsuya ilave olarak, NGC 2440’i çevreleyen çok daha soğuk kalın bir gaz katmanı vardır. Bu katman görünür ışıkta görülmese de, kırmızıöte teleskoplar ile gözlenebilmektedir. </a:t>
            </a:r>
            <a:r>
              <a:rPr lang="en-US" altLang="tr-TR"/>
              <a:t>NGC 2440</a:t>
            </a:r>
            <a:r>
              <a:rPr lang="tr-TR" altLang="tr-TR"/>
              <a:t>, Yerden yaklaşık 4000 ışık yılı uzaklıktadır.</a:t>
            </a:r>
          </a:p>
        </p:txBody>
      </p:sp>
    </p:spTree>
    <p:extLst>
      <p:ext uri="{BB962C8B-B14F-4D97-AF65-F5344CB8AC3E}">
        <p14:creationId xmlns:p14="http://schemas.microsoft.com/office/powerpoint/2010/main" val="1613236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E6398C-D998-410B-8AA8-7052BFE0AB08}" type="slidenum">
              <a:rPr lang="en-US" altLang="tr-TR"/>
              <a:pPr/>
              <a:t>45</a:t>
            </a:fld>
            <a:endParaRPr lang="en-US" altLang="tr-T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tr-TR" altLang="tr-TR"/>
              <a:t>SMC’deki yıldız kreşi N81’in Hubble ile alınmış görüntüsü. Bu büyük kütleli yıldızlardaki yıldız rüzgarları bulutsunun dış tarafına doğru oyuklar açılmasına neden olur. Soğuk moleküler hidrojen ve toz bulutları aydınlık arkaplanın üzerinde karanlık renkte görülmektedir.</a:t>
            </a:r>
            <a:r>
              <a:rPr lang="en-US" altLang="tr-TR"/>
              <a:t> </a:t>
            </a:r>
            <a:r>
              <a:rPr lang="tr-TR" altLang="tr-TR"/>
              <a:t>Bu, büyük kütleli yıldızların doğumuna eşlik eden türbülant koşulları görebilmemizi sağlamaktadır.</a:t>
            </a:r>
            <a:r>
              <a:rPr lang="en-US" altLang="tr-TR"/>
              <a:t> </a:t>
            </a:r>
          </a:p>
          <a:p>
            <a:endParaRPr lang="en-US" altLang="tr-TR"/>
          </a:p>
          <a:p>
            <a:r>
              <a:rPr lang="tr-TR" altLang="tr-TR"/>
              <a:t>Büyük kütleli yıldız doğumunun olduğu başka bir yer olarak, NGC 6822’nin Hubble görüntülerine bakılabilir.</a:t>
            </a:r>
            <a:endParaRPr lang="en-US" altLang="tr-TR"/>
          </a:p>
          <a:p>
            <a:r>
              <a:rPr lang="tr-TR" altLang="tr-TR"/>
              <a:t>Eve ait toz, deri, saç, giysi dokuları, bitkiler, örümcek ağları, kum ve kir taneciklerinden oluşur. </a:t>
            </a:r>
            <a:endParaRPr lang="en-US" altLang="tr-TR"/>
          </a:p>
          <a:p>
            <a:endParaRPr lang="tr-TR" altLang="tr-TR"/>
          </a:p>
        </p:txBody>
      </p:sp>
    </p:spTree>
    <p:extLst>
      <p:ext uri="{BB962C8B-B14F-4D97-AF65-F5344CB8AC3E}">
        <p14:creationId xmlns:p14="http://schemas.microsoft.com/office/powerpoint/2010/main" val="344620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FD7913-10D2-4CDF-9521-429FDD90CE90}" type="slidenum">
              <a:rPr lang="en-US" altLang="tr-TR"/>
              <a:pPr/>
              <a:t>46</a:t>
            </a:fld>
            <a:endParaRPr lang="en-US" altLang="tr-T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tr-TR" altLang="tr-TR"/>
              <a:t>Bu, yıldızın evrimi sırasında başından geçecek olayları kontrol eden önemli bir prensiptir.</a:t>
            </a:r>
            <a:endParaRPr lang="en-US" altLang="tr-TR"/>
          </a:p>
          <a:p>
            <a:endParaRPr lang="tr-TR" altLang="tr-TR"/>
          </a:p>
        </p:txBody>
      </p:sp>
    </p:spTree>
    <p:extLst>
      <p:ext uri="{BB962C8B-B14F-4D97-AF65-F5344CB8AC3E}">
        <p14:creationId xmlns:p14="http://schemas.microsoft.com/office/powerpoint/2010/main" val="4070964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DFFEAA48-8B1B-4569-BE96-34E5B3AED63E}" type="slidenum">
              <a:rPr lang="en-GB" altLang="tr-TR" smtClean="0">
                <a:latin typeface="Calibri" panose="020F0502020204030204" pitchFamily="34" charset="0"/>
              </a:rPr>
              <a:pPr fontAlgn="base">
                <a:spcBef>
                  <a:spcPct val="0"/>
                </a:spcBef>
                <a:spcAft>
                  <a:spcPct val="0"/>
                </a:spcAft>
              </a:pPr>
              <a:t>55</a:t>
            </a:fld>
            <a:endParaRPr lang="en-GB" altLang="tr-TR" smtClean="0">
              <a:latin typeface="Calibri" panose="020F0502020204030204" pitchFamily="34"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1837022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9D2C6F48-28C5-4687-8BBA-9D1F1AAF7E38}" type="slidenum">
              <a:rPr lang="en-GB" altLang="tr-TR" smtClean="0">
                <a:latin typeface="Calibri" panose="020F0502020204030204" pitchFamily="34" charset="0"/>
              </a:rPr>
              <a:pPr fontAlgn="base">
                <a:spcBef>
                  <a:spcPct val="0"/>
                </a:spcBef>
                <a:spcAft>
                  <a:spcPct val="0"/>
                </a:spcAft>
              </a:pPr>
              <a:t>56</a:t>
            </a:fld>
            <a:endParaRPr lang="en-GB" altLang="tr-TR" smtClean="0">
              <a:latin typeface="Calibri" panose="020F0502020204030204" pitchFamily="34"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1537503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B7D74CC-2C46-49AC-ADD2-77A640D7333E}" type="slidenum">
              <a:rPr lang="en-GB" altLang="tr-TR" smtClean="0">
                <a:latin typeface="Calibri" panose="020F0502020204030204" pitchFamily="34" charset="0"/>
              </a:rPr>
              <a:pPr fontAlgn="base">
                <a:spcBef>
                  <a:spcPct val="0"/>
                </a:spcBef>
                <a:spcAft>
                  <a:spcPct val="0"/>
                </a:spcAft>
              </a:pPr>
              <a:t>57</a:t>
            </a:fld>
            <a:endParaRPr lang="en-GB" altLang="tr-TR" smtClean="0">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526915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291A5E4B-BF63-411C-8C85-FE63ED7E5CEC}" type="slidenum">
              <a:rPr lang="en-GB" altLang="tr-TR" smtClean="0">
                <a:latin typeface="Calibri" panose="020F0502020204030204" pitchFamily="34" charset="0"/>
              </a:rPr>
              <a:pPr fontAlgn="base">
                <a:spcBef>
                  <a:spcPct val="0"/>
                </a:spcBef>
                <a:spcAft>
                  <a:spcPct val="0"/>
                </a:spcAft>
              </a:pPr>
              <a:t>58</a:t>
            </a:fld>
            <a:endParaRPr lang="en-GB" altLang="tr-TR" smtClean="0">
              <a:latin typeface="Calibri" panose="020F0502020204030204"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742527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E1433A32-4BE5-4F22-B948-FCB43760F865}" type="slidenum">
              <a:rPr lang="en-GB" altLang="tr-TR" smtClean="0">
                <a:latin typeface="Calibri" panose="020F0502020204030204" pitchFamily="34" charset="0"/>
              </a:rPr>
              <a:pPr fontAlgn="base">
                <a:spcBef>
                  <a:spcPct val="0"/>
                </a:spcBef>
                <a:spcAft>
                  <a:spcPct val="0"/>
                </a:spcAft>
              </a:pPr>
              <a:t>59</a:t>
            </a:fld>
            <a:endParaRPr lang="en-GB" altLang="tr-TR" smtClean="0">
              <a:latin typeface="Calibri" panose="020F0502020204030204"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3852704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C38D775C-E3E3-473F-8D58-73CF58EB8C80}" type="slidenum">
              <a:rPr lang="en-GB" altLang="tr-TR" smtClean="0">
                <a:latin typeface="Calibri" panose="020F0502020204030204" pitchFamily="34" charset="0"/>
              </a:rPr>
              <a:pPr fontAlgn="base">
                <a:spcBef>
                  <a:spcPct val="0"/>
                </a:spcBef>
                <a:spcAft>
                  <a:spcPct val="0"/>
                </a:spcAft>
              </a:pPr>
              <a:t>60</a:t>
            </a:fld>
            <a:endParaRPr lang="en-GB" altLang="tr-TR" smtClean="0">
              <a:latin typeface="Calibri" panose="020F0502020204030204"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3118283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p>
            <a:fld id="{F1C850F5-1582-4E7A-A490-506A58050A21}" type="datetimeFigureOut">
              <a:rPr lang="tr-TR" smtClean="0"/>
              <a:t>27.11.2016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45D4FE2-2DE7-460F-A9AA-FB93FE435318}" type="slidenum">
              <a:rPr lang="tr-TR" smtClean="0"/>
              <a:t>‹#›</a:t>
            </a:fld>
            <a:endParaRPr lang="tr-TR"/>
          </a:p>
        </p:txBody>
      </p:sp>
    </p:spTree>
    <p:extLst>
      <p:ext uri="{BB962C8B-B14F-4D97-AF65-F5344CB8AC3E}">
        <p14:creationId xmlns:p14="http://schemas.microsoft.com/office/powerpoint/2010/main" val="1850740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F1C850F5-1582-4E7A-A490-506A58050A21}" type="datetimeFigureOut">
              <a:rPr lang="tr-TR" smtClean="0"/>
              <a:t>27.11.2016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45D4FE2-2DE7-460F-A9AA-FB93FE435318}" type="slidenum">
              <a:rPr lang="tr-TR" smtClean="0"/>
              <a:t>‹#›</a:t>
            </a:fld>
            <a:endParaRPr lang="tr-TR"/>
          </a:p>
        </p:txBody>
      </p:sp>
    </p:spTree>
    <p:extLst>
      <p:ext uri="{BB962C8B-B14F-4D97-AF65-F5344CB8AC3E}">
        <p14:creationId xmlns:p14="http://schemas.microsoft.com/office/powerpoint/2010/main" val="3645397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F1C850F5-1582-4E7A-A490-506A58050A21}" type="datetimeFigureOut">
              <a:rPr lang="tr-TR" smtClean="0"/>
              <a:t>27.11.2016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45D4FE2-2DE7-460F-A9AA-FB93FE435318}" type="slidenum">
              <a:rPr lang="tr-TR" smtClean="0"/>
              <a:t>‹#›</a:t>
            </a:fld>
            <a:endParaRPr lang="tr-TR"/>
          </a:p>
        </p:txBody>
      </p:sp>
    </p:spTree>
    <p:extLst>
      <p:ext uri="{BB962C8B-B14F-4D97-AF65-F5344CB8AC3E}">
        <p14:creationId xmlns:p14="http://schemas.microsoft.com/office/powerpoint/2010/main" val="991718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tr-T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tr-T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A39B74AA-A9C9-492D-8018-8FBC41D43CA2}" type="slidenum">
              <a:rPr lang="en-US" altLang="tr-TR"/>
              <a:pPr/>
              <a:t>‹#›</a:t>
            </a:fld>
            <a:endParaRPr lang="en-US" altLang="tr-TR"/>
          </a:p>
        </p:txBody>
      </p:sp>
    </p:spTree>
    <p:extLst>
      <p:ext uri="{BB962C8B-B14F-4D97-AF65-F5344CB8AC3E}">
        <p14:creationId xmlns:p14="http://schemas.microsoft.com/office/powerpoint/2010/main" val="565173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altLang="tr-TR"/>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altLang="tr-TR"/>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E9EBFA62-400F-450F-9608-949802662402}" type="slidenum">
              <a:rPr lang="en-US" altLang="tr-TR"/>
              <a:pPr/>
              <a:t>‹#›</a:t>
            </a:fld>
            <a:endParaRPr lang="en-US" altLang="tr-TR"/>
          </a:p>
        </p:txBody>
      </p:sp>
    </p:spTree>
    <p:extLst>
      <p:ext uri="{BB962C8B-B14F-4D97-AF65-F5344CB8AC3E}">
        <p14:creationId xmlns:p14="http://schemas.microsoft.com/office/powerpoint/2010/main" val="3391824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
        <p:nvSpPr>
          <p:cNvPr id="4" name="Date Placeholder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887A78-692D-44C0-8CBD-B04ACE38FD1F}"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157292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F22805A-D2AE-4012-85EA-43640B53CAB1}"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461007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D9BE23C-A4B6-40A5-BAE4-7AD18B9C45AE}"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244812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55C5CF8-884C-43FF-A1F3-16A17F5DD1A4}"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808519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lvl1pPr>
              <a:defRPr/>
            </a:lvl1pPr>
          </a:lstStyle>
          <a:p>
            <a:endParaRPr lang="en-US" altLang="tr-TR">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tr-TR">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7989354-7288-4ADB-A062-C85844A669DF}"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942919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lvl1pPr>
              <a:defRPr/>
            </a:lvl1pPr>
          </a:lstStyle>
          <a:p>
            <a:endParaRPr lang="en-US" altLang="tr-TR">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tr-TR">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42F3194-74B5-42DA-B83F-2D2EA74800BD}"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3651518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p>
            <a:fld id="{F1C850F5-1582-4E7A-A490-506A58050A21}" type="datetimeFigureOut">
              <a:rPr lang="tr-TR" smtClean="0"/>
              <a:t>27.11.2016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45D4FE2-2DE7-460F-A9AA-FB93FE435318}" type="slidenum">
              <a:rPr lang="tr-TR" smtClean="0"/>
              <a:t>‹#›</a:t>
            </a:fld>
            <a:endParaRPr lang="tr-TR"/>
          </a:p>
        </p:txBody>
      </p:sp>
    </p:spTree>
    <p:extLst>
      <p:ext uri="{BB962C8B-B14F-4D97-AF65-F5344CB8AC3E}">
        <p14:creationId xmlns:p14="http://schemas.microsoft.com/office/powerpoint/2010/main" val="381494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tr-TR">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tr-TR">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ECA58AF-15FA-4ED5-B7F0-952A7155948B}"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067081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3BF3C3-F152-4672-8AC6-A54BF2FA3F98}"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890244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tr-TR">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tr-TR">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98262A0-9C47-427A-804B-C18F3D2CBD10}"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1279671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0A9B6C-31F2-455A-9110-80E23B8C1057}"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462962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10"/>
          </p:nvPr>
        </p:nvSpPr>
        <p:spPr/>
        <p:txBody>
          <a:bodyPr/>
          <a:lstStyle>
            <a:lvl1pPr>
              <a:defRPr/>
            </a:lvl1pPr>
          </a:lstStyle>
          <a:p>
            <a:endParaRPr lang="en-US" altLang="tr-TR">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tr-TR">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539619-E4CA-4EF1-8118-06757A868E89}"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357062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tr-TR">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tr-TR">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A39B74AA-A9C9-492D-8018-8FBC41D43CA2}"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2030992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tr-TR"/>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altLang="tr-TR">
              <a:solidFill>
                <a:srgbClr val="000000"/>
              </a:solidFill>
            </a:endParaRPr>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altLang="tr-TR">
              <a:solidFill>
                <a:srgbClr val="000000"/>
              </a:solidFill>
            </a:endParaRPr>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E9EBFA62-400F-450F-9608-949802662402}"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998151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tr-TR"/>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a:xfrm>
            <a:off x="609600" y="6245225"/>
            <a:ext cx="2844800" cy="476250"/>
          </a:xfrm>
        </p:spPr>
        <p:txBody>
          <a:bodyPr/>
          <a:lstStyle>
            <a:lvl1pPr>
              <a:defRPr/>
            </a:lvl1pPr>
          </a:lstStyle>
          <a:p>
            <a:endParaRPr lang="en-US" altLang="tr-TR">
              <a:solidFill>
                <a:srgbClr val="000000"/>
              </a:solidFill>
            </a:endParaRPr>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ltLang="tr-TR">
              <a:solidFill>
                <a:srgbClr val="000000"/>
              </a:solidFill>
            </a:endParaRPr>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7CAB2BD7-E337-4540-A2B4-1EB6DD1E8953}"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3203386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tr-TR">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tr-TR">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A7B245FA-CFD7-452B-A5A0-F718FE2B910C}" type="slidenum">
              <a:rPr lang="en-US" altLang="tr-TR">
                <a:solidFill>
                  <a:srgbClr val="000000"/>
                </a:solidFill>
              </a:rPr>
              <a:pPr/>
              <a:t>‹#›</a:t>
            </a:fld>
            <a:endParaRPr lang="en-US" altLang="tr-TR">
              <a:solidFill>
                <a:srgbClr val="000000"/>
              </a:solidFill>
            </a:endParaRPr>
          </a:p>
        </p:txBody>
      </p:sp>
    </p:spTree>
    <p:extLst>
      <p:ext uri="{BB962C8B-B14F-4D97-AF65-F5344CB8AC3E}">
        <p14:creationId xmlns:p14="http://schemas.microsoft.com/office/powerpoint/2010/main" val="305713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C850F5-1582-4E7A-A490-506A58050A21}" type="datetimeFigureOut">
              <a:rPr lang="tr-TR" smtClean="0"/>
              <a:t>27.11.2016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C45D4FE2-2DE7-460F-A9AA-FB93FE435318}" type="slidenum">
              <a:rPr lang="tr-TR" smtClean="0"/>
              <a:t>‹#›</a:t>
            </a:fld>
            <a:endParaRPr lang="tr-TR"/>
          </a:p>
        </p:txBody>
      </p:sp>
    </p:spTree>
    <p:extLst>
      <p:ext uri="{BB962C8B-B14F-4D97-AF65-F5344CB8AC3E}">
        <p14:creationId xmlns:p14="http://schemas.microsoft.com/office/powerpoint/2010/main" val="2239370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Date Placeholder 4"/>
          <p:cNvSpPr>
            <a:spLocks noGrp="1"/>
          </p:cNvSpPr>
          <p:nvPr>
            <p:ph type="dt" sz="half" idx="10"/>
          </p:nvPr>
        </p:nvSpPr>
        <p:spPr/>
        <p:txBody>
          <a:bodyPr/>
          <a:lstStyle/>
          <a:p>
            <a:fld id="{F1C850F5-1582-4E7A-A490-506A58050A21}" type="datetimeFigureOut">
              <a:rPr lang="tr-TR" smtClean="0"/>
              <a:t>27.11.2016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45D4FE2-2DE7-460F-A9AA-FB93FE435318}" type="slidenum">
              <a:rPr lang="tr-TR" smtClean="0"/>
              <a:t>‹#›</a:t>
            </a:fld>
            <a:endParaRPr lang="tr-TR"/>
          </a:p>
        </p:txBody>
      </p:sp>
    </p:spTree>
    <p:extLst>
      <p:ext uri="{BB962C8B-B14F-4D97-AF65-F5344CB8AC3E}">
        <p14:creationId xmlns:p14="http://schemas.microsoft.com/office/powerpoint/2010/main" val="371125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tr-T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7" name="Date Placeholder 6"/>
          <p:cNvSpPr>
            <a:spLocks noGrp="1"/>
          </p:cNvSpPr>
          <p:nvPr>
            <p:ph type="dt" sz="half" idx="10"/>
          </p:nvPr>
        </p:nvSpPr>
        <p:spPr/>
        <p:txBody>
          <a:bodyPr/>
          <a:lstStyle/>
          <a:p>
            <a:fld id="{F1C850F5-1582-4E7A-A490-506A58050A21}" type="datetimeFigureOut">
              <a:rPr lang="tr-TR" smtClean="0"/>
              <a:t>27.11.2016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C45D4FE2-2DE7-460F-A9AA-FB93FE435318}" type="slidenum">
              <a:rPr lang="tr-TR" smtClean="0"/>
              <a:t>‹#›</a:t>
            </a:fld>
            <a:endParaRPr lang="tr-TR"/>
          </a:p>
        </p:txBody>
      </p:sp>
    </p:spTree>
    <p:extLst>
      <p:ext uri="{BB962C8B-B14F-4D97-AF65-F5344CB8AC3E}">
        <p14:creationId xmlns:p14="http://schemas.microsoft.com/office/powerpoint/2010/main" val="2700024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r-TR"/>
          </a:p>
        </p:txBody>
      </p:sp>
      <p:sp>
        <p:nvSpPr>
          <p:cNvPr id="3" name="Date Placeholder 2"/>
          <p:cNvSpPr>
            <a:spLocks noGrp="1"/>
          </p:cNvSpPr>
          <p:nvPr>
            <p:ph type="dt" sz="half" idx="10"/>
          </p:nvPr>
        </p:nvSpPr>
        <p:spPr/>
        <p:txBody>
          <a:bodyPr/>
          <a:lstStyle/>
          <a:p>
            <a:fld id="{F1C850F5-1582-4E7A-A490-506A58050A21}" type="datetimeFigureOut">
              <a:rPr lang="tr-TR" smtClean="0"/>
              <a:t>27.11.2016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C45D4FE2-2DE7-460F-A9AA-FB93FE435318}" type="slidenum">
              <a:rPr lang="tr-TR" smtClean="0"/>
              <a:t>‹#›</a:t>
            </a:fld>
            <a:endParaRPr lang="tr-TR"/>
          </a:p>
        </p:txBody>
      </p:sp>
    </p:spTree>
    <p:extLst>
      <p:ext uri="{BB962C8B-B14F-4D97-AF65-F5344CB8AC3E}">
        <p14:creationId xmlns:p14="http://schemas.microsoft.com/office/powerpoint/2010/main" val="161215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C850F5-1582-4E7A-A490-506A58050A21}" type="datetimeFigureOut">
              <a:rPr lang="tr-TR" smtClean="0"/>
              <a:t>27.11.2016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C45D4FE2-2DE7-460F-A9AA-FB93FE435318}" type="slidenum">
              <a:rPr lang="tr-TR" smtClean="0"/>
              <a:t>‹#›</a:t>
            </a:fld>
            <a:endParaRPr lang="tr-TR"/>
          </a:p>
        </p:txBody>
      </p:sp>
    </p:spTree>
    <p:extLst>
      <p:ext uri="{BB962C8B-B14F-4D97-AF65-F5344CB8AC3E}">
        <p14:creationId xmlns:p14="http://schemas.microsoft.com/office/powerpoint/2010/main" val="758085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C850F5-1582-4E7A-A490-506A58050A21}" type="datetimeFigureOut">
              <a:rPr lang="tr-TR" smtClean="0"/>
              <a:t>27.11.2016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45D4FE2-2DE7-460F-A9AA-FB93FE435318}" type="slidenum">
              <a:rPr lang="tr-TR" smtClean="0"/>
              <a:t>‹#›</a:t>
            </a:fld>
            <a:endParaRPr lang="tr-TR"/>
          </a:p>
        </p:txBody>
      </p:sp>
    </p:spTree>
    <p:extLst>
      <p:ext uri="{BB962C8B-B14F-4D97-AF65-F5344CB8AC3E}">
        <p14:creationId xmlns:p14="http://schemas.microsoft.com/office/powerpoint/2010/main" val="3275790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C850F5-1582-4E7A-A490-506A58050A21}" type="datetimeFigureOut">
              <a:rPr lang="tr-TR" smtClean="0"/>
              <a:t>27.11.2016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C45D4FE2-2DE7-460F-A9AA-FB93FE435318}" type="slidenum">
              <a:rPr lang="tr-TR" smtClean="0"/>
              <a:t>‹#›</a:t>
            </a:fld>
            <a:endParaRPr lang="tr-TR"/>
          </a:p>
        </p:txBody>
      </p:sp>
    </p:spTree>
    <p:extLst>
      <p:ext uri="{BB962C8B-B14F-4D97-AF65-F5344CB8AC3E}">
        <p14:creationId xmlns:p14="http://schemas.microsoft.com/office/powerpoint/2010/main" val="2962145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65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tr-T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850F5-1582-4E7A-A490-506A58050A21}" type="datetimeFigureOut">
              <a:rPr lang="tr-TR" smtClean="0"/>
              <a:t>27.11.2016</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5D4FE2-2DE7-460F-A9AA-FB93FE435318}" type="slidenum">
              <a:rPr lang="tr-TR" smtClean="0"/>
              <a:t>‹#›</a:t>
            </a:fld>
            <a:endParaRPr lang="tr-TR"/>
          </a:p>
        </p:txBody>
      </p:sp>
    </p:spTree>
    <p:extLst>
      <p:ext uri="{BB962C8B-B14F-4D97-AF65-F5344CB8AC3E}">
        <p14:creationId xmlns:p14="http://schemas.microsoft.com/office/powerpoint/2010/main" val="2671151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6"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tr-TR"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tr-TR" smtClean="0"/>
              <a:t>Click to edit Master text styles</a:t>
            </a:r>
          </a:p>
          <a:p>
            <a:pPr lvl="1"/>
            <a:r>
              <a:rPr lang="en-US" altLang="tr-TR" smtClean="0"/>
              <a:t>Second level</a:t>
            </a:r>
          </a:p>
          <a:p>
            <a:pPr lvl="2"/>
            <a:r>
              <a:rPr lang="en-US" altLang="tr-TR" smtClean="0"/>
              <a:t>Third level</a:t>
            </a:r>
          </a:p>
          <a:p>
            <a:pPr lvl="3"/>
            <a:r>
              <a:rPr lang="en-US" altLang="tr-TR" smtClean="0"/>
              <a:t>Fourth level</a:t>
            </a:r>
          </a:p>
          <a:p>
            <a:pPr lvl="4"/>
            <a:r>
              <a:rPr lang="en-US" altLang="tr-TR"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tr-TR"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tr-TR"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B98C91B-2C78-43E2-8387-F401DA856F29}" type="slidenum">
              <a:rPr lang="en-US" altLang="tr-TR" smtClean="0">
                <a:solidFill>
                  <a:srgbClr val="000000"/>
                </a:solidFill>
              </a:rPr>
              <a:pPr fontAlgn="base">
                <a:spcBef>
                  <a:spcPct val="0"/>
                </a:spcBef>
                <a:spcAft>
                  <a:spcPct val="0"/>
                </a:spcAft>
              </a:pPr>
              <a:t>‹#›</a:t>
            </a:fld>
            <a:endParaRPr lang="en-US" altLang="tr-TR" smtClean="0">
              <a:solidFill>
                <a:srgbClr val="000000"/>
              </a:solidFill>
            </a:endParaRPr>
          </a:p>
        </p:txBody>
      </p:sp>
    </p:spTree>
    <p:extLst>
      <p:ext uri="{BB962C8B-B14F-4D97-AF65-F5344CB8AC3E}">
        <p14:creationId xmlns:p14="http://schemas.microsoft.com/office/powerpoint/2010/main" val="87024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oleObject" Target="../embeddings/oleObject2.bin"/><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1413" y="1880314"/>
            <a:ext cx="4305837" cy="1114493"/>
          </a:xfrm>
        </p:spPr>
        <p:txBody>
          <a:bodyPr>
            <a:noAutofit/>
          </a:bodyPr>
          <a:lstStyle/>
          <a:p>
            <a:r>
              <a:rPr lang="tr-TR" sz="8000" dirty="0" smtClean="0">
                <a:solidFill>
                  <a:srgbClr val="FFC000"/>
                </a:solidFill>
                <a:latin typeface="AR CHRISTY" panose="02000000000000000000" pitchFamily="2" charset="0"/>
              </a:rPr>
              <a:t>Güneş</a:t>
            </a:r>
            <a:endParaRPr lang="tr-TR" sz="8000" dirty="0">
              <a:solidFill>
                <a:srgbClr val="FFC000"/>
              </a:solidFill>
              <a:latin typeface="AR CHRISTY" panose="02000000000000000000" pitchFamily="2" charset="0"/>
            </a:endParaRPr>
          </a:p>
        </p:txBody>
      </p:sp>
      <p:sp>
        <p:nvSpPr>
          <p:cNvPr id="3" name="Subtitle 2"/>
          <p:cNvSpPr>
            <a:spLocks noGrp="1"/>
          </p:cNvSpPr>
          <p:nvPr>
            <p:ph type="subTitle" idx="1"/>
          </p:nvPr>
        </p:nvSpPr>
        <p:spPr>
          <a:xfrm>
            <a:off x="1382331" y="3138398"/>
            <a:ext cx="9144000" cy="1655762"/>
          </a:xfrm>
        </p:spPr>
        <p:txBody>
          <a:bodyPr/>
          <a:lstStyle/>
          <a:p>
            <a:r>
              <a:rPr lang="tr-TR" dirty="0" smtClean="0"/>
              <a:t>GDM417 Astronomi</a:t>
            </a:r>
            <a:endParaRPr lang="tr-TR" dirty="0"/>
          </a:p>
        </p:txBody>
      </p:sp>
    </p:spTree>
    <p:extLst>
      <p:ext uri="{BB962C8B-B14F-4D97-AF65-F5344CB8AC3E}">
        <p14:creationId xmlns:p14="http://schemas.microsoft.com/office/powerpoint/2010/main" val="982535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Güneş’in Yüzeyi</a:t>
            </a:r>
            <a:endParaRPr lang="tr-TR" dirty="0"/>
          </a:p>
        </p:txBody>
      </p:sp>
      <p:sp>
        <p:nvSpPr>
          <p:cNvPr id="3" name="Content Placeholder 2"/>
          <p:cNvSpPr>
            <a:spLocks noGrp="1"/>
          </p:cNvSpPr>
          <p:nvPr>
            <p:ph idx="1"/>
          </p:nvPr>
        </p:nvSpPr>
        <p:spPr/>
        <p:txBody>
          <a:bodyPr>
            <a:normAutofit fontScale="92500" lnSpcReduction="10000"/>
          </a:bodyPr>
          <a:lstStyle/>
          <a:p>
            <a:r>
              <a:rPr lang="tr-TR" dirty="0" smtClean="0"/>
              <a:t>Güneş’in </a:t>
            </a:r>
            <a:r>
              <a:rPr lang="tr-TR" dirty="0"/>
              <a:t>gözle görebildiğimiz bölgesi “</a:t>
            </a:r>
            <a:r>
              <a:rPr lang="tr-TR" dirty="0" smtClean="0"/>
              <a:t>fotosfer (ışık küre)” </a:t>
            </a:r>
            <a:r>
              <a:rPr lang="tr-TR" dirty="0" smtClean="0"/>
              <a:t>bölgesidir. Bu </a:t>
            </a:r>
            <a:r>
              <a:rPr lang="tr-TR" dirty="0"/>
              <a:t>bölgede sıcaklık </a:t>
            </a:r>
            <a:r>
              <a:rPr lang="tr-TR" dirty="0" smtClean="0"/>
              <a:t>5700 </a:t>
            </a:r>
            <a:r>
              <a:rPr lang="tr-TR" dirty="0"/>
              <a:t>°K civarındadır</a:t>
            </a:r>
            <a:r>
              <a:rPr lang="tr-TR" dirty="0"/>
              <a:t>. </a:t>
            </a:r>
            <a:r>
              <a:rPr lang="tr-TR" dirty="0" smtClean="0"/>
              <a:t>Bu katı </a:t>
            </a:r>
            <a:r>
              <a:rPr lang="tr-TR" dirty="0"/>
              <a:t>bir yüzey değildir. </a:t>
            </a:r>
            <a:r>
              <a:rPr lang="tr-TR" dirty="0" smtClean="0"/>
              <a:t>Işık kürenin </a:t>
            </a:r>
            <a:r>
              <a:rPr lang="tr-TR" dirty="0"/>
              <a:t>kalınlığı çok incedir (sadece 500 km kadar ya da Güneş yarıçapının %0.1’inden daha az). Bu incelik sebebiyledir ki Güneş, tamamıyla gazdan oluştuğu hâlde, bu kadar keskin bir kenara sahiptir. </a:t>
            </a:r>
          </a:p>
          <a:p>
            <a:endParaRPr lang="tr-TR" dirty="0"/>
          </a:p>
          <a:p>
            <a:r>
              <a:rPr lang="tr-TR" dirty="0"/>
              <a:t>Bu katman içerisinde bazı Güneş etkinliklerini barındırmaktadır:</a:t>
            </a:r>
          </a:p>
          <a:p>
            <a:r>
              <a:rPr lang="tr-TR" u="sng" dirty="0" err="1">
                <a:solidFill>
                  <a:srgbClr val="FF0000"/>
                </a:solidFill>
              </a:rPr>
              <a:t>Bulgurlanma</a:t>
            </a:r>
            <a:r>
              <a:rPr lang="tr-TR" u="sng" dirty="0">
                <a:solidFill>
                  <a:srgbClr val="FF0000"/>
                </a:solidFill>
              </a:rPr>
              <a:t> :</a:t>
            </a:r>
            <a:r>
              <a:rPr lang="tr-TR" u="sng" dirty="0" err="1"/>
              <a:t>Konvektif</a:t>
            </a:r>
            <a:r>
              <a:rPr lang="tr-TR" u="sng" dirty="0"/>
              <a:t> hareketlerin </a:t>
            </a:r>
            <a:r>
              <a:rPr lang="tr-TR" u="sng" dirty="0" err="1"/>
              <a:t>Güneşfotosferindeki</a:t>
            </a:r>
            <a:r>
              <a:rPr lang="tr-TR" u="sng" dirty="0"/>
              <a:t> görüntüsü.</a:t>
            </a:r>
          </a:p>
          <a:p>
            <a:r>
              <a:rPr lang="tr-TR" u="sng" dirty="0" smtClean="0">
                <a:solidFill>
                  <a:srgbClr val="FF0000"/>
                </a:solidFill>
              </a:rPr>
              <a:t>Güneş Lekeleri </a:t>
            </a:r>
            <a:r>
              <a:rPr lang="tr-TR" u="sng" dirty="0">
                <a:solidFill>
                  <a:srgbClr val="FF0000"/>
                </a:solidFill>
              </a:rPr>
              <a:t>:</a:t>
            </a:r>
            <a:r>
              <a:rPr lang="tr-TR" u="sng" dirty="0"/>
              <a:t>Manyetik etkinlikler sonucu oluşan fotosfere nazaran daha soğuk bölgeler.</a:t>
            </a:r>
          </a:p>
          <a:p>
            <a:r>
              <a:rPr lang="tr-TR" u="sng" dirty="0" err="1">
                <a:solidFill>
                  <a:srgbClr val="FF0000"/>
                </a:solidFill>
              </a:rPr>
              <a:t>Flareler</a:t>
            </a:r>
            <a:r>
              <a:rPr lang="tr-TR" u="sng" dirty="0">
                <a:solidFill>
                  <a:srgbClr val="FF0000"/>
                </a:solidFill>
              </a:rPr>
              <a:t> ve </a:t>
            </a:r>
            <a:r>
              <a:rPr lang="tr-TR" u="sng" dirty="0" err="1">
                <a:solidFill>
                  <a:srgbClr val="FF0000"/>
                </a:solidFill>
              </a:rPr>
              <a:t>Prominensler</a:t>
            </a:r>
            <a:r>
              <a:rPr lang="tr-TR" u="sng" dirty="0">
                <a:solidFill>
                  <a:srgbClr val="FF0000"/>
                </a:solidFill>
              </a:rPr>
              <a:t> :</a:t>
            </a:r>
            <a:r>
              <a:rPr lang="tr-TR" u="sng" dirty="0"/>
              <a:t>Plazmanın yüzeyden </a:t>
            </a:r>
            <a:r>
              <a:rPr lang="tr-TR" u="sng" dirty="0" smtClean="0"/>
              <a:t>fışkırması ile </a:t>
            </a:r>
            <a:r>
              <a:rPr lang="tr-TR" u="sng" dirty="0"/>
              <a:t>oluşan yapılar.</a:t>
            </a:r>
          </a:p>
          <a:p>
            <a:endParaRPr lang="tr-TR" dirty="0"/>
          </a:p>
        </p:txBody>
      </p:sp>
    </p:spTree>
    <p:extLst>
      <p:ext uri="{BB962C8B-B14F-4D97-AF65-F5344CB8AC3E}">
        <p14:creationId xmlns:p14="http://schemas.microsoft.com/office/powerpoint/2010/main" val="3600253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14918" y="245969"/>
            <a:ext cx="7016360" cy="869701"/>
          </a:xfrm>
          <a:prstGeom prst="rect">
            <a:avLst/>
          </a:prstGeom>
        </p:spPr>
        <p:txBody>
          <a:bodyPr vert="horz" wrap="square" lIns="0" tIns="0" rIns="0" bIns="0" rtlCol="0">
            <a:spAutoFit/>
          </a:bodyPr>
          <a:lstStyle/>
          <a:p>
            <a:pPr marL="357591" marR="6386" indent="-344820">
              <a:buClr>
                <a:srgbClr val="659AFF"/>
              </a:buClr>
              <a:buFont typeface="Times New Roman"/>
              <a:buChar char="•"/>
              <a:tabLst>
                <a:tab pos="358230" algn="l"/>
              </a:tabLst>
            </a:pPr>
            <a:r>
              <a:rPr sz="2816" spc="-5" dirty="0">
                <a:latin typeface="Times New Roman"/>
                <a:cs typeface="Times New Roman"/>
              </a:rPr>
              <a:t>B</a:t>
            </a:r>
            <a:r>
              <a:rPr sz="2816" dirty="0">
                <a:latin typeface="Times New Roman"/>
                <a:cs typeface="Times New Roman"/>
              </a:rPr>
              <a:t>u</a:t>
            </a:r>
            <a:r>
              <a:rPr sz="2816" spc="-5" dirty="0">
                <a:latin typeface="Times New Roman"/>
                <a:cs typeface="Times New Roman"/>
              </a:rPr>
              <a:t> çeki</a:t>
            </a:r>
            <a:r>
              <a:rPr sz="2816" dirty="0">
                <a:latin typeface="Times New Roman"/>
                <a:cs typeface="Times New Roman"/>
              </a:rPr>
              <a:t>m</a:t>
            </a:r>
            <a:r>
              <a:rPr sz="2816" spc="-5" dirty="0">
                <a:latin typeface="Times New Roman"/>
                <a:cs typeface="Times New Roman"/>
              </a:rPr>
              <a:t> kuvvetler</a:t>
            </a:r>
            <a:r>
              <a:rPr sz="2816" dirty="0">
                <a:latin typeface="Times New Roman"/>
                <a:cs typeface="Times New Roman"/>
              </a:rPr>
              <a:t>i</a:t>
            </a:r>
            <a:r>
              <a:rPr sz="2816" spc="-5" dirty="0">
                <a:latin typeface="Times New Roman"/>
                <a:cs typeface="Times New Roman"/>
              </a:rPr>
              <a:t> </a:t>
            </a:r>
            <a:r>
              <a:rPr sz="2816" spc="5" dirty="0">
                <a:latin typeface="Times New Roman"/>
                <a:cs typeface="Times New Roman"/>
              </a:rPr>
              <a:t>d</a:t>
            </a:r>
            <a:r>
              <a:rPr sz="2816" spc="-10" dirty="0">
                <a:latin typeface="Times New Roman"/>
                <a:cs typeface="Times New Roman"/>
              </a:rPr>
              <a:t>ı</a:t>
            </a:r>
            <a:r>
              <a:rPr sz="2816" spc="-5" dirty="0">
                <a:latin typeface="Times New Roman"/>
                <a:cs typeface="Times New Roman"/>
              </a:rPr>
              <a:t>ş</a:t>
            </a:r>
            <a:r>
              <a:rPr sz="2816" dirty="0">
                <a:latin typeface="Times New Roman"/>
                <a:cs typeface="Times New Roman"/>
              </a:rPr>
              <a:t>ı</a:t>
            </a:r>
            <a:r>
              <a:rPr sz="2816" spc="-5" dirty="0">
                <a:latin typeface="Times New Roman"/>
                <a:cs typeface="Times New Roman"/>
              </a:rPr>
              <a:t>nd</a:t>
            </a:r>
            <a:r>
              <a:rPr sz="2816" dirty="0">
                <a:latin typeface="Times New Roman"/>
                <a:cs typeface="Times New Roman"/>
              </a:rPr>
              <a:t>a</a:t>
            </a:r>
            <a:r>
              <a:rPr sz="2816" spc="-10" dirty="0">
                <a:latin typeface="Times New Roman"/>
                <a:cs typeface="Times New Roman"/>
              </a:rPr>
              <a:t> </a:t>
            </a:r>
            <a:r>
              <a:rPr sz="2816" spc="-5" dirty="0">
                <a:latin typeface="Times New Roman"/>
                <a:cs typeface="Times New Roman"/>
              </a:rPr>
              <a:t>tü</a:t>
            </a:r>
            <a:r>
              <a:rPr sz="2816" dirty="0">
                <a:latin typeface="Times New Roman"/>
                <a:cs typeface="Times New Roman"/>
              </a:rPr>
              <a:t>m</a:t>
            </a:r>
            <a:r>
              <a:rPr sz="2816" spc="-10" dirty="0">
                <a:latin typeface="Times New Roman"/>
                <a:cs typeface="Times New Roman"/>
              </a:rPr>
              <a:t> </a:t>
            </a:r>
            <a:r>
              <a:rPr sz="2816" spc="-5" dirty="0">
                <a:latin typeface="Times New Roman"/>
                <a:cs typeface="Times New Roman"/>
              </a:rPr>
              <a:t>gö</a:t>
            </a:r>
            <a:r>
              <a:rPr sz="2816" dirty="0">
                <a:latin typeface="Times New Roman"/>
                <a:cs typeface="Times New Roman"/>
              </a:rPr>
              <a:t>k</a:t>
            </a:r>
            <a:r>
              <a:rPr sz="2816" spc="-10" dirty="0">
                <a:latin typeface="Times New Roman"/>
                <a:cs typeface="Times New Roman"/>
              </a:rPr>
              <a:t> </a:t>
            </a:r>
            <a:r>
              <a:rPr sz="2816" spc="-5" dirty="0">
                <a:latin typeface="Times New Roman"/>
                <a:cs typeface="Times New Roman"/>
              </a:rPr>
              <a:t>cisimleri asl</a:t>
            </a:r>
            <a:r>
              <a:rPr sz="2816" spc="-10" dirty="0">
                <a:latin typeface="Times New Roman"/>
                <a:cs typeface="Times New Roman"/>
              </a:rPr>
              <a:t>ı</a:t>
            </a:r>
            <a:r>
              <a:rPr sz="2816" spc="-5" dirty="0">
                <a:latin typeface="Times New Roman"/>
                <a:cs typeface="Times New Roman"/>
              </a:rPr>
              <a:t>nd</a:t>
            </a:r>
            <a:r>
              <a:rPr sz="2816" dirty="0">
                <a:latin typeface="Times New Roman"/>
                <a:cs typeface="Times New Roman"/>
              </a:rPr>
              <a:t>a </a:t>
            </a:r>
            <a:r>
              <a:rPr sz="2816" spc="-5" dirty="0">
                <a:latin typeface="Times New Roman"/>
                <a:cs typeface="Times New Roman"/>
              </a:rPr>
              <a:t>bire</a:t>
            </a:r>
            <a:r>
              <a:rPr sz="2816" dirty="0">
                <a:latin typeface="Times New Roman"/>
                <a:cs typeface="Times New Roman"/>
              </a:rPr>
              <a:t>r </a:t>
            </a:r>
            <a:r>
              <a:rPr sz="2816" spc="-10" dirty="0">
                <a:latin typeface="Times New Roman"/>
                <a:cs typeface="Times New Roman"/>
              </a:rPr>
              <a:t>m</a:t>
            </a:r>
            <a:r>
              <a:rPr sz="2816" dirty="0">
                <a:latin typeface="Times New Roman"/>
                <a:cs typeface="Times New Roman"/>
              </a:rPr>
              <a:t>ı</a:t>
            </a:r>
            <a:r>
              <a:rPr sz="2816" spc="-5" dirty="0">
                <a:latin typeface="Times New Roman"/>
                <a:cs typeface="Times New Roman"/>
              </a:rPr>
              <a:t>knatı</a:t>
            </a:r>
            <a:r>
              <a:rPr sz="2816" dirty="0">
                <a:latin typeface="Times New Roman"/>
                <a:cs typeface="Times New Roman"/>
              </a:rPr>
              <a:t>s</a:t>
            </a:r>
            <a:r>
              <a:rPr sz="2816" spc="-10" dirty="0">
                <a:latin typeface="Times New Roman"/>
                <a:cs typeface="Times New Roman"/>
              </a:rPr>
              <a:t> </a:t>
            </a:r>
            <a:r>
              <a:rPr sz="2816" spc="-5" dirty="0">
                <a:latin typeface="Times New Roman"/>
                <a:cs typeface="Times New Roman"/>
              </a:rPr>
              <a:t>gibidirler.</a:t>
            </a:r>
            <a:endParaRPr sz="2816" dirty="0">
              <a:latin typeface="Times New Roman"/>
              <a:cs typeface="Times New Roman"/>
            </a:endParaRPr>
          </a:p>
        </p:txBody>
      </p:sp>
      <p:sp>
        <p:nvSpPr>
          <p:cNvPr id="3" name="object 3"/>
          <p:cNvSpPr txBox="1"/>
          <p:nvPr/>
        </p:nvSpPr>
        <p:spPr>
          <a:xfrm>
            <a:off x="2114919" y="1453590"/>
            <a:ext cx="7461427" cy="1340311"/>
          </a:xfrm>
          <a:prstGeom prst="rect">
            <a:avLst/>
          </a:prstGeom>
        </p:spPr>
        <p:txBody>
          <a:bodyPr vert="horz" wrap="square" lIns="0" tIns="0" rIns="0" bIns="0" rtlCol="0">
            <a:spAutoFit/>
          </a:bodyPr>
          <a:lstStyle/>
          <a:p>
            <a:pPr marL="356953" marR="6386" indent="-344182">
              <a:buClr>
                <a:srgbClr val="659AFF"/>
              </a:buClr>
              <a:buFont typeface="Times New Roman"/>
              <a:buChar char="•"/>
              <a:tabLst>
                <a:tab pos="357591" algn="l"/>
              </a:tabLst>
            </a:pPr>
            <a:r>
              <a:rPr sz="1609" spc="-5" dirty="0">
                <a:latin typeface="Times New Roman"/>
                <a:cs typeface="Times New Roman"/>
              </a:rPr>
              <a:t>Tı</a:t>
            </a:r>
            <a:r>
              <a:rPr sz="1609" dirty="0">
                <a:latin typeface="Times New Roman"/>
                <a:cs typeface="Times New Roman"/>
              </a:rPr>
              <a:t>pkı bir mıknat</a:t>
            </a:r>
            <a:r>
              <a:rPr sz="1609" spc="-5" dirty="0">
                <a:latin typeface="Times New Roman"/>
                <a:cs typeface="Times New Roman"/>
              </a:rPr>
              <a:t>ı</a:t>
            </a:r>
            <a:r>
              <a:rPr sz="1609" spc="5" dirty="0">
                <a:latin typeface="Times New Roman"/>
                <a:cs typeface="Times New Roman"/>
              </a:rPr>
              <a:t>s</a:t>
            </a:r>
            <a:r>
              <a:rPr sz="1609" dirty="0">
                <a:latin typeface="Times New Roman"/>
                <a:cs typeface="Times New Roman"/>
              </a:rPr>
              <a:t>ı</a:t>
            </a:r>
            <a:r>
              <a:rPr sz="1609" spc="5" dirty="0">
                <a:latin typeface="Times New Roman"/>
                <a:cs typeface="Times New Roman"/>
              </a:rPr>
              <a:t> </a:t>
            </a:r>
            <a:r>
              <a:rPr sz="1609" dirty="0">
                <a:latin typeface="Times New Roman"/>
                <a:cs typeface="Times New Roman"/>
              </a:rPr>
              <a:t>demir tozla</a:t>
            </a:r>
            <a:r>
              <a:rPr sz="1609" spc="5" dirty="0">
                <a:latin typeface="Times New Roman"/>
                <a:cs typeface="Times New Roman"/>
              </a:rPr>
              <a:t>r</a:t>
            </a:r>
            <a:r>
              <a:rPr sz="1609" spc="-5" dirty="0">
                <a:latin typeface="Times New Roman"/>
                <a:cs typeface="Times New Roman"/>
              </a:rPr>
              <a:t>ı</a:t>
            </a:r>
            <a:r>
              <a:rPr sz="1609" dirty="0">
                <a:latin typeface="Times New Roman"/>
                <a:cs typeface="Times New Roman"/>
              </a:rPr>
              <a:t>n</a:t>
            </a:r>
            <a:r>
              <a:rPr sz="1609" spc="-5" dirty="0">
                <a:latin typeface="Times New Roman"/>
                <a:cs typeface="Times New Roman"/>
              </a:rPr>
              <a:t>ı</a:t>
            </a:r>
            <a:r>
              <a:rPr sz="1609" dirty="0">
                <a:latin typeface="Times New Roman"/>
                <a:cs typeface="Times New Roman"/>
              </a:rPr>
              <a:t>n ara</a:t>
            </a:r>
            <a:r>
              <a:rPr sz="1609" spc="5" dirty="0">
                <a:latin typeface="Times New Roman"/>
                <a:cs typeface="Times New Roman"/>
              </a:rPr>
              <a:t>s</a:t>
            </a:r>
            <a:r>
              <a:rPr sz="1609" spc="-5" dirty="0">
                <a:latin typeface="Times New Roman"/>
                <a:cs typeface="Times New Roman"/>
              </a:rPr>
              <a:t>ın</a:t>
            </a:r>
            <a:r>
              <a:rPr sz="1609" dirty="0">
                <a:latin typeface="Times New Roman"/>
                <a:cs typeface="Times New Roman"/>
              </a:rPr>
              <a:t>a </a:t>
            </a:r>
            <a:r>
              <a:rPr sz="1609" spc="-5" dirty="0">
                <a:latin typeface="Times New Roman"/>
                <a:cs typeface="Times New Roman"/>
              </a:rPr>
              <a:t>koydu</a:t>
            </a:r>
            <a:r>
              <a:rPr sz="1609" dirty="0">
                <a:latin typeface="Times New Roman"/>
                <a:cs typeface="Times New Roman"/>
              </a:rPr>
              <a:t>ğumuzda</a:t>
            </a:r>
            <a:r>
              <a:rPr sz="1609" spc="-5" dirty="0">
                <a:latin typeface="Times New Roman"/>
                <a:cs typeface="Times New Roman"/>
              </a:rPr>
              <a:t> </a:t>
            </a:r>
            <a:r>
              <a:rPr sz="1609" dirty="0">
                <a:latin typeface="Times New Roman"/>
                <a:cs typeface="Times New Roman"/>
              </a:rPr>
              <a:t>ol</a:t>
            </a:r>
            <a:r>
              <a:rPr sz="1609" spc="5" dirty="0">
                <a:latin typeface="Times New Roman"/>
                <a:cs typeface="Times New Roman"/>
              </a:rPr>
              <a:t>u</a:t>
            </a:r>
            <a:r>
              <a:rPr sz="1609" dirty="0">
                <a:latin typeface="Times New Roman"/>
                <a:cs typeface="Times New Roman"/>
              </a:rPr>
              <a:t>şan</a:t>
            </a:r>
            <a:r>
              <a:rPr sz="1609" spc="-5" dirty="0">
                <a:latin typeface="Times New Roman"/>
                <a:cs typeface="Times New Roman"/>
              </a:rPr>
              <a:t> </a:t>
            </a:r>
            <a:r>
              <a:rPr sz="1609" dirty="0">
                <a:latin typeface="Times New Roman"/>
                <a:cs typeface="Times New Roman"/>
              </a:rPr>
              <a:t>görüntü</a:t>
            </a:r>
            <a:r>
              <a:rPr sz="1609" spc="-5" dirty="0">
                <a:latin typeface="Times New Roman"/>
                <a:cs typeface="Times New Roman"/>
              </a:rPr>
              <a:t> </a:t>
            </a:r>
            <a:r>
              <a:rPr sz="1609" dirty="0">
                <a:latin typeface="Times New Roman"/>
                <a:cs typeface="Times New Roman"/>
              </a:rPr>
              <a:t>gibi</a:t>
            </a:r>
            <a:r>
              <a:rPr sz="1609" spc="-5" dirty="0">
                <a:latin typeface="Times New Roman"/>
                <a:cs typeface="Times New Roman"/>
              </a:rPr>
              <a:t> </a:t>
            </a:r>
            <a:r>
              <a:rPr sz="1609" dirty="0">
                <a:latin typeface="Times New Roman"/>
                <a:cs typeface="Times New Roman"/>
              </a:rPr>
              <a:t>Dünya da benzer manyetik etkiye sahiptir.</a:t>
            </a:r>
          </a:p>
          <a:p>
            <a:pPr>
              <a:lnSpc>
                <a:spcPts val="1106"/>
              </a:lnSpc>
              <a:spcBef>
                <a:spcPts val="6"/>
              </a:spcBef>
              <a:buClr>
                <a:srgbClr val="659AFF"/>
              </a:buClr>
              <a:buFont typeface="Times New Roman"/>
              <a:buChar char="•"/>
            </a:pPr>
            <a:endParaRPr sz="1106" dirty="0"/>
          </a:p>
          <a:p>
            <a:pPr>
              <a:lnSpc>
                <a:spcPts val="1609"/>
              </a:lnSpc>
              <a:buClr>
                <a:srgbClr val="659AFF"/>
              </a:buClr>
              <a:buFont typeface="Times New Roman"/>
              <a:buChar char="•"/>
            </a:pPr>
            <a:endParaRPr sz="1609" dirty="0"/>
          </a:p>
          <a:p>
            <a:pPr marL="356953" marR="985930" indent="-344182">
              <a:buClr>
                <a:srgbClr val="659AFF"/>
              </a:buClr>
              <a:buFont typeface="Times New Roman"/>
              <a:buChar char="•"/>
              <a:tabLst>
                <a:tab pos="357591" algn="l"/>
              </a:tabLst>
            </a:pPr>
            <a:r>
              <a:rPr sz="1609" spc="-10" dirty="0">
                <a:latin typeface="Times New Roman"/>
                <a:cs typeface="Times New Roman"/>
              </a:rPr>
              <a:t>B</a:t>
            </a:r>
            <a:r>
              <a:rPr sz="1609" dirty="0">
                <a:latin typeface="Times New Roman"/>
                <a:cs typeface="Times New Roman"/>
              </a:rPr>
              <a:t>u manyetik alan sayesinde Güneş</a:t>
            </a:r>
            <a:r>
              <a:rPr sz="1609" spc="-10" dirty="0">
                <a:latin typeface="Times New Roman"/>
                <a:cs typeface="Times New Roman"/>
              </a:rPr>
              <a:t>’</a:t>
            </a:r>
            <a:r>
              <a:rPr sz="1609" dirty="0">
                <a:latin typeface="Times New Roman"/>
                <a:cs typeface="Times New Roman"/>
              </a:rPr>
              <a:t>den</a:t>
            </a:r>
            <a:r>
              <a:rPr sz="1609" spc="-5" dirty="0">
                <a:latin typeface="Times New Roman"/>
                <a:cs typeface="Times New Roman"/>
              </a:rPr>
              <a:t> </a:t>
            </a:r>
            <a:r>
              <a:rPr sz="1609" dirty="0">
                <a:latin typeface="Times New Roman"/>
                <a:cs typeface="Times New Roman"/>
              </a:rPr>
              <a:t>gelen zararlı</a:t>
            </a:r>
            <a:r>
              <a:rPr sz="1609" spc="5" dirty="0">
                <a:latin typeface="Times New Roman"/>
                <a:cs typeface="Times New Roman"/>
              </a:rPr>
              <a:t> </a:t>
            </a:r>
            <a:r>
              <a:rPr sz="1609" dirty="0">
                <a:latin typeface="Times New Roman"/>
                <a:cs typeface="Times New Roman"/>
              </a:rPr>
              <a:t>parçac</a:t>
            </a:r>
            <a:r>
              <a:rPr sz="1609" spc="-5" dirty="0">
                <a:latin typeface="Times New Roman"/>
                <a:cs typeface="Times New Roman"/>
              </a:rPr>
              <a:t>ı</a:t>
            </a:r>
            <a:r>
              <a:rPr sz="1609" dirty="0">
                <a:latin typeface="Times New Roman"/>
                <a:cs typeface="Times New Roman"/>
              </a:rPr>
              <a:t>klar Bizlerden uzaklaştı</a:t>
            </a:r>
            <a:r>
              <a:rPr sz="1609" spc="5" dirty="0">
                <a:latin typeface="Times New Roman"/>
                <a:cs typeface="Times New Roman"/>
              </a:rPr>
              <a:t>r</a:t>
            </a:r>
            <a:r>
              <a:rPr sz="1609" dirty="0">
                <a:latin typeface="Times New Roman"/>
                <a:cs typeface="Times New Roman"/>
              </a:rPr>
              <a:t>ıl</a:t>
            </a:r>
            <a:r>
              <a:rPr sz="1609" spc="-5" dirty="0">
                <a:latin typeface="Times New Roman"/>
                <a:cs typeface="Times New Roman"/>
              </a:rPr>
              <a:t>ı</a:t>
            </a:r>
            <a:r>
              <a:rPr sz="1609" dirty="0">
                <a:latin typeface="Times New Roman"/>
                <a:cs typeface="Times New Roman"/>
              </a:rPr>
              <a:t>rlar.</a:t>
            </a:r>
          </a:p>
        </p:txBody>
      </p:sp>
      <p:sp>
        <p:nvSpPr>
          <p:cNvPr id="4" name="object 4"/>
          <p:cNvSpPr/>
          <p:nvPr/>
        </p:nvSpPr>
        <p:spPr>
          <a:xfrm>
            <a:off x="5100000" y="3198867"/>
            <a:ext cx="4984158" cy="3098902"/>
          </a:xfrm>
          <a:prstGeom prst="rect">
            <a:avLst/>
          </a:prstGeom>
          <a:blipFill>
            <a:blip r:embed="rId2" cstate="print"/>
            <a:stretch>
              <a:fillRect/>
            </a:stretch>
          </a:blipFill>
        </p:spPr>
        <p:txBody>
          <a:bodyPr wrap="square" lIns="0" tIns="0" rIns="0" bIns="0" rtlCol="0">
            <a:spAutoFit/>
          </a:bodyPr>
          <a:lstStyle/>
          <a:p>
            <a:endParaRPr sz="1810"/>
          </a:p>
        </p:txBody>
      </p:sp>
      <p:sp>
        <p:nvSpPr>
          <p:cNvPr id="5" name="object 5"/>
          <p:cNvSpPr/>
          <p:nvPr/>
        </p:nvSpPr>
        <p:spPr>
          <a:xfrm>
            <a:off x="1728469" y="3275491"/>
            <a:ext cx="2985199" cy="2906367"/>
          </a:xfrm>
          <a:prstGeom prst="rect">
            <a:avLst/>
          </a:prstGeom>
          <a:blipFill>
            <a:blip r:embed="rId3" cstate="print"/>
            <a:stretch>
              <a:fillRect/>
            </a:stretch>
          </a:blipFill>
        </p:spPr>
        <p:txBody>
          <a:bodyPr wrap="square" lIns="0" tIns="0" rIns="0" bIns="0" rtlCol="0">
            <a:spAutoFit/>
          </a:bodyPr>
          <a:lstStyle/>
          <a:p>
            <a:endParaRPr sz="1810"/>
          </a:p>
        </p:txBody>
      </p:sp>
    </p:spTree>
    <p:extLst>
      <p:ext uri="{BB962C8B-B14F-4D97-AF65-F5344CB8AC3E}">
        <p14:creationId xmlns:p14="http://schemas.microsoft.com/office/powerpoint/2010/main" val="1130809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11230" y="274576"/>
            <a:ext cx="5670940" cy="497966"/>
          </a:xfrm>
          <a:prstGeom prst="rect">
            <a:avLst/>
          </a:prstGeom>
        </p:spPr>
        <p:txBody>
          <a:bodyPr vert="horz" wrap="square" lIns="0" tIns="0" rIns="0" bIns="0" rtlCol="0">
            <a:spAutoFit/>
          </a:bodyPr>
          <a:lstStyle/>
          <a:p>
            <a:pPr marR="192205" algn="r"/>
            <a:r>
              <a:rPr sz="3218" spc="-15" dirty="0">
                <a:solidFill>
                  <a:srgbClr val="65FF33"/>
                </a:solidFill>
                <a:latin typeface="Times New Roman"/>
                <a:cs typeface="Times New Roman"/>
              </a:rPr>
              <a:t>•</a:t>
            </a:r>
            <a:endParaRPr sz="3218">
              <a:latin typeface="Times New Roman"/>
              <a:cs typeface="Times New Roman"/>
            </a:endParaRPr>
          </a:p>
        </p:txBody>
      </p:sp>
      <p:sp>
        <p:nvSpPr>
          <p:cNvPr id="3" name="object 3"/>
          <p:cNvSpPr txBox="1">
            <a:spLocks noGrp="1"/>
          </p:cNvSpPr>
          <p:nvPr>
            <p:ph type="title"/>
          </p:nvPr>
        </p:nvSpPr>
        <p:spPr>
          <a:xfrm>
            <a:off x="1655164" y="314914"/>
            <a:ext cx="10574346" cy="1661993"/>
          </a:xfrm>
          <a:prstGeom prst="rect">
            <a:avLst/>
          </a:prstGeom>
        </p:spPr>
        <p:txBody>
          <a:bodyPr vert="horz" wrap="square" lIns="0" tIns="0" rIns="0" bIns="0" rtlCol="0" anchor="ctr">
            <a:spAutoFit/>
          </a:bodyPr>
          <a:lstStyle/>
          <a:p>
            <a:pPr marL="5416871" marR="6386" indent="-639">
              <a:lnSpc>
                <a:spcPct val="100000"/>
              </a:lnSpc>
            </a:pPr>
            <a:r>
              <a:rPr sz="3600" spc="-30" dirty="0">
                <a:latin typeface="Times New Roman"/>
                <a:cs typeface="Times New Roman"/>
              </a:rPr>
              <a:t>G</a:t>
            </a:r>
            <a:r>
              <a:rPr sz="3600" spc="-20" dirty="0">
                <a:latin typeface="Times New Roman"/>
                <a:cs typeface="Times New Roman"/>
              </a:rPr>
              <a:t>ün</a:t>
            </a:r>
            <a:r>
              <a:rPr sz="3600" spc="-5" dirty="0">
                <a:latin typeface="Times New Roman"/>
                <a:cs typeface="Times New Roman"/>
              </a:rPr>
              <a:t>e</a:t>
            </a:r>
            <a:r>
              <a:rPr sz="3600" spc="-15" dirty="0"/>
              <a:t>ş</a:t>
            </a:r>
            <a:r>
              <a:rPr sz="3600" spc="-5" dirty="0"/>
              <a:t> </a:t>
            </a:r>
            <a:r>
              <a:rPr sz="3600" spc="-20" dirty="0">
                <a:latin typeface="Times New Roman"/>
                <a:cs typeface="Times New Roman"/>
              </a:rPr>
              <a:t>de</a:t>
            </a:r>
            <a:r>
              <a:rPr sz="3600" spc="-5" dirty="0">
                <a:latin typeface="Times New Roman"/>
                <a:cs typeface="Times New Roman"/>
              </a:rPr>
              <a:t> </a:t>
            </a:r>
            <a:r>
              <a:rPr sz="3600" spc="-20" dirty="0">
                <a:latin typeface="Times New Roman"/>
                <a:cs typeface="Times New Roman"/>
              </a:rPr>
              <a:t>büyük</a:t>
            </a:r>
            <a:r>
              <a:rPr sz="3600" spc="-5" dirty="0">
                <a:latin typeface="Times New Roman"/>
                <a:cs typeface="Times New Roman"/>
              </a:rPr>
              <a:t> </a:t>
            </a:r>
            <a:r>
              <a:rPr sz="3600" spc="-15" dirty="0">
                <a:latin typeface="Times New Roman"/>
                <a:cs typeface="Times New Roman"/>
              </a:rPr>
              <a:t>bir</a:t>
            </a:r>
            <a:r>
              <a:rPr sz="3600" spc="-20" dirty="0">
                <a:latin typeface="Times New Roman"/>
                <a:cs typeface="Times New Roman"/>
              </a:rPr>
              <a:t> m</a:t>
            </a:r>
            <a:r>
              <a:rPr sz="3600" spc="-10" dirty="0">
                <a:latin typeface="Times New Roman"/>
                <a:cs typeface="Times New Roman"/>
              </a:rPr>
              <a:t>ı</a:t>
            </a:r>
            <a:r>
              <a:rPr sz="3600" spc="-20" dirty="0">
                <a:latin typeface="Times New Roman"/>
                <a:cs typeface="Times New Roman"/>
              </a:rPr>
              <a:t>kna</a:t>
            </a:r>
            <a:r>
              <a:rPr sz="3600" spc="-15" dirty="0">
                <a:latin typeface="Times New Roman"/>
                <a:cs typeface="Times New Roman"/>
              </a:rPr>
              <a:t>t</a:t>
            </a:r>
            <a:r>
              <a:rPr sz="3600" spc="-10" dirty="0">
                <a:latin typeface="Times New Roman"/>
                <a:cs typeface="Times New Roman"/>
              </a:rPr>
              <a:t>ı</a:t>
            </a:r>
            <a:r>
              <a:rPr sz="3600" spc="-15" dirty="0">
                <a:latin typeface="Times New Roman"/>
                <a:cs typeface="Times New Roman"/>
              </a:rPr>
              <a:t>st</a:t>
            </a:r>
            <a:r>
              <a:rPr sz="3600" spc="-10" dirty="0">
                <a:latin typeface="Times New Roman"/>
                <a:cs typeface="Times New Roman"/>
              </a:rPr>
              <a:t>ır.</a:t>
            </a:r>
            <a:r>
              <a:rPr sz="3600" spc="5" dirty="0">
                <a:latin typeface="Times New Roman"/>
                <a:cs typeface="Times New Roman"/>
              </a:rPr>
              <a:t> </a:t>
            </a:r>
            <a:r>
              <a:rPr sz="3600" spc="-20" dirty="0">
                <a:latin typeface="Times New Roman"/>
                <a:cs typeface="Times New Roman"/>
              </a:rPr>
              <a:t>Ancak</a:t>
            </a:r>
            <a:r>
              <a:rPr sz="3600" spc="-10" dirty="0">
                <a:latin typeface="Times New Roman"/>
                <a:cs typeface="Times New Roman"/>
              </a:rPr>
              <a:t> </a:t>
            </a:r>
            <a:r>
              <a:rPr sz="3600" spc="-15" dirty="0"/>
              <a:t>ş</a:t>
            </a:r>
            <a:r>
              <a:rPr sz="3600" spc="-15" dirty="0">
                <a:latin typeface="Times New Roman"/>
                <a:cs typeface="Times New Roman"/>
              </a:rPr>
              <a:t>ekilde</a:t>
            </a:r>
            <a:r>
              <a:rPr sz="3600" spc="-5" dirty="0">
                <a:latin typeface="Times New Roman"/>
                <a:cs typeface="Times New Roman"/>
              </a:rPr>
              <a:t> </a:t>
            </a:r>
            <a:r>
              <a:rPr sz="3600" spc="-15" dirty="0">
                <a:latin typeface="Times New Roman"/>
                <a:cs typeface="Times New Roman"/>
              </a:rPr>
              <a:t>görüld</a:t>
            </a:r>
            <a:r>
              <a:rPr sz="3600" spc="-25" dirty="0">
                <a:latin typeface="Times New Roman"/>
                <a:cs typeface="Times New Roman"/>
              </a:rPr>
              <a:t>ü</a:t>
            </a:r>
            <a:r>
              <a:rPr sz="3600" spc="-25" dirty="0"/>
              <a:t>ğ</a:t>
            </a:r>
            <a:r>
              <a:rPr sz="3600" spc="-15" dirty="0">
                <a:latin typeface="Times New Roman"/>
                <a:cs typeface="Times New Roman"/>
              </a:rPr>
              <a:t>ü gibi</a:t>
            </a:r>
            <a:r>
              <a:rPr sz="3600" spc="-5" dirty="0">
                <a:latin typeface="Times New Roman"/>
                <a:cs typeface="Times New Roman"/>
              </a:rPr>
              <a:t> </a:t>
            </a:r>
            <a:r>
              <a:rPr sz="3600" spc="-20" dirty="0">
                <a:latin typeface="Times New Roman"/>
                <a:cs typeface="Times New Roman"/>
              </a:rPr>
              <a:t>Dünya’ya</a:t>
            </a:r>
          </a:p>
        </p:txBody>
      </p:sp>
      <p:sp>
        <p:nvSpPr>
          <p:cNvPr id="4" name="object 4"/>
          <p:cNvSpPr/>
          <p:nvPr/>
        </p:nvSpPr>
        <p:spPr>
          <a:xfrm>
            <a:off x="1511229" y="0"/>
            <a:ext cx="5250179" cy="3953814"/>
          </a:xfrm>
          <a:prstGeom prst="rect">
            <a:avLst/>
          </a:prstGeom>
          <a:blipFill>
            <a:blip r:embed="rId2" cstate="print"/>
            <a:stretch>
              <a:fillRect/>
            </a:stretch>
          </a:blipFill>
        </p:spPr>
        <p:txBody>
          <a:bodyPr wrap="square" lIns="0" tIns="0" rIns="0" bIns="0" rtlCol="0">
            <a:spAutoFit/>
          </a:bodyPr>
          <a:lstStyle/>
          <a:p>
            <a:endParaRPr sz="1810"/>
          </a:p>
        </p:txBody>
      </p:sp>
      <p:sp>
        <p:nvSpPr>
          <p:cNvPr id="5" name="object 5"/>
          <p:cNvSpPr txBox="1"/>
          <p:nvPr/>
        </p:nvSpPr>
        <p:spPr>
          <a:xfrm>
            <a:off x="1655164" y="2234967"/>
            <a:ext cx="8698294" cy="4278718"/>
          </a:xfrm>
          <a:prstGeom prst="rect">
            <a:avLst/>
          </a:prstGeom>
        </p:spPr>
        <p:txBody>
          <a:bodyPr vert="horz" wrap="square" lIns="0" tIns="0" rIns="0" bIns="0" rtlCol="0">
            <a:spAutoFit/>
          </a:bodyPr>
          <a:lstStyle/>
          <a:p>
            <a:pPr marL="5529895" marR="6386" algn="just"/>
            <a:r>
              <a:rPr sz="3218" spc="-15" dirty="0">
                <a:latin typeface="Times New Roman"/>
                <a:cs typeface="Times New Roman"/>
              </a:rPr>
              <a:t>benzer</a:t>
            </a:r>
            <a:r>
              <a:rPr sz="3218" spc="-5" dirty="0">
                <a:latin typeface="Times New Roman"/>
                <a:cs typeface="Times New Roman"/>
              </a:rPr>
              <a:t> </a:t>
            </a:r>
            <a:r>
              <a:rPr sz="3218" spc="-15" dirty="0">
                <a:latin typeface="Times New Roman"/>
                <a:cs typeface="Times New Roman"/>
              </a:rPr>
              <a:t>basit</a:t>
            </a:r>
            <a:r>
              <a:rPr sz="3218" spc="10" dirty="0">
                <a:latin typeface="Times New Roman"/>
                <a:cs typeface="Times New Roman"/>
              </a:rPr>
              <a:t> </a:t>
            </a:r>
            <a:r>
              <a:rPr sz="3218" spc="-15" dirty="0">
                <a:latin typeface="Times New Roman"/>
                <a:cs typeface="Times New Roman"/>
              </a:rPr>
              <a:t>şekilli bir</a:t>
            </a:r>
            <a:r>
              <a:rPr sz="3218" spc="-5" dirty="0">
                <a:latin typeface="Times New Roman"/>
                <a:cs typeface="Times New Roman"/>
              </a:rPr>
              <a:t> </a:t>
            </a:r>
            <a:r>
              <a:rPr sz="3218" spc="-15" dirty="0">
                <a:latin typeface="Times New Roman"/>
                <a:cs typeface="Times New Roman"/>
              </a:rPr>
              <a:t>manyetik</a:t>
            </a:r>
            <a:r>
              <a:rPr sz="3218" spc="-5" dirty="0">
                <a:latin typeface="Times New Roman"/>
                <a:cs typeface="Times New Roman"/>
              </a:rPr>
              <a:t> </a:t>
            </a:r>
            <a:r>
              <a:rPr sz="3218" spc="-20" dirty="0">
                <a:latin typeface="Times New Roman"/>
                <a:cs typeface="Times New Roman"/>
              </a:rPr>
              <a:t>ya</a:t>
            </a:r>
            <a:r>
              <a:rPr sz="3218" spc="-15" dirty="0">
                <a:latin typeface="Times New Roman"/>
                <a:cs typeface="Times New Roman"/>
              </a:rPr>
              <a:t>p</a:t>
            </a:r>
            <a:r>
              <a:rPr sz="3218" spc="-10" dirty="0">
                <a:latin typeface="Times New Roman"/>
                <a:cs typeface="Times New Roman"/>
              </a:rPr>
              <a:t>ı</a:t>
            </a:r>
            <a:r>
              <a:rPr sz="3218" spc="-20" dirty="0">
                <a:latin typeface="Times New Roman"/>
                <a:cs typeface="Times New Roman"/>
              </a:rPr>
              <a:t>s</a:t>
            </a:r>
            <a:r>
              <a:rPr sz="3218" spc="-10" dirty="0">
                <a:latin typeface="Times New Roman"/>
                <a:cs typeface="Times New Roman"/>
              </a:rPr>
              <a:t>ı </a:t>
            </a:r>
            <a:r>
              <a:rPr sz="3218" spc="-15" dirty="0">
                <a:latin typeface="Times New Roman"/>
                <a:cs typeface="Times New Roman"/>
              </a:rPr>
              <a:t>yoktur.</a:t>
            </a:r>
            <a:endParaRPr sz="3218" dirty="0">
              <a:latin typeface="Times New Roman"/>
              <a:cs typeface="Times New Roman"/>
            </a:endParaRPr>
          </a:p>
          <a:p>
            <a:pPr>
              <a:lnSpc>
                <a:spcPts val="4726"/>
              </a:lnSpc>
              <a:spcBef>
                <a:spcPts val="10"/>
              </a:spcBef>
            </a:pPr>
            <a:endParaRPr sz="4726" dirty="0"/>
          </a:p>
          <a:p>
            <a:pPr marL="357591" marR="51723" indent="-344820">
              <a:buClr>
                <a:srgbClr val="65FF33"/>
              </a:buClr>
              <a:buFont typeface="Times New Roman"/>
              <a:buChar char="•"/>
              <a:tabLst>
                <a:tab pos="357591" algn="l"/>
              </a:tabLst>
            </a:pPr>
            <a:r>
              <a:rPr sz="2816" spc="-5" dirty="0">
                <a:latin typeface="Times New Roman"/>
                <a:cs typeface="Times New Roman"/>
              </a:rPr>
              <a:t>Bunu</a:t>
            </a:r>
            <a:r>
              <a:rPr sz="2816" dirty="0">
                <a:latin typeface="Times New Roman"/>
                <a:cs typeface="Times New Roman"/>
              </a:rPr>
              <a:t>n</a:t>
            </a:r>
            <a:r>
              <a:rPr sz="2816" spc="-5" dirty="0">
                <a:latin typeface="Times New Roman"/>
                <a:cs typeface="Times New Roman"/>
              </a:rPr>
              <a:t> neden</a:t>
            </a:r>
            <a:r>
              <a:rPr sz="2816" dirty="0">
                <a:latin typeface="Times New Roman"/>
                <a:cs typeface="Times New Roman"/>
              </a:rPr>
              <a:t>i</a:t>
            </a:r>
            <a:r>
              <a:rPr sz="2816" spc="-5" dirty="0">
                <a:latin typeface="Times New Roman"/>
                <a:cs typeface="Times New Roman"/>
              </a:rPr>
              <a:t> Gün</a:t>
            </a:r>
            <a:r>
              <a:rPr sz="2816" spc="-10" dirty="0">
                <a:latin typeface="Times New Roman"/>
                <a:cs typeface="Times New Roman"/>
              </a:rPr>
              <a:t>e</a:t>
            </a:r>
            <a:r>
              <a:rPr sz="2816" dirty="0">
                <a:latin typeface="Times New Roman"/>
                <a:cs typeface="Times New Roman"/>
              </a:rPr>
              <a:t>ş</a:t>
            </a:r>
            <a:r>
              <a:rPr sz="2816" spc="-5" dirty="0">
                <a:latin typeface="Times New Roman"/>
                <a:cs typeface="Times New Roman"/>
              </a:rPr>
              <a:t>’i</a:t>
            </a:r>
            <a:r>
              <a:rPr sz="2816" dirty="0">
                <a:latin typeface="Times New Roman"/>
                <a:cs typeface="Times New Roman"/>
              </a:rPr>
              <a:t>n</a:t>
            </a:r>
            <a:r>
              <a:rPr sz="2816" spc="-5" dirty="0">
                <a:latin typeface="Times New Roman"/>
                <a:cs typeface="Times New Roman"/>
              </a:rPr>
              <a:t> Düny</a:t>
            </a:r>
            <a:r>
              <a:rPr sz="2816" dirty="0">
                <a:latin typeface="Times New Roman"/>
                <a:cs typeface="Times New Roman"/>
              </a:rPr>
              <a:t>a</a:t>
            </a:r>
            <a:r>
              <a:rPr sz="2816" spc="-5" dirty="0">
                <a:latin typeface="Times New Roman"/>
                <a:cs typeface="Times New Roman"/>
              </a:rPr>
              <a:t> gib</a:t>
            </a:r>
            <a:r>
              <a:rPr sz="2816" dirty="0">
                <a:latin typeface="Times New Roman"/>
                <a:cs typeface="Times New Roman"/>
              </a:rPr>
              <a:t>i</a:t>
            </a:r>
            <a:r>
              <a:rPr sz="2816" spc="-5" dirty="0">
                <a:latin typeface="Times New Roman"/>
                <a:cs typeface="Times New Roman"/>
              </a:rPr>
              <a:t> kat</a:t>
            </a:r>
            <a:r>
              <a:rPr sz="2816" dirty="0">
                <a:latin typeface="Times New Roman"/>
                <a:cs typeface="Times New Roman"/>
              </a:rPr>
              <a:t>ı</a:t>
            </a:r>
            <a:r>
              <a:rPr sz="2816" spc="-5" dirty="0">
                <a:latin typeface="Times New Roman"/>
                <a:cs typeface="Times New Roman"/>
              </a:rPr>
              <a:t> olmamas</a:t>
            </a:r>
            <a:r>
              <a:rPr sz="2816" dirty="0">
                <a:latin typeface="Times New Roman"/>
                <a:cs typeface="Times New Roman"/>
              </a:rPr>
              <a:t>ı,</a:t>
            </a:r>
            <a:r>
              <a:rPr sz="2816" spc="-10" dirty="0">
                <a:latin typeface="Times New Roman"/>
                <a:cs typeface="Times New Roman"/>
              </a:rPr>
              <a:t> </a:t>
            </a:r>
            <a:r>
              <a:rPr sz="2816" spc="-5" dirty="0">
                <a:latin typeface="Times New Roman"/>
                <a:cs typeface="Times New Roman"/>
              </a:rPr>
              <a:t>ga</a:t>
            </a:r>
            <a:r>
              <a:rPr sz="2816" dirty="0">
                <a:latin typeface="Times New Roman"/>
                <a:cs typeface="Times New Roman"/>
              </a:rPr>
              <a:t>z</a:t>
            </a:r>
            <a:r>
              <a:rPr sz="2816" spc="-10" dirty="0">
                <a:latin typeface="Times New Roman"/>
                <a:cs typeface="Times New Roman"/>
              </a:rPr>
              <a:t> </a:t>
            </a:r>
            <a:r>
              <a:rPr sz="2816" spc="-5" dirty="0">
                <a:latin typeface="Times New Roman"/>
                <a:cs typeface="Times New Roman"/>
              </a:rPr>
              <a:t>ve plazm</a:t>
            </a:r>
            <a:r>
              <a:rPr sz="2816" dirty="0">
                <a:latin typeface="Times New Roman"/>
                <a:cs typeface="Times New Roman"/>
              </a:rPr>
              <a:t>a</a:t>
            </a:r>
            <a:r>
              <a:rPr sz="2816" spc="-5" dirty="0">
                <a:latin typeface="Times New Roman"/>
                <a:cs typeface="Times New Roman"/>
              </a:rPr>
              <a:t> olmas</a:t>
            </a:r>
            <a:r>
              <a:rPr sz="2816" spc="-10" dirty="0">
                <a:latin typeface="Times New Roman"/>
                <a:cs typeface="Times New Roman"/>
              </a:rPr>
              <a:t>ı</a:t>
            </a:r>
            <a:r>
              <a:rPr sz="2816" dirty="0">
                <a:latin typeface="Times New Roman"/>
                <a:cs typeface="Times New Roman"/>
              </a:rPr>
              <a:t>dı</a:t>
            </a:r>
            <a:r>
              <a:rPr sz="2816" spc="-5" dirty="0">
                <a:latin typeface="Times New Roman"/>
                <a:cs typeface="Times New Roman"/>
              </a:rPr>
              <a:t>r</a:t>
            </a:r>
            <a:r>
              <a:rPr sz="2816" dirty="0">
                <a:latin typeface="Times New Roman"/>
                <a:cs typeface="Times New Roman"/>
              </a:rPr>
              <a:t>.</a:t>
            </a:r>
            <a:r>
              <a:rPr sz="2816" spc="-5" dirty="0">
                <a:latin typeface="Times New Roman"/>
                <a:cs typeface="Times New Roman"/>
              </a:rPr>
              <a:t> Bunu</a:t>
            </a:r>
            <a:r>
              <a:rPr sz="2816" dirty="0">
                <a:latin typeface="Times New Roman"/>
                <a:cs typeface="Times New Roman"/>
              </a:rPr>
              <a:t>n</a:t>
            </a:r>
            <a:r>
              <a:rPr sz="2816" spc="-5" dirty="0">
                <a:latin typeface="Times New Roman"/>
                <a:cs typeface="Times New Roman"/>
              </a:rPr>
              <a:t> sonuc</a:t>
            </a:r>
            <a:r>
              <a:rPr sz="2816" dirty="0">
                <a:latin typeface="Times New Roman"/>
                <a:cs typeface="Times New Roman"/>
              </a:rPr>
              <a:t>u</a:t>
            </a:r>
            <a:r>
              <a:rPr sz="2816" spc="-5" dirty="0">
                <a:latin typeface="Times New Roman"/>
                <a:cs typeface="Times New Roman"/>
              </a:rPr>
              <a:t> olara</a:t>
            </a:r>
            <a:r>
              <a:rPr sz="2816" dirty="0">
                <a:latin typeface="Times New Roman"/>
                <a:cs typeface="Times New Roman"/>
              </a:rPr>
              <a:t>k</a:t>
            </a:r>
            <a:r>
              <a:rPr sz="2816" spc="-5" dirty="0">
                <a:latin typeface="Times New Roman"/>
                <a:cs typeface="Times New Roman"/>
              </a:rPr>
              <a:t> Gün</a:t>
            </a:r>
            <a:r>
              <a:rPr sz="2816" spc="5" dirty="0">
                <a:latin typeface="Times New Roman"/>
                <a:cs typeface="Times New Roman"/>
              </a:rPr>
              <a:t>e</a:t>
            </a:r>
            <a:r>
              <a:rPr sz="2816" dirty="0">
                <a:latin typeface="Times New Roman"/>
                <a:cs typeface="Times New Roman"/>
              </a:rPr>
              <a:t>ş</a:t>
            </a:r>
            <a:r>
              <a:rPr sz="2816" spc="-5" dirty="0">
                <a:latin typeface="Times New Roman"/>
                <a:cs typeface="Times New Roman"/>
              </a:rPr>
              <a:t> üzerindeki ba</a:t>
            </a:r>
            <a:r>
              <a:rPr sz="2816" spc="-10" dirty="0">
                <a:latin typeface="Times New Roman"/>
                <a:cs typeface="Times New Roman"/>
              </a:rPr>
              <a:t>z</a:t>
            </a:r>
            <a:r>
              <a:rPr sz="2816" dirty="0">
                <a:latin typeface="Times New Roman"/>
                <a:cs typeface="Times New Roman"/>
              </a:rPr>
              <a:t>ı</a:t>
            </a:r>
            <a:r>
              <a:rPr sz="2816" spc="-5" dirty="0">
                <a:latin typeface="Times New Roman"/>
                <a:cs typeface="Times New Roman"/>
              </a:rPr>
              <a:t> bölgelerd</a:t>
            </a:r>
            <a:r>
              <a:rPr sz="2816" dirty="0">
                <a:latin typeface="Times New Roman"/>
                <a:cs typeface="Times New Roman"/>
              </a:rPr>
              <a:t>e</a:t>
            </a:r>
            <a:r>
              <a:rPr sz="2816" spc="-5" dirty="0">
                <a:latin typeface="Times New Roman"/>
                <a:cs typeface="Times New Roman"/>
              </a:rPr>
              <a:t> ço</a:t>
            </a:r>
            <a:r>
              <a:rPr sz="2816" dirty="0">
                <a:latin typeface="Times New Roman"/>
                <a:cs typeface="Times New Roman"/>
              </a:rPr>
              <a:t>k</a:t>
            </a:r>
            <a:r>
              <a:rPr sz="2816" spc="-5" dirty="0">
                <a:latin typeface="Times New Roman"/>
                <a:cs typeface="Times New Roman"/>
              </a:rPr>
              <a:t> kuvvetl</a:t>
            </a:r>
            <a:r>
              <a:rPr sz="2816" dirty="0">
                <a:latin typeface="Times New Roman"/>
                <a:cs typeface="Times New Roman"/>
              </a:rPr>
              <a:t>i</a:t>
            </a:r>
            <a:r>
              <a:rPr sz="2816" spc="-5" dirty="0">
                <a:latin typeface="Times New Roman"/>
                <a:cs typeface="Times New Roman"/>
              </a:rPr>
              <a:t> manyeti</a:t>
            </a:r>
            <a:r>
              <a:rPr sz="2816" dirty="0">
                <a:latin typeface="Times New Roman"/>
                <a:cs typeface="Times New Roman"/>
              </a:rPr>
              <a:t>k</a:t>
            </a:r>
            <a:r>
              <a:rPr sz="2816" spc="-5" dirty="0">
                <a:latin typeface="Times New Roman"/>
                <a:cs typeface="Times New Roman"/>
              </a:rPr>
              <a:t> alanla</a:t>
            </a:r>
            <a:r>
              <a:rPr sz="2816" dirty="0">
                <a:latin typeface="Times New Roman"/>
                <a:cs typeface="Times New Roman"/>
              </a:rPr>
              <a:t>r</a:t>
            </a:r>
            <a:r>
              <a:rPr sz="2816" spc="-5" dirty="0">
                <a:latin typeface="Times New Roman"/>
                <a:cs typeface="Times New Roman"/>
              </a:rPr>
              <a:t> ol</a:t>
            </a:r>
            <a:r>
              <a:rPr sz="2816" spc="-15" dirty="0">
                <a:latin typeface="Times New Roman"/>
                <a:cs typeface="Times New Roman"/>
              </a:rPr>
              <a:t>u</a:t>
            </a:r>
            <a:r>
              <a:rPr sz="2816" spc="-5" dirty="0">
                <a:latin typeface="Times New Roman"/>
                <a:cs typeface="Times New Roman"/>
              </a:rPr>
              <a:t>şur</a:t>
            </a:r>
            <a:r>
              <a:rPr sz="2816" dirty="0">
                <a:latin typeface="Times New Roman"/>
                <a:cs typeface="Times New Roman"/>
              </a:rPr>
              <a:t>. </a:t>
            </a:r>
            <a:r>
              <a:rPr sz="2816" spc="-5" dirty="0">
                <a:latin typeface="Times New Roman"/>
                <a:cs typeface="Times New Roman"/>
              </a:rPr>
              <a:t>Bu kuvve</a:t>
            </a:r>
            <a:r>
              <a:rPr sz="2816" dirty="0">
                <a:latin typeface="Times New Roman"/>
                <a:cs typeface="Times New Roman"/>
              </a:rPr>
              <a:t>t</a:t>
            </a:r>
            <a:r>
              <a:rPr sz="2816" spc="-5" dirty="0">
                <a:latin typeface="Times New Roman"/>
                <a:cs typeface="Times New Roman"/>
              </a:rPr>
              <a:t> nedeniyl</a:t>
            </a:r>
            <a:r>
              <a:rPr sz="2816" dirty="0">
                <a:latin typeface="Times New Roman"/>
                <a:cs typeface="Times New Roman"/>
              </a:rPr>
              <a:t>e</a:t>
            </a:r>
            <a:r>
              <a:rPr sz="2816" spc="-5" dirty="0">
                <a:latin typeface="Times New Roman"/>
                <a:cs typeface="Times New Roman"/>
              </a:rPr>
              <a:t> b</a:t>
            </a:r>
            <a:r>
              <a:rPr sz="2816" dirty="0">
                <a:latin typeface="Times New Roman"/>
                <a:cs typeface="Times New Roman"/>
              </a:rPr>
              <a:t>u</a:t>
            </a:r>
            <a:r>
              <a:rPr sz="2816" spc="-5" dirty="0">
                <a:latin typeface="Times New Roman"/>
                <a:cs typeface="Times New Roman"/>
              </a:rPr>
              <a:t> bölgele</a:t>
            </a:r>
            <a:r>
              <a:rPr sz="2816" dirty="0">
                <a:latin typeface="Times New Roman"/>
                <a:cs typeface="Times New Roman"/>
              </a:rPr>
              <a:t>r</a:t>
            </a:r>
            <a:r>
              <a:rPr sz="2816" spc="-5" dirty="0">
                <a:latin typeface="Times New Roman"/>
                <a:cs typeface="Times New Roman"/>
              </a:rPr>
              <a:t> karan</a:t>
            </a:r>
            <a:r>
              <a:rPr sz="2816" spc="-15" dirty="0">
                <a:latin typeface="Times New Roman"/>
                <a:cs typeface="Times New Roman"/>
              </a:rPr>
              <a:t>l</a:t>
            </a:r>
            <a:r>
              <a:rPr sz="2816" spc="-10" dirty="0">
                <a:latin typeface="Times New Roman"/>
                <a:cs typeface="Times New Roman"/>
              </a:rPr>
              <a:t>ı</a:t>
            </a:r>
            <a:r>
              <a:rPr sz="2816" dirty="0">
                <a:latin typeface="Times New Roman"/>
                <a:cs typeface="Times New Roman"/>
              </a:rPr>
              <a:t>k</a:t>
            </a:r>
            <a:r>
              <a:rPr sz="2816" spc="-5" dirty="0">
                <a:latin typeface="Times New Roman"/>
                <a:cs typeface="Times New Roman"/>
              </a:rPr>
              <a:t> gözükür</a:t>
            </a:r>
            <a:r>
              <a:rPr sz="2816" dirty="0">
                <a:latin typeface="Times New Roman"/>
                <a:cs typeface="Times New Roman"/>
              </a:rPr>
              <a:t>.</a:t>
            </a:r>
            <a:r>
              <a:rPr sz="2816" spc="-5" dirty="0">
                <a:latin typeface="Times New Roman"/>
                <a:cs typeface="Times New Roman"/>
              </a:rPr>
              <a:t> Bu karan</a:t>
            </a:r>
            <a:r>
              <a:rPr sz="2816" spc="-10" dirty="0">
                <a:latin typeface="Times New Roman"/>
                <a:cs typeface="Times New Roman"/>
              </a:rPr>
              <a:t>lı</a:t>
            </a:r>
            <a:r>
              <a:rPr sz="2816" dirty="0">
                <a:latin typeface="Times New Roman"/>
                <a:cs typeface="Times New Roman"/>
              </a:rPr>
              <a:t>k</a:t>
            </a:r>
            <a:r>
              <a:rPr sz="2816" spc="-10" dirty="0">
                <a:latin typeface="Times New Roman"/>
                <a:cs typeface="Times New Roman"/>
              </a:rPr>
              <a:t> </a:t>
            </a:r>
            <a:r>
              <a:rPr sz="2816" spc="-5" dirty="0">
                <a:latin typeface="Times New Roman"/>
                <a:cs typeface="Times New Roman"/>
              </a:rPr>
              <a:t>bölgeler</a:t>
            </a:r>
            <a:r>
              <a:rPr sz="2816" dirty="0">
                <a:latin typeface="Times New Roman"/>
                <a:cs typeface="Times New Roman"/>
              </a:rPr>
              <a:t>e</a:t>
            </a:r>
            <a:r>
              <a:rPr sz="2816" spc="-15" dirty="0">
                <a:latin typeface="Times New Roman"/>
                <a:cs typeface="Times New Roman"/>
              </a:rPr>
              <a:t> </a:t>
            </a:r>
            <a:r>
              <a:rPr sz="2816" spc="-5" dirty="0">
                <a:latin typeface="Times New Roman"/>
                <a:cs typeface="Times New Roman"/>
              </a:rPr>
              <a:t>“GÜNE</a:t>
            </a:r>
            <a:r>
              <a:rPr sz="2816" dirty="0">
                <a:latin typeface="Times New Roman"/>
                <a:cs typeface="Times New Roman"/>
              </a:rPr>
              <a:t>Ş</a:t>
            </a:r>
            <a:r>
              <a:rPr sz="2816" spc="10" dirty="0">
                <a:latin typeface="Times New Roman"/>
                <a:cs typeface="Times New Roman"/>
              </a:rPr>
              <a:t> </a:t>
            </a:r>
            <a:r>
              <a:rPr sz="2816" spc="-5" dirty="0">
                <a:latin typeface="Times New Roman"/>
                <a:cs typeface="Times New Roman"/>
              </a:rPr>
              <a:t>LEKE</a:t>
            </a:r>
            <a:r>
              <a:rPr sz="2816" dirty="0">
                <a:latin typeface="Times New Roman"/>
                <a:cs typeface="Times New Roman"/>
              </a:rPr>
              <a:t>Sİ” </a:t>
            </a:r>
            <a:r>
              <a:rPr sz="2816" spc="-5" dirty="0">
                <a:latin typeface="Times New Roman"/>
                <a:cs typeface="Times New Roman"/>
              </a:rPr>
              <a:t>denir.</a:t>
            </a:r>
            <a:endParaRPr sz="2816" dirty="0">
              <a:latin typeface="Times New Roman"/>
              <a:cs typeface="Times New Roman"/>
            </a:endParaRPr>
          </a:p>
        </p:txBody>
      </p:sp>
    </p:spTree>
    <p:extLst>
      <p:ext uri="{BB962C8B-B14F-4D97-AF65-F5344CB8AC3E}">
        <p14:creationId xmlns:p14="http://schemas.microsoft.com/office/powerpoint/2010/main" val="149449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Güneş Lekesi</a:t>
            </a:r>
            <a:endParaRPr lang="tr-TR" dirty="0"/>
          </a:p>
        </p:txBody>
      </p:sp>
      <p:graphicFrame>
        <p:nvGraphicFramePr>
          <p:cNvPr id="4" name="Object 2"/>
          <p:cNvGraphicFramePr>
            <a:graphicFrameLocks noGrp="1" noChangeAspect="1"/>
          </p:cNvGraphicFramePr>
          <p:nvPr>
            <p:ph idx="1"/>
            <p:extLst>
              <p:ext uri="{D42A27DB-BD31-4B8C-83A1-F6EECF244321}">
                <p14:modId xmlns:p14="http://schemas.microsoft.com/office/powerpoint/2010/main" val="1972590265"/>
              </p:ext>
            </p:extLst>
          </p:nvPr>
        </p:nvGraphicFramePr>
        <p:xfrm>
          <a:off x="1480608" y="1425575"/>
          <a:ext cx="5801784" cy="4351338"/>
        </p:xfrm>
        <a:graphic>
          <a:graphicData uri="http://schemas.openxmlformats.org/presentationml/2006/ole">
            <mc:AlternateContent xmlns:mc="http://schemas.openxmlformats.org/markup-compatibility/2006">
              <mc:Choice xmlns:v="urn:schemas-microsoft-com:vml" Requires="v">
                <p:oleObj spid="_x0000_s2073" name="Photo Editor Photo" r:id="rId3" imgW="6095238" imgH="4571429" progId="MSPhotoEd.3">
                  <p:embed/>
                </p:oleObj>
              </mc:Choice>
              <mc:Fallback>
                <p:oleObj name="Photo Editor Photo" r:id="rId3" imgW="6095238" imgH="457142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0608" y="1425575"/>
                        <a:ext cx="5801784"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
          <p:cNvGraphicFramePr>
            <a:graphicFrameLocks noChangeAspect="1"/>
          </p:cNvGraphicFramePr>
          <p:nvPr>
            <p:extLst>
              <p:ext uri="{D42A27DB-BD31-4B8C-83A1-F6EECF244321}">
                <p14:modId xmlns:p14="http://schemas.microsoft.com/office/powerpoint/2010/main" val="1003493968"/>
              </p:ext>
            </p:extLst>
          </p:nvPr>
        </p:nvGraphicFramePr>
        <p:xfrm>
          <a:off x="1480608" y="1425575"/>
          <a:ext cx="5903912" cy="4789487"/>
        </p:xfrm>
        <a:graphic>
          <a:graphicData uri="http://schemas.openxmlformats.org/presentationml/2006/ole">
            <mc:AlternateContent xmlns:mc="http://schemas.openxmlformats.org/markup-compatibility/2006">
              <mc:Choice xmlns:v="urn:schemas-microsoft-com:vml" Requires="v">
                <p:oleObj spid="_x0000_s2074" name="Photo Editor Photo" r:id="rId5" imgW="6095238" imgH="4571429" progId="MSPhotoEd.3">
                  <p:embed/>
                </p:oleObj>
              </mc:Choice>
              <mc:Fallback>
                <p:oleObj name="Photo Editor Photo" r:id="rId5" imgW="6095238" imgH="457142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0608" y="1425575"/>
                        <a:ext cx="5903912" cy="478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Content Placeholder 2"/>
          <p:cNvSpPr txBox="1">
            <a:spLocks/>
          </p:cNvSpPr>
          <p:nvPr/>
        </p:nvSpPr>
        <p:spPr>
          <a:xfrm>
            <a:off x="7673832" y="1535367"/>
            <a:ext cx="4322376" cy="424154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smtClean="0"/>
              <a:t>Yaygın görüşe göre bunun nedeni ısı taşınım (konveksiyon) katmanındaki, ısının taşınmasını engelleyen yoğun manyetik alan bölgeleri.</a:t>
            </a:r>
          </a:p>
          <a:p>
            <a:r>
              <a:rPr lang="tr-TR" dirty="0" smtClean="0"/>
              <a:t>Manyetik alan çizgilerinin düğümlendiği noktalarda ısı ve enerji taşınımı engelleniyor. Isının dışarıya çıkamadığı bu noktaları biz Güneş lekesi olarak görüyoruz. </a:t>
            </a:r>
          </a:p>
          <a:p>
            <a:r>
              <a:rPr lang="tr-TR" dirty="0" smtClean="0"/>
              <a:t>Leke bölgelerinde manyetik alan fotosfere göre 1000 katı daha fazla. Tipik değeri 1500 gauss kadardır.</a:t>
            </a:r>
          </a:p>
          <a:p>
            <a:endParaRPr lang="tr-TR" dirty="0"/>
          </a:p>
        </p:txBody>
      </p:sp>
    </p:spTree>
    <p:extLst>
      <p:ext uri="{BB962C8B-B14F-4D97-AF65-F5344CB8AC3E}">
        <p14:creationId xmlns:p14="http://schemas.microsoft.com/office/powerpoint/2010/main" val="166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050" descr="D:\ebook_files\img\big\1322_1415b_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279" y="625733"/>
            <a:ext cx="7162800" cy="60325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781429" y="164068"/>
            <a:ext cx="3680495" cy="461665"/>
          </a:xfrm>
          <a:prstGeom prst="rect">
            <a:avLst/>
          </a:prstGeom>
        </p:spPr>
        <p:txBody>
          <a:bodyPr wrap="none">
            <a:spAutoFit/>
          </a:bodyPr>
          <a:lstStyle/>
          <a:p>
            <a:r>
              <a:rPr lang="tr-TR" sz="2400" dirty="0" smtClean="0"/>
              <a:t>Güneş’in Manyetik İlmekleri</a:t>
            </a:r>
            <a:endParaRPr lang="tr-TR" sz="2400" dirty="0"/>
          </a:p>
        </p:txBody>
      </p:sp>
    </p:spTree>
    <p:extLst>
      <p:ext uri="{BB962C8B-B14F-4D97-AF65-F5344CB8AC3E}">
        <p14:creationId xmlns:p14="http://schemas.microsoft.com/office/powerpoint/2010/main" val="2537215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1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385" y="0"/>
            <a:ext cx="10515600" cy="1325563"/>
          </a:xfrm>
        </p:spPr>
        <p:txBody>
          <a:bodyPr/>
          <a:lstStyle/>
          <a:p>
            <a:r>
              <a:rPr lang="tr-TR" dirty="0" smtClean="0"/>
              <a:t>Güneş’in Manyetik Alanı</a:t>
            </a:r>
            <a:endParaRPr lang="tr-TR" dirty="0"/>
          </a:p>
        </p:txBody>
      </p:sp>
      <p:sp>
        <p:nvSpPr>
          <p:cNvPr id="3" name="Content Placeholder 2"/>
          <p:cNvSpPr>
            <a:spLocks noGrp="1"/>
          </p:cNvSpPr>
          <p:nvPr>
            <p:ph idx="1"/>
          </p:nvPr>
        </p:nvSpPr>
        <p:spPr>
          <a:xfrm>
            <a:off x="1251678" y="4000500"/>
            <a:ext cx="10178322" cy="2606040"/>
          </a:xfrm>
        </p:spPr>
        <p:txBody>
          <a:bodyPr>
            <a:normAutofit fontScale="70000" lnSpcReduction="20000"/>
          </a:bodyPr>
          <a:lstStyle/>
          <a:p>
            <a:r>
              <a:rPr lang="tr-TR" dirty="0"/>
              <a:t>Güneş’in manyetik alanında görülen değişimler ve bunların sonucu olarak ortaya çıkan yüzey parlaklık dağılımındaki düzensizliklerin temel kaynağı Diferansiyel Dönmedir.</a:t>
            </a:r>
          </a:p>
          <a:p>
            <a:r>
              <a:rPr lang="tr-TR" dirty="0" smtClean="0">
                <a:solidFill>
                  <a:srgbClr val="FF0000"/>
                </a:solidFill>
              </a:rPr>
              <a:t>Dönme ve Konveksiyon sonucu ;</a:t>
            </a:r>
            <a:endParaRPr lang="tr-TR" dirty="0">
              <a:solidFill>
                <a:srgbClr val="FF0000"/>
              </a:solidFill>
            </a:endParaRPr>
          </a:p>
          <a:p>
            <a:r>
              <a:rPr lang="tr-TR" dirty="0" err="1"/>
              <a:t>Enlemsel</a:t>
            </a:r>
            <a:r>
              <a:rPr lang="tr-TR" dirty="0"/>
              <a:t> Manyetik </a:t>
            </a:r>
            <a:r>
              <a:rPr lang="tr-TR" dirty="0" smtClean="0"/>
              <a:t>Alan </a:t>
            </a:r>
            <a:r>
              <a:rPr lang="tr-TR" dirty="0" smtClean="0">
                <a:sym typeface="Wingdings" panose="05000000000000000000" pitchFamily="2" charset="2"/>
              </a:rPr>
              <a:t></a:t>
            </a:r>
            <a:r>
              <a:rPr lang="tr-TR" dirty="0" err="1"/>
              <a:t>Boylamsal</a:t>
            </a:r>
            <a:r>
              <a:rPr lang="tr-TR" dirty="0"/>
              <a:t> Manyetik </a:t>
            </a:r>
            <a:r>
              <a:rPr lang="tr-TR" dirty="0" smtClean="0"/>
              <a:t>Alan</a:t>
            </a:r>
            <a:endParaRPr lang="tr-TR" dirty="0"/>
          </a:p>
          <a:p>
            <a:r>
              <a:rPr lang="tr-TR" dirty="0" err="1" smtClean="0"/>
              <a:t>Lekler</a:t>
            </a:r>
            <a:endParaRPr lang="tr-TR" dirty="0"/>
          </a:p>
          <a:p>
            <a:r>
              <a:rPr lang="tr-TR" dirty="0" err="1"/>
              <a:t>Flare</a:t>
            </a:r>
            <a:endParaRPr lang="tr-TR" dirty="0"/>
          </a:p>
          <a:p>
            <a:r>
              <a:rPr lang="tr-TR" dirty="0" err="1"/>
              <a:t>Prominens</a:t>
            </a:r>
            <a:endParaRPr lang="tr-TR" dirty="0"/>
          </a:p>
          <a:p>
            <a:r>
              <a:rPr lang="tr-TR" dirty="0" err="1"/>
              <a:t>v</a:t>
            </a:r>
            <a:r>
              <a:rPr lang="tr-TR" dirty="0" err="1" smtClean="0"/>
              <a:t>d</a:t>
            </a:r>
            <a:r>
              <a:rPr lang="tr-TR" dirty="0" smtClean="0"/>
              <a:t> düzensizlikler</a:t>
            </a:r>
            <a:endParaRPr lang="tr-TR" dirty="0"/>
          </a:p>
          <a:p>
            <a:endParaRPr lang="tr-TR" dirty="0"/>
          </a:p>
        </p:txBody>
      </p:sp>
      <p:pic>
        <p:nvPicPr>
          <p:cNvPr id="4" name="Picture 2" descr="solarcycle_B"/>
          <p:cNvPicPr>
            <a:picLocks noChangeAspect="1" noChangeArrowheads="1"/>
          </p:cNvPicPr>
          <p:nvPr/>
        </p:nvPicPr>
        <p:blipFill rotWithShape="1">
          <a:blip r:embed="rId2">
            <a:extLst>
              <a:ext uri="{28A0092B-C50C-407E-A947-70E740481C1C}">
                <a14:useLocalDpi xmlns:a14="http://schemas.microsoft.com/office/drawing/2010/main" val="0"/>
              </a:ext>
            </a:extLst>
          </a:blip>
          <a:srcRect t="13177" b="16317"/>
          <a:stretch/>
        </p:blipFill>
        <p:spPr bwMode="auto">
          <a:xfrm>
            <a:off x="2788920" y="1110034"/>
            <a:ext cx="6526530" cy="289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104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Güneş’in Dönmesi</a:t>
            </a:r>
            <a:endParaRPr lang="tr-TR" dirty="0"/>
          </a:p>
        </p:txBody>
      </p:sp>
      <p:pic>
        <p:nvPicPr>
          <p:cNvPr id="4" name="Content Placeholder 3"/>
          <p:cNvPicPr>
            <a:picLocks noGrp="1" noChangeAspect="1"/>
          </p:cNvPicPr>
          <p:nvPr>
            <p:ph idx="1"/>
          </p:nvPr>
        </p:nvPicPr>
        <p:blipFill>
          <a:blip r:embed="rId2"/>
          <a:stretch>
            <a:fillRect/>
          </a:stretch>
        </p:blipFill>
        <p:spPr>
          <a:xfrm>
            <a:off x="1445164" y="1402715"/>
            <a:ext cx="7835996" cy="5217120"/>
          </a:xfrm>
          <a:prstGeom prst="rect">
            <a:avLst/>
          </a:prstGeom>
        </p:spPr>
      </p:pic>
    </p:spTree>
    <p:extLst>
      <p:ext uri="{BB962C8B-B14F-4D97-AF65-F5344CB8AC3E}">
        <p14:creationId xmlns:p14="http://schemas.microsoft.com/office/powerpoint/2010/main" val="2053152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524000" y="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tr-TR" altLang="tr-TR" sz="2800" b="1">
                <a:solidFill>
                  <a:srgbClr val="FF3300"/>
                </a:solidFill>
                <a:latin typeface="Palatino" pitchFamily="18" charset="0"/>
              </a:rPr>
              <a:t>Leke sayılarının yıllık değişimi: 11 yıllık çevrim</a:t>
            </a:r>
            <a:endParaRPr lang="en-US" altLang="tr-TR" sz="4000" b="1">
              <a:solidFill>
                <a:srgbClr val="FF3300"/>
              </a:solidFill>
              <a:latin typeface="Palatino" pitchFamily="18" charset="0"/>
            </a:endParaRPr>
          </a:p>
        </p:txBody>
      </p:sp>
      <p:pic>
        <p:nvPicPr>
          <p:cNvPr id="67587" name="Picture 3" descr="D:\ART\CH09\F09-08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1"/>
            <a:ext cx="9144000" cy="3876675"/>
          </a:xfrm>
          <a:prstGeom prst="rect">
            <a:avLst/>
          </a:prstGeom>
          <a:noFill/>
          <a:extLst>
            <a:ext uri="{909E8E84-426E-40DD-AFC4-6F175D3DCCD1}">
              <a14:hiddenFill xmlns:a14="http://schemas.microsoft.com/office/drawing/2010/main">
                <a:solidFill>
                  <a:srgbClr val="FFFFFF"/>
                </a:solidFill>
              </a14:hiddenFill>
            </a:ext>
          </a:extLst>
        </p:spPr>
      </p:pic>
      <p:sp>
        <p:nvSpPr>
          <p:cNvPr id="67588" name="Text Box 4"/>
          <p:cNvSpPr txBox="1">
            <a:spLocks noChangeArrowheads="1"/>
          </p:cNvSpPr>
          <p:nvPr/>
        </p:nvSpPr>
        <p:spPr bwMode="auto">
          <a:xfrm>
            <a:off x="2057400" y="5638801"/>
            <a:ext cx="182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tr-TR" sz="2000" i="1" dirty="0">
                <a:solidFill>
                  <a:srgbClr val="FF0000"/>
                </a:solidFill>
                <a:latin typeface="Times New Roman" panose="02020603050405020304" pitchFamily="18" charset="0"/>
              </a:rPr>
              <a:t>Maximum number</a:t>
            </a:r>
            <a:endParaRPr lang="en-US" altLang="tr-TR" sz="2000" dirty="0">
              <a:solidFill>
                <a:srgbClr val="FF0000"/>
              </a:solidFill>
              <a:latin typeface="Times New Roman" panose="02020603050405020304" pitchFamily="18" charset="0"/>
            </a:endParaRPr>
          </a:p>
        </p:txBody>
      </p:sp>
      <p:sp>
        <p:nvSpPr>
          <p:cNvPr id="67589" name="Text Box 5"/>
          <p:cNvSpPr txBox="1">
            <a:spLocks noChangeArrowheads="1"/>
          </p:cNvSpPr>
          <p:nvPr/>
        </p:nvSpPr>
        <p:spPr bwMode="auto">
          <a:xfrm>
            <a:off x="8153400" y="5638801"/>
            <a:ext cx="182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tr-TR" sz="2000" i="1" dirty="0">
                <a:solidFill>
                  <a:srgbClr val="FF0000"/>
                </a:solidFill>
                <a:latin typeface="Times New Roman" panose="02020603050405020304" pitchFamily="18" charset="0"/>
              </a:rPr>
              <a:t>Minimum number</a:t>
            </a:r>
            <a:endParaRPr lang="en-US" altLang="tr-TR" sz="2000" dirty="0">
              <a:solidFill>
                <a:srgbClr val="FF0000"/>
              </a:solidFill>
              <a:latin typeface="Times New Roman" panose="02020603050405020304" pitchFamily="18" charset="0"/>
            </a:endParaRPr>
          </a:p>
        </p:txBody>
      </p:sp>
      <p:pic>
        <p:nvPicPr>
          <p:cNvPr id="67590" name="Picture 6" descr="D:\ART\CH09\F09-08B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5105401"/>
            <a:ext cx="3657600" cy="178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4706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Güneş’te </a:t>
            </a:r>
            <a:r>
              <a:rPr lang="tr-TR" dirty="0" err="1" smtClean="0"/>
              <a:t>Flare</a:t>
            </a:r>
            <a:r>
              <a:rPr lang="tr-TR" dirty="0" smtClean="0"/>
              <a:t> ve </a:t>
            </a:r>
            <a:r>
              <a:rPr lang="tr-TR" dirty="0" err="1" smtClean="0"/>
              <a:t>Bulgurlanma</a:t>
            </a:r>
            <a:endParaRPr lang="tr-TR" dirty="0"/>
          </a:p>
        </p:txBody>
      </p:sp>
      <p:pic>
        <p:nvPicPr>
          <p:cNvPr id="3076" name="Picture 4" descr="http://d1jqu7g1y74ds1.cloudfront.net/wp-content/uploads/2010/05/sunearthcompare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84946" y="1985645"/>
            <a:ext cx="4507007"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homepages.wmich.edu/%7Ekorista/sun-images/sunspot-earth_20040929_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1985645"/>
            <a:ext cx="5392420" cy="4042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82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9-16"/>
          <p:cNvPicPr>
            <a:picLocks noChangeAspect="1" noChangeArrowheads="1"/>
          </p:cNvPicPr>
          <p:nvPr/>
        </p:nvPicPr>
        <p:blipFill>
          <a:blip r:embed="rId2">
            <a:extLst>
              <a:ext uri="{28A0092B-C50C-407E-A947-70E740481C1C}">
                <a14:useLocalDpi xmlns:a14="http://schemas.microsoft.com/office/drawing/2010/main" val="0"/>
              </a:ext>
            </a:extLst>
          </a:blip>
          <a:srcRect l="7855" t="10001" r="7855" b="8000"/>
          <a:stretch>
            <a:fillRect/>
          </a:stretch>
        </p:blipFill>
        <p:spPr bwMode="auto">
          <a:xfrm>
            <a:off x="1905000" y="1600201"/>
            <a:ext cx="49022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7239001" y="3352800"/>
            <a:ext cx="3390672"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tr-TR" sz="2000" dirty="0">
                <a:latin typeface="Times New Roman" panose="02020603050405020304" pitchFamily="18" charset="0"/>
              </a:rPr>
              <a:t>Umbra: </a:t>
            </a:r>
            <a:r>
              <a:rPr lang="tr-TR" altLang="tr-TR" sz="2000" dirty="0" smtClean="0">
                <a:latin typeface="Times New Roman" panose="02020603050405020304" pitchFamily="18" charset="0"/>
              </a:rPr>
              <a:t>merkezi karanlık bölge</a:t>
            </a:r>
            <a:endParaRPr lang="en-US" altLang="tr-TR" sz="2000" dirty="0">
              <a:latin typeface="Times New Roman" panose="02020603050405020304" pitchFamily="18" charset="0"/>
            </a:endParaRPr>
          </a:p>
        </p:txBody>
      </p:sp>
      <p:sp>
        <p:nvSpPr>
          <p:cNvPr id="30724" name="Line 4"/>
          <p:cNvSpPr>
            <a:spLocks noChangeShapeType="1"/>
          </p:cNvSpPr>
          <p:nvPr/>
        </p:nvSpPr>
        <p:spPr bwMode="auto">
          <a:xfrm flipH="1">
            <a:off x="4724400" y="3581400"/>
            <a:ext cx="2514600" cy="685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0725" name="Text Box 5"/>
          <p:cNvSpPr txBox="1">
            <a:spLocks noChangeArrowheads="1"/>
          </p:cNvSpPr>
          <p:nvPr/>
        </p:nvSpPr>
        <p:spPr bwMode="auto">
          <a:xfrm>
            <a:off x="7239000" y="4495800"/>
            <a:ext cx="3127779"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tr-TR" sz="2000" dirty="0">
                <a:latin typeface="Times New Roman" panose="02020603050405020304" pitchFamily="18" charset="0"/>
              </a:rPr>
              <a:t>Penumbra: </a:t>
            </a:r>
            <a:r>
              <a:rPr lang="tr-TR" altLang="tr-TR" sz="2000" dirty="0" smtClean="0">
                <a:latin typeface="Times New Roman" panose="02020603050405020304" pitchFamily="18" charset="0"/>
              </a:rPr>
              <a:t>umbranın çevresi</a:t>
            </a:r>
            <a:endParaRPr lang="en-US" altLang="tr-TR" sz="2000" dirty="0">
              <a:latin typeface="Times New Roman" panose="02020603050405020304" pitchFamily="18" charset="0"/>
            </a:endParaRPr>
          </a:p>
        </p:txBody>
      </p:sp>
      <p:sp>
        <p:nvSpPr>
          <p:cNvPr id="30726" name="Line 6"/>
          <p:cNvSpPr>
            <a:spLocks noChangeShapeType="1"/>
          </p:cNvSpPr>
          <p:nvPr/>
        </p:nvSpPr>
        <p:spPr bwMode="auto">
          <a:xfrm flipH="1" flipV="1">
            <a:off x="4724400" y="4648200"/>
            <a:ext cx="2514600" cy="762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30727" name="Text Box 7"/>
          <p:cNvSpPr txBox="1">
            <a:spLocks noChangeArrowheads="1"/>
          </p:cNvSpPr>
          <p:nvPr/>
        </p:nvSpPr>
        <p:spPr bwMode="auto">
          <a:xfrm>
            <a:off x="2270126" y="5576888"/>
            <a:ext cx="3155031"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altLang="tr-TR" sz="2000" dirty="0" smtClean="0">
                <a:latin typeface="Times New Roman" panose="02020603050405020304" pitchFamily="18" charset="0"/>
              </a:rPr>
              <a:t>Karşılaştırmalı olarak Dünya</a:t>
            </a:r>
            <a:endParaRPr lang="en-US" altLang="tr-TR" sz="2000" dirty="0">
              <a:latin typeface="Times New Roman" panose="02020603050405020304" pitchFamily="18" charset="0"/>
            </a:endParaRPr>
          </a:p>
        </p:txBody>
      </p:sp>
      <p:sp>
        <p:nvSpPr>
          <p:cNvPr id="30728" name="Line 8"/>
          <p:cNvSpPr>
            <a:spLocks noChangeShapeType="1"/>
          </p:cNvSpPr>
          <p:nvPr/>
        </p:nvSpPr>
        <p:spPr bwMode="auto">
          <a:xfrm flipH="1" flipV="1">
            <a:off x="2667000" y="4114800"/>
            <a:ext cx="76200" cy="1447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Tree>
    <p:extLst>
      <p:ext uri="{BB962C8B-B14F-4D97-AF65-F5344CB8AC3E}">
        <p14:creationId xmlns:p14="http://schemas.microsoft.com/office/powerpoint/2010/main" val="1458680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Güneş</a:t>
            </a:r>
            <a:endParaRPr lang="tr-TR" dirty="0"/>
          </a:p>
        </p:txBody>
      </p:sp>
      <p:sp>
        <p:nvSpPr>
          <p:cNvPr id="3" name="Content Placeholder 2"/>
          <p:cNvSpPr>
            <a:spLocks noGrp="1"/>
          </p:cNvSpPr>
          <p:nvPr>
            <p:ph idx="1"/>
          </p:nvPr>
        </p:nvSpPr>
        <p:spPr>
          <a:xfrm>
            <a:off x="838200" y="1340247"/>
            <a:ext cx="5280212" cy="4351338"/>
          </a:xfrm>
        </p:spPr>
        <p:txBody>
          <a:bodyPr>
            <a:normAutofit fontScale="92500" lnSpcReduction="20000"/>
          </a:bodyPr>
          <a:lstStyle/>
          <a:p>
            <a:endParaRPr lang="tr-TR" dirty="0"/>
          </a:p>
          <a:p>
            <a:r>
              <a:rPr lang="tr-TR" dirty="0" smtClean="0"/>
              <a:t>Güneş</a:t>
            </a:r>
            <a:r>
              <a:rPr lang="tr-TR" dirty="0"/>
              <a:t>, Dünya’mıza en yakın olan </a:t>
            </a:r>
            <a:r>
              <a:rPr lang="tr-TR" dirty="0" smtClean="0"/>
              <a:t>yıldızdır. Gezegenimizdeki hayatın var olmasını sağlar. </a:t>
            </a:r>
          </a:p>
          <a:p>
            <a:r>
              <a:rPr lang="tr-TR" dirty="0" smtClean="0"/>
              <a:t>Bizim ısı ve </a:t>
            </a:r>
            <a:r>
              <a:rPr lang="tr-TR" dirty="0"/>
              <a:t>ve </a:t>
            </a:r>
            <a:r>
              <a:rPr lang="tr-TR" dirty="0" smtClean="0"/>
              <a:t>ışık kaynağımızdır.</a:t>
            </a:r>
          </a:p>
          <a:p>
            <a:r>
              <a:rPr lang="tr-TR" dirty="0" smtClean="0"/>
              <a:t>Gece gökyüzünde gördüğümüz yıldızlar </a:t>
            </a:r>
            <a:r>
              <a:rPr lang="tr-TR" dirty="0"/>
              <a:t>da </a:t>
            </a:r>
            <a:r>
              <a:rPr lang="tr-TR" dirty="0" smtClean="0"/>
              <a:t>tıpkı Güneş’imiz </a:t>
            </a:r>
            <a:r>
              <a:rPr lang="tr-TR" dirty="0"/>
              <a:t>gibidir. Ancak </a:t>
            </a:r>
            <a:r>
              <a:rPr lang="tr-TR" dirty="0" smtClean="0"/>
              <a:t>çok </a:t>
            </a:r>
            <a:r>
              <a:rPr lang="tr-TR" dirty="0"/>
              <a:t>uzakta </a:t>
            </a:r>
            <a:r>
              <a:rPr lang="tr-TR" dirty="0" smtClean="0"/>
              <a:t>olduklarından onları küçük </a:t>
            </a:r>
            <a:r>
              <a:rPr lang="tr-TR" dirty="0"/>
              <a:t>noktalar olarak </a:t>
            </a:r>
            <a:r>
              <a:rPr lang="tr-TR" dirty="0" smtClean="0"/>
              <a:t> görürüz</a:t>
            </a:r>
            <a:r>
              <a:rPr lang="tr-TR" dirty="0" smtClean="0"/>
              <a:t>.</a:t>
            </a:r>
          </a:p>
          <a:p>
            <a:r>
              <a:rPr lang="tr-TR" dirty="0"/>
              <a:t>Güneş’in uzaklığı 8 ışık dakikasıdır (“sadece” 150.000.000 km).</a:t>
            </a:r>
            <a:endParaRPr lang="tr-TR" dirty="0"/>
          </a:p>
          <a:p>
            <a:endParaRPr lang="tr-TR" dirty="0"/>
          </a:p>
        </p:txBody>
      </p:sp>
      <p:pic>
        <p:nvPicPr>
          <p:cNvPr id="7" name="Picture 6" descr="gunes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7387" y="1340247"/>
            <a:ext cx="4897438" cy="4313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933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1263203" y="0"/>
            <a:ext cx="10515600" cy="1325563"/>
          </a:xfrm>
        </p:spPr>
        <p:txBody>
          <a:bodyPr/>
          <a:lstStyle/>
          <a:p>
            <a:r>
              <a:rPr lang="tr-TR" altLang="tr-TR" dirty="0" smtClean="0"/>
              <a:t>Güneş</a:t>
            </a:r>
            <a:endParaRPr lang="tr-TR" altLang="tr-TR" dirty="0"/>
          </a:p>
        </p:txBody>
      </p:sp>
      <p:pic>
        <p:nvPicPr>
          <p:cNvPr id="2458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0864" y="1116707"/>
            <a:ext cx="3942731" cy="302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ChangeAspect="1"/>
          </p:cNvPicPr>
          <p:nvPr/>
        </p:nvPicPr>
        <p:blipFill>
          <a:blip r:embed="rId3"/>
          <a:stretch>
            <a:fillRect/>
          </a:stretch>
        </p:blipFill>
        <p:spPr>
          <a:xfrm>
            <a:off x="5612185" y="1025789"/>
            <a:ext cx="4240475" cy="3119869"/>
          </a:xfrm>
          <a:prstGeom prst="rect">
            <a:avLst/>
          </a:prstGeom>
        </p:spPr>
      </p:pic>
      <p:sp>
        <p:nvSpPr>
          <p:cNvPr id="5" name="Content Placeholder 2"/>
          <p:cNvSpPr txBox="1">
            <a:spLocks/>
          </p:cNvSpPr>
          <p:nvPr/>
        </p:nvSpPr>
        <p:spPr>
          <a:xfrm>
            <a:off x="2137410" y="3938151"/>
            <a:ext cx="7863840" cy="1536819"/>
          </a:xfrm>
          <a:prstGeom prst="rect">
            <a:avLst/>
          </a:prstGeom>
        </p:spPr>
        <p:txBody>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endParaRPr lang="tr-TR" sz="1800" dirty="0" smtClean="0">
              <a:solidFill>
                <a:schemeClr val="tx1"/>
              </a:solidFill>
            </a:endParaRPr>
          </a:p>
          <a:p>
            <a:r>
              <a:rPr lang="tr-TR" sz="1800" dirty="0" smtClean="0">
                <a:solidFill>
                  <a:schemeClr val="tx1"/>
                </a:solidFill>
              </a:rPr>
              <a:t>Çekirdekte üretilen enerji, ışınım yolu ile </a:t>
            </a:r>
            <a:r>
              <a:rPr lang="tr-TR" sz="1800" dirty="0" err="1" smtClean="0">
                <a:solidFill>
                  <a:schemeClr val="tx1"/>
                </a:solidFill>
              </a:rPr>
              <a:t>ışımasal</a:t>
            </a:r>
            <a:r>
              <a:rPr lang="tr-TR" sz="1800" dirty="0" smtClean="0">
                <a:solidFill>
                  <a:schemeClr val="tx1"/>
                </a:solidFill>
              </a:rPr>
              <a:t> bölgeden taşınır.</a:t>
            </a:r>
          </a:p>
          <a:p>
            <a:r>
              <a:rPr lang="tr-TR" sz="1800" dirty="0" smtClean="0">
                <a:solidFill>
                  <a:schemeClr val="tx1"/>
                </a:solidFill>
              </a:rPr>
              <a:t>Bu bölgede sıcaklık aralığı : 4 500 000 K ile 8 100 000 K </a:t>
            </a:r>
            <a:r>
              <a:rPr lang="tr-TR" sz="1800" dirty="0" err="1" smtClean="0">
                <a:solidFill>
                  <a:schemeClr val="tx1"/>
                </a:solidFill>
              </a:rPr>
              <a:t>dir</a:t>
            </a:r>
            <a:r>
              <a:rPr lang="tr-TR" sz="1800" dirty="0" smtClean="0">
                <a:solidFill>
                  <a:schemeClr val="tx1"/>
                </a:solidFill>
              </a:rPr>
              <a:t>.</a:t>
            </a:r>
          </a:p>
          <a:p>
            <a:r>
              <a:rPr lang="tr-TR" sz="1800" dirty="0" smtClean="0">
                <a:solidFill>
                  <a:schemeClr val="tx1"/>
                </a:solidFill>
              </a:rPr>
              <a:t>Işık fotonları her ne kadar ışık hızı ile hareket ediyor olsalar da, etkileşmenin sayısı çok olduğundan fotonun yüzeye ulaşması milyonlarca yıl sürmektedir.</a:t>
            </a:r>
          </a:p>
          <a:p>
            <a:r>
              <a:rPr lang="tr-TR" sz="1800" dirty="0" err="1" smtClean="0">
                <a:solidFill>
                  <a:schemeClr val="tx1"/>
                </a:solidFill>
              </a:rPr>
              <a:t>Konvektif</a:t>
            </a:r>
            <a:r>
              <a:rPr lang="tr-TR" sz="1800" dirty="0" smtClean="0">
                <a:solidFill>
                  <a:schemeClr val="tx1"/>
                </a:solidFill>
              </a:rPr>
              <a:t> bölgede sıcaklık yaklaşık olarak 2 000 000 K </a:t>
            </a:r>
            <a:r>
              <a:rPr lang="tr-TR" sz="1800" dirty="0" err="1" smtClean="0">
                <a:solidFill>
                  <a:schemeClr val="tx1"/>
                </a:solidFill>
              </a:rPr>
              <a:t>dir</a:t>
            </a:r>
            <a:r>
              <a:rPr lang="tr-TR" sz="1800" dirty="0" smtClean="0">
                <a:solidFill>
                  <a:schemeClr val="tx1"/>
                </a:solidFill>
              </a:rPr>
              <a:t>.</a:t>
            </a:r>
          </a:p>
          <a:p>
            <a:r>
              <a:rPr lang="tr-TR" sz="1800" dirty="0" err="1" smtClean="0">
                <a:solidFill>
                  <a:schemeClr val="tx1"/>
                </a:solidFill>
              </a:rPr>
              <a:t>Konvektif</a:t>
            </a:r>
            <a:r>
              <a:rPr lang="tr-TR" sz="1800" dirty="0" smtClean="0">
                <a:solidFill>
                  <a:schemeClr val="tx1"/>
                </a:solidFill>
              </a:rPr>
              <a:t> bölgeye gelen enerji yüzeye </a:t>
            </a:r>
            <a:r>
              <a:rPr lang="tr-TR" sz="1800" dirty="0" err="1" smtClean="0">
                <a:solidFill>
                  <a:schemeClr val="tx1"/>
                </a:solidFill>
              </a:rPr>
              <a:t>konvektif</a:t>
            </a:r>
            <a:r>
              <a:rPr lang="tr-TR" sz="1800" dirty="0" smtClean="0">
                <a:solidFill>
                  <a:schemeClr val="tx1"/>
                </a:solidFill>
              </a:rPr>
              <a:t> hareketler ile taşınmaktadır:</a:t>
            </a:r>
          </a:p>
          <a:p>
            <a:endParaRPr lang="tr-TR" sz="1800" dirty="0">
              <a:solidFill>
                <a:schemeClr val="tx1"/>
              </a:solidFill>
            </a:endParaRPr>
          </a:p>
        </p:txBody>
      </p:sp>
    </p:spTree>
    <p:extLst>
      <p:ext uri="{BB962C8B-B14F-4D97-AF65-F5344CB8AC3E}">
        <p14:creationId xmlns:p14="http://schemas.microsoft.com/office/powerpoint/2010/main" val="2200192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464" y="1325880"/>
            <a:ext cx="5966009" cy="4479609"/>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tr-TR" altLang="tr-TR" dirty="0"/>
              <a:t>Güneş</a:t>
            </a:r>
            <a:endParaRPr lang="tr-TR" dirty="0"/>
          </a:p>
        </p:txBody>
      </p:sp>
      <p:sp>
        <p:nvSpPr>
          <p:cNvPr id="4" name="Rectangle 3"/>
          <p:cNvSpPr/>
          <p:nvPr/>
        </p:nvSpPr>
        <p:spPr>
          <a:xfrm>
            <a:off x="6872473" y="1472058"/>
            <a:ext cx="4884420" cy="3416320"/>
          </a:xfrm>
          <a:prstGeom prst="rect">
            <a:avLst/>
          </a:prstGeom>
        </p:spPr>
        <p:txBody>
          <a:bodyPr wrap="square">
            <a:spAutoFit/>
          </a:bodyPr>
          <a:lstStyle/>
          <a:p>
            <a:r>
              <a:rPr lang="tr-TR" dirty="0" err="1"/>
              <a:t>Konvektif</a:t>
            </a:r>
            <a:r>
              <a:rPr lang="tr-TR" dirty="0"/>
              <a:t> bölgedeki sıcaklık 2x10</a:t>
            </a:r>
            <a:r>
              <a:rPr lang="tr-TR" baseline="30000" dirty="0"/>
              <a:t>6</a:t>
            </a:r>
            <a:r>
              <a:rPr lang="tr-TR" dirty="0"/>
              <a:t> K </a:t>
            </a:r>
            <a:r>
              <a:rPr lang="tr-TR" dirty="0" err="1"/>
              <a:t>dir</a:t>
            </a:r>
            <a:r>
              <a:rPr lang="tr-TR" dirty="0"/>
              <a:t>, bu da bu katmandaki ağır atomların bazı elektronların kaybetmeden tutabilmesine izin verir. Bu durumda katmandaki yıldız maddesi ışığa karşı daha donuk olmasını sağlar. </a:t>
            </a:r>
            <a:r>
              <a:rPr lang="tr-TR" dirty="0" err="1"/>
              <a:t>Işımasal</a:t>
            </a:r>
            <a:r>
              <a:rPr lang="tr-TR" dirty="0"/>
              <a:t> katmandan gelen yoğun ışınım ile bu katmanda sıcaklık iyice artar, akışkan haldeki yıldız maddesi kararsız olur ve kaynama hareketini başlatır. Katmanın daha derin bölgelerindeki ısınan akışkan genişleyerek yükselir, yüzeye doğru yaklaştıkça soğur. Soğuyan madde tekrar geriye döner. Süre gelen bu hareket kendini Güneş yüzeyinde </a:t>
            </a:r>
            <a:r>
              <a:rPr lang="tr-TR" dirty="0" err="1"/>
              <a:t>bulgurlanma</a:t>
            </a:r>
            <a:r>
              <a:rPr lang="tr-TR" dirty="0"/>
              <a:t> olarak gösterir.</a:t>
            </a:r>
          </a:p>
        </p:txBody>
      </p:sp>
    </p:spTree>
    <p:extLst>
      <p:ext uri="{BB962C8B-B14F-4D97-AF65-F5344CB8AC3E}">
        <p14:creationId xmlns:p14="http://schemas.microsoft.com/office/powerpoint/2010/main" val="3908091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ART\CH09\F09-2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206" y="364331"/>
            <a:ext cx="7136154" cy="6205538"/>
          </a:xfrm>
          <a:prstGeom prst="rect">
            <a:avLst/>
          </a:prstGeom>
          <a:noFill/>
          <a:extLst>
            <a:ext uri="{909E8E84-426E-40DD-AFC4-6F175D3DCCD1}">
              <a14:hiddenFill xmlns:a14="http://schemas.microsoft.com/office/drawing/2010/main">
                <a:solidFill>
                  <a:srgbClr val="FFFFFF"/>
                </a:solidFill>
              </a14:hiddenFill>
            </a:ext>
          </a:extLst>
        </p:spPr>
      </p:pic>
      <p:sp>
        <p:nvSpPr>
          <p:cNvPr id="64515" name="Rectangle 3"/>
          <p:cNvSpPr>
            <a:spLocks noChangeArrowheads="1"/>
          </p:cNvSpPr>
          <p:nvPr/>
        </p:nvSpPr>
        <p:spPr bwMode="auto">
          <a:xfrm>
            <a:off x="566670" y="447199"/>
            <a:ext cx="341478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tr-TR" altLang="tr-TR" sz="2800" dirty="0">
                <a:latin typeface="Palatino" pitchFamily="18" charset="0"/>
              </a:rPr>
              <a:t>Güneşten gelen enerji onun modellenmesini olanaklı kılar</a:t>
            </a:r>
            <a:r>
              <a:rPr lang="en-US" altLang="tr-TR" sz="2800" dirty="0">
                <a:latin typeface="Palatino" pitchFamily="18" charset="0"/>
              </a:rPr>
              <a:t>:</a:t>
            </a:r>
            <a:br>
              <a:rPr lang="en-US" altLang="tr-TR" sz="2800" dirty="0">
                <a:latin typeface="Palatino" pitchFamily="18" charset="0"/>
              </a:rPr>
            </a:br>
            <a:r>
              <a:rPr lang="en-US" altLang="tr-TR" sz="2800" dirty="0">
                <a:latin typeface="Palatino" pitchFamily="18" charset="0"/>
              </a:rPr>
              <a:t>(1) </a:t>
            </a:r>
            <a:r>
              <a:rPr lang="tr-TR" altLang="tr-TR" sz="2800" dirty="0">
                <a:latin typeface="Palatino" pitchFamily="18" charset="0"/>
              </a:rPr>
              <a:t>Çekirdek</a:t>
            </a:r>
            <a:r>
              <a:rPr lang="en-US" altLang="tr-TR" sz="2800" dirty="0">
                <a:latin typeface="Palatino" pitchFamily="18" charset="0"/>
              </a:rPr>
              <a:t>, </a:t>
            </a:r>
            <a:br>
              <a:rPr lang="en-US" altLang="tr-TR" sz="2800" dirty="0">
                <a:latin typeface="Palatino" pitchFamily="18" charset="0"/>
              </a:rPr>
            </a:br>
            <a:r>
              <a:rPr lang="en-US" altLang="tr-TR" sz="2800" dirty="0">
                <a:latin typeface="Palatino" pitchFamily="18" charset="0"/>
              </a:rPr>
              <a:t>(2) </a:t>
            </a:r>
            <a:r>
              <a:rPr lang="tr-TR" altLang="tr-TR" sz="2800" dirty="0" err="1">
                <a:latin typeface="Palatino" pitchFamily="18" charset="0"/>
              </a:rPr>
              <a:t>Işımasal</a:t>
            </a:r>
            <a:r>
              <a:rPr lang="tr-TR" altLang="tr-TR" sz="2800" dirty="0">
                <a:latin typeface="Palatino" pitchFamily="18" charset="0"/>
              </a:rPr>
              <a:t> bölge</a:t>
            </a:r>
          </a:p>
          <a:p>
            <a:r>
              <a:rPr lang="en-US" altLang="tr-TR" sz="2800" dirty="0">
                <a:latin typeface="Palatino" pitchFamily="18" charset="0"/>
              </a:rPr>
              <a:t>(3) </a:t>
            </a:r>
            <a:r>
              <a:rPr lang="tr-TR" altLang="tr-TR" sz="2800" dirty="0" err="1">
                <a:latin typeface="Palatino" pitchFamily="18" charset="0"/>
              </a:rPr>
              <a:t>Konvektif</a:t>
            </a:r>
            <a:r>
              <a:rPr lang="tr-TR" altLang="tr-TR" sz="2800" dirty="0">
                <a:latin typeface="Palatino" pitchFamily="18" charset="0"/>
              </a:rPr>
              <a:t> bölge</a:t>
            </a:r>
            <a:endParaRPr lang="en-US" altLang="tr-TR" sz="4000" dirty="0">
              <a:latin typeface="Palatino" pitchFamily="18" charset="0"/>
            </a:endParaRPr>
          </a:p>
        </p:txBody>
      </p:sp>
    </p:spTree>
    <p:extLst>
      <p:ext uri="{BB962C8B-B14F-4D97-AF65-F5344CB8AC3E}">
        <p14:creationId xmlns:p14="http://schemas.microsoft.com/office/powerpoint/2010/main" val="31566366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676400" y="609600"/>
            <a:ext cx="4267200" cy="1143000"/>
          </a:xfrm>
        </p:spPr>
        <p:txBody>
          <a:bodyPr/>
          <a:lstStyle/>
          <a:p>
            <a:r>
              <a:rPr lang="tr-TR" altLang="tr-TR"/>
              <a:t>İç bölgeler</a:t>
            </a:r>
            <a:endParaRPr lang="en-US" altLang="tr-TR"/>
          </a:p>
        </p:txBody>
      </p:sp>
      <p:sp>
        <p:nvSpPr>
          <p:cNvPr id="11267" name="Rectangle 3"/>
          <p:cNvSpPr>
            <a:spLocks noGrp="1" noChangeArrowheads="1"/>
          </p:cNvSpPr>
          <p:nvPr>
            <p:ph type="body" idx="1"/>
          </p:nvPr>
        </p:nvSpPr>
        <p:spPr>
          <a:xfrm>
            <a:off x="1828800" y="1905000"/>
            <a:ext cx="3581400" cy="4114800"/>
          </a:xfrm>
        </p:spPr>
        <p:txBody>
          <a:bodyPr/>
          <a:lstStyle/>
          <a:p>
            <a:r>
              <a:rPr lang="tr-TR" altLang="tr-TR" sz="2400"/>
              <a:t>Çekirdek</a:t>
            </a:r>
            <a:endParaRPr lang="en-US" altLang="tr-TR" sz="2400"/>
          </a:p>
          <a:p>
            <a:pPr lvl="1"/>
            <a:r>
              <a:rPr lang="tr-TR" altLang="tr-TR" sz="2000"/>
              <a:t>Enerji üretimi, kütlenin %10’u, yarıçapın %29’u</a:t>
            </a:r>
            <a:endParaRPr lang="en-US" altLang="tr-TR" sz="2000"/>
          </a:p>
          <a:p>
            <a:r>
              <a:rPr lang="tr-TR" altLang="tr-TR" sz="2400"/>
              <a:t>Işımasal bölge</a:t>
            </a:r>
            <a:endParaRPr lang="en-US" altLang="tr-TR" sz="2400"/>
          </a:p>
          <a:p>
            <a:pPr lvl="1"/>
            <a:r>
              <a:rPr lang="tr-TR" altLang="tr-TR" sz="2000"/>
              <a:t>Geçirgen, kütlenin %80’i, yarıçapın % 42’si</a:t>
            </a:r>
            <a:endParaRPr lang="en-US" altLang="tr-TR" sz="2000"/>
          </a:p>
          <a:p>
            <a:r>
              <a:rPr lang="tr-TR" altLang="tr-TR" sz="2400"/>
              <a:t>Konveksiyon bölgesi</a:t>
            </a:r>
            <a:endParaRPr lang="en-US" altLang="tr-TR" sz="2400"/>
          </a:p>
          <a:p>
            <a:pPr lvl="1"/>
            <a:r>
              <a:rPr lang="tr-TR" altLang="tr-TR" sz="2000"/>
              <a:t>Kaynama, ısısal hareketler, kütlenin %10’u, yarıçapın %29’u</a:t>
            </a:r>
            <a:endParaRPr lang="en-US" altLang="tr-TR" sz="2000"/>
          </a:p>
        </p:txBody>
      </p:sp>
      <p:pic>
        <p:nvPicPr>
          <p:cNvPr id="11268" name="Picture 4" descr="D:\ebook_files\img\big\1322_14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762001"/>
            <a:ext cx="5029200" cy="502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1823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Güneş’in İç Yapısı</a:t>
            </a:r>
            <a:endParaRPr lang="tr-TR" dirty="0"/>
          </a:p>
        </p:txBody>
      </p:sp>
      <p:graphicFrame>
        <p:nvGraphicFramePr>
          <p:cNvPr id="4" name="Object 2"/>
          <p:cNvGraphicFramePr>
            <a:graphicFrameLocks noGrp="1" noChangeAspect="1"/>
          </p:cNvGraphicFramePr>
          <p:nvPr>
            <p:ph idx="1"/>
            <p:extLst>
              <p:ext uri="{D42A27DB-BD31-4B8C-83A1-F6EECF244321}">
                <p14:modId xmlns:p14="http://schemas.microsoft.com/office/powerpoint/2010/main" val="358592788"/>
              </p:ext>
            </p:extLst>
          </p:nvPr>
        </p:nvGraphicFramePr>
        <p:xfrm>
          <a:off x="3195108" y="1471295"/>
          <a:ext cx="5801784" cy="4351338"/>
        </p:xfrm>
        <a:graphic>
          <a:graphicData uri="http://schemas.openxmlformats.org/presentationml/2006/ole">
            <mc:AlternateContent xmlns:mc="http://schemas.openxmlformats.org/markup-compatibility/2006">
              <mc:Choice xmlns:v="urn:schemas-microsoft-com:vml" Requires="v">
                <p:oleObj spid="_x0000_s6157" name="Photo Editor Photo" r:id="rId3" imgW="6095238" imgH="4571429" progId="MSPhotoEd.3">
                  <p:embed/>
                </p:oleObj>
              </mc:Choice>
              <mc:Fallback>
                <p:oleObj name="Photo Editor Photo" r:id="rId3" imgW="6095238" imgH="457142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5108" y="1471295"/>
                        <a:ext cx="5801784"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p:nvPr/>
        </p:nvSpPr>
        <p:spPr>
          <a:xfrm>
            <a:off x="3964292" y="5946285"/>
            <a:ext cx="4639412" cy="400110"/>
          </a:xfrm>
          <a:prstGeom prst="rect">
            <a:avLst/>
          </a:prstGeom>
        </p:spPr>
        <p:txBody>
          <a:bodyPr wrap="none">
            <a:spAutoFit/>
          </a:bodyPr>
          <a:lstStyle/>
          <a:p>
            <a:r>
              <a:rPr lang="tr-TR" sz="2000" b="0" i="0" u="none" strike="noStrike" baseline="0" dirty="0" err="1" smtClean="0">
                <a:latin typeface="Comic Sans MS" panose="030F0702030302020204" pitchFamily="66" charset="0"/>
              </a:rPr>
              <a:t>Hidrojen+Hidrojen</a:t>
            </a:r>
            <a:r>
              <a:rPr lang="tr-TR" sz="2000" b="0" i="0" u="none" strike="noStrike" baseline="0" dirty="0" smtClean="0">
                <a:latin typeface="Comic Sans MS" panose="030F0702030302020204" pitchFamily="66" charset="0"/>
              </a:rPr>
              <a:t> </a:t>
            </a:r>
            <a:r>
              <a:rPr lang="tr-TR" sz="2000" b="0" i="0" u="none" strike="noStrike" baseline="0" dirty="0" smtClean="0">
                <a:latin typeface="Comic Sans MS" panose="030F0702030302020204" pitchFamily="66" charset="0"/>
                <a:sym typeface="Wingdings" panose="05000000000000000000" pitchFamily="2" charset="2"/>
              </a:rPr>
              <a:t></a:t>
            </a:r>
            <a:r>
              <a:rPr lang="tr-TR" sz="2000" b="0" i="0" u="none" strike="noStrike" baseline="0" dirty="0" smtClean="0">
                <a:latin typeface="Comic Sans MS" panose="030F0702030302020204" pitchFamily="66" charset="0"/>
              </a:rPr>
              <a:t>Helyum + Enerji</a:t>
            </a:r>
            <a:endParaRPr lang="tr-TR" sz="2000" dirty="0"/>
          </a:p>
        </p:txBody>
      </p:sp>
    </p:spTree>
    <p:extLst>
      <p:ext uri="{BB962C8B-B14F-4D97-AF65-F5344CB8AC3E}">
        <p14:creationId xmlns:p14="http://schemas.microsoft.com/office/powerpoint/2010/main" val="2093942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Güneş</a:t>
            </a:r>
            <a:endParaRPr lang="tr-TR" dirty="0"/>
          </a:p>
        </p:txBody>
      </p:sp>
      <p:sp>
        <p:nvSpPr>
          <p:cNvPr id="3" name="Content Placeholder 2"/>
          <p:cNvSpPr>
            <a:spLocks noGrp="1"/>
          </p:cNvSpPr>
          <p:nvPr>
            <p:ph idx="1"/>
          </p:nvPr>
        </p:nvSpPr>
        <p:spPr>
          <a:xfrm>
            <a:off x="968188" y="1691642"/>
            <a:ext cx="4529642" cy="3431688"/>
          </a:xfrm>
        </p:spPr>
        <p:txBody>
          <a:bodyPr>
            <a:normAutofit fontScale="85000" lnSpcReduction="20000"/>
          </a:bodyPr>
          <a:lstStyle/>
          <a:p>
            <a:r>
              <a:rPr lang="tr-TR" dirty="0" smtClean="0"/>
              <a:t>Birinci </a:t>
            </a:r>
            <a:r>
              <a:rPr lang="tr-TR" dirty="0"/>
              <a:t>aşamada iki Hidrojen atomu birleşerek Döteryum , elektron ve </a:t>
            </a:r>
            <a:r>
              <a:rPr lang="tr-TR" dirty="0" err="1"/>
              <a:t>nötrino</a:t>
            </a:r>
            <a:r>
              <a:rPr lang="tr-TR" dirty="0"/>
              <a:t> yayınlar.</a:t>
            </a:r>
          </a:p>
          <a:p>
            <a:r>
              <a:rPr lang="tr-TR" dirty="0"/>
              <a:t>İkinci aşamada Döteryum bir Hidrojen atomu ile etkileşerek </a:t>
            </a:r>
            <a:r>
              <a:rPr lang="tr-TR" baseline="30000" dirty="0" smtClean="0"/>
              <a:t>3</a:t>
            </a:r>
            <a:r>
              <a:rPr lang="tr-TR" dirty="0" smtClean="0"/>
              <a:t>He </a:t>
            </a:r>
            <a:r>
              <a:rPr lang="tr-TR" dirty="0"/>
              <a:t>ve </a:t>
            </a:r>
            <a:r>
              <a:rPr lang="tr-TR" dirty="0" smtClean="0"/>
              <a:t>gamma </a:t>
            </a:r>
            <a:r>
              <a:rPr lang="tr-TR" dirty="0"/>
              <a:t>ışınımı üretir</a:t>
            </a:r>
            <a:r>
              <a:rPr lang="tr-TR" dirty="0" smtClean="0"/>
              <a:t>.</a:t>
            </a:r>
          </a:p>
          <a:p>
            <a:r>
              <a:rPr lang="tr-TR" dirty="0"/>
              <a:t>S</a:t>
            </a:r>
            <a:r>
              <a:rPr lang="tr-TR" dirty="0" smtClean="0"/>
              <a:t>on </a:t>
            </a:r>
            <a:r>
              <a:rPr lang="tr-TR" dirty="0"/>
              <a:t>aşamada iki </a:t>
            </a:r>
            <a:r>
              <a:rPr lang="tr-TR" baseline="30000" dirty="0" smtClean="0"/>
              <a:t>3</a:t>
            </a:r>
            <a:r>
              <a:rPr lang="tr-TR" dirty="0" smtClean="0"/>
              <a:t>He </a:t>
            </a:r>
            <a:r>
              <a:rPr lang="tr-TR" dirty="0"/>
              <a:t>birleşerek bir </a:t>
            </a:r>
            <a:r>
              <a:rPr lang="tr-TR" baseline="30000" dirty="0" smtClean="0"/>
              <a:t>4</a:t>
            </a:r>
            <a:r>
              <a:rPr lang="tr-TR" dirty="0" smtClean="0"/>
              <a:t>He </a:t>
            </a:r>
            <a:r>
              <a:rPr lang="tr-TR" dirty="0"/>
              <a:t>ve iki Hidrojen üretir. Bu tepkimelerde reaksiyona giren kütlenin 0.007’si enerjiye dönüşür. Enerjinin miktarı E=mc</a:t>
            </a:r>
            <a:r>
              <a:rPr lang="tr-TR" baseline="30000" dirty="0"/>
              <a:t>2</a:t>
            </a:r>
            <a:r>
              <a:rPr lang="tr-TR" dirty="0"/>
              <a:t> formülü ile hesaplanabilir.</a:t>
            </a:r>
          </a:p>
          <a:p>
            <a:endParaRPr lang="tr-TR" dirty="0"/>
          </a:p>
          <a:p>
            <a:endParaRPr lang="tr-TR" dirty="0"/>
          </a:p>
        </p:txBody>
      </p:sp>
      <p:pic>
        <p:nvPicPr>
          <p:cNvPr id="4" name="Content Placeholder 3"/>
          <p:cNvPicPr>
            <a:picLocks noChangeAspect="1"/>
          </p:cNvPicPr>
          <p:nvPr/>
        </p:nvPicPr>
        <p:blipFill rotWithShape="1">
          <a:blip r:embed="rId2"/>
          <a:srcRect l="7938" t="3321" r="1873"/>
          <a:stretch/>
        </p:blipFill>
        <p:spPr>
          <a:xfrm>
            <a:off x="5458813" y="834389"/>
            <a:ext cx="5879747" cy="4823461"/>
          </a:xfrm>
          <a:prstGeom prst="rect">
            <a:avLst/>
          </a:prstGeom>
        </p:spPr>
      </p:pic>
    </p:spTree>
    <p:extLst>
      <p:ext uri="{BB962C8B-B14F-4D97-AF65-F5344CB8AC3E}">
        <p14:creationId xmlns:p14="http://schemas.microsoft.com/office/powerpoint/2010/main" val="2581504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tr-TR" altLang="tr-TR"/>
              <a:t>Konveksiyon</a:t>
            </a:r>
            <a:endParaRPr lang="en-US" altLang="tr-TR"/>
          </a:p>
        </p:txBody>
      </p:sp>
      <p:sp>
        <p:nvSpPr>
          <p:cNvPr id="13315" name="Rectangle 3"/>
          <p:cNvSpPr>
            <a:spLocks noGrp="1" noChangeArrowheads="1"/>
          </p:cNvSpPr>
          <p:nvPr>
            <p:ph type="body" idx="1"/>
          </p:nvPr>
        </p:nvSpPr>
        <p:spPr>
          <a:xfrm>
            <a:off x="2209800" y="1828800"/>
            <a:ext cx="3886200" cy="4267200"/>
          </a:xfrm>
        </p:spPr>
        <p:txBody>
          <a:bodyPr/>
          <a:lstStyle/>
          <a:p>
            <a:r>
              <a:rPr lang="tr-TR" altLang="tr-TR" sz="2400" b="1" dirty="0"/>
              <a:t>Kaynayan bir su kabı</a:t>
            </a:r>
            <a:r>
              <a:rPr lang="en-US" altLang="tr-TR" sz="2400" b="1" dirty="0"/>
              <a:t>:</a:t>
            </a:r>
          </a:p>
          <a:p>
            <a:r>
              <a:rPr lang="tr-TR" altLang="tr-TR" sz="2400" dirty="0"/>
              <a:t>Isınan madde yükselir</a:t>
            </a:r>
            <a:r>
              <a:rPr lang="en-US" altLang="tr-TR" sz="2400" dirty="0"/>
              <a:t>.</a:t>
            </a:r>
          </a:p>
          <a:p>
            <a:r>
              <a:rPr lang="tr-TR" altLang="tr-TR" sz="2400" dirty="0"/>
              <a:t>Soğuyan madde çöker</a:t>
            </a:r>
            <a:r>
              <a:rPr lang="en-US" altLang="tr-TR" sz="2400" dirty="0"/>
              <a:t>.</a:t>
            </a:r>
          </a:p>
          <a:p>
            <a:r>
              <a:rPr lang="tr-TR" altLang="tr-TR" sz="2400" dirty="0"/>
              <a:t>Enerji su kabının alt kısmından yüzeye,</a:t>
            </a:r>
            <a:r>
              <a:rPr lang="en-US" altLang="tr-TR" sz="2400" dirty="0"/>
              <a:t> </a:t>
            </a:r>
            <a:r>
              <a:rPr lang="tr-TR" altLang="tr-TR" sz="2400" dirty="0">
                <a:solidFill>
                  <a:srgbClr val="FF0000"/>
                </a:solidFill>
              </a:rPr>
              <a:t>fiziksel </a:t>
            </a:r>
            <a:r>
              <a:rPr lang="en-US" altLang="tr-TR" sz="2400" dirty="0"/>
              <a:t> </a:t>
            </a:r>
            <a:r>
              <a:rPr lang="tr-TR" altLang="tr-TR" sz="2400" dirty="0"/>
              <a:t>olarak ”konveksiyon hücreleri” yardımıyla taşınır.</a:t>
            </a:r>
            <a:r>
              <a:rPr lang="en-US" altLang="tr-TR" sz="2400" dirty="0"/>
              <a:t>.</a:t>
            </a:r>
          </a:p>
          <a:p>
            <a:r>
              <a:rPr lang="tr-TR" altLang="tr-TR" sz="2400" b="1" dirty="0">
                <a:solidFill>
                  <a:srgbClr val="FF0000"/>
                </a:solidFill>
              </a:rPr>
              <a:t>Güneş için de aynıdır</a:t>
            </a:r>
            <a:r>
              <a:rPr lang="en-US" altLang="tr-TR" sz="2400" b="1" dirty="0">
                <a:solidFill>
                  <a:srgbClr val="FF0000"/>
                </a:solidFill>
              </a:rPr>
              <a:t>.</a:t>
            </a:r>
            <a:endParaRPr lang="en-US" altLang="tr-TR" sz="2400" dirty="0">
              <a:solidFill>
                <a:srgbClr val="FF0000"/>
              </a:solidFill>
            </a:endParaRPr>
          </a:p>
        </p:txBody>
      </p:sp>
      <p:pic>
        <p:nvPicPr>
          <p:cNvPr id="13316" name="Picture 4" descr="D:\ebook_files\img\big\1322_141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86001"/>
            <a:ext cx="4343400" cy="288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3942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D:\ART\CH09\F09-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7391400" cy="6867525"/>
          </a:xfrm>
          <a:prstGeom prst="rect">
            <a:avLst/>
          </a:prstGeom>
          <a:noFill/>
          <a:extLst>
            <a:ext uri="{909E8E84-426E-40DD-AFC4-6F175D3DCCD1}">
              <a14:hiddenFill xmlns:a14="http://schemas.microsoft.com/office/drawing/2010/main">
                <a:solidFill>
                  <a:srgbClr val="FFFFFF"/>
                </a:solidFill>
              </a14:hiddenFill>
            </a:ext>
          </a:extLst>
        </p:spPr>
      </p:pic>
      <p:sp>
        <p:nvSpPr>
          <p:cNvPr id="66563" name="Rectangle 3"/>
          <p:cNvSpPr>
            <a:spLocks noChangeArrowheads="1"/>
          </p:cNvSpPr>
          <p:nvPr/>
        </p:nvSpPr>
        <p:spPr bwMode="auto">
          <a:xfrm>
            <a:off x="8458200" y="2634824"/>
            <a:ext cx="3276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tr-TR" altLang="tr-TR" sz="3600" b="1" dirty="0">
                <a:solidFill>
                  <a:srgbClr val="FF0000"/>
                </a:solidFill>
                <a:latin typeface="Palatino" pitchFamily="18" charset="0"/>
              </a:rPr>
              <a:t>Işıkküre Güneş’in görünen katmanıdır.</a:t>
            </a:r>
            <a:endParaRPr lang="en-US" altLang="tr-TR" sz="4000" b="1" dirty="0">
              <a:solidFill>
                <a:srgbClr val="FF0000"/>
              </a:solidFill>
              <a:latin typeface="Palatino" pitchFamily="18" charset="0"/>
            </a:endParaRPr>
          </a:p>
        </p:txBody>
      </p:sp>
      <p:sp>
        <p:nvSpPr>
          <p:cNvPr id="66564" name="Text Box 4"/>
          <p:cNvSpPr txBox="1">
            <a:spLocks noChangeArrowheads="1"/>
          </p:cNvSpPr>
          <p:nvPr/>
        </p:nvSpPr>
        <p:spPr bwMode="auto">
          <a:xfrm>
            <a:off x="1676400" y="5800726"/>
            <a:ext cx="4953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tr-TR" altLang="tr-TR" sz="2400" b="1">
                <a:latin typeface="Times New Roman" panose="02020603050405020304" pitchFamily="18" charset="0"/>
              </a:rPr>
              <a:t>Isısal hareketler nedeniyle bulgurlanma</a:t>
            </a:r>
            <a:endParaRPr lang="en-US" altLang="tr-TR" sz="2000">
              <a:latin typeface="Times New Roman" panose="02020603050405020304" pitchFamily="18" charset="0"/>
            </a:endParaRPr>
          </a:p>
        </p:txBody>
      </p:sp>
      <p:grpSp>
        <p:nvGrpSpPr>
          <p:cNvPr id="66565" name="Group 5"/>
          <p:cNvGrpSpPr>
            <a:grpSpLocks/>
          </p:cNvGrpSpPr>
          <p:nvPr/>
        </p:nvGrpSpPr>
        <p:grpSpPr bwMode="auto">
          <a:xfrm>
            <a:off x="1981200" y="1076325"/>
            <a:ext cx="4648200" cy="4800600"/>
            <a:chOff x="288" y="672"/>
            <a:chExt cx="2928" cy="3024"/>
          </a:xfrm>
        </p:grpSpPr>
        <p:sp>
          <p:nvSpPr>
            <p:cNvPr id="66566" name="Oval 6"/>
            <p:cNvSpPr>
              <a:spLocks noChangeArrowheads="1"/>
            </p:cNvSpPr>
            <p:nvPr/>
          </p:nvSpPr>
          <p:spPr bwMode="auto">
            <a:xfrm>
              <a:off x="288" y="2736"/>
              <a:ext cx="768" cy="76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66567" name="Line 7"/>
            <p:cNvSpPr>
              <a:spLocks noChangeShapeType="1"/>
            </p:cNvSpPr>
            <p:nvPr/>
          </p:nvSpPr>
          <p:spPr bwMode="auto">
            <a:xfrm flipV="1">
              <a:off x="2544" y="1584"/>
              <a:ext cx="192" cy="2112"/>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66568" name="Oval 8"/>
            <p:cNvSpPr>
              <a:spLocks noChangeArrowheads="1"/>
            </p:cNvSpPr>
            <p:nvPr/>
          </p:nvSpPr>
          <p:spPr bwMode="auto">
            <a:xfrm>
              <a:off x="2448" y="672"/>
              <a:ext cx="768" cy="76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grpSp>
    </p:spTree>
    <p:extLst>
      <p:ext uri="{BB962C8B-B14F-4D97-AF65-F5344CB8AC3E}">
        <p14:creationId xmlns:p14="http://schemas.microsoft.com/office/powerpoint/2010/main" val="1416395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5"/>
                                        </p:tgtEl>
                                        <p:attrNameLst>
                                          <p:attrName>style.visibility</p:attrName>
                                        </p:attrNameLst>
                                      </p:cBhvr>
                                      <p:to>
                                        <p:strVal val="visible"/>
                                      </p:to>
                                    </p:set>
                                    <p:animEffect transition="in" filter="dissolve">
                                      <p:cBhvr>
                                        <p:cTn id="7" dur="500"/>
                                        <p:tgtEl>
                                          <p:spTgt spid="66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Güneş’in üst atmosferleri</a:t>
            </a:r>
            <a:endParaRPr lang="tr-TR" dirty="0"/>
          </a:p>
        </p:txBody>
      </p:sp>
      <p:sp>
        <p:nvSpPr>
          <p:cNvPr id="3" name="Content Placeholder 2"/>
          <p:cNvSpPr>
            <a:spLocks noGrp="1"/>
          </p:cNvSpPr>
          <p:nvPr>
            <p:ph idx="1"/>
          </p:nvPr>
        </p:nvSpPr>
        <p:spPr>
          <a:xfrm>
            <a:off x="620935" y="2041208"/>
            <a:ext cx="10178322" cy="3593591"/>
          </a:xfrm>
        </p:spPr>
        <p:txBody>
          <a:bodyPr/>
          <a:lstStyle/>
          <a:p>
            <a:r>
              <a:rPr lang="tr-TR" dirty="0" smtClean="0"/>
              <a:t>Fotosfer</a:t>
            </a:r>
          </a:p>
          <a:p>
            <a:r>
              <a:rPr lang="tr-TR" dirty="0" smtClean="0"/>
              <a:t>Kromosfer</a:t>
            </a:r>
          </a:p>
          <a:p>
            <a:r>
              <a:rPr lang="tr-TR" dirty="0" smtClean="0"/>
              <a:t>Geçiş Bölgesi</a:t>
            </a:r>
          </a:p>
          <a:p>
            <a:r>
              <a:rPr lang="tr-TR" dirty="0" smtClean="0"/>
              <a:t>Korona</a:t>
            </a:r>
            <a:endParaRPr lang="tr-TR" dirty="0"/>
          </a:p>
        </p:txBody>
      </p:sp>
      <p:pic>
        <p:nvPicPr>
          <p:cNvPr id="4" name="Content Placeholder 3"/>
          <p:cNvPicPr>
            <a:picLocks noChangeAspect="1"/>
          </p:cNvPicPr>
          <p:nvPr/>
        </p:nvPicPr>
        <p:blipFill rotWithShape="1">
          <a:blip r:embed="rId2"/>
          <a:srcRect l="6772" r="4034"/>
          <a:stretch/>
        </p:blipFill>
        <p:spPr>
          <a:xfrm>
            <a:off x="2839345" y="1781937"/>
            <a:ext cx="5154931" cy="4256534"/>
          </a:xfrm>
          <a:prstGeom prst="rect">
            <a:avLst/>
          </a:prstGeom>
        </p:spPr>
      </p:pic>
      <p:pic>
        <p:nvPicPr>
          <p:cNvPr id="19458" name="Picture 2" descr="https://ase.tufts.edu/cosmos/pictures/CambEncySun/Sun_ency_figs_5/Lang_rev10_5/Fig5_24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810" y="1781937"/>
            <a:ext cx="5020190" cy="4256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1004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753" y="0"/>
            <a:ext cx="10515600" cy="1325563"/>
          </a:xfrm>
        </p:spPr>
        <p:txBody>
          <a:bodyPr/>
          <a:lstStyle/>
          <a:p>
            <a:r>
              <a:rPr lang="tr-TR" dirty="0"/>
              <a:t>Güneş’in Atmosferi</a:t>
            </a:r>
          </a:p>
        </p:txBody>
      </p:sp>
      <p:pic>
        <p:nvPicPr>
          <p:cNvPr id="4" name="Content Placeholder 3"/>
          <p:cNvPicPr>
            <a:picLocks noGrp="1" noChangeAspect="1"/>
          </p:cNvPicPr>
          <p:nvPr>
            <p:ph idx="1"/>
          </p:nvPr>
        </p:nvPicPr>
        <p:blipFill>
          <a:blip r:embed="rId2"/>
          <a:stretch>
            <a:fillRect/>
          </a:stretch>
        </p:blipFill>
        <p:spPr>
          <a:xfrm>
            <a:off x="1035754" y="1040194"/>
            <a:ext cx="10207268" cy="5723677"/>
          </a:xfrm>
          <a:prstGeom prst="rect">
            <a:avLst/>
          </a:prstGeom>
        </p:spPr>
      </p:pic>
    </p:spTree>
    <p:extLst>
      <p:ext uri="{BB962C8B-B14F-4D97-AF65-F5344CB8AC3E}">
        <p14:creationId xmlns:p14="http://schemas.microsoft.com/office/powerpoint/2010/main" val="19151121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smtClean="0"/>
              <a:t>Güneş</a:t>
            </a:r>
            <a:endParaRPr lang="tr-TR" b="1" dirty="0"/>
          </a:p>
        </p:txBody>
      </p:sp>
      <p:sp>
        <p:nvSpPr>
          <p:cNvPr id="3" name="Content Placeholder 2"/>
          <p:cNvSpPr>
            <a:spLocks noGrp="1"/>
          </p:cNvSpPr>
          <p:nvPr>
            <p:ph idx="1"/>
          </p:nvPr>
        </p:nvSpPr>
        <p:spPr>
          <a:xfrm>
            <a:off x="643890" y="1356995"/>
            <a:ext cx="5288280" cy="4351338"/>
          </a:xfrm>
        </p:spPr>
        <p:txBody>
          <a:bodyPr>
            <a:normAutofit fontScale="92500" lnSpcReduction="20000"/>
          </a:bodyPr>
          <a:lstStyle/>
          <a:p>
            <a:endParaRPr lang="tr-TR" dirty="0"/>
          </a:p>
          <a:p>
            <a:r>
              <a:rPr lang="tr-TR" dirty="0"/>
              <a:t> </a:t>
            </a:r>
            <a:r>
              <a:rPr lang="tr-TR" dirty="0" smtClean="0"/>
              <a:t>Dünya’daki </a:t>
            </a:r>
            <a:r>
              <a:rPr lang="tr-TR" dirty="0"/>
              <a:t>yaşam için vazgeçilmez </a:t>
            </a:r>
            <a:r>
              <a:rPr lang="tr-TR" dirty="0" smtClean="0"/>
              <a:t>bir </a:t>
            </a:r>
            <a:r>
              <a:rPr lang="tr-TR" dirty="0"/>
              <a:t>enerji </a:t>
            </a:r>
            <a:r>
              <a:rPr lang="tr-TR" dirty="0" smtClean="0"/>
              <a:t>kaynağıdır. </a:t>
            </a:r>
            <a:r>
              <a:rPr lang="tr-TR" dirty="0"/>
              <a:t>S</a:t>
            </a:r>
            <a:r>
              <a:rPr lang="tr-TR" dirty="0" smtClean="0"/>
              <a:t>aniyede </a:t>
            </a:r>
            <a:r>
              <a:rPr lang="tr-TR" dirty="0"/>
              <a:t>4.0x10</a:t>
            </a:r>
            <a:r>
              <a:rPr lang="tr-TR" baseline="30000" dirty="0"/>
              <a:t>23</a:t>
            </a:r>
            <a:r>
              <a:rPr lang="tr-TR" dirty="0"/>
              <a:t> kilowatt enerji üreten </a:t>
            </a:r>
            <a:r>
              <a:rPr lang="tr-TR" dirty="0" smtClean="0"/>
              <a:t>dev </a:t>
            </a:r>
            <a:r>
              <a:rPr lang="tr-TR" dirty="0"/>
              <a:t>bir enerji makinasıdır. </a:t>
            </a:r>
            <a:endParaRPr lang="tr-TR" dirty="0" smtClean="0"/>
          </a:p>
          <a:p>
            <a:pPr marL="0" indent="0">
              <a:buNone/>
            </a:pPr>
            <a:endParaRPr lang="tr-TR" dirty="0"/>
          </a:p>
          <a:p>
            <a:r>
              <a:rPr lang="tr-TR" dirty="0"/>
              <a:t>Dünya’nın bir yılda ürettiği enerjiyi, saniyenin on milyonda biri kadarlık bir sürede </a:t>
            </a:r>
            <a:r>
              <a:rPr lang="tr-TR" dirty="0" smtClean="0"/>
              <a:t>yayınlamaktadır</a:t>
            </a:r>
            <a:r>
              <a:rPr lang="tr-TR" dirty="0" smtClean="0"/>
              <a:t>.</a:t>
            </a:r>
          </a:p>
          <a:p>
            <a:r>
              <a:rPr lang="tr-TR" dirty="0" smtClean="0"/>
              <a:t>Her </a:t>
            </a:r>
            <a:r>
              <a:rPr lang="tr-TR" dirty="0"/>
              <a:t>saniyede, 10 milyar atom bombasının patlamasına eş değer bir enerji üretiyor. </a:t>
            </a:r>
          </a:p>
          <a:p>
            <a:endParaRPr lang="tr-TR" dirty="0" smtClean="0"/>
          </a:p>
          <a:p>
            <a:endParaRPr lang="tr-TR" dirty="0"/>
          </a:p>
          <a:p>
            <a:endParaRPr lang="tr-TR" dirty="0"/>
          </a:p>
          <a:p>
            <a:endParaRPr lang="tr-TR" dirty="0"/>
          </a:p>
        </p:txBody>
      </p:sp>
      <p:pic>
        <p:nvPicPr>
          <p:cNvPr id="1032" name="Picture 8" descr="http://upload.wikimedia.org/wikipedia/commons/thumb/b/b4/The_Sun_by_the_Atmospheric_Imaging_Assembly_of_NASA%27s_Solar_Dynamics_Observatory_-_20100819.jpg/800px-The_Sun_by_the_Atmospheric_Imaging_Assembly_of_NASA%27s_Solar_Dynamics_Observatory_-_201008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381" y="777240"/>
            <a:ext cx="5623729" cy="536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253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03" name="Picture 31" descr="chrom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29610"/>
            <a:ext cx="5314674" cy="3719220"/>
          </a:xfrm>
          <a:prstGeom prst="rect">
            <a:avLst/>
          </a:prstGeom>
          <a:noFill/>
          <a:extLst>
            <a:ext uri="{909E8E84-426E-40DD-AFC4-6F175D3DCCD1}">
              <a14:hiddenFill xmlns:a14="http://schemas.microsoft.com/office/drawing/2010/main">
                <a:solidFill>
                  <a:srgbClr val="FFFFFF"/>
                </a:solidFill>
              </a14:hiddenFill>
            </a:ext>
          </a:extLst>
        </p:spPr>
      </p:pic>
      <p:sp>
        <p:nvSpPr>
          <p:cNvPr id="28704" name="Rectangle 32"/>
          <p:cNvSpPr>
            <a:spLocks noGrp="1" noChangeArrowheads="1"/>
          </p:cNvSpPr>
          <p:nvPr>
            <p:ph type="title"/>
          </p:nvPr>
        </p:nvSpPr>
        <p:spPr>
          <a:xfrm>
            <a:off x="895074" y="41959"/>
            <a:ext cx="10515600" cy="1325563"/>
          </a:xfrm>
        </p:spPr>
        <p:txBody>
          <a:bodyPr/>
          <a:lstStyle/>
          <a:p>
            <a:r>
              <a:rPr lang="tr-TR" altLang="tr-TR" dirty="0"/>
              <a:t>Kromosfer</a:t>
            </a:r>
          </a:p>
        </p:txBody>
      </p:sp>
      <p:sp>
        <p:nvSpPr>
          <p:cNvPr id="2" name="Rectangle 1"/>
          <p:cNvSpPr/>
          <p:nvPr/>
        </p:nvSpPr>
        <p:spPr>
          <a:xfrm>
            <a:off x="838200" y="1179263"/>
            <a:ext cx="6096000" cy="1107996"/>
          </a:xfrm>
          <a:prstGeom prst="rect">
            <a:avLst/>
          </a:prstGeom>
        </p:spPr>
        <p:txBody>
          <a:bodyPr>
            <a:spAutoFit/>
          </a:bodyPr>
          <a:lstStyle/>
          <a:p>
            <a:r>
              <a:rPr lang="tr-TR" sz="2200" u="sng" dirty="0"/>
              <a:t>Tam güneş tutulmasının öncesinde ve sonrasında görülebilen, oldukça ince (2500 km) ve kırmızımsı katman</a:t>
            </a:r>
            <a:endParaRPr lang="tr-TR" sz="2200" dirty="0"/>
          </a:p>
        </p:txBody>
      </p:sp>
      <p:pic>
        <p:nvPicPr>
          <p:cNvPr id="21506" name="Picture 2" descr="http://astroguyz.com/wp-content/uploads/2009/03/im00373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7270" y="2429610"/>
            <a:ext cx="5020169" cy="3765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2746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smtClean="0"/>
              <a:t>Korona’nın</a:t>
            </a:r>
            <a:r>
              <a:rPr lang="tr-TR" dirty="0" smtClean="0"/>
              <a:t> Resmi</a:t>
            </a:r>
            <a:endParaRPr lang="tr-TR" dirty="0"/>
          </a:p>
        </p:txBody>
      </p:sp>
      <p:pic>
        <p:nvPicPr>
          <p:cNvPr id="4" name="Content Placeholder 3"/>
          <p:cNvPicPr>
            <a:picLocks noGrp="1" noChangeAspect="1"/>
          </p:cNvPicPr>
          <p:nvPr>
            <p:ph idx="1"/>
          </p:nvPr>
        </p:nvPicPr>
        <p:blipFill>
          <a:blip r:embed="rId2"/>
          <a:stretch>
            <a:fillRect/>
          </a:stretch>
        </p:blipFill>
        <p:spPr>
          <a:xfrm>
            <a:off x="2593248" y="1392099"/>
            <a:ext cx="6759097" cy="4820441"/>
          </a:xfrm>
          <a:prstGeom prst="rect">
            <a:avLst/>
          </a:prstGeom>
        </p:spPr>
      </p:pic>
    </p:spTree>
    <p:extLst>
      <p:ext uri="{BB962C8B-B14F-4D97-AF65-F5344CB8AC3E}">
        <p14:creationId xmlns:p14="http://schemas.microsoft.com/office/powerpoint/2010/main" val="1248272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09800" y="228600"/>
            <a:ext cx="7772400" cy="1143000"/>
          </a:xfrm>
        </p:spPr>
        <p:txBody>
          <a:bodyPr/>
          <a:lstStyle/>
          <a:p>
            <a:r>
              <a:rPr lang="tr-TR" altLang="tr-TR"/>
              <a:t>Güneş Rüzgarı</a:t>
            </a:r>
            <a:endParaRPr lang="en-US" altLang="tr-TR"/>
          </a:p>
        </p:txBody>
      </p:sp>
      <p:sp>
        <p:nvSpPr>
          <p:cNvPr id="22531" name="Rectangle 3"/>
          <p:cNvSpPr>
            <a:spLocks noGrp="1" noChangeArrowheads="1"/>
          </p:cNvSpPr>
          <p:nvPr>
            <p:ph type="body" idx="1"/>
          </p:nvPr>
        </p:nvSpPr>
        <p:spPr>
          <a:xfrm>
            <a:off x="983673" y="1496291"/>
            <a:ext cx="5385955" cy="4495800"/>
          </a:xfrm>
        </p:spPr>
        <p:txBody>
          <a:bodyPr>
            <a:normAutofit lnSpcReduction="10000"/>
          </a:bodyPr>
          <a:lstStyle/>
          <a:p>
            <a:r>
              <a:rPr lang="tr-TR" altLang="tr-TR" sz="2400" dirty="0"/>
              <a:t>Taç tabakasının üst bölgelerinde </a:t>
            </a:r>
            <a:r>
              <a:rPr lang="en-US" altLang="tr-TR" sz="2400" dirty="0"/>
              <a:t>:</a:t>
            </a:r>
          </a:p>
          <a:p>
            <a:pPr lvl="1"/>
            <a:r>
              <a:rPr lang="tr-TR" altLang="tr-TR" sz="2000" dirty="0"/>
              <a:t>Gaz çok sıcaktır</a:t>
            </a:r>
            <a:endParaRPr lang="en-US" altLang="tr-TR" sz="2000" dirty="0"/>
          </a:p>
          <a:p>
            <a:pPr lvl="1"/>
            <a:r>
              <a:rPr lang="tr-TR" altLang="tr-TR" sz="2000" dirty="0"/>
              <a:t>Enerjisi çoktur</a:t>
            </a:r>
            <a:endParaRPr lang="en-US" altLang="tr-TR" sz="2000" dirty="0"/>
          </a:p>
          <a:p>
            <a:r>
              <a:rPr lang="tr-TR" altLang="tr-TR" sz="2400" dirty="0"/>
              <a:t>Suyun kaynadığı kabın üst kısımlarındakine benzer</a:t>
            </a:r>
            <a:r>
              <a:rPr lang="en-US" altLang="tr-TR" sz="2400" dirty="0"/>
              <a:t>, ‘</a:t>
            </a:r>
            <a:r>
              <a:rPr lang="tr-TR" altLang="tr-TR" sz="2400" dirty="0"/>
              <a:t>buharlaşma</a:t>
            </a:r>
            <a:r>
              <a:rPr lang="en-US" altLang="tr-TR" sz="2400" dirty="0"/>
              <a:t>’</a:t>
            </a:r>
            <a:r>
              <a:rPr lang="tr-TR" altLang="tr-TR" sz="2400" dirty="0"/>
              <a:t>ya benzer gaz akıntıları</a:t>
            </a:r>
            <a:r>
              <a:rPr lang="en-US" altLang="tr-TR" sz="2400" dirty="0"/>
              <a:t>.</a:t>
            </a:r>
          </a:p>
          <a:p>
            <a:r>
              <a:rPr lang="tr-TR" altLang="tr-TR" sz="2400" dirty="0"/>
              <a:t>Rüzgar </a:t>
            </a:r>
            <a:r>
              <a:rPr lang="tr-TR" altLang="tr-TR" sz="2400" dirty="0" err="1"/>
              <a:t>Koronal</a:t>
            </a:r>
            <a:r>
              <a:rPr lang="tr-TR" altLang="tr-TR" sz="2400" dirty="0"/>
              <a:t> Delikler içinden geçerek yayılır.</a:t>
            </a:r>
            <a:endParaRPr lang="en-US" altLang="tr-TR" sz="2400" dirty="0"/>
          </a:p>
          <a:p>
            <a:r>
              <a:rPr lang="tr-TR" altLang="tr-TR" sz="2400" dirty="0"/>
              <a:t>Güneş rüzgarı, her bir saniyede bir milyon ton Güneş kütlesini alır götürür</a:t>
            </a:r>
            <a:r>
              <a:rPr lang="en-US" altLang="tr-TR" sz="2400" dirty="0"/>
              <a:t>!</a:t>
            </a:r>
          </a:p>
          <a:p>
            <a:r>
              <a:rPr lang="tr-TR" altLang="tr-TR" sz="2400" dirty="0"/>
              <a:t>4.6 milyar yılda, Güneş toplam kütlesinin sadece % 10’unu kaybetmiştir.</a:t>
            </a:r>
            <a:endParaRPr lang="en-US" altLang="tr-TR" sz="2400" dirty="0"/>
          </a:p>
        </p:txBody>
      </p:sp>
      <p:pic>
        <p:nvPicPr>
          <p:cNvPr id="7170" name="Picture 2" descr="http://assets.inhabitat.com/wp-content/blogs.dir/1/files/2010/10/sunwav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9628" y="1371600"/>
            <a:ext cx="5544477" cy="4156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634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smtClean="0"/>
              <a:t>Koronal</a:t>
            </a:r>
            <a:r>
              <a:rPr lang="tr-TR" dirty="0" smtClean="0"/>
              <a:t> kütle atımları</a:t>
            </a:r>
            <a:endParaRPr lang="tr-TR" dirty="0"/>
          </a:p>
        </p:txBody>
      </p:sp>
      <p:pic>
        <p:nvPicPr>
          <p:cNvPr id="23554" name="Picture 2" descr="http://scienceblogs.com/startswithabang/files/2013/01/7931831962_7652860bae_b.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448" y="4286250"/>
            <a:ext cx="3921251" cy="2205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47750" y="1784688"/>
            <a:ext cx="5261610" cy="2585323"/>
          </a:xfrm>
          <a:prstGeom prst="rect">
            <a:avLst/>
          </a:prstGeom>
        </p:spPr>
        <p:txBody>
          <a:bodyPr wrap="square">
            <a:spAutoFit/>
          </a:bodyPr>
          <a:lstStyle/>
          <a:p>
            <a:r>
              <a:rPr lang="tr-TR" dirty="0"/>
              <a:t>Güneş atmosferinin en dış katmanı korona çok güçlü </a:t>
            </a:r>
            <a:r>
              <a:rPr lang="tr-TR" dirty="0" smtClean="0"/>
              <a:t>manyetik </a:t>
            </a:r>
            <a:r>
              <a:rPr lang="tr-TR" dirty="0"/>
              <a:t>alanlarla yapılanmıştır. Kapalı bir yapıya sahip olan bu </a:t>
            </a:r>
            <a:r>
              <a:rPr lang="tr-TR" dirty="0" smtClean="0"/>
              <a:t>manyetik </a:t>
            </a:r>
            <a:r>
              <a:rPr lang="tr-TR" dirty="0"/>
              <a:t>alanlar, genellikle güneş leke gruplarının üzerinde gelişen olaylarla birdenbire açık duruma geçebilirler. Şiddetle gelişen bu olaylar sırasında ivmelenen güneş maddesinin hızı güneşin çekim alanından kurtulmak için gerekli hıza </a:t>
            </a:r>
            <a:r>
              <a:rPr lang="tr-TR" dirty="0" smtClean="0"/>
              <a:t>(700 km/</a:t>
            </a:r>
            <a:r>
              <a:rPr lang="tr-TR" dirty="0" err="1" smtClean="0"/>
              <a:t>sn</a:t>
            </a:r>
            <a:r>
              <a:rPr lang="tr-TR" dirty="0" smtClean="0"/>
              <a:t>) </a:t>
            </a:r>
            <a:r>
              <a:rPr lang="tr-TR" dirty="0"/>
              <a:t>eriştiği andan itibaren </a:t>
            </a:r>
            <a:r>
              <a:rPr lang="tr-TR" dirty="0" err="1"/>
              <a:t>koronal</a:t>
            </a:r>
            <a:r>
              <a:rPr lang="tr-TR" dirty="0"/>
              <a:t> kütle atımı başlar.</a:t>
            </a:r>
          </a:p>
        </p:txBody>
      </p:sp>
      <p:pic>
        <p:nvPicPr>
          <p:cNvPr id="23558" name="Picture 6" descr="Coronal mass ejection in 200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43057" y="1931610"/>
            <a:ext cx="3977700" cy="397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5027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752600" y="304800"/>
            <a:ext cx="2667000" cy="2133600"/>
          </a:xfrm>
        </p:spPr>
        <p:txBody>
          <a:bodyPr/>
          <a:lstStyle/>
          <a:p>
            <a:r>
              <a:rPr lang="en-US" altLang="tr-TR"/>
              <a:t> Aurora</a:t>
            </a:r>
          </a:p>
        </p:txBody>
      </p:sp>
      <p:sp>
        <p:nvSpPr>
          <p:cNvPr id="23555" name="Rectangle 3"/>
          <p:cNvSpPr>
            <a:spLocks noGrp="1" noChangeArrowheads="1"/>
          </p:cNvSpPr>
          <p:nvPr>
            <p:ph type="body" idx="1"/>
          </p:nvPr>
        </p:nvSpPr>
        <p:spPr>
          <a:xfrm>
            <a:off x="1828800" y="4495800"/>
            <a:ext cx="8534400" cy="2590800"/>
          </a:xfrm>
        </p:spPr>
        <p:txBody>
          <a:bodyPr/>
          <a:lstStyle/>
          <a:p>
            <a:r>
              <a:rPr lang="tr-TR" altLang="tr-TR"/>
              <a:t>Güneş yüzeyinden koparılmış yüklü parçacıklar, elektronlar ve protonlardan oluşur.</a:t>
            </a:r>
            <a:r>
              <a:rPr lang="en-US" altLang="tr-TR"/>
              <a:t>.</a:t>
            </a:r>
          </a:p>
          <a:p>
            <a:r>
              <a:rPr lang="tr-TR" altLang="tr-TR"/>
              <a:t>Yüklü parçacıklar ve manyetik alanlar etkileşir : ışık</a:t>
            </a:r>
            <a:r>
              <a:rPr lang="en-US" altLang="tr-TR"/>
              <a:t>!</a:t>
            </a:r>
          </a:p>
        </p:txBody>
      </p:sp>
      <p:sp>
        <p:nvSpPr>
          <p:cNvPr id="23560" name="Rectangle 8"/>
          <p:cNvSpPr>
            <a:spLocks noChangeArrowheads="1"/>
          </p:cNvSpPr>
          <p:nvPr/>
        </p:nvSpPr>
        <p:spPr bwMode="auto">
          <a:xfrm>
            <a:off x="1261197" y="2056466"/>
            <a:ext cx="3429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spcBef>
                <a:spcPct val="20000"/>
              </a:spcBef>
              <a:buFontTx/>
              <a:buChar char="•"/>
            </a:pPr>
            <a:r>
              <a:rPr lang="tr-TR" altLang="tr-TR" sz="2800" dirty="0">
                <a:latin typeface="Palatino" pitchFamily="18" charset="0"/>
              </a:rPr>
              <a:t>Güneş rüzgarı, Güneş sisteminin dış sınırına kadar etkisini sürdürür</a:t>
            </a:r>
            <a:r>
              <a:rPr lang="en-US" altLang="tr-TR" sz="2800" dirty="0">
                <a:latin typeface="Palatino" pitchFamily="18" charset="0"/>
              </a:rPr>
              <a:t>.</a:t>
            </a:r>
          </a:p>
        </p:txBody>
      </p:sp>
      <p:pic>
        <p:nvPicPr>
          <p:cNvPr id="6" name="Picture 5"/>
          <p:cNvPicPr>
            <a:picLocks noChangeAspect="1"/>
          </p:cNvPicPr>
          <p:nvPr/>
        </p:nvPicPr>
        <p:blipFill rotWithShape="1">
          <a:blip r:embed="rId2"/>
          <a:srcRect l="21330" t="15019" r="19609" b="5571"/>
          <a:stretch/>
        </p:blipFill>
        <p:spPr>
          <a:xfrm>
            <a:off x="4960794" y="497386"/>
            <a:ext cx="5133928" cy="3880939"/>
          </a:xfrm>
          <a:prstGeom prst="rect">
            <a:avLst/>
          </a:prstGeom>
        </p:spPr>
      </p:pic>
    </p:spTree>
    <p:extLst>
      <p:ext uri="{BB962C8B-B14F-4D97-AF65-F5344CB8AC3E}">
        <p14:creationId xmlns:p14="http://schemas.microsoft.com/office/powerpoint/2010/main" val="26474913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tr-TR" sz="4000" b="1"/>
              <a:t>Güneşin Dünyamıza Etkileri</a:t>
            </a:r>
            <a:r>
              <a:rPr lang="tr-TR" altLang="tr-TR" sz="4000" b="1"/>
              <a:t>;</a:t>
            </a:r>
            <a:br>
              <a:rPr lang="tr-TR" altLang="tr-TR" sz="4000" b="1"/>
            </a:br>
            <a:r>
              <a:rPr lang="en-US" altLang="tr-TR" sz="4000" b="1"/>
              <a:t>Kutup Işıması</a:t>
            </a:r>
            <a:r>
              <a:rPr lang="en-US" altLang="tr-TR" sz="4000"/>
              <a:t>  </a:t>
            </a:r>
          </a:p>
        </p:txBody>
      </p:sp>
      <p:sp>
        <p:nvSpPr>
          <p:cNvPr id="49155" name="Rectangle 3"/>
          <p:cNvSpPr>
            <a:spLocks noGrp="1" noChangeArrowheads="1"/>
          </p:cNvSpPr>
          <p:nvPr>
            <p:ph type="body" sz="half" idx="1"/>
          </p:nvPr>
        </p:nvSpPr>
        <p:spPr/>
        <p:txBody>
          <a:bodyPr/>
          <a:lstStyle/>
          <a:p>
            <a:r>
              <a:rPr lang="en-US" altLang="tr-TR" sz="1800" b="1"/>
              <a:t>Kutup ışıması, güneş aktivitesinin tetiklediği jeomagnetik fırtınalar Dünyada görüldüğü zaman ortaya çıkan dinamik ve olağanüstü bir</a:t>
            </a:r>
            <a:r>
              <a:rPr lang="tr-TR" altLang="tr-TR" sz="1800" b="1"/>
              <a:t> </a:t>
            </a:r>
            <a:r>
              <a:rPr lang="en-US" altLang="tr-TR" sz="1800" b="1"/>
              <a:t>görüntüdür.</a:t>
            </a:r>
            <a:r>
              <a:rPr lang="en-US" altLang="tr-TR" sz="2800" b="1"/>
              <a:t> </a:t>
            </a:r>
          </a:p>
        </p:txBody>
      </p:sp>
      <p:pic>
        <p:nvPicPr>
          <p:cNvPr id="49159" name="Picture 7" descr="aurora_05"/>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458075" y="1600200"/>
            <a:ext cx="2916238" cy="4349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61" name="Picture 9" descr="aurora_1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424114" y="3500438"/>
            <a:ext cx="3889375" cy="2736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997154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tr-TR"/>
              <a:t>2003 CME</a:t>
            </a:r>
            <a:r>
              <a:rPr lang="tr-TR" altLang="tr-TR"/>
              <a:t> (koronal kütle atımı)</a:t>
            </a:r>
            <a:endParaRPr lang="en-US" altLang="tr-TR"/>
          </a:p>
        </p:txBody>
      </p:sp>
      <p:pic>
        <p:nvPicPr>
          <p:cNvPr id="55299" name="Picture 3" descr="C:\Documents and Settings\Tyler_Nordgren\My Documents\My Pictures\astro images\Sun\Ewoldt1_Oklahoma10292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76400"/>
            <a:ext cx="6807200" cy="4541838"/>
          </a:xfrm>
          <a:prstGeom prst="rect">
            <a:avLst/>
          </a:prstGeom>
          <a:noFill/>
          <a:extLst>
            <a:ext uri="{909E8E84-426E-40DD-AFC4-6F175D3DCCD1}">
              <a14:hiddenFill xmlns:a14="http://schemas.microsoft.com/office/drawing/2010/main">
                <a:solidFill>
                  <a:srgbClr val="FFFFFF"/>
                </a:solidFill>
              </a14:hiddenFill>
            </a:ext>
          </a:extLst>
        </p:spPr>
      </p:pic>
      <p:sp>
        <p:nvSpPr>
          <p:cNvPr id="55301" name="Text Box 5"/>
          <p:cNvSpPr txBox="1">
            <a:spLocks noChangeArrowheads="1"/>
          </p:cNvSpPr>
          <p:nvPr/>
        </p:nvSpPr>
        <p:spPr bwMode="auto">
          <a:xfrm>
            <a:off x="7467600" y="5791200"/>
            <a:ext cx="2146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tr-TR" sz="1600" b="1">
                <a:solidFill>
                  <a:srgbClr val="FF3300"/>
                </a:solidFill>
              </a:rPr>
              <a:t>Oklahoma 10/29/2003</a:t>
            </a:r>
          </a:p>
        </p:txBody>
      </p:sp>
    </p:spTree>
    <p:extLst>
      <p:ext uri="{BB962C8B-B14F-4D97-AF65-F5344CB8AC3E}">
        <p14:creationId xmlns:p14="http://schemas.microsoft.com/office/powerpoint/2010/main" val="14552417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Julie_Rathbun\My Documents\My Pictures\alaska auro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581401"/>
            <a:ext cx="4495800" cy="3063875"/>
          </a:xfrm>
          <a:prstGeom prst="rect">
            <a:avLst/>
          </a:prstGeom>
          <a:noFill/>
          <a:extLst>
            <a:ext uri="{909E8E84-426E-40DD-AFC4-6F175D3DCCD1}">
              <a14:hiddenFill xmlns:a14="http://schemas.microsoft.com/office/drawing/2010/main">
                <a:solidFill>
                  <a:srgbClr val="FFFFFF"/>
                </a:solidFill>
              </a14:hiddenFill>
            </a:ext>
          </a:extLst>
        </p:spPr>
      </p:pic>
      <p:pic>
        <p:nvPicPr>
          <p:cNvPr id="47107" name="Picture 3" descr="C:\Documents and Settings\Tyler_Nordgren\My Documents\My Pictures\astro images\Sun\aurora1_sts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
            <a:ext cx="4495800" cy="3335338"/>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C:\Documents and Settings\Tyler_Nordgren\My Documents\My Pictures\astro images\Sun\sataurora_h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6613" y="152400"/>
            <a:ext cx="3713163" cy="3554413"/>
          </a:xfrm>
          <a:prstGeom prst="rect">
            <a:avLst/>
          </a:prstGeom>
          <a:noFill/>
          <a:extLst>
            <a:ext uri="{909E8E84-426E-40DD-AFC4-6F175D3DCCD1}">
              <a14:hiddenFill xmlns:a14="http://schemas.microsoft.com/office/drawing/2010/main">
                <a:solidFill>
                  <a:srgbClr val="FFFFFF"/>
                </a:solidFill>
              </a14:hiddenFill>
            </a:ext>
          </a:extLst>
        </p:spPr>
      </p:pic>
      <p:pic>
        <p:nvPicPr>
          <p:cNvPr id="47109" name="Picture 5" descr="C:\Documents and Settings\Julie_Rathbun\My Documents\My Pictures\jupiter aurorae.jpg"/>
          <p:cNvPicPr>
            <a:picLocks noChangeAspect="1" noChangeArrowheads="1"/>
          </p:cNvPicPr>
          <p:nvPr/>
        </p:nvPicPr>
        <p:blipFill>
          <a:blip r:embed="rId5">
            <a:extLst>
              <a:ext uri="{28A0092B-C50C-407E-A947-70E740481C1C}">
                <a14:useLocalDpi xmlns:a14="http://schemas.microsoft.com/office/drawing/2010/main" val="0"/>
              </a:ext>
            </a:extLst>
          </a:blip>
          <a:srcRect l="3510" t="10922" r="1755" b="13652"/>
          <a:stretch>
            <a:fillRect/>
          </a:stretch>
        </p:blipFill>
        <p:spPr bwMode="auto">
          <a:xfrm>
            <a:off x="6324601" y="3974541"/>
            <a:ext cx="5219379" cy="267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4465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tr-TR" b="1"/>
              <a:t>Jeomagnetik Fırtınalar</a:t>
            </a:r>
            <a:r>
              <a:rPr lang="en-US" altLang="tr-TR"/>
              <a:t> </a:t>
            </a:r>
          </a:p>
        </p:txBody>
      </p:sp>
      <p:sp>
        <p:nvSpPr>
          <p:cNvPr id="51203" name="Rectangle 3"/>
          <p:cNvSpPr>
            <a:spLocks noGrp="1" noChangeArrowheads="1"/>
          </p:cNvSpPr>
          <p:nvPr>
            <p:ph type="body" idx="1"/>
          </p:nvPr>
        </p:nvSpPr>
        <p:spPr/>
        <p:txBody>
          <a:bodyPr>
            <a:normAutofit/>
          </a:bodyPr>
          <a:lstStyle/>
          <a:p>
            <a:pPr algn="just"/>
            <a:r>
              <a:rPr lang="en-US" altLang="tr-TR" sz="2400" b="1" dirty="0"/>
              <a:t>Her </a:t>
            </a:r>
            <a:r>
              <a:rPr lang="en-US" altLang="tr-TR" sz="2400" b="1" dirty="0" err="1"/>
              <a:t>büyük</a:t>
            </a:r>
            <a:r>
              <a:rPr lang="en-US" altLang="tr-TR" sz="2400" b="1" dirty="0"/>
              <a:t> </a:t>
            </a:r>
            <a:r>
              <a:rPr lang="en-US" altLang="tr-TR" sz="2400" b="1" dirty="0" err="1"/>
              <a:t>güneş</a:t>
            </a:r>
            <a:r>
              <a:rPr lang="en-US" altLang="tr-TR" sz="2400" b="1" dirty="0"/>
              <a:t> </a:t>
            </a:r>
            <a:r>
              <a:rPr lang="en-US" altLang="tr-TR" sz="2400" b="1" dirty="0" err="1"/>
              <a:t>patlamasının</a:t>
            </a:r>
            <a:r>
              <a:rPr lang="en-US" altLang="tr-TR" sz="2400" b="1" dirty="0"/>
              <a:t>, </a:t>
            </a:r>
            <a:r>
              <a:rPr lang="en-US" altLang="tr-TR" sz="2400" b="1" dirty="0" err="1"/>
              <a:t>aktif</a:t>
            </a:r>
            <a:r>
              <a:rPr lang="en-US" altLang="tr-TR" sz="2400" b="1" dirty="0"/>
              <a:t> </a:t>
            </a:r>
            <a:r>
              <a:rPr lang="en-US" altLang="tr-TR" sz="2400" b="1" dirty="0" err="1"/>
              <a:t>prominansın</a:t>
            </a:r>
            <a:r>
              <a:rPr lang="en-US" altLang="tr-TR" sz="2400" b="1" dirty="0"/>
              <a:t> </a:t>
            </a:r>
            <a:r>
              <a:rPr lang="en-US" altLang="tr-TR" sz="2400" b="1" dirty="0" err="1"/>
              <a:t>ya</a:t>
            </a:r>
            <a:r>
              <a:rPr lang="en-US" altLang="tr-TR" sz="2400" b="1" dirty="0"/>
              <a:t> da </a:t>
            </a:r>
            <a:r>
              <a:rPr lang="en-US" altLang="tr-TR" sz="2400" b="1" dirty="0" err="1"/>
              <a:t>koronal</a:t>
            </a:r>
            <a:r>
              <a:rPr lang="en-US" altLang="tr-TR" sz="2400" b="1" dirty="0"/>
              <a:t> </a:t>
            </a:r>
            <a:r>
              <a:rPr lang="en-US" altLang="tr-TR" sz="2400" b="1" dirty="0" err="1"/>
              <a:t>kütle</a:t>
            </a:r>
            <a:r>
              <a:rPr lang="en-US" altLang="tr-TR" sz="2400" b="1" dirty="0"/>
              <a:t> </a:t>
            </a:r>
            <a:r>
              <a:rPr lang="en-US" altLang="tr-TR" sz="2400" b="1" dirty="0" err="1"/>
              <a:t>atımının</a:t>
            </a:r>
            <a:r>
              <a:rPr lang="en-US" altLang="tr-TR" sz="2400" b="1" dirty="0"/>
              <a:t> </a:t>
            </a:r>
            <a:r>
              <a:rPr lang="en-US" altLang="tr-TR" sz="2400" b="1" dirty="0" err="1"/>
              <a:t>ardından</a:t>
            </a:r>
            <a:r>
              <a:rPr lang="en-US" altLang="tr-TR" sz="2400" b="1" dirty="0"/>
              <a:t> </a:t>
            </a:r>
            <a:r>
              <a:rPr lang="en-US" altLang="tr-TR" sz="2400" b="1" dirty="0" err="1"/>
              <a:t>güneş</a:t>
            </a:r>
            <a:r>
              <a:rPr lang="en-US" altLang="tr-TR" sz="2400" b="1" dirty="0"/>
              <a:t> </a:t>
            </a:r>
            <a:r>
              <a:rPr lang="en-US" altLang="tr-TR" sz="2400" b="1" dirty="0" err="1"/>
              <a:t>maddesi</a:t>
            </a:r>
            <a:r>
              <a:rPr lang="en-US" altLang="tr-TR" sz="2400" b="1" dirty="0"/>
              <a:t> </a:t>
            </a:r>
            <a:r>
              <a:rPr lang="en-US" altLang="tr-TR" sz="2400" b="1" dirty="0" err="1"/>
              <a:t>ve</a:t>
            </a:r>
            <a:r>
              <a:rPr lang="en-US" altLang="tr-TR" sz="2400" b="1" dirty="0"/>
              <a:t> </a:t>
            </a:r>
            <a:r>
              <a:rPr lang="en-US" altLang="tr-TR" sz="2400" b="1" dirty="0" err="1"/>
              <a:t>beraberindeki</a:t>
            </a:r>
            <a:r>
              <a:rPr lang="en-US" altLang="tr-TR" sz="2400" b="1" dirty="0"/>
              <a:t> </a:t>
            </a:r>
            <a:r>
              <a:rPr lang="en-US" altLang="tr-TR" sz="2400" b="1" dirty="0" err="1"/>
              <a:t>magnetik</a:t>
            </a:r>
            <a:r>
              <a:rPr lang="en-US" altLang="tr-TR" sz="2400" b="1" dirty="0"/>
              <a:t> </a:t>
            </a:r>
            <a:r>
              <a:rPr lang="en-US" altLang="tr-TR" sz="2400" b="1" dirty="0" err="1"/>
              <a:t>alanı</a:t>
            </a:r>
            <a:r>
              <a:rPr lang="en-US" altLang="tr-TR" sz="2400" b="1" dirty="0"/>
              <a:t> </a:t>
            </a:r>
            <a:r>
              <a:rPr lang="en-US" altLang="tr-TR" sz="2400" b="1" dirty="0" err="1"/>
              <a:t>yavaş</a:t>
            </a:r>
            <a:r>
              <a:rPr lang="en-US" altLang="tr-TR" sz="2400" b="1" dirty="0"/>
              <a:t> </a:t>
            </a:r>
            <a:r>
              <a:rPr lang="en-US" altLang="tr-TR" sz="2400" b="1" dirty="0" err="1"/>
              <a:t>hareket</a:t>
            </a:r>
            <a:r>
              <a:rPr lang="en-US" altLang="tr-TR" sz="2400" b="1" dirty="0"/>
              <a:t> </a:t>
            </a:r>
            <a:r>
              <a:rPr lang="en-US" altLang="tr-TR" sz="2400" b="1" dirty="0" err="1"/>
              <a:t>eden</a:t>
            </a:r>
            <a:r>
              <a:rPr lang="en-US" altLang="tr-TR" sz="2400" b="1" dirty="0"/>
              <a:t> </a:t>
            </a:r>
            <a:r>
              <a:rPr lang="en-US" altLang="tr-TR" sz="2400" b="1" dirty="0" err="1"/>
              <a:t>bir</a:t>
            </a:r>
            <a:r>
              <a:rPr lang="en-US" altLang="tr-TR" sz="2400" b="1" dirty="0"/>
              <a:t> </a:t>
            </a:r>
            <a:r>
              <a:rPr lang="en-US" altLang="tr-TR" sz="2400" b="1" dirty="0" err="1"/>
              <a:t>bulut</a:t>
            </a:r>
            <a:r>
              <a:rPr lang="en-US" altLang="tr-TR" sz="2400" b="1" dirty="0"/>
              <a:t> </a:t>
            </a:r>
            <a:r>
              <a:rPr lang="en-US" altLang="tr-TR" sz="2400" b="1" dirty="0" err="1"/>
              <a:t>gibi</a:t>
            </a:r>
            <a:r>
              <a:rPr lang="en-US" altLang="tr-TR" sz="2400" b="1" dirty="0"/>
              <a:t> 1 </a:t>
            </a:r>
            <a:r>
              <a:rPr lang="en-US" altLang="tr-TR" sz="2400" b="1" dirty="0" err="1"/>
              <a:t>ile</a:t>
            </a:r>
            <a:r>
              <a:rPr lang="en-US" altLang="tr-TR" sz="2400" b="1" dirty="0"/>
              <a:t> 4 </a:t>
            </a:r>
            <a:r>
              <a:rPr lang="en-US" altLang="tr-TR" sz="2400" b="1" dirty="0" err="1"/>
              <a:t>gün</a:t>
            </a:r>
            <a:r>
              <a:rPr lang="en-US" altLang="tr-TR" sz="2400" b="1" dirty="0"/>
              <a:t> </a:t>
            </a:r>
            <a:r>
              <a:rPr lang="en-US" altLang="tr-TR" sz="2400" b="1" dirty="0" err="1"/>
              <a:t>içerisinde</a:t>
            </a:r>
            <a:r>
              <a:rPr lang="en-US" altLang="tr-TR" sz="2400" b="1" dirty="0"/>
              <a:t> </a:t>
            </a:r>
            <a:r>
              <a:rPr lang="en-US" altLang="tr-TR" sz="2400" b="1" dirty="0" err="1"/>
              <a:t>Dünyaya</a:t>
            </a:r>
            <a:r>
              <a:rPr lang="en-US" altLang="tr-TR" sz="2400" b="1" dirty="0"/>
              <a:t> </a:t>
            </a:r>
            <a:r>
              <a:rPr lang="en-US" altLang="tr-TR" sz="2400" b="1" dirty="0" err="1"/>
              <a:t>gelmektedir</a:t>
            </a:r>
            <a:r>
              <a:rPr lang="tr-TR" altLang="tr-TR" sz="2400" b="1" dirty="0"/>
              <a:t>.</a:t>
            </a:r>
          </a:p>
          <a:p>
            <a:pPr algn="just"/>
            <a:endParaRPr lang="tr-TR" altLang="tr-TR" sz="2400" b="1" dirty="0"/>
          </a:p>
          <a:p>
            <a:pPr algn="just"/>
            <a:r>
              <a:rPr lang="en-US" altLang="tr-TR" sz="2400" b="1" dirty="0"/>
              <a:t>Bu </a:t>
            </a:r>
            <a:r>
              <a:rPr lang="en-US" altLang="tr-TR" sz="2400" b="1" dirty="0" err="1"/>
              <a:t>yüklü</a:t>
            </a:r>
            <a:r>
              <a:rPr lang="en-US" altLang="tr-TR" sz="2400" b="1" dirty="0"/>
              <a:t> </a:t>
            </a:r>
            <a:r>
              <a:rPr lang="en-US" altLang="tr-TR" sz="2400" b="1" dirty="0" err="1"/>
              <a:t>plazma</a:t>
            </a:r>
            <a:r>
              <a:rPr lang="en-US" altLang="tr-TR" sz="2400" b="1" dirty="0"/>
              <a:t> </a:t>
            </a:r>
            <a:r>
              <a:rPr lang="en-US" altLang="tr-TR" sz="2400" b="1" dirty="0" err="1"/>
              <a:t>Dünya</a:t>
            </a:r>
            <a:r>
              <a:rPr lang="en-US" altLang="tr-TR" sz="2400" b="1" dirty="0"/>
              <a:t> </a:t>
            </a:r>
            <a:r>
              <a:rPr lang="en-US" altLang="tr-TR" sz="2400" b="1" dirty="0" err="1"/>
              <a:t>atmosferine</a:t>
            </a:r>
            <a:r>
              <a:rPr lang="en-US" altLang="tr-TR" sz="2400" b="1" dirty="0"/>
              <a:t> </a:t>
            </a:r>
            <a:r>
              <a:rPr lang="en-US" altLang="tr-TR" sz="2400" b="1" dirty="0" err="1"/>
              <a:t>çarparak</a:t>
            </a:r>
            <a:r>
              <a:rPr lang="en-US" altLang="tr-TR" sz="2400" b="1" dirty="0"/>
              <a:t> </a:t>
            </a:r>
            <a:r>
              <a:rPr lang="en-US" altLang="tr-TR" sz="2400" b="1" dirty="0" err="1"/>
              <a:t>jeomagnetik</a:t>
            </a:r>
            <a:r>
              <a:rPr lang="en-US" altLang="tr-TR" sz="2400" b="1" dirty="0"/>
              <a:t> </a:t>
            </a:r>
            <a:r>
              <a:rPr lang="en-US" altLang="tr-TR" sz="2400" b="1" dirty="0" err="1"/>
              <a:t>fırtınayı</a:t>
            </a:r>
            <a:r>
              <a:rPr lang="en-US" altLang="tr-TR" sz="2400" b="1" dirty="0"/>
              <a:t> </a:t>
            </a:r>
            <a:r>
              <a:rPr lang="en-US" altLang="tr-TR" sz="2400" b="1" dirty="0" err="1"/>
              <a:t>başlatmaktadır</a:t>
            </a:r>
            <a:r>
              <a:rPr lang="en-US" altLang="tr-TR" sz="2400" b="1" dirty="0"/>
              <a:t>.</a:t>
            </a:r>
            <a:r>
              <a:rPr lang="en-US" altLang="tr-TR" sz="2400" dirty="0"/>
              <a:t> </a:t>
            </a:r>
          </a:p>
        </p:txBody>
      </p:sp>
    </p:spTree>
    <p:extLst>
      <p:ext uri="{BB962C8B-B14F-4D97-AF65-F5344CB8AC3E}">
        <p14:creationId xmlns:p14="http://schemas.microsoft.com/office/powerpoint/2010/main" val="5116389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140167"/>
            <a:ext cx="10972800" cy="1143000"/>
          </a:xfrm>
        </p:spPr>
        <p:txBody>
          <a:bodyPr/>
          <a:lstStyle/>
          <a:p>
            <a:r>
              <a:rPr lang="en-US" altLang="tr-TR" sz="2800" b="1" dirty="0"/>
              <a:t>GELİŞEN  JEOMAGNETİK  FIRTINALAR  </a:t>
            </a:r>
            <a:r>
              <a:rPr lang="tr-TR" altLang="tr-TR" sz="2800" b="1" dirty="0" smtClean="0"/>
              <a:t/>
            </a:r>
            <a:br>
              <a:rPr lang="tr-TR" altLang="tr-TR" sz="2800" b="1" dirty="0" smtClean="0"/>
            </a:br>
            <a:r>
              <a:rPr lang="en-US" altLang="tr-TR" sz="2800" b="1" dirty="0" smtClean="0"/>
              <a:t>HANGİ</a:t>
            </a:r>
            <a:r>
              <a:rPr lang="en-US" altLang="tr-TR" sz="2800" b="1" dirty="0"/>
              <a:t>  SİSTEMLERİMİZİ  ETKİLEMEKTEDİR</a:t>
            </a:r>
            <a:r>
              <a:rPr lang="en-US" altLang="tr-TR" sz="4000" dirty="0"/>
              <a:t> </a:t>
            </a:r>
          </a:p>
        </p:txBody>
      </p:sp>
      <p:sp>
        <p:nvSpPr>
          <p:cNvPr id="52227" name="Rectangle 3"/>
          <p:cNvSpPr>
            <a:spLocks noGrp="1" noChangeArrowheads="1"/>
          </p:cNvSpPr>
          <p:nvPr>
            <p:ph type="body" sz="half" idx="1"/>
          </p:nvPr>
        </p:nvSpPr>
        <p:spPr>
          <a:xfrm>
            <a:off x="609600" y="1404190"/>
            <a:ext cx="5384800" cy="4525963"/>
          </a:xfrm>
        </p:spPr>
        <p:txBody>
          <a:bodyPr>
            <a:normAutofit/>
          </a:bodyPr>
          <a:lstStyle/>
          <a:p>
            <a:pPr>
              <a:lnSpc>
                <a:spcPct val="90000"/>
              </a:lnSpc>
            </a:pPr>
            <a:r>
              <a:rPr lang="en-US" altLang="tr-TR" sz="2400" dirty="0" err="1"/>
              <a:t>Radyo</a:t>
            </a:r>
            <a:r>
              <a:rPr lang="en-US" altLang="tr-TR" sz="2400" dirty="0"/>
              <a:t> </a:t>
            </a:r>
            <a:r>
              <a:rPr lang="en-US" altLang="tr-TR" sz="2400" dirty="0" err="1"/>
              <a:t>Haberleşmeleri</a:t>
            </a:r>
            <a:endParaRPr lang="tr-TR" altLang="tr-TR" sz="2400" dirty="0"/>
          </a:p>
          <a:p>
            <a:pPr>
              <a:lnSpc>
                <a:spcPct val="90000"/>
              </a:lnSpc>
              <a:buFontTx/>
              <a:buNone/>
            </a:pPr>
            <a:r>
              <a:rPr lang="en-US" altLang="tr-TR" sz="2400" dirty="0"/>
              <a:t> </a:t>
            </a:r>
            <a:br>
              <a:rPr lang="en-US" altLang="tr-TR" sz="2400" dirty="0"/>
            </a:br>
            <a:r>
              <a:rPr lang="en-US" altLang="tr-TR" sz="2400" dirty="0" err="1"/>
              <a:t>Radyo</a:t>
            </a:r>
            <a:r>
              <a:rPr lang="en-US" altLang="tr-TR" sz="2400" dirty="0"/>
              <a:t> </a:t>
            </a:r>
            <a:r>
              <a:rPr lang="en-US" altLang="tr-TR" sz="2400" dirty="0" err="1"/>
              <a:t>haberleşmeleri</a:t>
            </a:r>
            <a:r>
              <a:rPr lang="en-US" altLang="tr-TR" sz="2400" dirty="0"/>
              <a:t> </a:t>
            </a:r>
            <a:r>
              <a:rPr lang="en-US" altLang="tr-TR" sz="2400" dirty="0" err="1"/>
              <a:t>iyonosferde</a:t>
            </a:r>
            <a:r>
              <a:rPr lang="en-US" altLang="tr-TR" sz="2400" dirty="0"/>
              <a:t> </a:t>
            </a:r>
            <a:r>
              <a:rPr lang="en-US" altLang="tr-TR" sz="2400" dirty="0" err="1"/>
              <a:t>meydana</a:t>
            </a:r>
            <a:r>
              <a:rPr lang="en-US" altLang="tr-TR" sz="2400" dirty="0"/>
              <a:t> </a:t>
            </a:r>
            <a:r>
              <a:rPr lang="en-US" altLang="tr-TR" sz="2400" dirty="0" err="1"/>
              <a:t>gelen</a:t>
            </a:r>
            <a:r>
              <a:rPr lang="en-US" altLang="tr-TR" sz="2400" dirty="0"/>
              <a:t> </a:t>
            </a:r>
            <a:r>
              <a:rPr lang="en-US" altLang="tr-TR" sz="2400" dirty="0" err="1"/>
              <a:t>fırtınalardan</a:t>
            </a:r>
            <a:r>
              <a:rPr lang="en-US" altLang="tr-TR" sz="2400" dirty="0"/>
              <a:t> </a:t>
            </a:r>
            <a:r>
              <a:rPr lang="en-US" altLang="tr-TR" sz="2400" dirty="0" err="1"/>
              <a:t>bütün</a:t>
            </a:r>
            <a:r>
              <a:rPr lang="en-US" altLang="tr-TR" sz="2400" dirty="0"/>
              <a:t> </a:t>
            </a:r>
            <a:r>
              <a:rPr lang="en-US" altLang="tr-TR" sz="2400" dirty="0" err="1"/>
              <a:t>enlemlerde</a:t>
            </a:r>
            <a:r>
              <a:rPr lang="en-US" altLang="tr-TR" sz="2400" dirty="0"/>
              <a:t> </a:t>
            </a:r>
            <a:r>
              <a:rPr lang="en-US" altLang="tr-TR" sz="2400" dirty="0" err="1"/>
              <a:t>etkilenmektedir</a:t>
            </a:r>
            <a:r>
              <a:rPr lang="en-US" altLang="tr-TR" sz="2400" dirty="0"/>
              <a:t>. </a:t>
            </a:r>
            <a:r>
              <a:rPr lang="en-US" altLang="tr-TR" sz="2400" dirty="0" err="1"/>
              <a:t>Böyle</a:t>
            </a:r>
            <a:r>
              <a:rPr lang="en-US" altLang="tr-TR" sz="2400" dirty="0"/>
              <a:t> </a:t>
            </a:r>
            <a:r>
              <a:rPr lang="en-US" altLang="tr-TR" sz="2400" dirty="0" err="1"/>
              <a:t>bir</a:t>
            </a:r>
            <a:r>
              <a:rPr lang="en-US" altLang="tr-TR" sz="2400" dirty="0"/>
              <a:t> </a:t>
            </a:r>
            <a:r>
              <a:rPr lang="en-US" altLang="tr-TR" sz="2400" dirty="0" err="1"/>
              <a:t>durumda</a:t>
            </a:r>
            <a:r>
              <a:rPr lang="en-US" altLang="tr-TR" sz="2400" dirty="0"/>
              <a:t> </a:t>
            </a:r>
            <a:r>
              <a:rPr lang="en-US" altLang="tr-TR" sz="2400" dirty="0" err="1"/>
              <a:t>radyo</a:t>
            </a:r>
            <a:r>
              <a:rPr lang="en-US" altLang="tr-TR" sz="2400" dirty="0"/>
              <a:t> </a:t>
            </a:r>
            <a:r>
              <a:rPr lang="en-US" altLang="tr-TR" sz="2400" dirty="0" err="1"/>
              <a:t>frekanslarının</a:t>
            </a:r>
            <a:r>
              <a:rPr lang="en-US" altLang="tr-TR" sz="2400" dirty="0"/>
              <a:t> </a:t>
            </a:r>
            <a:r>
              <a:rPr lang="en-US" altLang="tr-TR" sz="2400" dirty="0" err="1"/>
              <a:t>bir</a:t>
            </a:r>
            <a:r>
              <a:rPr lang="en-US" altLang="tr-TR" sz="2400" dirty="0"/>
              <a:t> </a:t>
            </a:r>
            <a:r>
              <a:rPr lang="en-US" altLang="tr-TR" sz="2400" dirty="0" err="1"/>
              <a:t>bölümü</a:t>
            </a:r>
            <a:r>
              <a:rPr lang="en-US" altLang="tr-TR" sz="2400" dirty="0"/>
              <a:t> </a:t>
            </a:r>
            <a:r>
              <a:rPr lang="en-US" altLang="tr-TR" sz="2400" dirty="0" err="1"/>
              <a:t>iyonosferde</a:t>
            </a:r>
            <a:r>
              <a:rPr lang="en-US" altLang="tr-TR" sz="2400" dirty="0"/>
              <a:t> </a:t>
            </a:r>
            <a:r>
              <a:rPr lang="en-US" altLang="tr-TR" sz="2400" dirty="0" err="1"/>
              <a:t>soğurulmakta</a:t>
            </a:r>
            <a:r>
              <a:rPr lang="en-US" altLang="tr-TR" sz="2400" dirty="0"/>
              <a:t> </a:t>
            </a:r>
            <a:r>
              <a:rPr lang="en-US" altLang="tr-TR" sz="2400" dirty="0" err="1"/>
              <a:t>diğer</a:t>
            </a:r>
            <a:r>
              <a:rPr lang="en-US" altLang="tr-TR" sz="2400" dirty="0"/>
              <a:t> </a:t>
            </a:r>
            <a:r>
              <a:rPr lang="en-US" altLang="tr-TR" sz="2400" dirty="0" err="1"/>
              <a:t>bir</a:t>
            </a:r>
            <a:r>
              <a:rPr lang="en-US" altLang="tr-TR" sz="2400" dirty="0"/>
              <a:t> </a:t>
            </a:r>
            <a:r>
              <a:rPr lang="en-US" altLang="tr-TR" sz="2400" dirty="0" err="1"/>
              <a:t>bölümü</a:t>
            </a:r>
            <a:r>
              <a:rPr lang="en-US" altLang="tr-TR" sz="2400" dirty="0"/>
              <a:t> de </a:t>
            </a:r>
            <a:r>
              <a:rPr lang="en-US" altLang="tr-TR" sz="2400" dirty="0" err="1"/>
              <a:t>yansımaktadır</a:t>
            </a:r>
            <a:r>
              <a:rPr lang="en-US" altLang="tr-TR" sz="2400" dirty="0"/>
              <a:t>. </a:t>
            </a:r>
          </a:p>
        </p:txBody>
      </p:sp>
      <p:pic>
        <p:nvPicPr>
          <p:cNvPr id="52231" name="Picture 7" descr="atc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600826" y="1916114"/>
            <a:ext cx="4014039" cy="401403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3"/>
          <p:cNvSpPr txBox="1">
            <a:spLocks noChangeArrowheads="1"/>
          </p:cNvSpPr>
          <p:nvPr/>
        </p:nvSpPr>
        <p:spPr>
          <a:xfrm>
            <a:off x="609600" y="4295121"/>
            <a:ext cx="5384800" cy="25628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tr-TR" sz="1800" dirty="0" err="1" smtClean="0"/>
              <a:t>Bunun</a:t>
            </a:r>
            <a:r>
              <a:rPr lang="en-US" altLang="tr-TR" sz="1800" dirty="0" smtClean="0"/>
              <a:t> </a:t>
            </a:r>
            <a:r>
              <a:rPr lang="en-US" altLang="tr-TR" sz="1800" dirty="0" err="1" smtClean="0"/>
              <a:t>sonucunda</a:t>
            </a:r>
            <a:r>
              <a:rPr lang="en-US" altLang="tr-TR" sz="1800" dirty="0" smtClean="0"/>
              <a:t> </a:t>
            </a:r>
            <a:r>
              <a:rPr lang="en-US" altLang="tr-TR" sz="1800" dirty="0" err="1" smtClean="0"/>
              <a:t>radyo</a:t>
            </a:r>
            <a:r>
              <a:rPr lang="en-US" altLang="tr-TR" sz="1800" dirty="0" smtClean="0"/>
              <a:t> </a:t>
            </a:r>
            <a:r>
              <a:rPr lang="en-US" altLang="tr-TR" sz="1800" dirty="0" err="1" smtClean="0"/>
              <a:t>sinyalleri</a:t>
            </a:r>
            <a:r>
              <a:rPr lang="en-US" altLang="tr-TR" sz="1800" dirty="0" smtClean="0"/>
              <a:t> </a:t>
            </a:r>
            <a:r>
              <a:rPr lang="en-US" altLang="tr-TR" sz="1800" dirty="0" err="1" smtClean="0"/>
              <a:t>hiç</a:t>
            </a:r>
            <a:r>
              <a:rPr lang="en-US" altLang="tr-TR" sz="1800" dirty="0" smtClean="0"/>
              <a:t> </a:t>
            </a:r>
            <a:r>
              <a:rPr lang="en-US" altLang="tr-TR" sz="1800" dirty="0" err="1" smtClean="0"/>
              <a:t>beklenmedik</a:t>
            </a:r>
            <a:r>
              <a:rPr lang="en-US" altLang="tr-TR" sz="1800" dirty="0" smtClean="0"/>
              <a:t> </a:t>
            </a:r>
            <a:r>
              <a:rPr lang="en-US" altLang="tr-TR" sz="1800" dirty="0" err="1" smtClean="0"/>
              <a:t>doğrultularda</a:t>
            </a:r>
            <a:r>
              <a:rPr lang="en-US" altLang="tr-TR" sz="1800" dirty="0" smtClean="0"/>
              <a:t> </a:t>
            </a:r>
            <a:r>
              <a:rPr lang="en-US" altLang="tr-TR" sz="1800" dirty="0" err="1" smtClean="0"/>
              <a:t>yayılmakta</a:t>
            </a:r>
            <a:r>
              <a:rPr lang="en-US" altLang="tr-TR" sz="1800" dirty="0" smtClean="0"/>
              <a:t> </a:t>
            </a:r>
            <a:r>
              <a:rPr lang="en-US" altLang="tr-TR" sz="1800" dirty="0" err="1" smtClean="0"/>
              <a:t>veya</a:t>
            </a:r>
            <a:r>
              <a:rPr lang="en-US" altLang="tr-TR" sz="1800" dirty="0" smtClean="0"/>
              <a:t> </a:t>
            </a:r>
            <a:r>
              <a:rPr lang="en-US" altLang="tr-TR" sz="1800" dirty="0" err="1" smtClean="0"/>
              <a:t>şiddetleri</a:t>
            </a:r>
            <a:r>
              <a:rPr lang="en-US" altLang="tr-TR" sz="1800" dirty="0" smtClean="0"/>
              <a:t> </a:t>
            </a:r>
            <a:r>
              <a:rPr lang="en-US" altLang="tr-TR" sz="1800" dirty="0" err="1" smtClean="0"/>
              <a:t>hızlı</a:t>
            </a:r>
            <a:r>
              <a:rPr lang="en-US" altLang="tr-TR" sz="1800" dirty="0" smtClean="0"/>
              <a:t> </a:t>
            </a:r>
            <a:r>
              <a:rPr lang="en-US" altLang="tr-TR" sz="1800" dirty="0" err="1" smtClean="0"/>
              <a:t>bir</a:t>
            </a:r>
            <a:r>
              <a:rPr lang="en-US" altLang="tr-TR" sz="1800" dirty="0" smtClean="0"/>
              <a:t> </a:t>
            </a:r>
            <a:r>
              <a:rPr lang="en-US" altLang="tr-TR" sz="1800" dirty="0" err="1" smtClean="0"/>
              <a:t>biçimde</a:t>
            </a:r>
            <a:r>
              <a:rPr lang="en-US" altLang="tr-TR" sz="1800" dirty="0" smtClean="0"/>
              <a:t> </a:t>
            </a:r>
            <a:r>
              <a:rPr lang="en-US" altLang="tr-TR" sz="1800" dirty="0" err="1" smtClean="0"/>
              <a:t>bir</a:t>
            </a:r>
            <a:r>
              <a:rPr lang="en-US" altLang="tr-TR" sz="1800" dirty="0" smtClean="0"/>
              <a:t> </a:t>
            </a:r>
            <a:r>
              <a:rPr lang="en-US" altLang="tr-TR" sz="1800" dirty="0" err="1" smtClean="0"/>
              <a:t>azalıp</a:t>
            </a:r>
            <a:r>
              <a:rPr lang="en-US" altLang="tr-TR" sz="1800" dirty="0" smtClean="0"/>
              <a:t> </a:t>
            </a:r>
            <a:r>
              <a:rPr lang="en-US" altLang="tr-TR" sz="1800" dirty="0" err="1" smtClean="0"/>
              <a:t>bir</a:t>
            </a:r>
            <a:r>
              <a:rPr lang="en-US" altLang="tr-TR" sz="1800" dirty="0" smtClean="0"/>
              <a:t> </a:t>
            </a:r>
            <a:r>
              <a:rPr lang="en-US" altLang="tr-TR" sz="1800" dirty="0" err="1" smtClean="0"/>
              <a:t>artmaktadır</a:t>
            </a:r>
            <a:r>
              <a:rPr lang="en-US" altLang="tr-TR" sz="1800" dirty="0" smtClean="0"/>
              <a:t>. Bu </a:t>
            </a:r>
            <a:r>
              <a:rPr lang="en-US" altLang="tr-TR" sz="1800" dirty="0" err="1" smtClean="0"/>
              <a:t>olaylara</a:t>
            </a:r>
            <a:r>
              <a:rPr lang="en-US" altLang="tr-TR" sz="1800" dirty="0" smtClean="0"/>
              <a:t> </a:t>
            </a:r>
            <a:r>
              <a:rPr lang="en-US" altLang="tr-TR" sz="1800" dirty="0" err="1" smtClean="0"/>
              <a:t>neden</a:t>
            </a:r>
            <a:r>
              <a:rPr lang="en-US" altLang="tr-TR" sz="1800" dirty="0" smtClean="0"/>
              <a:t> </a:t>
            </a:r>
            <a:r>
              <a:rPr lang="en-US" altLang="tr-TR" sz="1800" dirty="0" err="1" smtClean="0"/>
              <a:t>olan</a:t>
            </a:r>
            <a:r>
              <a:rPr lang="en-US" altLang="tr-TR" sz="1800" dirty="0" smtClean="0"/>
              <a:t> </a:t>
            </a:r>
            <a:r>
              <a:rPr lang="en-US" altLang="tr-TR" sz="1800" dirty="0" err="1" smtClean="0"/>
              <a:t>güneş</a:t>
            </a:r>
            <a:r>
              <a:rPr lang="en-US" altLang="tr-TR" sz="1800" dirty="0" smtClean="0"/>
              <a:t> </a:t>
            </a:r>
            <a:r>
              <a:rPr lang="en-US" altLang="tr-TR" sz="1800" dirty="0" err="1" smtClean="0"/>
              <a:t>aktivitesinden</a:t>
            </a:r>
            <a:r>
              <a:rPr lang="en-US" altLang="tr-TR" sz="1800" dirty="0" smtClean="0"/>
              <a:t> </a:t>
            </a:r>
            <a:r>
              <a:rPr lang="en-US" altLang="tr-TR" sz="1800" dirty="0" err="1" smtClean="0"/>
              <a:t>en</a:t>
            </a:r>
            <a:r>
              <a:rPr lang="en-US" altLang="tr-TR" sz="1800" dirty="0" smtClean="0"/>
              <a:t> </a:t>
            </a:r>
            <a:r>
              <a:rPr lang="en-US" altLang="tr-TR" sz="1800" dirty="0" err="1" smtClean="0"/>
              <a:t>çok</a:t>
            </a:r>
            <a:r>
              <a:rPr lang="en-US" altLang="tr-TR" sz="1800" dirty="0" smtClean="0"/>
              <a:t> </a:t>
            </a:r>
            <a:r>
              <a:rPr lang="en-US" altLang="tr-TR" sz="1800" dirty="0" err="1" smtClean="0"/>
              <a:t>etkilenen</a:t>
            </a:r>
            <a:r>
              <a:rPr lang="en-US" altLang="tr-TR" sz="1800" dirty="0" smtClean="0"/>
              <a:t> </a:t>
            </a:r>
            <a:r>
              <a:rPr lang="en-US" altLang="tr-TR" sz="1800" dirty="0" err="1" smtClean="0"/>
              <a:t>gruplar</a:t>
            </a:r>
            <a:r>
              <a:rPr lang="en-US" altLang="tr-TR" sz="1800" dirty="0" smtClean="0"/>
              <a:t> </a:t>
            </a:r>
            <a:r>
              <a:rPr lang="en-US" altLang="tr-TR" sz="1800" dirty="0" err="1" smtClean="0"/>
              <a:t>kıtalar</a:t>
            </a:r>
            <a:r>
              <a:rPr lang="en-US" altLang="tr-TR" sz="1800" dirty="0" smtClean="0"/>
              <a:t> </a:t>
            </a:r>
            <a:r>
              <a:rPr lang="en-US" altLang="tr-TR" sz="1800" dirty="0" err="1" smtClean="0"/>
              <a:t>arası</a:t>
            </a:r>
            <a:r>
              <a:rPr lang="en-US" altLang="tr-TR" sz="1800" dirty="0" smtClean="0"/>
              <a:t> </a:t>
            </a:r>
            <a:r>
              <a:rPr lang="en-US" altLang="tr-TR" sz="1800" dirty="0" err="1" smtClean="0"/>
              <a:t>radyo</a:t>
            </a:r>
            <a:r>
              <a:rPr lang="en-US" altLang="tr-TR" sz="1800" dirty="0" smtClean="0"/>
              <a:t> </a:t>
            </a:r>
            <a:r>
              <a:rPr lang="en-US" altLang="tr-TR" sz="1800" dirty="0" err="1" smtClean="0"/>
              <a:t>yayını</a:t>
            </a:r>
            <a:r>
              <a:rPr lang="en-US" altLang="tr-TR" sz="1800" dirty="0" smtClean="0"/>
              <a:t> </a:t>
            </a:r>
            <a:r>
              <a:rPr lang="en-US" altLang="tr-TR" sz="1800" dirty="0" err="1" smtClean="0"/>
              <a:t>yapan</a:t>
            </a:r>
            <a:r>
              <a:rPr lang="en-US" altLang="tr-TR" sz="1800" dirty="0" smtClean="0"/>
              <a:t> </a:t>
            </a:r>
            <a:r>
              <a:rPr lang="en-US" altLang="tr-TR" sz="1800" dirty="0" err="1" smtClean="0"/>
              <a:t>radyolar</a:t>
            </a:r>
            <a:r>
              <a:rPr lang="en-US" altLang="tr-TR" sz="1800" dirty="0" smtClean="0"/>
              <a:t>, </a:t>
            </a:r>
            <a:r>
              <a:rPr lang="en-US" altLang="tr-TR" sz="1800" dirty="0" err="1" smtClean="0"/>
              <a:t>kıyı</a:t>
            </a:r>
            <a:r>
              <a:rPr lang="en-US" altLang="tr-TR" sz="1800" dirty="0" smtClean="0"/>
              <a:t> </a:t>
            </a:r>
            <a:r>
              <a:rPr lang="en-US" altLang="tr-TR" sz="1800" dirty="0" err="1" smtClean="0"/>
              <a:t>ile</a:t>
            </a:r>
            <a:r>
              <a:rPr lang="en-US" altLang="tr-TR" sz="1800" dirty="0" smtClean="0"/>
              <a:t> </a:t>
            </a:r>
            <a:r>
              <a:rPr lang="en-US" altLang="tr-TR" sz="1800" dirty="0" err="1" smtClean="0"/>
              <a:t>haberleşen</a:t>
            </a:r>
            <a:r>
              <a:rPr lang="en-US" altLang="tr-TR" sz="1800" dirty="0" smtClean="0"/>
              <a:t> </a:t>
            </a:r>
            <a:r>
              <a:rPr lang="en-US" altLang="tr-TR" sz="1800" dirty="0" err="1" smtClean="0"/>
              <a:t>gemiler</a:t>
            </a:r>
            <a:r>
              <a:rPr lang="en-US" altLang="tr-TR" sz="1800" dirty="0" smtClean="0"/>
              <a:t>, </a:t>
            </a:r>
            <a:r>
              <a:rPr lang="en-US" altLang="tr-TR" sz="1800" dirty="0" err="1" smtClean="0"/>
              <a:t>havaalanları</a:t>
            </a:r>
            <a:r>
              <a:rPr lang="en-US" altLang="tr-TR" sz="1800" dirty="0" smtClean="0"/>
              <a:t> </a:t>
            </a:r>
            <a:r>
              <a:rPr lang="en-US" altLang="tr-TR" sz="1800" dirty="0" err="1" smtClean="0"/>
              <a:t>ile</a:t>
            </a:r>
            <a:r>
              <a:rPr lang="en-US" altLang="tr-TR" sz="1800" dirty="0" smtClean="0"/>
              <a:t> </a:t>
            </a:r>
            <a:r>
              <a:rPr lang="en-US" altLang="tr-TR" sz="1800" dirty="0" err="1" smtClean="0"/>
              <a:t>haberleşen</a:t>
            </a:r>
            <a:r>
              <a:rPr lang="en-US" altLang="tr-TR" sz="1800" dirty="0" smtClean="0"/>
              <a:t> </a:t>
            </a:r>
            <a:r>
              <a:rPr lang="en-US" altLang="tr-TR" sz="1800" dirty="0" err="1" smtClean="0"/>
              <a:t>uçaklar</a:t>
            </a:r>
            <a:r>
              <a:rPr lang="en-US" altLang="tr-TR" sz="1800" dirty="0" smtClean="0"/>
              <a:t> </a:t>
            </a:r>
            <a:r>
              <a:rPr lang="en-US" altLang="tr-TR" sz="1800" dirty="0" err="1" smtClean="0"/>
              <a:t>ve</a:t>
            </a:r>
            <a:r>
              <a:rPr lang="en-US" altLang="tr-TR" sz="1800" dirty="0" smtClean="0"/>
              <a:t> </a:t>
            </a:r>
            <a:r>
              <a:rPr lang="en-US" altLang="tr-TR" sz="1800" dirty="0" err="1" smtClean="0"/>
              <a:t>amatör</a:t>
            </a:r>
            <a:r>
              <a:rPr lang="en-US" altLang="tr-TR" sz="1800" dirty="0" smtClean="0"/>
              <a:t> </a:t>
            </a:r>
            <a:r>
              <a:rPr lang="en-US" altLang="tr-TR" sz="1800" dirty="0" err="1" smtClean="0"/>
              <a:t>radyocular</a:t>
            </a:r>
            <a:r>
              <a:rPr lang="en-US" altLang="tr-TR" sz="1800" dirty="0" smtClean="0"/>
              <a:t> </a:t>
            </a:r>
            <a:r>
              <a:rPr lang="en-US" altLang="tr-TR" sz="1800" dirty="0" err="1" smtClean="0"/>
              <a:t>ve</a:t>
            </a:r>
            <a:r>
              <a:rPr lang="en-US" altLang="tr-TR" sz="1800" dirty="0" smtClean="0"/>
              <a:t> </a:t>
            </a:r>
            <a:r>
              <a:rPr lang="en-US" altLang="tr-TR" sz="1800" dirty="0" err="1" smtClean="0"/>
              <a:t>uydu</a:t>
            </a:r>
            <a:r>
              <a:rPr lang="en-US" altLang="tr-TR" sz="1800" dirty="0" smtClean="0"/>
              <a:t> </a:t>
            </a:r>
            <a:r>
              <a:rPr lang="en-US" altLang="tr-TR" sz="1800" dirty="0" err="1" smtClean="0"/>
              <a:t>operatörleridir</a:t>
            </a:r>
            <a:r>
              <a:rPr lang="en-US" altLang="tr-TR" sz="1800" dirty="0" smtClean="0"/>
              <a:t>. </a:t>
            </a:r>
            <a:endParaRPr lang="en-US" altLang="tr-TR" sz="1800" dirty="0"/>
          </a:p>
        </p:txBody>
      </p:sp>
    </p:spTree>
    <p:extLst>
      <p:ext uri="{BB962C8B-B14F-4D97-AF65-F5344CB8AC3E}">
        <p14:creationId xmlns:p14="http://schemas.microsoft.com/office/powerpoint/2010/main" val="2346462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smtClean="0"/>
              <a:t>Güneş</a:t>
            </a:r>
            <a:endParaRPr lang="tr-TR" b="1" dirty="0"/>
          </a:p>
        </p:txBody>
      </p:sp>
      <p:sp>
        <p:nvSpPr>
          <p:cNvPr id="4" name="Rectangle 5"/>
          <p:cNvSpPr>
            <a:spLocks noGrp="1" noChangeArrowheads="1"/>
          </p:cNvSpPr>
          <p:nvPr>
            <p:ph idx="1"/>
          </p:nvPr>
        </p:nvSpPr>
        <p:spPr bwMode="auto">
          <a:xfrm>
            <a:off x="838200" y="1514852"/>
            <a:ext cx="10515600" cy="4351338"/>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6075" indent="-346075">
              <a:spcBef>
                <a:spcPct val="20000"/>
              </a:spcBef>
              <a:defRPr sz="3200">
                <a:solidFill>
                  <a:schemeClr val="tx1"/>
                </a:solidFill>
                <a:latin typeface="Arial" panose="020B0604020202020204" pitchFamily="34" charset="0"/>
              </a:defRPr>
            </a:lvl1pPr>
            <a:lvl2pPr marL="750888" indent="-288925">
              <a:spcBef>
                <a:spcPct val="20000"/>
              </a:spcBef>
              <a:buFont typeface="Symbol" panose="05050102010706020507" pitchFamily="18" charset="2"/>
              <a:buChar char="·"/>
              <a:defRPr sz="2800">
                <a:solidFill>
                  <a:schemeClr val="tx1"/>
                </a:solidFill>
                <a:latin typeface="Arial" panose="020B0604020202020204" pitchFamily="34" charset="0"/>
              </a:defRPr>
            </a:lvl2pPr>
            <a:lvl3pPr marL="1150938" indent="-228600">
              <a:spcBef>
                <a:spcPct val="20000"/>
              </a:spcBef>
              <a:buChar char="–"/>
              <a:defRPr sz="2400">
                <a:solidFill>
                  <a:schemeClr val="tx1"/>
                </a:solidFill>
                <a:latin typeface="Arial" panose="020B0604020202020204" pitchFamily="34" charset="0"/>
              </a:defRPr>
            </a:lvl3pPr>
            <a:lvl4pPr marL="1600200" indent="-228600">
              <a:spcBef>
                <a:spcPct val="20000"/>
              </a:spcBef>
              <a:defRPr sz="2000">
                <a:solidFill>
                  <a:schemeClr val="tx1"/>
                </a:solidFill>
                <a:latin typeface="Arial" panose="020B0604020202020204" pitchFamily="34" charset="0"/>
              </a:defRPr>
            </a:lvl4pPr>
            <a:lvl5pPr marL="2057400" indent="-228600">
              <a:spcBef>
                <a:spcPct val="20000"/>
              </a:spcBef>
              <a:defRPr sz="2000">
                <a:solidFill>
                  <a:schemeClr val="tx1"/>
                </a:solidFill>
                <a:latin typeface="Arial" panose="020B0604020202020204" pitchFamily="34" charset="0"/>
              </a:defRPr>
            </a:lvl5pPr>
            <a:lvl6pPr marL="2514600" indent="-228600" eaLnBrk="0" fontAlgn="base" hangingPunct="0">
              <a:spcBef>
                <a:spcPct val="20000"/>
              </a:spcBef>
              <a:spcAft>
                <a:spcPct val="0"/>
              </a:spcAft>
              <a:defRPr sz="2000">
                <a:solidFill>
                  <a:schemeClr val="tx1"/>
                </a:solidFill>
                <a:latin typeface="Arial" panose="020B0604020202020204" pitchFamily="34" charset="0"/>
              </a:defRPr>
            </a:lvl6pPr>
            <a:lvl7pPr marL="2971800" indent="-228600" eaLnBrk="0" fontAlgn="base" hangingPunct="0">
              <a:spcBef>
                <a:spcPct val="20000"/>
              </a:spcBef>
              <a:spcAft>
                <a:spcPct val="0"/>
              </a:spcAft>
              <a:defRPr sz="2000">
                <a:solidFill>
                  <a:schemeClr val="tx1"/>
                </a:solidFill>
                <a:latin typeface="Arial" panose="020B0604020202020204" pitchFamily="34" charset="0"/>
              </a:defRPr>
            </a:lvl7pPr>
            <a:lvl8pPr marL="3429000" indent="-228600" eaLnBrk="0" fontAlgn="base" hangingPunct="0">
              <a:spcBef>
                <a:spcPct val="20000"/>
              </a:spcBef>
              <a:spcAft>
                <a:spcPct val="0"/>
              </a:spcAft>
              <a:defRPr sz="2000">
                <a:solidFill>
                  <a:schemeClr val="tx1"/>
                </a:solidFill>
                <a:latin typeface="Arial" panose="020B0604020202020204" pitchFamily="34" charset="0"/>
              </a:defRPr>
            </a:lvl8pPr>
            <a:lvl9pPr marL="3886200" indent="-228600" eaLnBrk="0" fontAlgn="base" hangingPunct="0">
              <a:spcBef>
                <a:spcPct val="20000"/>
              </a:spcBef>
              <a:spcAft>
                <a:spcPct val="0"/>
              </a:spcAft>
              <a:defRPr sz="2000">
                <a:solidFill>
                  <a:schemeClr val="tx1"/>
                </a:solidFill>
                <a:latin typeface="Arial" panose="020B0604020202020204" pitchFamily="34" charset="0"/>
              </a:defRPr>
            </a:lvl9pPr>
          </a:lstStyle>
          <a:p>
            <a:r>
              <a:rPr lang="tr-TR" altLang="tr-TR" sz="2800" b="0" dirty="0">
                <a:solidFill>
                  <a:srgbClr val="FF0000"/>
                </a:solidFill>
                <a:latin typeface="Palatino" pitchFamily="18" charset="0"/>
              </a:rPr>
              <a:t>Yarıçap</a:t>
            </a:r>
            <a:r>
              <a:rPr lang="tr-TR" altLang="tr-TR" sz="2800" b="0" dirty="0">
                <a:solidFill>
                  <a:schemeClr val="hlink"/>
                </a:solidFill>
                <a:latin typeface="Palatino" pitchFamily="18" charset="0"/>
              </a:rPr>
              <a:t> </a:t>
            </a:r>
            <a:r>
              <a:rPr lang="tr-TR" altLang="tr-TR" sz="2800" b="0" dirty="0">
                <a:latin typeface="Palatino" pitchFamily="18" charset="0"/>
              </a:rPr>
              <a:t>= 110 x Dünya (700.000 km) </a:t>
            </a:r>
            <a:endParaRPr lang="tr-TR" altLang="tr-TR" sz="1600" b="0" dirty="0"/>
          </a:p>
          <a:p>
            <a:r>
              <a:rPr lang="tr-TR" altLang="tr-TR" sz="2800" b="0" dirty="0">
                <a:solidFill>
                  <a:srgbClr val="FF0000"/>
                </a:solidFill>
                <a:latin typeface="Palatino" pitchFamily="18" charset="0"/>
              </a:rPr>
              <a:t>Kütle </a:t>
            </a:r>
            <a:r>
              <a:rPr lang="tr-TR" altLang="tr-TR" sz="2800" b="0" dirty="0">
                <a:latin typeface="Palatino" pitchFamily="18" charset="0"/>
              </a:rPr>
              <a:t>= </a:t>
            </a:r>
            <a:r>
              <a:rPr lang="tr-TR" altLang="tr-TR" sz="2800" b="0" dirty="0" smtClean="0">
                <a:latin typeface="Palatino" pitchFamily="18" charset="0"/>
              </a:rPr>
              <a:t>333000 </a:t>
            </a:r>
            <a:r>
              <a:rPr lang="tr-TR" altLang="tr-TR" sz="2800" b="0" dirty="0">
                <a:latin typeface="Palatino" pitchFamily="18" charset="0"/>
              </a:rPr>
              <a:t>x Dünya (1.99 x 10</a:t>
            </a:r>
            <a:r>
              <a:rPr lang="tr-TR" altLang="tr-TR" sz="2900" b="0" baseline="30000" dirty="0">
                <a:latin typeface="Palatino" pitchFamily="18" charset="0"/>
              </a:rPr>
              <a:t>30</a:t>
            </a:r>
            <a:r>
              <a:rPr lang="tr-TR" altLang="tr-TR" sz="2800" b="0" dirty="0">
                <a:latin typeface="Palatino" pitchFamily="18" charset="0"/>
              </a:rPr>
              <a:t> kg) </a:t>
            </a:r>
            <a:endParaRPr lang="tr-TR" altLang="tr-TR" sz="1600" b="0" dirty="0"/>
          </a:p>
          <a:p>
            <a:r>
              <a:rPr lang="tr-TR" altLang="tr-TR" sz="2800" b="0" dirty="0">
                <a:solidFill>
                  <a:srgbClr val="FF0000"/>
                </a:solidFill>
                <a:latin typeface="Palatino" pitchFamily="18" charset="0"/>
              </a:rPr>
              <a:t>Yüzey sıcaklığı </a:t>
            </a:r>
            <a:r>
              <a:rPr lang="tr-TR" altLang="tr-TR" sz="2800" b="0" dirty="0">
                <a:latin typeface="Palatino" pitchFamily="18" charset="0"/>
              </a:rPr>
              <a:t>= 5800 K </a:t>
            </a:r>
            <a:endParaRPr lang="tr-TR" altLang="tr-TR" sz="1600" b="0" dirty="0"/>
          </a:p>
          <a:p>
            <a:r>
              <a:rPr lang="tr-TR" altLang="tr-TR" sz="2800" b="0" dirty="0">
                <a:solidFill>
                  <a:srgbClr val="FF0000"/>
                </a:solidFill>
                <a:latin typeface="Palatino" pitchFamily="18" charset="0"/>
              </a:rPr>
              <a:t>Çekirdek sıcaklığı </a:t>
            </a:r>
            <a:r>
              <a:rPr lang="tr-TR" altLang="tr-TR" sz="2800" b="0" dirty="0">
                <a:latin typeface="Palatino" pitchFamily="18" charset="0"/>
              </a:rPr>
              <a:t>= 15.000.000 K </a:t>
            </a:r>
            <a:endParaRPr lang="tr-TR" altLang="tr-TR" sz="1600" b="0" dirty="0"/>
          </a:p>
          <a:p>
            <a:r>
              <a:rPr lang="tr-TR" altLang="tr-TR" sz="2800" b="0" dirty="0">
                <a:solidFill>
                  <a:srgbClr val="FF0000"/>
                </a:solidFill>
                <a:latin typeface="Palatino" pitchFamily="18" charset="0"/>
              </a:rPr>
              <a:t>Işınım gücü </a:t>
            </a:r>
            <a:r>
              <a:rPr lang="tr-TR" altLang="tr-TR" sz="2800" b="0" dirty="0">
                <a:latin typeface="Palatino" pitchFamily="18" charset="0"/>
              </a:rPr>
              <a:t>= 4 x 10</a:t>
            </a:r>
            <a:r>
              <a:rPr lang="tr-TR" altLang="tr-TR" sz="2900" b="0" baseline="30000" dirty="0">
                <a:latin typeface="Palatino" pitchFamily="18" charset="0"/>
              </a:rPr>
              <a:t>26</a:t>
            </a:r>
            <a:r>
              <a:rPr lang="tr-TR" altLang="tr-TR" sz="2800" b="0" dirty="0">
                <a:latin typeface="Palatino" pitchFamily="18" charset="0"/>
              </a:rPr>
              <a:t> </a:t>
            </a:r>
            <a:r>
              <a:rPr lang="tr-TR" altLang="tr-TR" sz="2800" b="0" dirty="0" err="1">
                <a:latin typeface="Palatino" pitchFamily="18" charset="0"/>
              </a:rPr>
              <a:t>Watts</a:t>
            </a:r>
            <a:r>
              <a:rPr lang="tr-TR" altLang="tr-TR" sz="2800" b="0" dirty="0">
                <a:latin typeface="Palatino" pitchFamily="18" charset="0"/>
              </a:rPr>
              <a:t> (10</a:t>
            </a:r>
            <a:r>
              <a:rPr lang="tr-TR" altLang="tr-TR" sz="2800" b="0" baseline="30000" dirty="0">
                <a:latin typeface="Palatino" pitchFamily="18" charset="0"/>
              </a:rPr>
              <a:t>33</a:t>
            </a:r>
            <a:r>
              <a:rPr lang="tr-TR" altLang="tr-TR" sz="2800" b="0" dirty="0">
                <a:latin typeface="Palatino" pitchFamily="18" charset="0"/>
              </a:rPr>
              <a:t> erg/</a:t>
            </a:r>
            <a:r>
              <a:rPr lang="tr-TR" altLang="tr-TR" sz="2800" b="0" dirty="0" err="1">
                <a:latin typeface="Palatino" pitchFamily="18" charset="0"/>
              </a:rPr>
              <a:t>sn</a:t>
            </a:r>
            <a:r>
              <a:rPr lang="tr-TR" altLang="tr-TR" sz="2800" b="0" dirty="0">
                <a:latin typeface="Palatino" pitchFamily="18" charset="0"/>
              </a:rPr>
              <a:t>)</a:t>
            </a:r>
            <a:endParaRPr lang="tr-TR" altLang="tr-TR" sz="1600" b="0" dirty="0"/>
          </a:p>
          <a:p>
            <a:r>
              <a:rPr lang="tr-TR" altLang="tr-TR" sz="2800" b="0" dirty="0">
                <a:latin typeface="Palatino" pitchFamily="18" charset="0"/>
              </a:rPr>
              <a:t>1 “Güneş Günü” = </a:t>
            </a:r>
            <a:endParaRPr lang="tr-TR" altLang="tr-TR" sz="1600" b="0" dirty="0"/>
          </a:p>
          <a:p>
            <a:pPr lvl="1"/>
            <a:r>
              <a:rPr lang="tr-TR" altLang="tr-TR" sz="2400" b="0" dirty="0">
                <a:latin typeface="Palatino" pitchFamily="18" charset="0"/>
              </a:rPr>
              <a:t>24.9 Dünya günü (ekvator) </a:t>
            </a:r>
            <a:endParaRPr lang="tr-TR" altLang="tr-TR" sz="1600" b="0" dirty="0"/>
          </a:p>
          <a:p>
            <a:pPr lvl="1"/>
            <a:r>
              <a:rPr lang="tr-TR" altLang="tr-TR" sz="2400" b="0" dirty="0">
                <a:latin typeface="Palatino" pitchFamily="18" charset="0"/>
              </a:rPr>
              <a:t>29.8 Dünya günü (kutuplar)  </a:t>
            </a:r>
            <a:endParaRPr lang="tr-TR" altLang="tr-TR" b="0" dirty="0"/>
          </a:p>
        </p:txBody>
      </p:sp>
      <p:sp>
        <p:nvSpPr>
          <p:cNvPr id="6" name="Rectangle 5"/>
          <p:cNvSpPr/>
          <p:nvPr/>
        </p:nvSpPr>
        <p:spPr>
          <a:xfrm>
            <a:off x="1190345" y="5496858"/>
            <a:ext cx="5571063" cy="461665"/>
          </a:xfrm>
          <a:prstGeom prst="rect">
            <a:avLst/>
          </a:prstGeom>
        </p:spPr>
        <p:txBody>
          <a:bodyPr wrap="square">
            <a:spAutoFit/>
          </a:bodyPr>
          <a:lstStyle/>
          <a:p>
            <a:r>
              <a:rPr lang="tr-TR" sz="2400" dirty="0" err="1"/>
              <a:t>açısal</a:t>
            </a:r>
            <a:r>
              <a:rPr lang="tr-TR" sz="2400" dirty="0"/>
              <a:t> </a:t>
            </a:r>
            <a:r>
              <a:rPr lang="tr-TR" sz="2400" dirty="0" smtClean="0"/>
              <a:t>büyüklüğü </a:t>
            </a:r>
            <a:r>
              <a:rPr lang="tr-TR" sz="2400" dirty="0"/>
              <a:t>(0.5°)</a:t>
            </a:r>
            <a:endParaRPr lang="tr-TR" sz="2400" dirty="0"/>
          </a:p>
        </p:txBody>
      </p:sp>
    </p:spTree>
    <p:extLst>
      <p:ext uri="{BB962C8B-B14F-4D97-AF65-F5344CB8AC3E}">
        <p14:creationId xmlns:p14="http://schemas.microsoft.com/office/powerpoint/2010/main" val="3685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tr-TR" b="1"/>
              <a:t>Uydular</a:t>
            </a:r>
            <a:r>
              <a:rPr lang="en-US" altLang="tr-TR"/>
              <a:t> </a:t>
            </a:r>
          </a:p>
        </p:txBody>
      </p:sp>
      <p:sp>
        <p:nvSpPr>
          <p:cNvPr id="55299" name="Rectangle 3"/>
          <p:cNvSpPr>
            <a:spLocks noGrp="1" noChangeArrowheads="1"/>
          </p:cNvSpPr>
          <p:nvPr>
            <p:ph type="body" sz="half" idx="1"/>
          </p:nvPr>
        </p:nvSpPr>
        <p:spPr/>
        <p:txBody>
          <a:bodyPr>
            <a:noAutofit/>
          </a:bodyPr>
          <a:lstStyle/>
          <a:p>
            <a:pPr>
              <a:lnSpc>
                <a:spcPct val="90000"/>
              </a:lnSpc>
            </a:pPr>
            <a:r>
              <a:rPr lang="en-US" altLang="tr-TR" sz="2400" dirty="0" err="1"/>
              <a:t>Güneş</a:t>
            </a:r>
            <a:r>
              <a:rPr lang="en-US" altLang="tr-TR" sz="2400" dirty="0"/>
              <a:t> </a:t>
            </a:r>
            <a:r>
              <a:rPr lang="en-US" altLang="tr-TR" sz="2400" dirty="0" err="1"/>
              <a:t>aktivitesi</a:t>
            </a:r>
            <a:r>
              <a:rPr lang="en-US" altLang="tr-TR" sz="2400" dirty="0"/>
              <a:t> </a:t>
            </a:r>
            <a:r>
              <a:rPr lang="en-US" altLang="tr-TR" sz="2400" dirty="0" err="1"/>
              <a:t>sırasında</a:t>
            </a:r>
            <a:r>
              <a:rPr lang="en-US" altLang="tr-TR" sz="2400" dirty="0"/>
              <a:t> </a:t>
            </a:r>
            <a:r>
              <a:rPr lang="en-US" altLang="tr-TR" sz="2400" dirty="0" err="1"/>
              <a:t>artan</a:t>
            </a:r>
            <a:r>
              <a:rPr lang="en-US" altLang="tr-TR" sz="2400" dirty="0"/>
              <a:t> </a:t>
            </a:r>
            <a:r>
              <a:rPr lang="en-US" altLang="tr-TR" sz="2400" dirty="0" err="1"/>
              <a:t>jeomagnetik</a:t>
            </a:r>
            <a:r>
              <a:rPr lang="en-US" altLang="tr-TR" sz="2400" dirty="0"/>
              <a:t> </a:t>
            </a:r>
            <a:r>
              <a:rPr lang="en-US" altLang="tr-TR" sz="2400" dirty="0" err="1"/>
              <a:t>fırtınalar</a:t>
            </a:r>
            <a:r>
              <a:rPr lang="en-US" altLang="tr-TR" sz="2400" dirty="0"/>
              <a:t> </a:t>
            </a:r>
            <a:r>
              <a:rPr lang="en-US" altLang="tr-TR" sz="2400" dirty="0" err="1"/>
              <a:t>ve</a:t>
            </a:r>
            <a:r>
              <a:rPr lang="en-US" altLang="tr-TR" sz="2400" dirty="0"/>
              <a:t> </a:t>
            </a:r>
            <a:r>
              <a:rPr lang="en-US" altLang="tr-TR" sz="2400" dirty="0" err="1"/>
              <a:t>mor</a:t>
            </a:r>
            <a:r>
              <a:rPr lang="en-US" altLang="tr-TR" sz="2400" dirty="0"/>
              <a:t> </a:t>
            </a:r>
            <a:r>
              <a:rPr lang="en-US" altLang="tr-TR" sz="2400" dirty="0" err="1"/>
              <a:t>ötesi</a:t>
            </a:r>
            <a:r>
              <a:rPr lang="en-US" altLang="tr-TR" sz="2400" dirty="0"/>
              <a:t> </a:t>
            </a:r>
            <a:r>
              <a:rPr lang="en-US" altLang="tr-TR" sz="2400" dirty="0" err="1"/>
              <a:t>ışınım</a:t>
            </a:r>
            <a:r>
              <a:rPr lang="en-US" altLang="tr-TR" sz="2400" dirty="0"/>
              <a:t> </a:t>
            </a:r>
            <a:r>
              <a:rPr lang="en-US" altLang="tr-TR" sz="2400" dirty="0" err="1"/>
              <a:t>Dünya</a:t>
            </a:r>
            <a:r>
              <a:rPr lang="en-US" altLang="tr-TR" sz="2400" dirty="0"/>
              <a:t> </a:t>
            </a:r>
            <a:r>
              <a:rPr lang="en-US" altLang="tr-TR" sz="2400" dirty="0" err="1"/>
              <a:t>atmosferinin</a:t>
            </a:r>
            <a:r>
              <a:rPr lang="en-US" altLang="tr-TR" sz="2400" dirty="0"/>
              <a:t> </a:t>
            </a:r>
            <a:r>
              <a:rPr lang="en-US" altLang="tr-TR" sz="2400" dirty="0" err="1"/>
              <a:t>üst</a:t>
            </a:r>
            <a:r>
              <a:rPr lang="en-US" altLang="tr-TR" sz="2400" dirty="0"/>
              <a:t> </a:t>
            </a:r>
            <a:r>
              <a:rPr lang="en-US" altLang="tr-TR" sz="2400" dirty="0" err="1"/>
              <a:t>katmanlarını</a:t>
            </a:r>
            <a:r>
              <a:rPr lang="en-US" altLang="tr-TR" sz="2400" dirty="0"/>
              <a:t> </a:t>
            </a:r>
            <a:r>
              <a:rPr lang="en-US" altLang="tr-TR" sz="2400" dirty="0" err="1"/>
              <a:t>ısıtmaktadır</a:t>
            </a:r>
            <a:r>
              <a:rPr lang="en-US" altLang="tr-TR" sz="2400" dirty="0"/>
              <a:t> </a:t>
            </a:r>
            <a:r>
              <a:rPr lang="en-US" altLang="tr-TR" sz="2400" dirty="0" err="1"/>
              <a:t>ve</a:t>
            </a:r>
            <a:r>
              <a:rPr lang="en-US" altLang="tr-TR" sz="2400" dirty="0"/>
              <a:t> </a:t>
            </a:r>
            <a:r>
              <a:rPr lang="en-US" altLang="tr-TR" sz="2400" dirty="0" err="1"/>
              <a:t>bunun</a:t>
            </a:r>
            <a:r>
              <a:rPr lang="en-US" altLang="tr-TR" sz="2400" dirty="0"/>
              <a:t> </a:t>
            </a:r>
            <a:r>
              <a:rPr lang="en-US" altLang="tr-TR" sz="2400" dirty="0" err="1"/>
              <a:t>sonucu</a:t>
            </a:r>
            <a:r>
              <a:rPr lang="en-US" altLang="tr-TR" sz="2400" dirty="0"/>
              <a:t> </a:t>
            </a:r>
            <a:r>
              <a:rPr lang="en-US" altLang="tr-TR" sz="2400" dirty="0" err="1"/>
              <a:t>bu</a:t>
            </a:r>
            <a:r>
              <a:rPr lang="en-US" altLang="tr-TR" sz="2400" dirty="0"/>
              <a:t> </a:t>
            </a:r>
            <a:r>
              <a:rPr lang="en-US" altLang="tr-TR" sz="2400" dirty="0" err="1"/>
              <a:t>katmanlar</a:t>
            </a:r>
            <a:r>
              <a:rPr lang="en-US" altLang="tr-TR" sz="2400" dirty="0"/>
              <a:t> </a:t>
            </a:r>
            <a:r>
              <a:rPr lang="en-US" altLang="tr-TR" sz="2400" dirty="0" err="1"/>
              <a:t>genişlemektedirler</a:t>
            </a:r>
            <a:r>
              <a:rPr lang="en-US" altLang="tr-TR" sz="2400" dirty="0"/>
              <a:t>. 1000 km </a:t>
            </a:r>
            <a:r>
              <a:rPr lang="en-US" altLang="tr-TR" sz="2400" dirty="0" err="1"/>
              <a:t>yükseklikte</a:t>
            </a:r>
            <a:r>
              <a:rPr lang="en-US" altLang="tr-TR" sz="2400" dirty="0"/>
              <a:t> </a:t>
            </a:r>
            <a:r>
              <a:rPr lang="en-US" altLang="tr-TR" sz="2400" dirty="0" err="1"/>
              <a:t>dönen</a:t>
            </a:r>
            <a:r>
              <a:rPr lang="en-US" altLang="tr-TR" sz="2400" dirty="0"/>
              <a:t> </a:t>
            </a:r>
            <a:r>
              <a:rPr lang="en-US" altLang="tr-TR" sz="2400" dirty="0" err="1"/>
              <a:t>uyduların</a:t>
            </a:r>
            <a:r>
              <a:rPr lang="en-US" altLang="tr-TR" sz="2400" dirty="0"/>
              <a:t> </a:t>
            </a:r>
            <a:r>
              <a:rPr lang="en-US" altLang="tr-TR" sz="2400" dirty="0" err="1"/>
              <a:t>bulunduğu</a:t>
            </a:r>
            <a:r>
              <a:rPr lang="en-US" altLang="tr-TR" sz="2400" dirty="0"/>
              <a:t> </a:t>
            </a:r>
            <a:r>
              <a:rPr lang="en-US" altLang="tr-TR" sz="2400" dirty="0" err="1"/>
              <a:t>bölgelere</a:t>
            </a:r>
            <a:r>
              <a:rPr lang="en-US" altLang="tr-TR" sz="2400" dirty="0"/>
              <a:t> </a:t>
            </a:r>
            <a:r>
              <a:rPr lang="en-US" altLang="tr-TR" sz="2400" dirty="0" err="1"/>
              <a:t>kadar</a:t>
            </a:r>
            <a:r>
              <a:rPr lang="en-US" altLang="tr-TR" sz="2400" dirty="0"/>
              <a:t> </a:t>
            </a:r>
            <a:r>
              <a:rPr lang="en-US" altLang="tr-TR" sz="2400" dirty="0" err="1"/>
              <a:t>yükselen</a:t>
            </a:r>
            <a:r>
              <a:rPr lang="en-US" altLang="tr-TR" sz="2400" dirty="0"/>
              <a:t> </a:t>
            </a:r>
            <a:r>
              <a:rPr lang="en-US" altLang="tr-TR" sz="2400" dirty="0" err="1"/>
              <a:t>ısınan</a:t>
            </a:r>
            <a:r>
              <a:rPr lang="en-US" altLang="tr-TR" sz="2400" dirty="0"/>
              <a:t> </a:t>
            </a:r>
            <a:r>
              <a:rPr lang="en-US" altLang="tr-TR" sz="2400" dirty="0" err="1"/>
              <a:t>hava</a:t>
            </a:r>
            <a:r>
              <a:rPr lang="en-US" altLang="tr-TR" sz="2400" dirty="0"/>
              <a:t> </a:t>
            </a:r>
            <a:r>
              <a:rPr lang="en-US" altLang="tr-TR" sz="2400" dirty="0" err="1"/>
              <a:t>bu</a:t>
            </a:r>
            <a:r>
              <a:rPr lang="en-US" altLang="tr-TR" sz="2400" dirty="0"/>
              <a:t> </a:t>
            </a:r>
            <a:r>
              <a:rPr lang="en-US" altLang="tr-TR" sz="2400" dirty="0" err="1"/>
              <a:t>yüksekliklerde</a:t>
            </a:r>
            <a:r>
              <a:rPr lang="en-US" altLang="tr-TR" sz="2400" dirty="0"/>
              <a:t> </a:t>
            </a:r>
            <a:r>
              <a:rPr lang="en-US" altLang="tr-TR" sz="2400" dirty="0" err="1"/>
              <a:t>atmosferin</a:t>
            </a:r>
            <a:r>
              <a:rPr lang="en-US" altLang="tr-TR" sz="2400" dirty="0"/>
              <a:t> </a:t>
            </a:r>
            <a:r>
              <a:rPr lang="en-US" altLang="tr-TR" sz="2400" dirty="0" err="1"/>
              <a:t>yoğunluğunun</a:t>
            </a:r>
            <a:r>
              <a:rPr lang="en-US" altLang="tr-TR" sz="2400" dirty="0"/>
              <a:t> </a:t>
            </a:r>
            <a:r>
              <a:rPr lang="en-US" altLang="tr-TR" sz="2400" dirty="0" err="1"/>
              <a:t>önemli</a:t>
            </a:r>
            <a:r>
              <a:rPr lang="en-US" altLang="tr-TR" sz="2400" dirty="0"/>
              <a:t> </a:t>
            </a:r>
            <a:r>
              <a:rPr lang="en-US" altLang="tr-TR" sz="2400" dirty="0" err="1"/>
              <a:t>oranda</a:t>
            </a:r>
            <a:r>
              <a:rPr lang="en-US" altLang="tr-TR" sz="2400" dirty="0"/>
              <a:t> </a:t>
            </a:r>
            <a:r>
              <a:rPr lang="en-US" altLang="tr-TR" sz="2400" dirty="0" err="1"/>
              <a:t>artmasına</a:t>
            </a:r>
            <a:r>
              <a:rPr lang="en-US" altLang="tr-TR" sz="2400" dirty="0"/>
              <a:t> </a:t>
            </a:r>
            <a:r>
              <a:rPr lang="en-US" altLang="tr-TR" sz="2400" dirty="0" err="1"/>
              <a:t>neden</a:t>
            </a:r>
            <a:r>
              <a:rPr lang="en-US" altLang="tr-TR" sz="2400" dirty="0"/>
              <a:t> </a:t>
            </a:r>
            <a:r>
              <a:rPr lang="en-US" altLang="tr-TR" sz="2400" dirty="0" err="1"/>
              <a:t>olmaktadır</a:t>
            </a:r>
            <a:r>
              <a:rPr lang="en-US" altLang="tr-TR" sz="2400" dirty="0"/>
              <a:t>. Bu da </a:t>
            </a:r>
            <a:r>
              <a:rPr lang="en-US" altLang="tr-TR" sz="2400" dirty="0" err="1"/>
              <a:t>uyduların</a:t>
            </a:r>
            <a:r>
              <a:rPr lang="en-US" altLang="tr-TR" sz="2400" dirty="0"/>
              <a:t> </a:t>
            </a:r>
            <a:r>
              <a:rPr lang="en-US" altLang="tr-TR" sz="2400" dirty="0" err="1"/>
              <a:t>hareketinin</a:t>
            </a:r>
            <a:r>
              <a:rPr lang="en-US" altLang="tr-TR" sz="2400" dirty="0"/>
              <a:t> </a:t>
            </a:r>
            <a:r>
              <a:rPr lang="en-US" altLang="tr-TR" sz="2400" dirty="0" err="1"/>
              <a:t>yavaşlamasına</a:t>
            </a:r>
            <a:r>
              <a:rPr lang="en-US" altLang="tr-TR" sz="2400" dirty="0"/>
              <a:t> </a:t>
            </a:r>
            <a:r>
              <a:rPr lang="en-US" altLang="tr-TR" sz="2400" dirty="0" err="1"/>
              <a:t>ve</a:t>
            </a:r>
            <a:r>
              <a:rPr lang="en-US" altLang="tr-TR" sz="2400" dirty="0"/>
              <a:t> </a:t>
            </a:r>
            <a:r>
              <a:rPr lang="en-US" altLang="tr-TR" sz="2400" dirty="0" err="1"/>
              <a:t>zamanla</a:t>
            </a:r>
            <a:r>
              <a:rPr lang="en-US" altLang="tr-TR" sz="2400" dirty="0"/>
              <a:t> </a:t>
            </a:r>
            <a:r>
              <a:rPr lang="en-US" altLang="tr-TR" sz="2400" dirty="0" err="1"/>
              <a:t>yörüngelerinde</a:t>
            </a:r>
            <a:r>
              <a:rPr lang="en-US" altLang="tr-TR" sz="2400" dirty="0"/>
              <a:t> </a:t>
            </a:r>
            <a:r>
              <a:rPr lang="en-US" altLang="tr-TR" sz="2400" dirty="0" err="1"/>
              <a:t>istenmeyen</a:t>
            </a:r>
            <a:r>
              <a:rPr lang="en-US" altLang="tr-TR" sz="2400" dirty="0"/>
              <a:t> </a:t>
            </a:r>
            <a:r>
              <a:rPr lang="en-US" altLang="tr-TR" sz="2400" dirty="0" err="1"/>
              <a:t>yükseklik</a:t>
            </a:r>
            <a:r>
              <a:rPr lang="en-US" altLang="tr-TR" sz="2400" dirty="0"/>
              <a:t> </a:t>
            </a:r>
            <a:r>
              <a:rPr lang="en-US" altLang="tr-TR" sz="2400" dirty="0" err="1"/>
              <a:t>kayıplarına</a:t>
            </a:r>
            <a:r>
              <a:rPr lang="en-US" altLang="tr-TR" sz="2400" dirty="0"/>
              <a:t> </a:t>
            </a:r>
            <a:r>
              <a:rPr lang="en-US" altLang="tr-TR" sz="2400" dirty="0" err="1"/>
              <a:t>yol</a:t>
            </a:r>
            <a:r>
              <a:rPr lang="en-US" altLang="tr-TR" sz="2400" dirty="0"/>
              <a:t> </a:t>
            </a:r>
            <a:r>
              <a:rPr lang="en-US" altLang="tr-TR" sz="2400" dirty="0" err="1"/>
              <a:t>açmaktadır</a:t>
            </a:r>
            <a:r>
              <a:rPr lang="en-US" altLang="tr-TR" sz="2400" dirty="0"/>
              <a:t>. </a:t>
            </a:r>
          </a:p>
        </p:txBody>
      </p:sp>
      <p:pic>
        <p:nvPicPr>
          <p:cNvPr id="55308" name="Picture 12" descr="1A1-00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8332835" y="332256"/>
            <a:ext cx="3262872" cy="32628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10" name="Picture 14" descr="FIN2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405564" y="3299293"/>
            <a:ext cx="3262872" cy="32628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673264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tr-TR" sz="3200" b="1" dirty="0" err="1">
                <a:solidFill>
                  <a:srgbClr val="C00000"/>
                </a:solidFill>
              </a:rPr>
              <a:t>İnsanlar</a:t>
            </a:r>
            <a:r>
              <a:rPr lang="en-US" altLang="tr-TR" sz="3200" b="1" dirty="0">
                <a:solidFill>
                  <a:srgbClr val="C00000"/>
                </a:solidFill>
              </a:rPr>
              <a:t> </a:t>
            </a:r>
            <a:r>
              <a:rPr lang="en-US" altLang="tr-TR" sz="3200" b="1" dirty="0" err="1">
                <a:solidFill>
                  <a:srgbClr val="C00000"/>
                </a:solidFill>
              </a:rPr>
              <a:t>İçin</a:t>
            </a:r>
            <a:r>
              <a:rPr lang="en-US" altLang="tr-TR" sz="3200" b="1" dirty="0">
                <a:solidFill>
                  <a:srgbClr val="C00000"/>
                </a:solidFill>
              </a:rPr>
              <a:t> </a:t>
            </a:r>
            <a:r>
              <a:rPr lang="en-US" altLang="tr-TR" sz="3200" b="1" dirty="0" err="1">
                <a:solidFill>
                  <a:srgbClr val="C00000"/>
                </a:solidFill>
              </a:rPr>
              <a:t>Radyasyon</a:t>
            </a:r>
            <a:r>
              <a:rPr lang="en-US" altLang="tr-TR" sz="3200" b="1" dirty="0">
                <a:solidFill>
                  <a:srgbClr val="C00000"/>
                </a:solidFill>
              </a:rPr>
              <a:t> </a:t>
            </a:r>
            <a:r>
              <a:rPr lang="en-US" altLang="tr-TR" sz="3200" b="1" dirty="0" err="1">
                <a:solidFill>
                  <a:srgbClr val="C00000"/>
                </a:solidFill>
              </a:rPr>
              <a:t>Tehlikesi</a:t>
            </a:r>
            <a:r>
              <a:rPr lang="en-US" altLang="tr-TR" sz="3200" dirty="0">
                <a:solidFill>
                  <a:srgbClr val="C00000"/>
                </a:solidFill>
              </a:rPr>
              <a:t> </a:t>
            </a:r>
            <a:br>
              <a:rPr lang="en-US" altLang="tr-TR" sz="3200" dirty="0">
                <a:solidFill>
                  <a:srgbClr val="C00000"/>
                </a:solidFill>
              </a:rPr>
            </a:br>
            <a:endParaRPr lang="en-US" altLang="tr-TR" sz="3200" dirty="0">
              <a:solidFill>
                <a:srgbClr val="C00000"/>
              </a:solidFill>
            </a:endParaRPr>
          </a:p>
        </p:txBody>
      </p:sp>
      <p:sp>
        <p:nvSpPr>
          <p:cNvPr id="58371" name="Rectangle 3"/>
          <p:cNvSpPr>
            <a:spLocks noGrp="1" noChangeArrowheads="1"/>
          </p:cNvSpPr>
          <p:nvPr>
            <p:ph type="body" idx="1"/>
          </p:nvPr>
        </p:nvSpPr>
        <p:spPr>
          <a:xfrm>
            <a:off x="609600" y="1435660"/>
            <a:ext cx="10515600" cy="4351338"/>
          </a:xfrm>
        </p:spPr>
        <p:txBody>
          <a:bodyPr>
            <a:noAutofit/>
          </a:bodyPr>
          <a:lstStyle/>
          <a:p>
            <a:pPr algn="just">
              <a:lnSpc>
                <a:spcPct val="90000"/>
              </a:lnSpc>
            </a:pPr>
            <a:r>
              <a:rPr lang="tr-TR" altLang="tr-TR" sz="3200" dirty="0"/>
              <a:t>Ş</a:t>
            </a:r>
            <a:r>
              <a:rPr lang="en-US" altLang="tr-TR" sz="3200" dirty="0" err="1"/>
              <a:t>iddetli</a:t>
            </a:r>
            <a:r>
              <a:rPr lang="en-US" altLang="tr-TR" sz="3200" dirty="0"/>
              <a:t> </a:t>
            </a:r>
            <a:r>
              <a:rPr lang="en-US" altLang="tr-TR" sz="3200" dirty="0" err="1"/>
              <a:t>güneş</a:t>
            </a:r>
            <a:r>
              <a:rPr lang="en-US" altLang="tr-TR" sz="3200" dirty="0"/>
              <a:t> </a:t>
            </a:r>
            <a:r>
              <a:rPr lang="en-US" altLang="tr-TR" sz="3200" dirty="0" err="1"/>
              <a:t>patlamaları</a:t>
            </a:r>
            <a:r>
              <a:rPr lang="en-US" altLang="tr-TR" sz="3200" dirty="0"/>
              <a:t> </a:t>
            </a:r>
            <a:r>
              <a:rPr lang="en-US" altLang="tr-TR" sz="3200" dirty="0" err="1"/>
              <a:t>sırasında</a:t>
            </a:r>
            <a:r>
              <a:rPr lang="en-US" altLang="tr-TR" sz="3200" dirty="0"/>
              <a:t> </a:t>
            </a:r>
            <a:r>
              <a:rPr lang="en-US" altLang="tr-TR" sz="3200" dirty="0" err="1"/>
              <a:t>yayınlanan</a:t>
            </a:r>
            <a:r>
              <a:rPr lang="en-US" altLang="tr-TR" sz="3200" dirty="0"/>
              <a:t> </a:t>
            </a:r>
            <a:r>
              <a:rPr lang="en-US" altLang="tr-TR" sz="3200" dirty="0" err="1"/>
              <a:t>yüksek</a:t>
            </a:r>
            <a:r>
              <a:rPr lang="en-US" altLang="tr-TR" sz="3200" dirty="0"/>
              <a:t> </a:t>
            </a:r>
            <a:r>
              <a:rPr lang="en-US" altLang="tr-TR" sz="3200" dirty="0" err="1"/>
              <a:t>enerjili</a:t>
            </a:r>
            <a:r>
              <a:rPr lang="en-US" altLang="tr-TR" sz="3200" dirty="0"/>
              <a:t> </a:t>
            </a:r>
            <a:r>
              <a:rPr lang="en-US" altLang="tr-TR" sz="3200" dirty="0" err="1"/>
              <a:t>parçacıklar</a:t>
            </a:r>
            <a:r>
              <a:rPr lang="en-US" altLang="tr-TR" sz="3200" dirty="0"/>
              <a:t> da, </a:t>
            </a:r>
            <a:r>
              <a:rPr lang="en-US" altLang="tr-TR" sz="3200" dirty="0" err="1"/>
              <a:t>nükleer</a:t>
            </a:r>
            <a:r>
              <a:rPr lang="en-US" altLang="tr-TR" sz="3200" dirty="0"/>
              <a:t> </a:t>
            </a:r>
            <a:r>
              <a:rPr lang="en-US" altLang="tr-TR" sz="3200" dirty="0" err="1"/>
              <a:t>patlamaların</a:t>
            </a:r>
            <a:r>
              <a:rPr lang="en-US" altLang="tr-TR" sz="3200" dirty="0"/>
              <a:t> </a:t>
            </a:r>
            <a:r>
              <a:rPr lang="en-US" altLang="tr-TR" sz="3200" dirty="0" err="1"/>
              <a:t>ya</a:t>
            </a:r>
            <a:r>
              <a:rPr lang="en-US" altLang="tr-TR" sz="3200" dirty="0"/>
              <a:t> da </a:t>
            </a:r>
            <a:r>
              <a:rPr lang="en-US" altLang="tr-TR" sz="3200" dirty="0" err="1"/>
              <a:t>kazaların</a:t>
            </a:r>
            <a:r>
              <a:rPr lang="en-US" altLang="tr-TR" sz="3200" dirty="0"/>
              <a:t> </a:t>
            </a:r>
            <a:r>
              <a:rPr lang="en-US" altLang="tr-TR" sz="3200" dirty="0" err="1"/>
              <a:t>ardından</a:t>
            </a:r>
            <a:r>
              <a:rPr lang="en-US" altLang="tr-TR" sz="3200" dirty="0"/>
              <a:t> </a:t>
            </a:r>
            <a:r>
              <a:rPr lang="en-US" altLang="tr-TR" sz="3200" dirty="0" err="1"/>
              <a:t>yayınlanan</a:t>
            </a:r>
            <a:r>
              <a:rPr lang="en-US" altLang="tr-TR" sz="3200" dirty="0"/>
              <a:t> </a:t>
            </a:r>
            <a:r>
              <a:rPr lang="en-US" altLang="tr-TR" sz="3200" dirty="0" err="1"/>
              <a:t>radyasyon</a:t>
            </a:r>
            <a:r>
              <a:rPr lang="en-US" altLang="tr-TR" sz="3200" dirty="0"/>
              <a:t> </a:t>
            </a:r>
            <a:r>
              <a:rPr lang="en-US" altLang="tr-TR" sz="3200" dirty="0" err="1"/>
              <a:t>enerjisi</a:t>
            </a:r>
            <a:r>
              <a:rPr lang="en-US" altLang="tr-TR" sz="3200" dirty="0"/>
              <a:t> </a:t>
            </a:r>
            <a:r>
              <a:rPr lang="en-US" altLang="tr-TR" sz="3200" dirty="0" err="1"/>
              <a:t>kadar</a:t>
            </a:r>
            <a:r>
              <a:rPr lang="en-US" altLang="tr-TR" sz="3200" dirty="0"/>
              <a:t>, </a:t>
            </a:r>
            <a:r>
              <a:rPr lang="en-US" altLang="tr-TR" sz="3200" dirty="0" err="1"/>
              <a:t>insan</a:t>
            </a:r>
            <a:r>
              <a:rPr lang="en-US" altLang="tr-TR" sz="3200" dirty="0"/>
              <a:t> </a:t>
            </a:r>
            <a:r>
              <a:rPr lang="en-US" altLang="tr-TR" sz="3200" dirty="0" err="1"/>
              <a:t>yaşamı</a:t>
            </a:r>
            <a:r>
              <a:rPr lang="en-US" altLang="tr-TR" sz="3200" dirty="0"/>
              <a:t> </a:t>
            </a:r>
            <a:r>
              <a:rPr lang="en-US" altLang="tr-TR" sz="3200" dirty="0" err="1"/>
              <a:t>için</a:t>
            </a:r>
            <a:r>
              <a:rPr lang="en-US" altLang="tr-TR" sz="3200" dirty="0"/>
              <a:t> </a:t>
            </a:r>
            <a:r>
              <a:rPr lang="en-US" altLang="tr-TR" sz="3200" dirty="0" err="1"/>
              <a:t>tehlikelidir</a:t>
            </a:r>
            <a:r>
              <a:rPr lang="en-US" altLang="tr-TR" sz="3200" dirty="0"/>
              <a:t>. </a:t>
            </a:r>
            <a:endParaRPr lang="tr-TR" altLang="tr-TR" sz="3200" dirty="0"/>
          </a:p>
          <a:p>
            <a:pPr algn="just">
              <a:lnSpc>
                <a:spcPct val="90000"/>
              </a:lnSpc>
              <a:buFontTx/>
              <a:buNone/>
            </a:pPr>
            <a:endParaRPr lang="tr-TR" altLang="tr-TR" sz="3200" dirty="0"/>
          </a:p>
          <a:p>
            <a:pPr algn="just">
              <a:lnSpc>
                <a:spcPct val="90000"/>
              </a:lnSpc>
            </a:pPr>
            <a:r>
              <a:rPr lang="en-US" altLang="tr-TR" sz="3200" dirty="0" err="1"/>
              <a:t>Uzaydaki</a:t>
            </a:r>
            <a:r>
              <a:rPr lang="en-US" altLang="tr-TR" sz="3200" dirty="0"/>
              <a:t> </a:t>
            </a:r>
            <a:r>
              <a:rPr lang="en-US" altLang="tr-TR" sz="3200" dirty="0" err="1"/>
              <a:t>astronotlar</a:t>
            </a:r>
            <a:r>
              <a:rPr lang="en-US" altLang="tr-TR" sz="3200" dirty="0"/>
              <a:t> her an </a:t>
            </a:r>
            <a:r>
              <a:rPr lang="en-US" altLang="tr-TR" sz="3200" dirty="0" err="1"/>
              <a:t>sağlıklarını</a:t>
            </a:r>
            <a:r>
              <a:rPr lang="en-US" altLang="tr-TR" sz="3200" dirty="0"/>
              <a:t> </a:t>
            </a:r>
            <a:r>
              <a:rPr lang="en-US" altLang="tr-TR" sz="3200" dirty="0" err="1"/>
              <a:t>tehlikeye</a:t>
            </a:r>
            <a:r>
              <a:rPr lang="en-US" altLang="tr-TR" sz="3200" dirty="0"/>
              <a:t> </a:t>
            </a:r>
            <a:r>
              <a:rPr lang="en-US" altLang="tr-TR" sz="3200" dirty="0" err="1"/>
              <a:t>düşürecek</a:t>
            </a:r>
            <a:r>
              <a:rPr lang="en-US" altLang="tr-TR" sz="3200" dirty="0"/>
              <a:t> </a:t>
            </a:r>
            <a:r>
              <a:rPr lang="en-US" altLang="tr-TR" sz="3200" dirty="0" err="1"/>
              <a:t>düzeyde</a:t>
            </a:r>
            <a:r>
              <a:rPr lang="en-US" altLang="tr-TR" sz="3200" dirty="0"/>
              <a:t> </a:t>
            </a:r>
            <a:r>
              <a:rPr lang="en-US" altLang="tr-TR" sz="3200" dirty="0" err="1"/>
              <a:t>radyasyon</a:t>
            </a:r>
            <a:r>
              <a:rPr lang="en-US" altLang="tr-TR" sz="3200" dirty="0"/>
              <a:t> </a:t>
            </a:r>
            <a:r>
              <a:rPr lang="en-US" altLang="tr-TR" sz="3200" dirty="0" err="1"/>
              <a:t>tehlikesiyle</a:t>
            </a:r>
            <a:r>
              <a:rPr lang="en-US" altLang="tr-TR" sz="3200" dirty="0"/>
              <a:t> </a:t>
            </a:r>
            <a:r>
              <a:rPr lang="en-US" altLang="tr-TR" sz="3200" dirty="0" err="1"/>
              <a:t>karşı</a:t>
            </a:r>
            <a:r>
              <a:rPr lang="en-US" altLang="tr-TR" sz="3200" dirty="0"/>
              <a:t> </a:t>
            </a:r>
            <a:r>
              <a:rPr lang="en-US" altLang="tr-TR" sz="3200" dirty="0" err="1"/>
              <a:t>karşıya</a:t>
            </a:r>
            <a:r>
              <a:rPr lang="en-US" altLang="tr-TR" sz="3200" dirty="0"/>
              <a:t> </a:t>
            </a:r>
            <a:r>
              <a:rPr lang="en-US" altLang="tr-TR" sz="3200" dirty="0" err="1"/>
              <a:t>kalabilmektedirler</a:t>
            </a:r>
            <a:r>
              <a:rPr lang="en-US" altLang="tr-TR" sz="3200" dirty="0"/>
              <a:t>. </a:t>
            </a:r>
            <a:r>
              <a:rPr lang="en-US" altLang="tr-TR" sz="3200" dirty="0" err="1"/>
              <a:t>Radyasyon</a:t>
            </a:r>
            <a:r>
              <a:rPr lang="en-US" altLang="tr-TR" sz="3200" dirty="0"/>
              <a:t> </a:t>
            </a:r>
            <a:r>
              <a:rPr lang="en-US" altLang="tr-TR" sz="3200" dirty="0" err="1"/>
              <a:t>dozu</a:t>
            </a:r>
            <a:r>
              <a:rPr lang="en-US" altLang="tr-TR" sz="3200" dirty="0"/>
              <a:t> </a:t>
            </a:r>
            <a:r>
              <a:rPr lang="en-US" altLang="tr-TR" sz="3200" dirty="0" err="1"/>
              <a:t>olarak</a:t>
            </a:r>
            <a:r>
              <a:rPr lang="en-US" altLang="tr-TR" sz="3200" dirty="0"/>
              <a:t> </a:t>
            </a:r>
            <a:r>
              <a:rPr lang="en-US" altLang="tr-TR" sz="3200" dirty="0" err="1"/>
              <a:t>ölçülen</a:t>
            </a:r>
            <a:r>
              <a:rPr lang="en-US" altLang="tr-TR" sz="3200" dirty="0"/>
              <a:t> </a:t>
            </a:r>
            <a:r>
              <a:rPr lang="en-US" altLang="tr-TR" sz="3200" dirty="0" err="1"/>
              <a:t>yüksek</a:t>
            </a:r>
            <a:r>
              <a:rPr lang="en-US" altLang="tr-TR" sz="3200" dirty="0"/>
              <a:t> </a:t>
            </a:r>
            <a:r>
              <a:rPr lang="en-US" altLang="tr-TR" sz="3200" dirty="0" err="1"/>
              <a:t>enerjili</a:t>
            </a:r>
            <a:r>
              <a:rPr lang="en-US" altLang="tr-TR" sz="3200" dirty="0"/>
              <a:t> </a:t>
            </a:r>
            <a:r>
              <a:rPr lang="en-US" altLang="tr-TR" sz="3200" dirty="0" err="1"/>
              <a:t>parçacıkların</a:t>
            </a:r>
            <a:r>
              <a:rPr lang="en-US" altLang="tr-TR" sz="3200" dirty="0"/>
              <a:t> </a:t>
            </a:r>
            <a:r>
              <a:rPr lang="en-US" altLang="tr-TR" sz="3200" dirty="0" err="1"/>
              <a:t>hücrelere</a:t>
            </a:r>
            <a:r>
              <a:rPr lang="en-US" altLang="tr-TR" sz="3200" dirty="0"/>
              <a:t> </a:t>
            </a:r>
            <a:r>
              <a:rPr lang="en-US" altLang="tr-TR" sz="3200" dirty="0" err="1"/>
              <a:t>girmesi</a:t>
            </a:r>
            <a:r>
              <a:rPr lang="en-US" altLang="tr-TR" sz="3200" dirty="0"/>
              <a:t> </a:t>
            </a:r>
            <a:r>
              <a:rPr lang="en-US" altLang="tr-TR" sz="3200" dirty="0" err="1"/>
              <a:t>kromozomların</a:t>
            </a:r>
            <a:r>
              <a:rPr lang="en-US" altLang="tr-TR" sz="3200" dirty="0"/>
              <a:t> </a:t>
            </a:r>
            <a:r>
              <a:rPr lang="en-US" altLang="tr-TR" sz="3200" dirty="0" err="1"/>
              <a:t>ölmesine</a:t>
            </a:r>
            <a:r>
              <a:rPr lang="en-US" altLang="tr-TR" sz="3200" dirty="0"/>
              <a:t> </a:t>
            </a:r>
            <a:r>
              <a:rPr lang="en-US" altLang="tr-TR" sz="3200" dirty="0" err="1"/>
              <a:t>ve</a:t>
            </a:r>
            <a:r>
              <a:rPr lang="en-US" altLang="tr-TR" sz="3200" dirty="0"/>
              <a:t> </a:t>
            </a:r>
            <a:r>
              <a:rPr lang="en-US" altLang="tr-TR" sz="3200" dirty="0" err="1"/>
              <a:t>potansiyel</a:t>
            </a:r>
            <a:r>
              <a:rPr lang="en-US" altLang="tr-TR" sz="3200" dirty="0"/>
              <a:t> </a:t>
            </a:r>
            <a:r>
              <a:rPr lang="en-US" altLang="tr-TR" sz="3200" dirty="0" err="1"/>
              <a:t>kanser</a:t>
            </a:r>
            <a:r>
              <a:rPr lang="en-US" altLang="tr-TR" sz="3200" dirty="0"/>
              <a:t> </a:t>
            </a:r>
            <a:r>
              <a:rPr lang="en-US" altLang="tr-TR" sz="3200" dirty="0" err="1"/>
              <a:t>hastalıklarına</a:t>
            </a:r>
            <a:r>
              <a:rPr lang="en-US" altLang="tr-TR" sz="3200" dirty="0"/>
              <a:t> </a:t>
            </a:r>
            <a:r>
              <a:rPr lang="en-US" altLang="tr-TR" sz="3200" dirty="0" err="1"/>
              <a:t>yol</a:t>
            </a:r>
            <a:r>
              <a:rPr lang="en-US" altLang="tr-TR" sz="3200" dirty="0"/>
              <a:t> </a:t>
            </a:r>
            <a:r>
              <a:rPr lang="en-US" altLang="tr-TR" sz="3200" dirty="0" err="1"/>
              <a:t>açmaktadır</a:t>
            </a:r>
            <a:r>
              <a:rPr lang="en-US" altLang="tr-TR" sz="3200" dirty="0"/>
              <a:t>. </a:t>
            </a:r>
          </a:p>
        </p:txBody>
      </p:sp>
    </p:spTree>
    <p:extLst>
      <p:ext uri="{BB962C8B-B14F-4D97-AF65-F5344CB8AC3E}">
        <p14:creationId xmlns:p14="http://schemas.microsoft.com/office/powerpoint/2010/main" val="1782694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tr-TR" b="1" dirty="0" err="1"/>
              <a:t>İklim</a:t>
            </a:r>
            <a:r>
              <a:rPr lang="en-US" altLang="tr-TR" b="1" dirty="0"/>
              <a:t> </a:t>
            </a:r>
          </a:p>
        </p:txBody>
      </p:sp>
      <p:sp>
        <p:nvSpPr>
          <p:cNvPr id="59395" name="Rectangle 3"/>
          <p:cNvSpPr>
            <a:spLocks noGrp="1" noChangeArrowheads="1"/>
          </p:cNvSpPr>
          <p:nvPr>
            <p:ph type="body" sz="half" idx="1"/>
          </p:nvPr>
        </p:nvSpPr>
        <p:spPr>
          <a:xfrm>
            <a:off x="430307" y="1600201"/>
            <a:ext cx="5810158" cy="4525963"/>
          </a:xfrm>
        </p:spPr>
        <p:txBody>
          <a:bodyPr>
            <a:noAutofit/>
          </a:bodyPr>
          <a:lstStyle/>
          <a:p>
            <a:pPr algn="just">
              <a:lnSpc>
                <a:spcPct val="80000"/>
              </a:lnSpc>
            </a:pPr>
            <a:r>
              <a:rPr lang="en-US" altLang="tr-TR" sz="2400" dirty="0" err="1"/>
              <a:t>Güneş</a:t>
            </a:r>
            <a:r>
              <a:rPr lang="en-US" altLang="tr-TR" sz="2400" dirty="0"/>
              <a:t>, </a:t>
            </a:r>
            <a:r>
              <a:rPr lang="en-US" altLang="tr-TR" sz="2400" dirty="0" err="1"/>
              <a:t>atmosfer</a:t>
            </a:r>
            <a:r>
              <a:rPr lang="en-US" altLang="tr-TR" sz="2400" dirty="0"/>
              <a:t> </a:t>
            </a:r>
            <a:r>
              <a:rPr lang="en-US" altLang="tr-TR" sz="2400" dirty="0" err="1"/>
              <a:t>için</a:t>
            </a:r>
            <a:r>
              <a:rPr lang="en-US" altLang="tr-TR" sz="2400" dirty="0"/>
              <a:t>, </a:t>
            </a:r>
            <a:r>
              <a:rPr lang="en-US" altLang="tr-TR" sz="2400" dirty="0" err="1"/>
              <a:t>hava</a:t>
            </a:r>
            <a:r>
              <a:rPr lang="en-US" altLang="tr-TR" sz="2400" dirty="0"/>
              <a:t> </a:t>
            </a:r>
            <a:r>
              <a:rPr lang="en-US" altLang="tr-TR" sz="2400" dirty="0" err="1"/>
              <a:t>akımlarını</a:t>
            </a:r>
            <a:r>
              <a:rPr lang="en-US" altLang="tr-TR" sz="2400" dirty="0"/>
              <a:t> </a:t>
            </a:r>
            <a:r>
              <a:rPr lang="en-US" altLang="tr-TR" sz="2400" dirty="0" err="1"/>
              <a:t>yönlendiren</a:t>
            </a:r>
            <a:r>
              <a:rPr lang="en-US" altLang="tr-TR" sz="2400" dirty="0"/>
              <a:t> </a:t>
            </a:r>
            <a:r>
              <a:rPr lang="en-US" altLang="tr-TR" sz="2400" dirty="0" err="1"/>
              <a:t>ısı</a:t>
            </a:r>
            <a:r>
              <a:rPr lang="en-US" altLang="tr-TR" sz="2400" dirty="0"/>
              <a:t> </a:t>
            </a:r>
            <a:r>
              <a:rPr lang="en-US" altLang="tr-TR" sz="2400" dirty="0" err="1"/>
              <a:t>üretim</a:t>
            </a:r>
            <a:r>
              <a:rPr lang="en-US" altLang="tr-TR" sz="2400" dirty="0"/>
              <a:t> </a:t>
            </a:r>
            <a:r>
              <a:rPr lang="en-US" altLang="tr-TR" sz="2400" dirty="0" err="1"/>
              <a:t>aracı</a:t>
            </a:r>
            <a:r>
              <a:rPr lang="en-US" altLang="tr-TR" sz="2400" dirty="0"/>
              <a:t> </a:t>
            </a:r>
            <a:r>
              <a:rPr lang="en-US" altLang="tr-TR" sz="2400" dirty="0" err="1"/>
              <a:t>gibidir</a:t>
            </a:r>
            <a:r>
              <a:rPr lang="en-US" altLang="tr-TR" sz="2400" dirty="0"/>
              <a:t>. </a:t>
            </a:r>
            <a:r>
              <a:rPr lang="en-US" altLang="tr-TR" sz="2400" dirty="0" err="1"/>
              <a:t>Uzun</a:t>
            </a:r>
            <a:r>
              <a:rPr lang="en-US" altLang="tr-TR" sz="2400" dirty="0"/>
              <a:t> </a:t>
            </a:r>
            <a:r>
              <a:rPr lang="en-US" altLang="tr-TR" sz="2400" dirty="0" err="1"/>
              <a:t>yıllar</a:t>
            </a:r>
            <a:r>
              <a:rPr lang="en-US" altLang="tr-TR" sz="2400" dirty="0"/>
              <a:t> </a:t>
            </a:r>
            <a:r>
              <a:rPr lang="en-US" altLang="tr-TR" sz="2400" dirty="0" err="1"/>
              <a:t>sabit</a:t>
            </a:r>
            <a:r>
              <a:rPr lang="en-US" altLang="tr-TR" sz="2400" dirty="0"/>
              <a:t> </a:t>
            </a:r>
            <a:r>
              <a:rPr lang="en-US" altLang="tr-TR" sz="2400" dirty="0" err="1"/>
              <a:t>bir</a:t>
            </a:r>
            <a:r>
              <a:rPr lang="en-US" altLang="tr-TR" sz="2400" dirty="0"/>
              <a:t> </a:t>
            </a:r>
            <a:r>
              <a:rPr lang="en-US" altLang="tr-TR" sz="2400" dirty="0" err="1"/>
              <a:t>enerji</a:t>
            </a:r>
            <a:r>
              <a:rPr lang="en-US" altLang="tr-TR" sz="2400" dirty="0"/>
              <a:t> </a:t>
            </a:r>
            <a:r>
              <a:rPr lang="en-US" altLang="tr-TR" sz="2400" dirty="0" err="1"/>
              <a:t>kaynağı</a:t>
            </a:r>
            <a:r>
              <a:rPr lang="en-US" altLang="tr-TR" sz="2400" dirty="0"/>
              <a:t> </a:t>
            </a:r>
            <a:r>
              <a:rPr lang="en-US" altLang="tr-TR" sz="2400" dirty="0" err="1"/>
              <a:t>olarak</a:t>
            </a:r>
            <a:r>
              <a:rPr lang="en-US" altLang="tr-TR" sz="2400" dirty="0"/>
              <a:t> </a:t>
            </a:r>
            <a:r>
              <a:rPr lang="en-US" altLang="tr-TR" sz="2400" dirty="0" err="1"/>
              <a:t>düşünülmüştür</a:t>
            </a:r>
            <a:r>
              <a:rPr lang="en-US" altLang="tr-TR" sz="2400" dirty="0"/>
              <a:t>, </a:t>
            </a:r>
            <a:r>
              <a:rPr lang="en-US" altLang="tr-TR" sz="2400" dirty="0" err="1"/>
              <a:t>fakat</a:t>
            </a:r>
            <a:r>
              <a:rPr lang="en-US" altLang="tr-TR" sz="2400" dirty="0"/>
              <a:t> son </a:t>
            </a:r>
            <a:r>
              <a:rPr lang="en-US" altLang="tr-TR" sz="2400" dirty="0" err="1"/>
              <a:t>yıllarda</a:t>
            </a:r>
            <a:r>
              <a:rPr lang="en-US" altLang="tr-TR" sz="2400" dirty="0"/>
              <a:t> </a:t>
            </a:r>
            <a:r>
              <a:rPr lang="en-US" altLang="tr-TR" sz="2400" dirty="0" err="1"/>
              <a:t>güneş</a:t>
            </a:r>
            <a:r>
              <a:rPr lang="en-US" altLang="tr-TR" sz="2400" dirty="0"/>
              <a:t> </a:t>
            </a:r>
            <a:r>
              <a:rPr lang="en-US" altLang="tr-TR" sz="2400" dirty="0" err="1"/>
              <a:t>sabiti</a:t>
            </a:r>
            <a:r>
              <a:rPr lang="en-US" altLang="tr-TR" sz="2400" dirty="0"/>
              <a:t> </a:t>
            </a:r>
            <a:r>
              <a:rPr lang="en-US" altLang="tr-TR" sz="2400" dirty="0" err="1"/>
              <a:t>ile</a:t>
            </a:r>
            <a:r>
              <a:rPr lang="en-US" altLang="tr-TR" sz="2400" dirty="0"/>
              <a:t> </a:t>
            </a:r>
            <a:r>
              <a:rPr lang="en-US" altLang="tr-TR" sz="2400" dirty="0" err="1"/>
              <a:t>ilgili</a:t>
            </a:r>
            <a:r>
              <a:rPr lang="en-US" altLang="tr-TR" sz="2400" dirty="0"/>
              <a:t> </a:t>
            </a:r>
            <a:r>
              <a:rPr lang="en-US" altLang="tr-TR" sz="2400" dirty="0" err="1"/>
              <a:t>yapılan</a:t>
            </a:r>
            <a:r>
              <a:rPr lang="en-US" altLang="tr-TR" sz="2400" dirty="0"/>
              <a:t> </a:t>
            </a:r>
            <a:r>
              <a:rPr lang="en-US" altLang="tr-TR" sz="2400" dirty="0" err="1"/>
              <a:t>duyarlı</a:t>
            </a:r>
            <a:r>
              <a:rPr lang="en-US" altLang="tr-TR" sz="2400" dirty="0"/>
              <a:t> </a:t>
            </a:r>
            <a:r>
              <a:rPr lang="en-US" altLang="tr-TR" sz="2400" dirty="0" err="1"/>
              <a:t>ölçümler</a:t>
            </a:r>
            <a:r>
              <a:rPr lang="en-US" altLang="tr-TR" sz="2400" dirty="0"/>
              <a:t> 11 </a:t>
            </a:r>
            <a:r>
              <a:rPr lang="en-US" altLang="tr-TR" sz="2400" dirty="0" err="1"/>
              <a:t>yıllık</a:t>
            </a:r>
            <a:r>
              <a:rPr lang="en-US" altLang="tr-TR" sz="2400" dirty="0"/>
              <a:t> </a:t>
            </a:r>
            <a:r>
              <a:rPr lang="en-US" altLang="tr-TR" sz="2400" dirty="0" err="1"/>
              <a:t>çevrim</a:t>
            </a:r>
            <a:r>
              <a:rPr lang="en-US" altLang="tr-TR" sz="2400" dirty="0"/>
              <a:t> </a:t>
            </a:r>
            <a:r>
              <a:rPr lang="en-US" altLang="tr-TR" sz="2400" dirty="0" err="1"/>
              <a:t>içinde</a:t>
            </a:r>
            <a:r>
              <a:rPr lang="en-US" altLang="tr-TR" sz="2400" dirty="0"/>
              <a:t> </a:t>
            </a:r>
            <a:r>
              <a:rPr lang="en-US" altLang="tr-TR" sz="2400" dirty="0" err="1"/>
              <a:t>güneş</a:t>
            </a:r>
            <a:r>
              <a:rPr lang="en-US" altLang="tr-TR" sz="2400" dirty="0"/>
              <a:t> </a:t>
            </a:r>
            <a:r>
              <a:rPr lang="en-US" altLang="tr-TR" sz="2400" dirty="0" err="1"/>
              <a:t>sabitinde</a:t>
            </a:r>
            <a:r>
              <a:rPr lang="en-US" altLang="tr-TR" sz="2400" dirty="0"/>
              <a:t> % 0.2 ye </a:t>
            </a:r>
            <a:r>
              <a:rPr lang="en-US" altLang="tr-TR" sz="2400" dirty="0" err="1"/>
              <a:t>varan</a:t>
            </a:r>
            <a:r>
              <a:rPr lang="en-US" altLang="tr-TR" sz="2400" dirty="0"/>
              <a:t> </a:t>
            </a:r>
            <a:r>
              <a:rPr lang="en-US" altLang="tr-TR" sz="2400" dirty="0" err="1"/>
              <a:t>değişimler</a:t>
            </a:r>
            <a:r>
              <a:rPr lang="en-US" altLang="tr-TR" sz="2400" dirty="0"/>
              <a:t> </a:t>
            </a:r>
            <a:r>
              <a:rPr lang="en-US" altLang="tr-TR" sz="2400" dirty="0" err="1"/>
              <a:t>olduğunu</a:t>
            </a:r>
            <a:r>
              <a:rPr lang="en-US" altLang="tr-TR" sz="2400" dirty="0"/>
              <a:t> </a:t>
            </a:r>
            <a:r>
              <a:rPr lang="en-US" altLang="tr-TR" sz="2400" dirty="0" err="1"/>
              <a:t>göstermiştir</a:t>
            </a:r>
            <a:r>
              <a:rPr lang="en-US" altLang="tr-TR" sz="2400" dirty="0"/>
              <a:t>. Bu </a:t>
            </a:r>
            <a:r>
              <a:rPr lang="en-US" altLang="tr-TR" sz="2400" dirty="0" err="1"/>
              <a:t>süreç</a:t>
            </a:r>
            <a:r>
              <a:rPr lang="en-US" altLang="tr-TR" sz="2400" dirty="0"/>
              <a:t> </a:t>
            </a:r>
            <a:r>
              <a:rPr lang="en-US" altLang="tr-TR" sz="2400" dirty="0" err="1"/>
              <a:t>içerisinde</a:t>
            </a:r>
            <a:r>
              <a:rPr lang="en-US" altLang="tr-TR" sz="2400" dirty="0"/>
              <a:t> zaman </a:t>
            </a:r>
            <a:r>
              <a:rPr lang="en-US" altLang="tr-TR" sz="2400" dirty="0" err="1"/>
              <a:t>zaman</a:t>
            </a:r>
            <a:r>
              <a:rPr lang="en-US" altLang="tr-TR" sz="2400" dirty="0"/>
              <a:t> </a:t>
            </a:r>
            <a:r>
              <a:rPr lang="en-US" altLang="tr-TR" sz="2400" dirty="0" err="1"/>
              <a:t>bu</a:t>
            </a:r>
            <a:r>
              <a:rPr lang="en-US" altLang="tr-TR" sz="2400" dirty="0"/>
              <a:t> </a:t>
            </a:r>
            <a:r>
              <a:rPr lang="en-US" altLang="tr-TR" sz="2400" dirty="0" err="1"/>
              <a:t>değerin</a:t>
            </a:r>
            <a:r>
              <a:rPr lang="en-US" altLang="tr-TR" sz="2400" dirty="0"/>
              <a:t> % 0.5 </a:t>
            </a:r>
            <a:r>
              <a:rPr lang="en-US" altLang="tr-TR" sz="2400" dirty="0" err="1"/>
              <a:t>lere</a:t>
            </a:r>
            <a:r>
              <a:rPr lang="en-US" altLang="tr-TR" sz="2400" dirty="0"/>
              <a:t> </a:t>
            </a:r>
            <a:r>
              <a:rPr lang="en-US" altLang="tr-TR" sz="2400" dirty="0" err="1"/>
              <a:t>çıktığı</a:t>
            </a:r>
            <a:r>
              <a:rPr lang="en-US" altLang="tr-TR" sz="2400" dirty="0"/>
              <a:t> da </a:t>
            </a:r>
            <a:r>
              <a:rPr lang="en-US" altLang="tr-TR" sz="2400" dirty="0" err="1"/>
              <a:t>görülmüştür</a:t>
            </a:r>
            <a:r>
              <a:rPr lang="en-US" altLang="tr-TR" sz="2400" dirty="0"/>
              <a:t>. </a:t>
            </a:r>
            <a:r>
              <a:rPr lang="en-US" altLang="tr-TR" sz="2400" dirty="0" err="1"/>
              <a:t>Atmosfer</a:t>
            </a:r>
            <a:r>
              <a:rPr lang="en-US" altLang="tr-TR" sz="2400" dirty="0"/>
              <a:t> </a:t>
            </a:r>
            <a:r>
              <a:rPr lang="en-US" altLang="tr-TR" sz="2400" dirty="0" err="1"/>
              <a:t>bilimciler</a:t>
            </a:r>
            <a:r>
              <a:rPr lang="en-US" altLang="tr-TR" sz="2400" dirty="0"/>
              <a:t> </a:t>
            </a:r>
            <a:r>
              <a:rPr lang="en-US" altLang="tr-TR" sz="2400" dirty="0" err="1"/>
              <a:t>güneş</a:t>
            </a:r>
            <a:r>
              <a:rPr lang="en-US" altLang="tr-TR" sz="2400" dirty="0"/>
              <a:t> </a:t>
            </a:r>
            <a:r>
              <a:rPr lang="en-US" altLang="tr-TR" sz="2400" dirty="0" err="1"/>
              <a:t>sabitinde</a:t>
            </a:r>
            <a:r>
              <a:rPr lang="en-US" altLang="tr-TR" sz="2400" dirty="0"/>
              <a:t> </a:t>
            </a:r>
            <a:r>
              <a:rPr lang="en-US" altLang="tr-TR" sz="2400" dirty="0" err="1"/>
              <a:t>gözlenen</a:t>
            </a:r>
            <a:r>
              <a:rPr lang="en-US" altLang="tr-TR" sz="2400" dirty="0"/>
              <a:t> </a:t>
            </a:r>
            <a:r>
              <a:rPr lang="en-US" altLang="tr-TR" sz="2400" dirty="0" err="1"/>
              <a:t>bu</a:t>
            </a:r>
            <a:r>
              <a:rPr lang="en-US" altLang="tr-TR" sz="2400" dirty="0"/>
              <a:t> </a:t>
            </a:r>
            <a:r>
              <a:rPr lang="en-US" altLang="tr-TR" sz="2400" dirty="0" err="1"/>
              <a:t>miktardaki</a:t>
            </a:r>
            <a:r>
              <a:rPr lang="en-US" altLang="tr-TR" sz="2400" dirty="0"/>
              <a:t> </a:t>
            </a:r>
            <a:r>
              <a:rPr lang="en-US" altLang="tr-TR" sz="2400" dirty="0" err="1"/>
              <a:t>değişimlerin</a:t>
            </a:r>
            <a:r>
              <a:rPr lang="en-US" altLang="tr-TR" sz="2400" dirty="0"/>
              <a:t> bile </a:t>
            </a:r>
            <a:r>
              <a:rPr lang="en-US" altLang="tr-TR" sz="2400" dirty="0" err="1"/>
              <a:t>iklim</a:t>
            </a:r>
            <a:r>
              <a:rPr lang="en-US" altLang="tr-TR" sz="2400" dirty="0"/>
              <a:t> </a:t>
            </a:r>
            <a:r>
              <a:rPr lang="en-US" altLang="tr-TR" sz="2400" dirty="0" err="1"/>
              <a:t>değişiklikleri</a:t>
            </a:r>
            <a:r>
              <a:rPr lang="en-US" altLang="tr-TR" sz="2400" dirty="0"/>
              <a:t> </a:t>
            </a:r>
            <a:r>
              <a:rPr lang="en-US" altLang="tr-TR" sz="2400" dirty="0" err="1"/>
              <a:t>için</a:t>
            </a:r>
            <a:r>
              <a:rPr lang="en-US" altLang="tr-TR" sz="2400" dirty="0"/>
              <a:t> </a:t>
            </a:r>
            <a:r>
              <a:rPr lang="en-US" altLang="tr-TR" sz="2400" dirty="0" err="1"/>
              <a:t>yeterli</a:t>
            </a:r>
            <a:r>
              <a:rPr lang="en-US" altLang="tr-TR" sz="2400" dirty="0"/>
              <a:t> </a:t>
            </a:r>
            <a:r>
              <a:rPr lang="en-US" altLang="tr-TR" sz="2400" dirty="0" err="1"/>
              <a:t>olduğunu</a:t>
            </a:r>
            <a:r>
              <a:rPr lang="en-US" altLang="tr-TR" sz="2400" dirty="0"/>
              <a:t> </a:t>
            </a:r>
            <a:r>
              <a:rPr lang="en-US" altLang="tr-TR" sz="2400" dirty="0" err="1"/>
              <a:t>söylemektedirler</a:t>
            </a:r>
            <a:r>
              <a:rPr lang="en-US" altLang="tr-TR" sz="2400" dirty="0"/>
              <a:t>. </a:t>
            </a:r>
          </a:p>
        </p:txBody>
      </p:sp>
      <p:pic>
        <p:nvPicPr>
          <p:cNvPr id="59396" name="Picture 4" descr="164098"/>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104064" y="267296"/>
            <a:ext cx="2766077" cy="35935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8" name="Picture 6" descr="100_2948"/>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672264" y="3933826"/>
            <a:ext cx="3570463" cy="26821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58183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tr-TR" b="1"/>
              <a:t>Elektrik Dağıtımı</a:t>
            </a:r>
            <a:r>
              <a:rPr lang="en-US" altLang="tr-TR"/>
              <a:t> </a:t>
            </a:r>
          </a:p>
        </p:txBody>
      </p:sp>
      <p:sp>
        <p:nvSpPr>
          <p:cNvPr id="60419" name="Rectangle 3"/>
          <p:cNvSpPr>
            <a:spLocks noGrp="1" noChangeArrowheads="1"/>
          </p:cNvSpPr>
          <p:nvPr>
            <p:ph type="body" sz="half" idx="1"/>
          </p:nvPr>
        </p:nvSpPr>
        <p:spPr>
          <a:xfrm>
            <a:off x="753035" y="1196976"/>
            <a:ext cx="5916706" cy="4525963"/>
          </a:xfrm>
        </p:spPr>
        <p:txBody>
          <a:bodyPr>
            <a:noAutofit/>
          </a:bodyPr>
          <a:lstStyle/>
          <a:p>
            <a:pPr>
              <a:lnSpc>
                <a:spcPct val="90000"/>
              </a:lnSpc>
            </a:pPr>
            <a:r>
              <a:rPr lang="en-US" altLang="tr-TR" sz="2400" dirty="0" err="1"/>
              <a:t>Uzun</a:t>
            </a:r>
            <a:r>
              <a:rPr lang="en-US" altLang="tr-TR" sz="2400" dirty="0"/>
              <a:t> </a:t>
            </a:r>
            <a:r>
              <a:rPr lang="en-US" altLang="tr-TR" sz="2400" dirty="0" err="1"/>
              <a:t>mesafelere</a:t>
            </a:r>
            <a:r>
              <a:rPr lang="en-US" altLang="tr-TR" sz="2400" dirty="0"/>
              <a:t> </a:t>
            </a:r>
            <a:r>
              <a:rPr lang="en-US" altLang="tr-TR" sz="2400" dirty="0" err="1"/>
              <a:t>elektrik</a:t>
            </a:r>
            <a:r>
              <a:rPr lang="en-US" altLang="tr-TR" sz="2400" dirty="0"/>
              <a:t> </a:t>
            </a:r>
            <a:r>
              <a:rPr lang="en-US" altLang="tr-TR" sz="2400" dirty="0" err="1"/>
              <a:t>dağıtan</a:t>
            </a:r>
            <a:r>
              <a:rPr lang="en-US" altLang="tr-TR" sz="2400" dirty="0"/>
              <a:t> </a:t>
            </a:r>
            <a:r>
              <a:rPr lang="en-US" altLang="tr-TR" sz="2400" dirty="0" err="1"/>
              <a:t>taşıyıcı</a:t>
            </a:r>
            <a:r>
              <a:rPr lang="en-US" altLang="tr-TR" sz="2400" dirty="0"/>
              <a:t> </a:t>
            </a:r>
            <a:r>
              <a:rPr lang="en-US" altLang="tr-TR" sz="2400" dirty="0" err="1"/>
              <a:t>elektrik</a:t>
            </a:r>
            <a:r>
              <a:rPr lang="en-US" altLang="tr-TR" sz="2400" dirty="0"/>
              <a:t> </a:t>
            </a:r>
            <a:r>
              <a:rPr lang="en-US" altLang="tr-TR" sz="2400" dirty="0" err="1"/>
              <a:t>hatlarının</a:t>
            </a:r>
            <a:r>
              <a:rPr lang="en-US" altLang="tr-TR" sz="2400" dirty="0"/>
              <a:t> </a:t>
            </a:r>
            <a:r>
              <a:rPr lang="en-US" altLang="tr-TR" sz="2400" dirty="0" err="1"/>
              <a:t>civarında</a:t>
            </a:r>
            <a:r>
              <a:rPr lang="en-US" altLang="tr-TR" sz="2400" dirty="0"/>
              <a:t> </a:t>
            </a:r>
            <a:r>
              <a:rPr lang="en-US" altLang="tr-TR" sz="2400" dirty="0" err="1"/>
              <a:t>hareket</a:t>
            </a:r>
            <a:r>
              <a:rPr lang="en-US" altLang="tr-TR" sz="2400" dirty="0"/>
              <a:t> </a:t>
            </a:r>
            <a:r>
              <a:rPr lang="en-US" altLang="tr-TR" sz="2400" dirty="0" err="1"/>
              <a:t>eden</a:t>
            </a:r>
            <a:r>
              <a:rPr lang="en-US" altLang="tr-TR" sz="2400" dirty="0"/>
              <a:t> </a:t>
            </a:r>
            <a:r>
              <a:rPr lang="en-US" altLang="tr-TR" sz="2400" dirty="0" err="1"/>
              <a:t>magnetik</a:t>
            </a:r>
            <a:r>
              <a:rPr lang="en-US" altLang="tr-TR" sz="2400" dirty="0"/>
              <a:t> </a:t>
            </a:r>
            <a:r>
              <a:rPr lang="en-US" altLang="tr-TR" sz="2400" dirty="0" err="1"/>
              <a:t>alanlar</a:t>
            </a:r>
            <a:r>
              <a:rPr lang="en-US" altLang="tr-TR" sz="2400" dirty="0"/>
              <a:t> </a:t>
            </a:r>
            <a:r>
              <a:rPr lang="en-US" altLang="tr-TR" sz="2400" dirty="0" err="1"/>
              <a:t>oluşursa</a:t>
            </a:r>
            <a:r>
              <a:rPr lang="en-US" altLang="tr-TR" sz="2400" dirty="0"/>
              <a:t> </a:t>
            </a:r>
            <a:r>
              <a:rPr lang="en-US" altLang="tr-TR" sz="2400" dirty="0" err="1"/>
              <a:t>bu</a:t>
            </a:r>
            <a:r>
              <a:rPr lang="en-US" altLang="tr-TR" sz="2400" dirty="0"/>
              <a:t> </a:t>
            </a:r>
            <a:r>
              <a:rPr lang="en-US" altLang="tr-TR" sz="2400" dirty="0" err="1"/>
              <a:t>iletkenlerin</a:t>
            </a:r>
            <a:r>
              <a:rPr lang="en-US" altLang="tr-TR" sz="2400" dirty="0"/>
              <a:t> </a:t>
            </a:r>
            <a:r>
              <a:rPr lang="en-US" altLang="tr-TR" sz="2400" dirty="0" err="1"/>
              <a:t>içerisindeki</a:t>
            </a:r>
            <a:r>
              <a:rPr lang="en-US" altLang="tr-TR" sz="2400" dirty="0"/>
              <a:t> </a:t>
            </a:r>
            <a:r>
              <a:rPr lang="en-US" altLang="tr-TR" sz="2400" dirty="0" err="1"/>
              <a:t>elektrik</a:t>
            </a:r>
            <a:r>
              <a:rPr lang="en-US" altLang="tr-TR" sz="2400" dirty="0"/>
              <a:t> </a:t>
            </a:r>
            <a:r>
              <a:rPr lang="en-US" altLang="tr-TR" sz="2400" dirty="0" err="1"/>
              <a:t>akımı</a:t>
            </a:r>
            <a:r>
              <a:rPr lang="en-US" altLang="tr-TR" sz="2400" dirty="0"/>
              <a:t> </a:t>
            </a:r>
            <a:r>
              <a:rPr lang="en-US" altLang="tr-TR" sz="2400" dirty="0" err="1"/>
              <a:t>indüklenmektedir</a:t>
            </a:r>
            <a:r>
              <a:rPr lang="en-US" altLang="tr-TR" sz="2400" dirty="0"/>
              <a:t>. </a:t>
            </a:r>
            <a:r>
              <a:rPr lang="en-US" altLang="tr-TR" sz="2400" dirty="0" err="1"/>
              <a:t>Jeomagnetik</a:t>
            </a:r>
            <a:r>
              <a:rPr lang="en-US" altLang="tr-TR" sz="2400" dirty="0"/>
              <a:t> </a:t>
            </a:r>
            <a:r>
              <a:rPr lang="en-US" altLang="tr-TR" sz="2400" dirty="0" err="1"/>
              <a:t>fırtınalar</a:t>
            </a:r>
            <a:r>
              <a:rPr lang="en-US" altLang="tr-TR" sz="2400" dirty="0"/>
              <a:t> </a:t>
            </a:r>
            <a:r>
              <a:rPr lang="en-US" altLang="tr-TR" sz="2400" dirty="0" err="1"/>
              <a:t>bu</a:t>
            </a:r>
            <a:r>
              <a:rPr lang="en-US" altLang="tr-TR" sz="2400" dirty="0"/>
              <a:t> </a:t>
            </a:r>
            <a:r>
              <a:rPr lang="en-US" altLang="tr-TR" sz="2400" dirty="0" err="1"/>
              <a:t>olayın</a:t>
            </a:r>
            <a:r>
              <a:rPr lang="en-US" altLang="tr-TR" sz="2400" dirty="0"/>
              <a:t> </a:t>
            </a:r>
            <a:r>
              <a:rPr lang="en-US" altLang="tr-TR" sz="2400" dirty="0" err="1"/>
              <a:t>büyük</a:t>
            </a:r>
            <a:r>
              <a:rPr lang="en-US" altLang="tr-TR" sz="2400" dirty="0"/>
              <a:t> </a:t>
            </a:r>
            <a:r>
              <a:rPr lang="en-US" altLang="tr-TR" sz="2400" dirty="0" err="1"/>
              <a:t>ölçüde</a:t>
            </a:r>
            <a:r>
              <a:rPr lang="en-US" altLang="tr-TR" sz="2400" dirty="0"/>
              <a:t> </a:t>
            </a:r>
            <a:r>
              <a:rPr lang="en-US" altLang="tr-TR" sz="2400" dirty="0" err="1"/>
              <a:t>gerçekleşmesine</a:t>
            </a:r>
            <a:r>
              <a:rPr lang="en-US" altLang="tr-TR" sz="2400" dirty="0"/>
              <a:t> </a:t>
            </a:r>
            <a:r>
              <a:rPr lang="en-US" altLang="tr-TR" sz="2400" dirty="0" err="1"/>
              <a:t>neden</a:t>
            </a:r>
            <a:r>
              <a:rPr lang="en-US" altLang="tr-TR" sz="2400" dirty="0"/>
              <a:t> </a:t>
            </a:r>
            <a:r>
              <a:rPr lang="en-US" altLang="tr-TR" sz="2400" dirty="0" err="1"/>
              <a:t>olmaktadır</a:t>
            </a:r>
            <a:r>
              <a:rPr lang="en-US" altLang="tr-TR" sz="2400" dirty="0"/>
              <a:t>. </a:t>
            </a:r>
            <a:r>
              <a:rPr lang="en-US" altLang="tr-TR" sz="2400" dirty="0" err="1"/>
              <a:t>Elektrik</a:t>
            </a:r>
            <a:r>
              <a:rPr lang="en-US" altLang="tr-TR" sz="2400" dirty="0"/>
              <a:t> </a:t>
            </a:r>
            <a:r>
              <a:rPr lang="en-US" altLang="tr-TR" sz="2400" dirty="0" err="1"/>
              <a:t>dağıtım</a:t>
            </a:r>
            <a:r>
              <a:rPr lang="en-US" altLang="tr-TR" sz="2400" dirty="0"/>
              <a:t> </a:t>
            </a:r>
            <a:r>
              <a:rPr lang="en-US" altLang="tr-TR" sz="2400" dirty="0" err="1"/>
              <a:t>kuruluşları</a:t>
            </a:r>
            <a:r>
              <a:rPr lang="en-US" altLang="tr-TR" sz="2400" dirty="0"/>
              <a:t> </a:t>
            </a:r>
            <a:r>
              <a:rPr lang="en-US" altLang="tr-TR" sz="2400" dirty="0" err="1"/>
              <a:t>dağıtım</a:t>
            </a:r>
            <a:r>
              <a:rPr lang="en-US" altLang="tr-TR" sz="2400" dirty="0"/>
              <a:t> </a:t>
            </a:r>
            <a:r>
              <a:rPr lang="en-US" altLang="tr-TR" sz="2400" dirty="0" err="1"/>
              <a:t>sırasında</a:t>
            </a:r>
            <a:r>
              <a:rPr lang="en-US" altLang="tr-TR" sz="2400" dirty="0"/>
              <a:t> </a:t>
            </a:r>
            <a:r>
              <a:rPr lang="en-US" altLang="tr-TR" sz="2400" dirty="0" err="1"/>
              <a:t>tüketicilerine</a:t>
            </a:r>
            <a:r>
              <a:rPr lang="en-US" altLang="tr-TR" sz="2400" dirty="0"/>
              <a:t> </a:t>
            </a:r>
            <a:r>
              <a:rPr lang="en-US" altLang="tr-TR" sz="2400" dirty="0" err="1"/>
              <a:t>çok</a:t>
            </a:r>
            <a:r>
              <a:rPr lang="en-US" altLang="tr-TR" sz="2400" dirty="0"/>
              <a:t> </a:t>
            </a:r>
            <a:r>
              <a:rPr lang="en-US" altLang="tr-TR" sz="2400" dirty="0" err="1"/>
              <a:t>uzun</a:t>
            </a:r>
            <a:r>
              <a:rPr lang="en-US" altLang="tr-TR" sz="2400" dirty="0"/>
              <a:t> </a:t>
            </a:r>
            <a:r>
              <a:rPr lang="en-US" altLang="tr-TR" sz="2400" dirty="0" err="1"/>
              <a:t>iletim</a:t>
            </a:r>
            <a:r>
              <a:rPr lang="en-US" altLang="tr-TR" sz="2400" dirty="0"/>
              <a:t> </a:t>
            </a:r>
            <a:r>
              <a:rPr lang="en-US" altLang="tr-TR" sz="2400" dirty="0" err="1"/>
              <a:t>hatlarından</a:t>
            </a:r>
            <a:r>
              <a:rPr lang="en-US" altLang="tr-TR" sz="2400" dirty="0"/>
              <a:t> </a:t>
            </a:r>
            <a:r>
              <a:rPr lang="en-US" altLang="tr-TR" sz="2400" dirty="0" err="1"/>
              <a:t>alternatif</a:t>
            </a:r>
            <a:r>
              <a:rPr lang="en-US" altLang="tr-TR" sz="2400" dirty="0"/>
              <a:t> </a:t>
            </a:r>
            <a:r>
              <a:rPr lang="en-US" altLang="tr-TR" sz="2400" dirty="0" err="1"/>
              <a:t>akım</a:t>
            </a:r>
            <a:r>
              <a:rPr lang="en-US" altLang="tr-TR" sz="2400" dirty="0"/>
              <a:t> </a:t>
            </a:r>
            <a:r>
              <a:rPr lang="en-US" altLang="tr-TR" sz="2400" dirty="0" err="1"/>
              <a:t>göndermektedirler</a:t>
            </a:r>
            <a:r>
              <a:rPr lang="en-US" altLang="tr-TR" sz="2400" dirty="0"/>
              <a:t>. Bu </a:t>
            </a:r>
            <a:r>
              <a:rPr lang="en-US" altLang="tr-TR" sz="2400" dirty="0" err="1"/>
              <a:t>hatlarda</a:t>
            </a:r>
            <a:r>
              <a:rPr lang="en-US" altLang="tr-TR" sz="2400" dirty="0"/>
              <a:t> </a:t>
            </a:r>
            <a:r>
              <a:rPr lang="en-US" altLang="tr-TR" sz="2400" dirty="0" err="1"/>
              <a:t>jeomagnetik</a:t>
            </a:r>
            <a:r>
              <a:rPr lang="en-US" altLang="tr-TR" sz="2400" dirty="0"/>
              <a:t> </a:t>
            </a:r>
            <a:r>
              <a:rPr lang="en-US" altLang="tr-TR" sz="2400" dirty="0" err="1"/>
              <a:t>fırtınalar</a:t>
            </a:r>
            <a:r>
              <a:rPr lang="en-US" altLang="tr-TR" sz="2400" dirty="0"/>
              <a:t> </a:t>
            </a:r>
            <a:r>
              <a:rPr lang="en-US" altLang="tr-TR" sz="2400" dirty="0" err="1"/>
              <a:t>sırasında</a:t>
            </a:r>
            <a:r>
              <a:rPr lang="en-US" altLang="tr-TR" sz="2400" dirty="0"/>
              <a:t> </a:t>
            </a:r>
            <a:r>
              <a:rPr lang="en-US" altLang="tr-TR" sz="2400" dirty="0" err="1"/>
              <a:t>şebekeye</a:t>
            </a:r>
            <a:r>
              <a:rPr lang="en-US" altLang="tr-TR" sz="2400" dirty="0"/>
              <a:t> </a:t>
            </a:r>
            <a:r>
              <a:rPr lang="en-US" altLang="tr-TR" sz="2400" dirty="0" err="1"/>
              <a:t>zarar</a:t>
            </a:r>
            <a:r>
              <a:rPr lang="en-US" altLang="tr-TR" sz="2400" dirty="0"/>
              <a:t> </a:t>
            </a:r>
            <a:r>
              <a:rPr lang="en-US" altLang="tr-TR" sz="2400" dirty="0" err="1"/>
              <a:t>veren</a:t>
            </a:r>
            <a:r>
              <a:rPr lang="en-US" altLang="tr-TR" sz="2400" dirty="0"/>
              <a:t> </a:t>
            </a:r>
            <a:r>
              <a:rPr lang="en-US" altLang="tr-TR" sz="2400" dirty="0" err="1"/>
              <a:t>doğru</a:t>
            </a:r>
            <a:r>
              <a:rPr lang="en-US" altLang="tr-TR" sz="2400" dirty="0"/>
              <a:t> </a:t>
            </a:r>
            <a:r>
              <a:rPr lang="en-US" altLang="tr-TR" sz="2400" dirty="0" err="1"/>
              <a:t>akımlar</a:t>
            </a:r>
            <a:r>
              <a:rPr lang="en-US" altLang="tr-TR" sz="2400" dirty="0"/>
              <a:t> </a:t>
            </a:r>
            <a:r>
              <a:rPr lang="en-US" altLang="tr-TR" sz="2400" dirty="0" err="1"/>
              <a:t>meydana</a:t>
            </a:r>
            <a:r>
              <a:rPr lang="en-US" altLang="tr-TR" sz="2400" dirty="0"/>
              <a:t> </a:t>
            </a:r>
            <a:r>
              <a:rPr lang="en-US" altLang="tr-TR" sz="2400" dirty="0" err="1"/>
              <a:t>gelmektedir</a:t>
            </a:r>
            <a:r>
              <a:rPr lang="en-US" altLang="tr-TR" sz="2400" dirty="0"/>
              <a:t>. </a:t>
            </a:r>
            <a:r>
              <a:rPr lang="en-US" altLang="tr-TR" sz="2400" dirty="0" err="1"/>
              <a:t>Böyle</a:t>
            </a:r>
            <a:r>
              <a:rPr lang="en-US" altLang="tr-TR" sz="2400" dirty="0"/>
              <a:t> </a:t>
            </a:r>
            <a:r>
              <a:rPr lang="en-US" altLang="tr-TR" sz="2400" dirty="0" err="1"/>
              <a:t>bir</a:t>
            </a:r>
            <a:r>
              <a:rPr lang="en-US" altLang="tr-TR" sz="2400" dirty="0"/>
              <a:t> </a:t>
            </a:r>
            <a:r>
              <a:rPr lang="en-US" altLang="tr-TR" sz="2400" dirty="0" err="1"/>
              <a:t>nedenden</a:t>
            </a:r>
            <a:r>
              <a:rPr lang="en-US" altLang="tr-TR" sz="2400" dirty="0"/>
              <a:t> </a:t>
            </a:r>
            <a:r>
              <a:rPr lang="en-US" altLang="tr-TR" sz="2400" dirty="0" err="1"/>
              <a:t>dolayı</a:t>
            </a:r>
            <a:r>
              <a:rPr lang="en-US" altLang="tr-TR" sz="2400" dirty="0"/>
              <a:t> 13 Mart 1989 Quebec, </a:t>
            </a:r>
            <a:r>
              <a:rPr lang="en-US" altLang="tr-TR" sz="2400" dirty="0" err="1"/>
              <a:t>Kuzey</a:t>
            </a:r>
            <a:r>
              <a:rPr lang="en-US" altLang="tr-TR" sz="2400" dirty="0"/>
              <a:t> </a:t>
            </a:r>
            <a:r>
              <a:rPr lang="en-US" altLang="tr-TR" sz="2400" dirty="0" err="1"/>
              <a:t>Doğu</a:t>
            </a:r>
            <a:r>
              <a:rPr lang="en-US" altLang="tr-TR" sz="2400" dirty="0"/>
              <a:t> Amerika </a:t>
            </a:r>
            <a:r>
              <a:rPr lang="en-US" altLang="tr-TR" sz="2400" dirty="0" err="1"/>
              <a:t>ve</a:t>
            </a:r>
            <a:r>
              <a:rPr lang="en-US" altLang="tr-TR" sz="2400" dirty="0"/>
              <a:t> </a:t>
            </a:r>
            <a:r>
              <a:rPr lang="en-US" altLang="tr-TR" sz="2400" dirty="0" err="1"/>
              <a:t>İsveç'de</a:t>
            </a:r>
            <a:r>
              <a:rPr lang="en-US" altLang="tr-TR" sz="2400" dirty="0"/>
              <a:t> </a:t>
            </a:r>
            <a:r>
              <a:rPr lang="en-US" altLang="tr-TR" sz="2400" dirty="0" err="1"/>
              <a:t>uzun</a:t>
            </a:r>
            <a:r>
              <a:rPr lang="en-US" altLang="tr-TR" sz="2400" dirty="0"/>
              <a:t> </a:t>
            </a:r>
            <a:r>
              <a:rPr lang="en-US" altLang="tr-TR" sz="2400" dirty="0" err="1"/>
              <a:t>süreli</a:t>
            </a:r>
            <a:r>
              <a:rPr lang="en-US" altLang="tr-TR" sz="2400" dirty="0"/>
              <a:t> </a:t>
            </a:r>
            <a:r>
              <a:rPr lang="en-US" altLang="tr-TR" sz="2400" dirty="0" err="1"/>
              <a:t>elektrik</a:t>
            </a:r>
            <a:r>
              <a:rPr lang="en-US" altLang="tr-TR" sz="2400" dirty="0"/>
              <a:t> </a:t>
            </a:r>
            <a:r>
              <a:rPr lang="en-US" altLang="tr-TR" sz="2400" dirty="0" err="1"/>
              <a:t>kesintileri</a:t>
            </a:r>
            <a:r>
              <a:rPr lang="en-US" altLang="tr-TR" sz="2400" dirty="0"/>
              <a:t> </a:t>
            </a:r>
            <a:r>
              <a:rPr lang="en-US" altLang="tr-TR" sz="2400" dirty="0" err="1"/>
              <a:t>yaşanmıştır</a:t>
            </a:r>
            <a:r>
              <a:rPr lang="en-US" altLang="tr-TR" sz="2400" dirty="0"/>
              <a:t>. </a:t>
            </a:r>
          </a:p>
        </p:txBody>
      </p:sp>
      <p:pic>
        <p:nvPicPr>
          <p:cNvPr id="60420" name="Picture 4" descr="elektrik"/>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16725" y="1412876"/>
            <a:ext cx="3276600" cy="3744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955138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tr-TR" altLang="tr-TR"/>
              <a:t>Yıldız Oluşum Bölgeleri</a:t>
            </a:r>
            <a:endParaRPr lang="en-US" altLang="tr-TR"/>
          </a:p>
        </p:txBody>
      </p:sp>
      <p:pic>
        <p:nvPicPr>
          <p:cNvPr id="624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47800"/>
            <a:ext cx="4495800" cy="4438650"/>
          </a:xfrm>
          <a:prstGeom prst="rect">
            <a:avLst/>
          </a:prstGeom>
          <a:noFill/>
          <a:extLst>
            <a:ext uri="{909E8E84-426E-40DD-AFC4-6F175D3DCCD1}">
              <a14:hiddenFill xmlns:a14="http://schemas.microsoft.com/office/drawing/2010/main">
                <a:solidFill>
                  <a:srgbClr val="FFFFFF"/>
                </a:solidFill>
              </a14:hiddenFill>
            </a:ext>
          </a:extLst>
        </p:spPr>
      </p:pic>
      <p:sp>
        <p:nvSpPr>
          <p:cNvPr id="62470" name="Text Box 6"/>
          <p:cNvSpPr txBox="1">
            <a:spLocks noChangeArrowheads="1"/>
          </p:cNvSpPr>
          <p:nvPr/>
        </p:nvSpPr>
        <p:spPr bwMode="auto">
          <a:xfrm>
            <a:off x="7527926" y="1487489"/>
            <a:ext cx="27590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tr-TR" sz="2400"/>
              <a:t>Evren, yıldız oluşturacak madde ile doludur.</a:t>
            </a:r>
            <a:endParaRPr lang="en-US" altLang="tr-TR" sz="2400"/>
          </a:p>
        </p:txBody>
      </p:sp>
    </p:spTree>
    <p:extLst>
      <p:ext uri="{BB962C8B-B14F-4D97-AF65-F5344CB8AC3E}">
        <p14:creationId xmlns:p14="http://schemas.microsoft.com/office/powerpoint/2010/main" val="32110570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tr-TR" altLang="tr-TR"/>
              <a:t>Yıldız yaşamı bir bulutta başlar</a:t>
            </a:r>
            <a:endParaRPr lang="en-US" altLang="tr-TR"/>
          </a:p>
        </p:txBody>
      </p:sp>
      <p:pic>
        <p:nvPicPr>
          <p:cNvPr id="821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1"/>
            <a:ext cx="5181600" cy="4143375"/>
          </a:xfrm>
          <a:prstGeom prst="rect">
            <a:avLst/>
          </a:prstGeom>
          <a:noFill/>
          <a:extLst>
            <a:ext uri="{909E8E84-426E-40DD-AFC4-6F175D3DCCD1}">
              <a14:hiddenFill xmlns:a14="http://schemas.microsoft.com/office/drawing/2010/main">
                <a:solidFill>
                  <a:srgbClr val="FFFFFF"/>
                </a:solidFill>
              </a14:hiddenFill>
            </a:ext>
          </a:extLst>
        </p:spPr>
      </p:pic>
      <p:sp>
        <p:nvSpPr>
          <p:cNvPr id="8211" name="Text Box 19"/>
          <p:cNvSpPr txBox="1">
            <a:spLocks noChangeArrowheads="1"/>
          </p:cNvSpPr>
          <p:nvPr/>
        </p:nvSpPr>
        <p:spPr bwMode="auto">
          <a:xfrm>
            <a:off x="7620000" y="1447800"/>
            <a:ext cx="23050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tr-TR" sz="2400"/>
              <a:t>Bulutlar, yıldızların oluştuğu gaz ve tozu içeriler. </a:t>
            </a:r>
            <a:endParaRPr lang="en-US" altLang="tr-TR" sz="2400"/>
          </a:p>
        </p:txBody>
      </p:sp>
      <p:grpSp>
        <p:nvGrpSpPr>
          <p:cNvPr id="8215" name="Group 23"/>
          <p:cNvGrpSpPr>
            <a:grpSpLocks/>
          </p:cNvGrpSpPr>
          <p:nvPr/>
        </p:nvGrpSpPr>
        <p:grpSpPr bwMode="auto">
          <a:xfrm>
            <a:off x="7162800" y="3494810"/>
            <a:ext cx="3305175" cy="2581275"/>
            <a:chOff x="3168" y="2208"/>
            <a:chExt cx="2082" cy="1626"/>
          </a:xfrm>
        </p:grpSpPr>
        <p:pic>
          <p:nvPicPr>
            <p:cNvPr id="8212"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2496"/>
              <a:ext cx="1392" cy="1338"/>
            </a:xfrm>
            <a:prstGeom prst="rect">
              <a:avLst/>
            </a:prstGeom>
            <a:noFill/>
            <a:extLst>
              <a:ext uri="{909E8E84-426E-40DD-AFC4-6F175D3DCCD1}">
                <a14:hiddenFill xmlns:a14="http://schemas.microsoft.com/office/drawing/2010/main">
                  <a:solidFill>
                    <a:srgbClr val="FFFFFF"/>
                  </a:solidFill>
                </a14:hiddenFill>
              </a:ext>
            </a:extLst>
          </p:spPr>
        </p:pic>
        <p:sp>
          <p:nvSpPr>
            <p:cNvPr id="8213" name="Text Box 21"/>
            <p:cNvSpPr txBox="1">
              <a:spLocks noChangeArrowheads="1"/>
            </p:cNvSpPr>
            <p:nvPr/>
          </p:nvSpPr>
          <p:spPr bwMode="auto">
            <a:xfrm>
              <a:off x="3168" y="2208"/>
              <a:ext cx="20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sz="2400" dirty="0"/>
                <a:t>Bu, bildiğimiz toz değildir</a:t>
              </a:r>
              <a:endParaRPr lang="en-US" altLang="tr-TR" sz="2400" dirty="0"/>
            </a:p>
          </p:txBody>
        </p:sp>
      </p:grpSp>
      <p:sp>
        <p:nvSpPr>
          <p:cNvPr id="8216" name="Text Box 24"/>
          <p:cNvSpPr txBox="1">
            <a:spLocks noChangeArrowheads="1"/>
          </p:cNvSpPr>
          <p:nvPr/>
        </p:nvSpPr>
        <p:spPr bwMode="auto">
          <a:xfrm>
            <a:off x="2873520" y="5657671"/>
            <a:ext cx="269766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sz="2400" dirty="0"/>
              <a:t>İçeriğinde, düzensiz </a:t>
            </a:r>
          </a:p>
          <a:p>
            <a:r>
              <a:rPr lang="tr-TR" altLang="tr-TR" sz="2400" dirty="0"/>
              <a:t>karbon ve silikon </a:t>
            </a:r>
          </a:p>
          <a:p>
            <a:r>
              <a:rPr lang="tr-TR" altLang="tr-TR" sz="2400" dirty="0"/>
              <a:t>partikülleri bulunur.</a:t>
            </a:r>
            <a:endParaRPr lang="en-US" altLang="tr-TR" sz="2400" dirty="0"/>
          </a:p>
        </p:txBody>
      </p:sp>
    </p:spTree>
    <p:extLst>
      <p:ext uri="{BB962C8B-B14F-4D97-AF65-F5344CB8AC3E}">
        <p14:creationId xmlns:p14="http://schemas.microsoft.com/office/powerpoint/2010/main" val="475585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215"/>
                                        </p:tgtEl>
                                        <p:attrNameLst>
                                          <p:attrName>style.visibility</p:attrName>
                                        </p:attrNameLst>
                                      </p:cBhvr>
                                      <p:to>
                                        <p:strVal val="visible"/>
                                      </p:to>
                                    </p:set>
                                  </p:childTnLst>
                                  <p:subTnLst>
                                    <p:set>
                                      <p:cBhvr override="childStyle">
                                        <p:cTn dur="1" fill="hold" display="0" masterRel="nextClick" afterEffect="1"/>
                                        <p:tgtEl>
                                          <p:spTgt spid="8215"/>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tr-TR" altLang="tr-TR"/>
              <a:t>Dengeleme görevi...</a:t>
            </a:r>
            <a:endParaRPr lang="en-US" altLang="tr-TR"/>
          </a:p>
        </p:txBody>
      </p:sp>
      <p:sp>
        <p:nvSpPr>
          <p:cNvPr id="111619" name="Rectangle 3"/>
          <p:cNvSpPr>
            <a:spLocks noGrp="1" noChangeArrowheads="1"/>
          </p:cNvSpPr>
          <p:nvPr>
            <p:ph type="body" idx="1"/>
          </p:nvPr>
        </p:nvSpPr>
        <p:spPr>
          <a:ln/>
        </p:spPr>
        <p:txBody>
          <a:bodyPr/>
          <a:lstStyle/>
          <a:p>
            <a:r>
              <a:rPr lang="tr-TR" altLang="tr-TR" dirty="0">
                <a:solidFill>
                  <a:srgbClr val="FF0000"/>
                </a:solidFill>
              </a:rPr>
              <a:t>Nükleer füzyon ile salınan enerji, iç tarafa doğru olan kütle çekimine ters yönde kuvvet oluşturur.</a:t>
            </a:r>
            <a:endParaRPr lang="en-US" altLang="tr-TR" dirty="0">
              <a:solidFill>
                <a:srgbClr val="FF0000"/>
              </a:solidFill>
            </a:endParaRPr>
          </a:p>
          <a:p>
            <a:endParaRPr lang="en-US" altLang="tr-TR" dirty="0"/>
          </a:p>
          <a:p>
            <a:endParaRPr lang="en-US" altLang="tr-TR" dirty="0"/>
          </a:p>
          <a:p>
            <a:endParaRPr lang="en-US" altLang="tr-TR" dirty="0"/>
          </a:p>
          <a:p>
            <a:endParaRPr lang="en-US" altLang="tr-TR" dirty="0"/>
          </a:p>
        </p:txBody>
      </p:sp>
      <p:sp>
        <p:nvSpPr>
          <p:cNvPr id="111620" name="Text Box 4"/>
          <p:cNvSpPr txBox="1">
            <a:spLocks noChangeArrowheads="1"/>
          </p:cNvSpPr>
          <p:nvPr/>
        </p:nvSpPr>
        <p:spPr bwMode="auto">
          <a:xfrm>
            <a:off x="1981201" y="3124200"/>
            <a:ext cx="49688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tr-TR" sz="3200"/>
              <a:t>Bu iki kuvvet, yaşamı boyunca bir yıldızın evrim aşamalarını belirler. </a:t>
            </a:r>
            <a:endParaRPr lang="en-US" altLang="tr-TR" sz="3200"/>
          </a:p>
        </p:txBody>
      </p:sp>
      <p:grpSp>
        <p:nvGrpSpPr>
          <p:cNvPr id="111624" name="Group 8"/>
          <p:cNvGrpSpPr>
            <a:grpSpLocks/>
          </p:cNvGrpSpPr>
          <p:nvPr/>
        </p:nvGrpSpPr>
        <p:grpSpPr bwMode="auto">
          <a:xfrm>
            <a:off x="7162800" y="2660650"/>
            <a:ext cx="2895600" cy="2901950"/>
            <a:chOff x="3552" y="1676"/>
            <a:chExt cx="1824" cy="1828"/>
          </a:xfrm>
        </p:grpSpPr>
        <p:pic>
          <p:nvPicPr>
            <p:cNvPr id="1116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 y="1680"/>
              <a:ext cx="1824" cy="1824"/>
            </a:xfrm>
            <a:prstGeom prst="rect">
              <a:avLst/>
            </a:prstGeom>
            <a:noFill/>
            <a:extLst>
              <a:ext uri="{909E8E84-426E-40DD-AFC4-6F175D3DCCD1}">
                <a14:hiddenFill xmlns:a14="http://schemas.microsoft.com/office/drawing/2010/main">
                  <a:solidFill>
                    <a:srgbClr val="FFFFFF"/>
                  </a:solidFill>
                </a14:hiddenFill>
              </a:ext>
            </a:extLst>
          </p:spPr>
        </p:pic>
        <p:sp>
          <p:nvSpPr>
            <p:cNvPr id="111622" name="Text Box 6"/>
            <p:cNvSpPr txBox="1">
              <a:spLocks noChangeArrowheads="1"/>
            </p:cNvSpPr>
            <p:nvPr/>
          </p:nvSpPr>
          <p:spPr bwMode="auto">
            <a:xfrm>
              <a:off x="3989" y="1676"/>
              <a:ext cx="1014" cy="17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tr-TR" altLang="tr-TR" dirty="0">
                  <a:solidFill>
                    <a:srgbClr val="FF0000"/>
                  </a:solidFill>
                </a:rPr>
                <a:t>Kütle çekimi</a:t>
              </a:r>
            </a:p>
          </p:txBody>
        </p:sp>
        <p:sp>
          <p:nvSpPr>
            <p:cNvPr id="111623" name="Text Box 7"/>
            <p:cNvSpPr txBox="1">
              <a:spLocks noChangeArrowheads="1"/>
            </p:cNvSpPr>
            <p:nvPr/>
          </p:nvSpPr>
          <p:spPr bwMode="auto">
            <a:xfrm>
              <a:off x="4177" y="2406"/>
              <a:ext cx="587" cy="3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tr-TR" altLang="tr-TR" dirty="0">
                  <a:solidFill>
                    <a:srgbClr val="FF0000"/>
                  </a:solidFill>
                </a:rPr>
                <a:t>Isısal basınç</a:t>
              </a:r>
            </a:p>
          </p:txBody>
        </p:sp>
      </p:grpSp>
    </p:spTree>
    <p:extLst>
      <p:ext uri="{BB962C8B-B14F-4D97-AF65-F5344CB8AC3E}">
        <p14:creationId xmlns:p14="http://schemas.microsoft.com/office/powerpoint/2010/main" val="14266744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p:txBody>
          <a:bodyPr wrap="square" numCol="1" anchorCtr="0" compatLnSpc="1">
            <a:prstTxWarp prst="textNoShape">
              <a:avLst/>
            </a:prstTxWarp>
          </a:bodyPr>
          <a:lstStyle/>
          <a:p>
            <a:r>
              <a:rPr lang="tr-TR" altLang="tr-TR" dirty="0" smtClean="0">
                <a:solidFill>
                  <a:schemeClr val="tx1"/>
                </a:solidFill>
              </a:rPr>
              <a:t>TT Tauri Yıldızları</a:t>
            </a:r>
          </a:p>
        </p:txBody>
      </p:sp>
      <p:sp>
        <p:nvSpPr>
          <p:cNvPr id="73731" name="Content Placeholder 2"/>
          <p:cNvSpPr>
            <a:spLocks noGrp="1"/>
          </p:cNvSpPr>
          <p:nvPr>
            <p:ph idx="1"/>
          </p:nvPr>
        </p:nvSpPr>
        <p:spPr>
          <a:xfrm>
            <a:off x="562982" y="1869357"/>
            <a:ext cx="4382506" cy="4195762"/>
          </a:xfrm>
        </p:spPr>
        <p:txBody>
          <a:bodyPr>
            <a:normAutofit/>
          </a:bodyPr>
          <a:lstStyle/>
          <a:p>
            <a:pPr>
              <a:lnSpc>
                <a:spcPct val="90000"/>
              </a:lnSpc>
            </a:pPr>
            <a:r>
              <a:rPr lang="tr-TR" altLang="tr-TR" sz="2400" dirty="0" smtClean="0"/>
              <a:t>Güneş benzeri genç yıldızlardır</a:t>
            </a:r>
            <a:endParaRPr lang="en-US" altLang="tr-TR" sz="2400" dirty="0"/>
          </a:p>
          <a:p>
            <a:pPr lvl="1">
              <a:lnSpc>
                <a:spcPct val="90000"/>
              </a:lnSpc>
            </a:pPr>
            <a:r>
              <a:rPr lang="en-US" altLang="tr-TR" sz="2000" dirty="0"/>
              <a:t>~10</a:t>
            </a:r>
            <a:r>
              <a:rPr lang="en-US" altLang="tr-TR" sz="2000" baseline="30000" dirty="0"/>
              <a:t>7</a:t>
            </a:r>
            <a:r>
              <a:rPr lang="en-US" altLang="tr-TR" sz="2000" dirty="0"/>
              <a:t> </a:t>
            </a:r>
            <a:r>
              <a:rPr lang="tr-TR" altLang="tr-TR" sz="2000" dirty="0" smtClean="0"/>
              <a:t>yıl</a:t>
            </a:r>
            <a:endParaRPr lang="en-US" altLang="tr-TR" sz="2000" dirty="0"/>
          </a:p>
          <a:p>
            <a:pPr>
              <a:lnSpc>
                <a:spcPct val="90000"/>
              </a:lnSpc>
            </a:pPr>
            <a:r>
              <a:rPr lang="tr-TR" altLang="tr-TR" sz="2400" dirty="0" smtClean="0"/>
              <a:t>kütleleri</a:t>
            </a:r>
            <a:r>
              <a:rPr lang="en-US" altLang="tr-TR" sz="2400" dirty="0" smtClean="0"/>
              <a:t> </a:t>
            </a:r>
            <a:r>
              <a:rPr lang="en-US" altLang="tr-TR" sz="2400" dirty="0"/>
              <a:t>0.5 M</a:t>
            </a:r>
            <a:r>
              <a:rPr lang="en-US" altLang="tr-TR" sz="2400" baseline="-25000" dirty="0">
                <a:latin typeface="SimSun" panose="02010600030101010101" pitchFamily="2" charset="-122"/>
                <a:ea typeface="SimSun" panose="02010600030101010101" pitchFamily="2" charset="-122"/>
              </a:rPr>
              <a:t>☉</a:t>
            </a:r>
            <a:r>
              <a:rPr lang="en-US" altLang="tr-TR" sz="2400" dirty="0">
                <a:ea typeface="SimSun" panose="02010600030101010101" pitchFamily="2" charset="-122"/>
              </a:rPr>
              <a:t>&lt; M &lt; </a:t>
            </a:r>
            <a:r>
              <a:rPr lang="tr-TR" altLang="tr-TR" sz="2400" dirty="0" smtClean="0">
                <a:ea typeface="SimSun" panose="02010600030101010101" pitchFamily="2" charset="-122"/>
              </a:rPr>
              <a:t>3</a:t>
            </a:r>
            <a:r>
              <a:rPr lang="en-US" altLang="tr-TR" sz="2400" dirty="0" smtClean="0">
                <a:ea typeface="SimSun" panose="02010600030101010101" pitchFamily="2" charset="-122"/>
              </a:rPr>
              <a:t> </a:t>
            </a:r>
            <a:r>
              <a:rPr lang="en-US" altLang="tr-TR" sz="2400" dirty="0"/>
              <a:t>M</a:t>
            </a:r>
            <a:r>
              <a:rPr lang="en-US" altLang="tr-TR" sz="2400" baseline="-25000" dirty="0" smtClean="0">
                <a:latin typeface="SimSun" panose="02010600030101010101" pitchFamily="2" charset="-122"/>
                <a:ea typeface="SimSun" panose="02010600030101010101" pitchFamily="2" charset="-122"/>
              </a:rPr>
              <a:t>☉</a:t>
            </a:r>
            <a:endParaRPr lang="tr-TR" altLang="tr-TR" sz="1800" dirty="0" smtClean="0"/>
          </a:p>
          <a:p>
            <a:pPr>
              <a:defRPr/>
            </a:pPr>
            <a:r>
              <a:rPr lang="tr-TR" altLang="tr-TR" sz="2300" dirty="0" smtClean="0"/>
              <a:t>1-8 gün arasında yörünge dönemine sahip çok hızlı dönmeye sahiptirler,</a:t>
            </a:r>
          </a:p>
          <a:p>
            <a:pPr>
              <a:defRPr/>
            </a:pPr>
            <a:endParaRPr lang="tr-TR" altLang="tr-TR" sz="1800" dirty="0" smtClean="0"/>
          </a:p>
        </p:txBody>
      </p:sp>
      <p:pic>
        <p:nvPicPr>
          <p:cNvPr id="39940" name="Picture 1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0646" y="1384689"/>
            <a:ext cx="6103154" cy="302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3"/>
          <p:cNvSpPr>
            <a:spLocks noChangeArrowheads="1"/>
          </p:cNvSpPr>
          <p:nvPr/>
        </p:nvSpPr>
        <p:spPr bwMode="auto">
          <a:xfrm>
            <a:off x="5918087" y="4694702"/>
            <a:ext cx="4287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a:lnSpc>
                <a:spcPct val="100000"/>
              </a:lnSpc>
              <a:spcBef>
                <a:spcPct val="0"/>
              </a:spcBef>
              <a:buFontTx/>
              <a:buNone/>
            </a:pPr>
            <a:r>
              <a:rPr lang="tr-TR" altLang="tr-TR" sz="1600" dirty="0">
                <a:latin typeface="Times New Roman" panose="02020603050405020304" pitchFamily="18" charset="0"/>
                <a:ea typeface="Calibri" panose="020F0502020204030204" pitchFamily="34" charset="0"/>
                <a:cs typeface="Calibri" panose="020F0502020204030204" pitchFamily="34" charset="0"/>
              </a:rPr>
              <a:t>Huble uzay teleskobu ile çekilen IRAS 04302 2247 genç yıldızın görüntüsü. </a:t>
            </a:r>
            <a:endParaRPr lang="tr-TR" altLang="tr-TR" sz="1600" dirty="0">
              <a:latin typeface="Century Gothic" panose="020B0502020202020204" pitchFamily="34" charset="0"/>
            </a:endParaRPr>
          </a:p>
        </p:txBody>
      </p:sp>
    </p:spTree>
    <p:extLst>
      <p:ext uri="{BB962C8B-B14F-4D97-AF65-F5344CB8AC3E}">
        <p14:creationId xmlns:p14="http://schemas.microsoft.com/office/powerpoint/2010/main" val="4084412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p:txBody>
          <a:bodyPr wrap="square" numCol="1" anchorCtr="0" compatLnSpc="1">
            <a:prstTxWarp prst="textNoShape">
              <a:avLst/>
            </a:prstTxWarp>
          </a:bodyPr>
          <a:lstStyle/>
          <a:p>
            <a:r>
              <a:rPr lang="tr-TR" altLang="tr-TR" b="1" i="1" dirty="0" smtClean="0">
                <a:solidFill>
                  <a:srgbClr val="C00000"/>
                </a:solidFill>
              </a:rPr>
              <a:t>Yıldızlararası Ortam</a:t>
            </a:r>
          </a:p>
        </p:txBody>
      </p:sp>
      <p:sp>
        <p:nvSpPr>
          <p:cNvPr id="3" name="Content Placeholder 2"/>
          <p:cNvSpPr>
            <a:spLocks noGrp="1"/>
          </p:cNvSpPr>
          <p:nvPr>
            <p:ph idx="1"/>
          </p:nvPr>
        </p:nvSpPr>
        <p:spPr>
          <a:xfrm>
            <a:off x="729852" y="1380572"/>
            <a:ext cx="5860472" cy="4585566"/>
          </a:xfrm>
        </p:spPr>
        <p:txBody>
          <a:bodyPr>
            <a:noAutofit/>
          </a:bodyPr>
          <a:lstStyle/>
          <a:p>
            <a:pPr>
              <a:defRPr/>
            </a:pPr>
            <a:r>
              <a:rPr lang="tr-TR" sz="2000" dirty="0" smtClean="0"/>
              <a:t>Yıldızlararası ortamın ilk varlığı 18. yüzyılda William </a:t>
            </a:r>
            <a:r>
              <a:rPr lang="tr-TR" sz="2000" dirty="0" err="1" smtClean="0"/>
              <a:t>Herschel</a:t>
            </a:r>
            <a:r>
              <a:rPr lang="tr-TR" sz="2000" dirty="0" smtClean="0"/>
              <a:t> tarafından fark edildi. </a:t>
            </a:r>
            <a:r>
              <a:rPr lang="tr-TR" sz="2000" dirty="0" err="1" smtClean="0"/>
              <a:t>Herschel</a:t>
            </a:r>
            <a:r>
              <a:rPr lang="tr-TR" sz="2000" dirty="0" smtClean="0"/>
              <a:t> yaptığı gözlemlerle yıldızlar arasında karanlık alanlar olduğunu gördü bu alanlardaki maddelerin yıldızların görsel ışınımını sönümlediğini öne sürdü. </a:t>
            </a:r>
          </a:p>
          <a:p>
            <a:pPr>
              <a:defRPr/>
            </a:pPr>
            <a:r>
              <a:rPr lang="tr-TR" sz="2000" dirty="0" smtClean="0"/>
              <a:t>Genelde gece gökyüzüne baktığımızda yıldızlar arasında büyük boşlukların olduğunu sanırız.  Ancak dikkatli gözlemlediğimizde bazı bölgelerin diğerlerine oranla daha karanlık olduklarını görürüz. Oysa bazı bölgeleri ise daha parlak ve yaygın olarak görürüz. İşte bu algı yıldızlar arasında boşlukların değil onlar arasında bir ortam olduğu fikrini doğurmuştur. </a:t>
            </a:r>
          </a:p>
          <a:p>
            <a:pPr>
              <a:defRPr/>
            </a:pPr>
            <a:r>
              <a:rPr lang="tr-TR" sz="2000" dirty="0"/>
              <a:t>Aslında bunun en iyi kanıtını bir galaksi resmine baktığımızda özellikle galaksinin disk bölgesinde, spiral kollarında bazı yerlerde karanlık alanlar hemen dikkat çeker</a:t>
            </a:r>
            <a:r>
              <a:rPr lang="tr-TR" sz="2000" dirty="0" smtClean="0"/>
              <a:t>.</a:t>
            </a:r>
          </a:p>
        </p:txBody>
      </p:sp>
      <p:pic>
        <p:nvPicPr>
          <p:cNvPr id="5124" name="Picture 2" descr="http://spiff.rit.edu/classes/phys230/lectures/ism_dust/barnard68_vlt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075" y="1266825"/>
            <a:ext cx="4608513"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00995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tr-TR" b="1" i="1" dirty="0" smtClean="0">
                <a:solidFill>
                  <a:srgbClr val="C00000"/>
                </a:solidFill>
              </a:rPr>
              <a:t>Yıldızlararası Ortam</a:t>
            </a:r>
            <a:endParaRPr lang="tr-TR" dirty="0">
              <a:solidFill>
                <a:srgbClr val="C00000"/>
              </a:solidFill>
            </a:endParaRPr>
          </a:p>
        </p:txBody>
      </p:sp>
      <p:sp>
        <p:nvSpPr>
          <p:cNvPr id="3" name="Content Placeholder 2"/>
          <p:cNvSpPr>
            <a:spLocks noGrp="1"/>
          </p:cNvSpPr>
          <p:nvPr>
            <p:ph idx="1"/>
          </p:nvPr>
        </p:nvSpPr>
        <p:spPr/>
        <p:txBody>
          <a:bodyPr/>
          <a:lstStyle/>
          <a:p>
            <a:pPr>
              <a:defRPr/>
            </a:pPr>
            <a:r>
              <a:rPr lang="tr-TR" dirty="0"/>
              <a:t>Yıldızlararası ortamdaki kütlenin </a:t>
            </a:r>
            <a:r>
              <a:rPr lang="tr-TR" dirty="0">
                <a:solidFill>
                  <a:srgbClr val="FFC000"/>
                </a:solidFill>
              </a:rPr>
              <a:t>%99</a:t>
            </a:r>
            <a:r>
              <a:rPr lang="tr-TR" dirty="0"/>
              <a:t>’u </a:t>
            </a:r>
            <a:r>
              <a:rPr lang="tr-TR" dirty="0" err="1"/>
              <a:t>gaz’dan</a:t>
            </a:r>
            <a:r>
              <a:rPr lang="tr-TR" dirty="0"/>
              <a:t> (bunun %76 hidrojen ve %22 si helyum) ve </a:t>
            </a:r>
            <a:r>
              <a:rPr lang="tr-TR" dirty="0">
                <a:solidFill>
                  <a:srgbClr val="FFC000"/>
                </a:solidFill>
              </a:rPr>
              <a:t>%1</a:t>
            </a:r>
            <a:r>
              <a:rPr lang="tr-TR" dirty="0"/>
              <a:t>’i tozdan oluşmaktadır (</a:t>
            </a:r>
            <a:r>
              <a:rPr lang="tr-TR" dirty="0" err="1"/>
              <a:t>Acker</a:t>
            </a:r>
            <a:r>
              <a:rPr lang="tr-TR" dirty="0"/>
              <a:t>, 2005 ve </a:t>
            </a:r>
            <a:r>
              <a:rPr lang="tr-TR" dirty="0" err="1"/>
              <a:t>Lequeux</a:t>
            </a:r>
            <a:r>
              <a:rPr lang="tr-TR" dirty="0"/>
              <a:t>, 2005</a:t>
            </a:r>
            <a:r>
              <a:rPr lang="tr-TR" dirty="0" smtClean="0"/>
              <a:t>).</a:t>
            </a:r>
          </a:p>
          <a:p>
            <a:pPr>
              <a:defRPr/>
            </a:pPr>
            <a:r>
              <a:rPr lang="tr-TR" dirty="0" smtClean="0"/>
              <a:t>Yıldızlararası ortam hakkında en iyi bilgi ortamda yer alan ve gelen ışınımın kaynağını yansıma yapan toz taneciklerinden gelmektedir.</a:t>
            </a:r>
          </a:p>
          <a:p>
            <a:pPr>
              <a:defRPr/>
            </a:pPr>
            <a:r>
              <a:rPr lang="tr-TR" dirty="0" smtClean="0"/>
              <a:t>Yıldızlararası  ortam daima bir önceki nesil yıldızların </a:t>
            </a:r>
            <a:r>
              <a:rPr lang="tr-TR" dirty="0" err="1" smtClean="0"/>
              <a:t>nükleosentez</a:t>
            </a:r>
            <a:r>
              <a:rPr lang="tr-TR" dirty="0" smtClean="0"/>
              <a:t> sonucu üretilen elementlerce zenginleşmektedirler.</a:t>
            </a:r>
          </a:p>
          <a:p>
            <a:pPr>
              <a:defRPr/>
            </a:pPr>
            <a:r>
              <a:rPr lang="tr-TR" dirty="0" smtClean="0"/>
              <a:t>Dolayısıyla galaksi kimyasal evriminde önemli bir role sahiptirler</a:t>
            </a:r>
            <a:endParaRPr lang="tr-TR" dirty="0"/>
          </a:p>
        </p:txBody>
      </p:sp>
    </p:spTree>
    <p:extLst>
      <p:ext uri="{BB962C8B-B14F-4D97-AF65-F5344CB8AC3E}">
        <p14:creationId xmlns:p14="http://schemas.microsoft.com/office/powerpoint/2010/main" val="1232967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Güneş ve Gezegenleri</a:t>
            </a:r>
            <a:endParaRPr lang="tr-TR" dirty="0"/>
          </a:p>
        </p:txBody>
      </p:sp>
      <p:pic>
        <p:nvPicPr>
          <p:cNvPr id="4" name="Picture 2" descr="image00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1453" y="1458867"/>
            <a:ext cx="8467109" cy="474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639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tr-TR" altLang="tr-TR" dirty="0" smtClean="0">
                <a:solidFill>
                  <a:srgbClr val="C00000"/>
                </a:solidFill>
              </a:rPr>
              <a:t>Standart Gezegen Oluşum Teorisi</a:t>
            </a:r>
          </a:p>
        </p:txBody>
      </p:sp>
      <p:sp>
        <p:nvSpPr>
          <p:cNvPr id="40963" name="Content Placeholder 2"/>
          <p:cNvSpPr>
            <a:spLocks noGrp="1"/>
          </p:cNvSpPr>
          <p:nvPr>
            <p:ph idx="1"/>
          </p:nvPr>
        </p:nvSpPr>
        <p:spPr/>
        <p:txBody>
          <a:bodyPr/>
          <a:lstStyle/>
          <a:p>
            <a:r>
              <a:rPr lang="tr-TR" altLang="tr-TR" sz="1800" smtClean="0"/>
              <a:t>Güneş Bulutsusu hipotezine göre moleküler bulutun büyüklüğü 20 pc idi ancak sadece 1 pc büyüklüğün içinde çekimsel bir çökme meydana geldi. </a:t>
            </a:r>
          </a:p>
          <a:p>
            <a:r>
              <a:rPr lang="tr-TR" altLang="tr-TR" sz="1800" smtClean="0"/>
              <a:t>Çökme ile 0.01-0.1pc (2000 – 20000 AB)boyutunda yoğun bir çekirdek oluştu. </a:t>
            </a:r>
          </a:p>
          <a:p>
            <a:r>
              <a:rPr lang="tr-TR" altLang="tr-TR" sz="1800" smtClean="0"/>
              <a:t>Daha sonra bu yoğun çekirdekten de günümüzdeki Güneş meydana geldi.</a:t>
            </a:r>
          </a:p>
          <a:p>
            <a:r>
              <a:rPr lang="tr-TR" altLang="tr-TR" sz="1800" smtClean="0"/>
              <a:t>Eski meteoritler üzerinde yapılan çalışmalardan çökmeyi tetikleyen mekanizmanın Güneş yakınındaki bir süpernova patlaması olduğunu göstermektedir.</a:t>
            </a:r>
          </a:p>
          <a:p>
            <a:r>
              <a:rPr lang="tr-TR" altLang="tr-TR" sz="1800" smtClean="0"/>
              <a:t>Süpernova patlamasıyla oluşan şok dalgaları bulutun çökmesini tetikledi.</a:t>
            </a:r>
          </a:p>
          <a:p>
            <a:r>
              <a:rPr lang="tr-TR" altLang="tr-TR" sz="1800" smtClean="0"/>
              <a:t>Yapılan hesaplar Güneş’i oluşturan dev moleküler bulutun Güneş’le birlikte 1000 ile 10000 arasında yeni yıldız oluşturduğunu göstermektedir.</a:t>
            </a:r>
          </a:p>
          <a:p>
            <a:endParaRPr lang="tr-TR" altLang="tr-TR" sz="1800" smtClean="0"/>
          </a:p>
        </p:txBody>
      </p:sp>
    </p:spTree>
    <p:extLst>
      <p:ext uri="{BB962C8B-B14F-4D97-AF65-F5344CB8AC3E}">
        <p14:creationId xmlns:p14="http://schemas.microsoft.com/office/powerpoint/2010/main" val="4286720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46113" y="463550"/>
            <a:ext cx="9404350" cy="1400175"/>
          </a:xfrm>
        </p:spPr>
        <p:txBody>
          <a:bodyPr/>
          <a:lstStyle/>
          <a:p>
            <a:r>
              <a:rPr lang="tr-TR" altLang="tr-TR" dirty="0" smtClean="0">
                <a:solidFill>
                  <a:srgbClr val="C00000"/>
                </a:solidFill>
              </a:rPr>
              <a:t>Standart Gezegen Oluşum Teorisi</a:t>
            </a:r>
          </a:p>
        </p:txBody>
      </p:sp>
      <p:sp>
        <p:nvSpPr>
          <p:cNvPr id="41987" name="Content Placeholder 2"/>
          <p:cNvSpPr>
            <a:spLocks noGrp="1"/>
          </p:cNvSpPr>
          <p:nvPr>
            <p:ph idx="1"/>
          </p:nvPr>
        </p:nvSpPr>
        <p:spPr/>
        <p:txBody>
          <a:bodyPr>
            <a:normAutofit fontScale="92500"/>
          </a:bodyPr>
          <a:lstStyle/>
          <a:p>
            <a:r>
              <a:rPr lang="tr-TR" altLang="tr-TR" smtClean="0"/>
              <a:t>Açısal momentum korunumuna göre bulutsu hızlı döndükçe, atomlar çarpışmaya başlar ve kinetik enerjilerini ısıya dönüştürür. </a:t>
            </a:r>
          </a:p>
          <a:p>
            <a:r>
              <a:rPr lang="tr-TR" altLang="tr-TR" smtClean="0"/>
              <a:t>Sonunda merkez daha yoğun ve sıcak olurken bulutsuda dönen yassı bir disk halini alır. Bu süre yaklaşık 10</a:t>
            </a:r>
            <a:r>
              <a:rPr lang="tr-TR" altLang="tr-TR" baseline="30000" smtClean="0"/>
              <a:t>5</a:t>
            </a:r>
            <a:r>
              <a:rPr lang="tr-TR" altLang="tr-TR" smtClean="0"/>
              <a:t> ile 10</a:t>
            </a:r>
            <a:r>
              <a:rPr lang="tr-TR" altLang="tr-TR" baseline="30000" smtClean="0"/>
              <a:t>6</a:t>
            </a:r>
            <a:r>
              <a:rPr lang="tr-TR" altLang="tr-TR" smtClean="0"/>
              <a:t> yıl kadardır.</a:t>
            </a:r>
          </a:p>
          <a:p>
            <a:r>
              <a:rPr lang="tr-TR" altLang="tr-TR" smtClean="0"/>
              <a:t>Yassı diske gezegenimsi disk adı verilir ve çapı yaklaşık 200 AB kadardır.</a:t>
            </a:r>
          </a:p>
          <a:p>
            <a:r>
              <a:rPr lang="tr-TR" altLang="tr-TR" smtClean="0"/>
              <a:t>Bu evredeki Güneş T Tauri yıldızlarına benzer. Benzer T Tauri yıldızların gözlemlerinden yola çıkılarak diskin kütlesinin yaklaşık 0.01 – 0.1 M_Güneş arasında olduğu anlaşılmıştır.</a:t>
            </a:r>
          </a:p>
          <a:p>
            <a:r>
              <a:rPr lang="tr-TR" altLang="tr-TR" smtClean="0"/>
              <a:t>50 milyon yıl içinde de merkezde termonükleer reaksiyon başlamış ve Güneş hidrostatik dengeye oturmuştur.</a:t>
            </a:r>
          </a:p>
        </p:txBody>
      </p:sp>
    </p:spTree>
    <p:extLst>
      <p:ext uri="{BB962C8B-B14F-4D97-AF65-F5344CB8AC3E}">
        <p14:creationId xmlns:p14="http://schemas.microsoft.com/office/powerpoint/2010/main" val="1380873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tr-TR" altLang="tr-TR" dirty="0" smtClean="0">
                <a:solidFill>
                  <a:srgbClr val="C00000"/>
                </a:solidFill>
              </a:rPr>
              <a:t>Standart Gezegen Oluşum Teorisi</a:t>
            </a:r>
          </a:p>
        </p:txBody>
      </p:sp>
      <p:sp>
        <p:nvSpPr>
          <p:cNvPr id="43011" name="Content Placeholder 2"/>
          <p:cNvSpPr>
            <a:spLocks noGrp="1"/>
          </p:cNvSpPr>
          <p:nvPr>
            <p:ph idx="1"/>
          </p:nvPr>
        </p:nvSpPr>
        <p:spPr/>
        <p:txBody>
          <a:bodyPr/>
          <a:lstStyle/>
          <a:p>
            <a:r>
              <a:rPr lang="tr-TR" altLang="tr-TR" smtClean="0"/>
              <a:t>Bu modelde öncelikle diskin orta düzlemindeki toz tanecikleri çarpışmayla birbirlerine yapışmaya başlar ve 0.01-10 m aralığında cisimler oluşur. İkinci aşamada çekimsel etki ile bu cisimlerin çarpışma etkinliği artar ve km boyutlarında gezegenimsiler oluşur. Ayrıca cisimler artık özel bir yörüngede dolanmaya başlarlar. Son aşamada ise gezegenimsiler arasında karşılıklı çekimsel etkileşimler Kepler yörüngelerinde küçük değişimlere neden olarak nihayi gezegenleri oluşturur.</a:t>
            </a:r>
          </a:p>
          <a:p>
            <a:endParaRPr lang="tr-TR" altLang="tr-TR" smtClean="0"/>
          </a:p>
        </p:txBody>
      </p:sp>
    </p:spTree>
    <p:extLst>
      <p:ext uri="{BB962C8B-B14F-4D97-AF65-F5344CB8AC3E}">
        <p14:creationId xmlns:p14="http://schemas.microsoft.com/office/powerpoint/2010/main" val="1609098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219200"/>
            <a:ext cx="80772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le 1"/>
          <p:cNvSpPr txBox="1">
            <a:spLocks/>
          </p:cNvSpPr>
          <p:nvPr/>
        </p:nvSpPr>
        <p:spPr bwMode="auto">
          <a:xfrm>
            <a:off x="646113" y="452438"/>
            <a:ext cx="94043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tr-TR" altLang="tr-TR" sz="4200" dirty="0">
                <a:solidFill>
                  <a:srgbClr val="C00000"/>
                </a:solidFill>
              </a:rPr>
              <a:t>Güneş Sisteminin Oluşumu</a:t>
            </a:r>
          </a:p>
        </p:txBody>
      </p:sp>
    </p:spTree>
    <p:extLst>
      <p:ext uri="{BB962C8B-B14F-4D97-AF65-F5344CB8AC3E}">
        <p14:creationId xmlns:p14="http://schemas.microsoft.com/office/powerpoint/2010/main" val="1988303327"/>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I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676401"/>
            <a:ext cx="5513388" cy="4208463"/>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3"/>
          <p:cNvSpPr>
            <a:spLocks noGrp="1" noChangeArrowheads="1"/>
          </p:cNvSpPr>
          <p:nvPr>
            <p:ph type="title"/>
          </p:nvPr>
        </p:nvSpPr>
        <p:spPr>
          <a:xfrm>
            <a:off x="1981200" y="274639"/>
            <a:ext cx="8229600" cy="714375"/>
          </a:xfrm>
          <a:noFill/>
          <a:ln/>
        </p:spPr>
        <p:txBody>
          <a:bodyPr anchorCtr="1"/>
          <a:lstStyle/>
          <a:p>
            <a:r>
              <a:rPr lang="tr-TR" altLang="tr-TR">
                <a:latin typeface="Verdana" panose="020B0604030504040204" pitchFamily="34" charset="0"/>
              </a:rPr>
              <a:t>Güneş Sisteminin Oluşumu</a:t>
            </a:r>
            <a:endParaRPr lang="en-US" altLang="tr-TR">
              <a:latin typeface="Verdana" panose="020B0604030504040204" pitchFamily="34" charset="0"/>
            </a:endParaRPr>
          </a:p>
        </p:txBody>
      </p:sp>
      <p:sp>
        <p:nvSpPr>
          <p:cNvPr id="8196" name="Rectangle 4"/>
          <p:cNvSpPr>
            <a:spLocks noChangeArrowheads="1"/>
          </p:cNvSpPr>
          <p:nvPr/>
        </p:nvSpPr>
        <p:spPr bwMode="auto">
          <a:xfrm>
            <a:off x="1524000" y="1371600"/>
            <a:ext cx="3276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hlink"/>
              </a:buClr>
              <a:buSzPct val="75000"/>
              <a:buFont typeface="Wingdings" panose="05000000000000000000" pitchFamily="2" charset="2"/>
              <a:buChar char="l"/>
            </a:pPr>
            <a:r>
              <a:rPr lang="tr-TR" altLang="tr-TR" sz="2800">
                <a:effectLst>
                  <a:outerShdw blurRad="38100" dist="38100" dir="2700000" algn="tl">
                    <a:srgbClr val="C0C0C0"/>
                  </a:outerShdw>
                </a:effectLst>
              </a:rPr>
              <a:t>Bulut büzülmeye başlar</a:t>
            </a:r>
            <a:endParaRPr lang="en-US" altLang="tr-TR" sz="2800">
              <a:effectLst>
                <a:outerShdw blurRad="38100" dist="38100" dir="2700000" algn="tl">
                  <a:srgbClr val="C0C0C0"/>
                </a:outerShdw>
              </a:effectLst>
            </a:endParaRPr>
          </a:p>
          <a:p>
            <a:pPr lvl="1">
              <a:spcBef>
                <a:spcPct val="20000"/>
              </a:spcBef>
              <a:buClr>
                <a:schemeClr val="tx2"/>
              </a:buClr>
              <a:buSzPct val="75000"/>
              <a:buFont typeface="Wingdings" panose="05000000000000000000" pitchFamily="2" charset="2"/>
              <a:buChar char="l"/>
            </a:pPr>
            <a:r>
              <a:rPr lang="tr-TR" altLang="tr-TR" sz="2000">
                <a:effectLst>
                  <a:outerShdw blurRad="38100" dist="38100" dir="2700000" algn="tl">
                    <a:srgbClr val="C0C0C0"/>
                  </a:outerShdw>
                </a:effectLst>
              </a:rPr>
              <a:t>yassılaşır</a:t>
            </a:r>
            <a:endParaRPr lang="en-US" altLang="tr-TR" sz="2000">
              <a:effectLst>
                <a:outerShdw blurRad="38100" dist="38100" dir="2700000" algn="tl">
                  <a:srgbClr val="C0C0C0"/>
                </a:outerShdw>
              </a:effectLst>
            </a:endParaRPr>
          </a:p>
          <a:p>
            <a:pPr lvl="1">
              <a:spcBef>
                <a:spcPct val="20000"/>
              </a:spcBef>
              <a:buClr>
                <a:schemeClr val="tx2"/>
              </a:buClr>
              <a:buSzPct val="75000"/>
              <a:buFont typeface="Wingdings" panose="05000000000000000000" pitchFamily="2" charset="2"/>
              <a:buChar char="l"/>
            </a:pPr>
            <a:r>
              <a:rPr lang="tr-TR" altLang="tr-TR" sz="2000">
                <a:effectLst>
                  <a:outerShdw blurRad="38100" dist="38100" dir="2700000" algn="tl">
                    <a:srgbClr val="C0C0C0"/>
                  </a:outerShdw>
                </a:effectLst>
              </a:rPr>
              <a:t>Merkezde Güneş parlamaya başlar</a:t>
            </a:r>
            <a:endParaRPr lang="en-US" altLang="tr-TR" sz="2000">
              <a:effectLst>
                <a:outerShdw blurRad="38100" dist="38100" dir="2700000" algn="tl">
                  <a:srgbClr val="C0C0C0"/>
                </a:outerShdw>
              </a:effectLst>
            </a:endParaRPr>
          </a:p>
          <a:p>
            <a:pPr lvl="1">
              <a:spcBef>
                <a:spcPct val="20000"/>
              </a:spcBef>
              <a:buClr>
                <a:schemeClr val="tx2"/>
              </a:buClr>
              <a:buSzPct val="75000"/>
              <a:buFont typeface="Wingdings" panose="05000000000000000000" pitchFamily="2" charset="2"/>
              <a:buChar char="l"/>
            </a:pPr>
            <a:r>
              <a:rPr lang="tr-TR" altLang="tr-TR" sz="2000">
                <a:effectLst>
                  <a:outerShdw blurRad="38100" dist="38100" dir="2700000" algn="tl">
                    <a:srgbClr val="C0C0C0"/>
                  </a:outerShdw>
                </a:effectLst>
              </a:rPr>
              <a:t>Ortaya çıkan ışınım sonucu Güeş’e yakın gaz atılır.</a:t>
            </a:r>
            <a:endParaRPr lang="en-US" altLang="tr-TR" sz="2000">
              <a:effectLst>
                <a:outerShdw blurRad="38100" dist="38100" dir="2700000" algn="tl">
                  <a:srgbClr val="C0C0C0"/>
                </a:outerShdw>
              </a:effectLst>
            </a:endParaRPr>
          </a:p>
          <a:p>
            <a:pPr lvl="1">
              <a:spcBef>
                <a:spcPct val="20000"/>
              </a:spcBef>
              <a:buClr>
                <a:schemeClr val="tx2"/>
              </a:buClr>
              <a:buSzPct val="75000"/>
              <a:buFont typeface="Wingdings" panose="05000000000000000000" pitchFamily="2" charset="2"/>
              <a:buChar char="l"/>
            </a:pPr>
            <a:r>
              <a:rPr lang="tr-TR" altLang="tr-TR" sz="2000">
                <a:effectLst>
                  <a:outerShdw blurRad="38100" dist="38100" dir="2700000" algn="tl">
                    <a:srgbClr val="C0C0C0"/>
                  </a:outerShdw>
                </a:effectLst>
              </a:rPr>
              <a:t>Buz ve toz yoğunlaşır</a:t>
            </a:r>
            <a:r>
              <a:rPr lang="en-US" altLang="tr-TR" sz="2000">
                <a:effectLst>
                  <a:outerShdw blurRad="38100" dist="38100" dir="2700000" algn="tl">
                    <a:srgbClr val="C0C0C0"/>
                  </a:outerShdw>
                </a:effectLst>
              </a:rPr>
              <a:t> (~10 km </a:t>
            </a:r>
            <a:r>
              <a:rPr lang="tr-TR" altLang="tr-TR" sz="2000">
                <a:effectLst>
                  <a:outerShdw blurRad="38100" dist="38100" dir="2700000" algn="tl">
                    <a:srgbClr val="C0C0C0"/>
                  </a:outerShdw>
                </a:effectLst>
              </a:rPr>
              <a:t>boyutlarında</a:t>
            </a:r>
            <a:r>
              <a:rPr lang="en-US" altLang="tr-TR" sz="2000">
                <a:effectLst>
                  <a:outerShdw blurRad="38100" dist="38100" dir="2700000" algn="tl">
                    <a:srgbClr val="C0C0C0"/>
                  </a:outerShdw>
                </a:effectLst>
              </a:rPr>
              <a:t>) </a:t>
            </a:r>
            <a:r>
              <a:rPr lang="tr-TR" altLang="tr-TR" sz="2000">
                <a:effectLst>
                  <a:outerShdw blurRad="38100" dist="38100" dir="2700000" algn="tl">
                    <a:srgbClr val="C0C0C0"/>
                  </a:outerShdw>
                </a:effectLst>
              </a:rPr>
              <a:t>ve bunların birleşmesi ile gezegenler oluşur.</a:t>
            </a:r>
            <a:endParaRPr lang="en-US" altLang="tr-TR" sz="2000">
              <a:effectLst>
                <a:outerShdw blurRad="38100" dist="38100" dir="2700000" algn="tl">
                  <a:srgbClr val="C0C0C0"/>
                </a:outerShdw>
              </a:effectLst>
            </a:endParaRPr>
          </a:p>
        </p:txBody>
      </p:sp>
    </p:spTree>
    <p:extLst>
      <p:ext uri="{BB962C8B-B14F-4D97-AF65-F5344CB8AC3E}">
        <p14:creationId xmlns:p14="http://schemas.microsoft.com/office/powerpoint/2010/main" val="17468738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027" descr="hb_kee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447800"/>
            <a:ext cx="68580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1330" name="Group 1042"/>
          <p:cNvGrpSpPr>
            <a:grpSpLocks/>
          </p:cNvGrpSpPr>
          <p:nvPr/>
        </p:nvGrpSpPr>
        <p:grpSpPr bwMode="auto">
          <a:xfrm>
            <a:off x="3886200" y="3200400"/>
            <a:ext cx="5638800" cy="2662238"/>
            <a:chOff x="1488" y="2016"/>
            <a:chExt cx="3552" cy="1677"/>
          </a:xfrm>
        </p:grpSpPr>
        <p:sp>
          <p:nvSpPr>
            <p:cNvPr id="55307" name="Text Box 1031"/>
            <p:cNvSpPr txBox="1">
              <a:spLocks noChangeArrowheads="1"/>
            </p:cNvSpPr>
            <p:nvPr/>
          </p:nvSpPr>
          <p:spPr bwMode="auto">
            <a:xfrm>
              <a:off x="3792" y="3519"/>
              <a:ext cx="431" cy="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GB" altLang="tr-TR" sz="1200">
                  <a:solidFill>
                    <a:srgbClr val="FFFF00"/>
                  </a:solidFill>
                </a:rPr>
                <a:t>Jupiter</a:t>
              </a:r>
            </a:p>
          </p:txBody>
        </p:sp>
        <p:sp>
          <p:nvSpPr>
            <p:cNvPr id="55308" name="Text Box 1032"/>
            <p:cNvSpPr txBox="1">
              <a:spLocks noChangeArrowheads="1"/>
            </p:cNvSpPr>
            <p:nvPr/>
          </p:nvSpPr>
          <p:spPr bwMode="auto">
            <a:xfrm>
              <a:off x="2496" y="2016"/>
              <a:ext cx="576"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GB" altLang="tr-TR" sz="1200">
                  <a:solidFill>
                    <a:srgbClr val="FFFF00"/>
                  </a:solidFill>
                </a:rPr>
                <a:t>M16 (Eagle)</a:t>
              </a:r>
            </a:p>
          </p:txBody>
        </p:sp>
        <p:sp>
          <p:nvSpPr>
            <p:cNvPr id="55309" name="Text Box 1033"/>
            <p:cNvSpPr txBox="1">
              <a:spLocks noChangeArrowheads="1"/>
            </p:cNvSpPr>
            <p:nvPr/>
          </p:nvSpPr>
          <p:spPr bwMode="auto">
            <a:xfrm>
              <a:off x="3314" y="2266"/>
              <a:ext cx="81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GB" altLang="tr-TR" sz="1200">
                  <a:solidFill>
                    <a:srgbClr val="FFFF00"/>
                  </a:solidFill>
                </a:rPr>
                <a:t>M17 (Horseshoe)</a:t>
              </a:r>
            </a:p>
          </p:txBody>
        </p:sp>
        <p:sp>
          <p:nvSpPr>
            <p:cNvPr id="55310" name="Line 1034"/>
            <p:cNvSpPr>
              <a:spLocks noChangeShapeType="1"/>
            </p:cNvSpPr>
            <p:nvPr/>
          </p:nvSpPr>
          <p:spPr bwMode="auto">
            <a:xfrm flipH="1" flipV="1">
              <a:off x="3408" y="2304"/>
              <a:ext cx="144" cy="96"/>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55311" name="Line 1035"/>
            <p:cNvSpPr>
              <a:spLocks noChangeShapeType="1"/>
            </p:cNvSpPr>
            <p:nvPr/>
          </p:nvSpPr>
          <p:spPr bwMode="auto">
            <a:xfrm flipV="1">
              <a:off x="2928" y="2064"/>
              <a:ext cx="192" cy="96"/>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55312" name="Text Box 1036"/>
            <p:cNvSpPr txBox="1">
              <a:spLocks noChangeArrowheads="1"/>
            </p:cNvSpPr>
            <p:nvPr/>
          </p:nvSpPr>
          <p:spPr bwMode="auto">
            <a:xfrm>
              <a:off x="4416" y="2592"/>
              <a:ext cx="624"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GB" altLang="tr-TR" sz="1200">
                  <a:solidFill>
                    <a:srgbClr val="FFFF00"/>
                  </a:solidFill>
                </a:rPr>
                <a:t>M8 (Lagoon)</a:t>
              </a:r>
            </a:p>
          </p:txBody>
        </p:sp>
        <p:sp>
          <p:nvSpPr>
            <p:cNvPr id="55313" name="Line 1037"/>
            <p:cNvSpPr>
              <a:spLocks noChangeShapeType="1"/>
            </p:cNvSpPr>
            <p:nvPr/>
          </p:nvSpPr>
          <p:spPr bwMode="auto">
            <a:xfrm flipH="1" flipV="1">
              <a:off x="4464" y="2544"/>
              <a:ext cx="144" cy="144"/>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55314" name="Line 1038"/>
            <p:cNvSpPr>
              <a:spLocks noChangeShapeType="1"/>
            </p:cNvSpPr>
            <p:nvPr/>
          </p:nvSpPr>
          <p:spPr bwMode="auto">
            <a:xfrm flipH="1" flipV="1">
              <a:off x="3552" y="3504"/>
              <a:ext cx="288" cy="96"/>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55315" name="Text Box 1039"/>
            <p:cNvSpPr txBox="1">
              <a:spLocks noChangeArrowheads="1"/>
            </p:cNvSpPr>
            <p:nvPr/>
          </p:nvSpPr>
          <p:spPr bwMode="auto">
            <a:xfrm>
              <a:off x="1488" y="2271"/>
              <a:ext cx="582" cy="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GB" altLang="tr-TR" sz="1200">
                  <a:solidFill>
                    <a:srgbClr val="FFFF00"/>
                  </a:solidFill>
                </a:rPr>
                <a:t>Milky Way</a:t>
              </a:r>
            </a:p>
          </p:txBody>
        </p:sp>
        <p:sp>
          <p:nvSpPr>
            <p:cNvPr id="55316" name="Line 1040"/>
            <p:cNvSpPr>
              <a:spLocks noChangeShapeType="1"/>
            </p:cNvSpPr>
            <p:nvPr/>
          </p:nvSpPr>
          <p:spPr bwMode="auto">
            <a:xfrm flipH="1" flipV="1">
              <a:off x="2489" y="2518"/>
              <a:ext cx="199" cy="170"/>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55317" name="Text Box 1041"/>
            <p:cNvSpPr txBox="1">
              <a:spLocks noChangeArrowheads="1"/>
            </p:cNvSpPr>
            <p:nvPr/>
          </p:nvSpPr>
          <p:spPr bwMode="auto">
            <a:xfrm>
              <a:off x="2544" y="2703"/>
              <a:ext cx="614" cy="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GB" altLang="tr-TR" sz="1200">
                  <a:solidFill>
                    <a:srgbClr val="FFFF00"/>
                  </a:solidFill>
                </a:rPr>
                <a:t>Hale-Bopp</a:t>
              </a:r>
            </a:p>
          </p:txBody>
        </p:sp>
      </p:grpSp>
      <p:grpSp>
        <p:nvGrpSpPr>
          <p:cNvPr id="141332" name="Group 1044"/>
          <p:cNvGrpSpPr>
            <a:grpSpLocks/>
          </p:cNvGrpSpPr>
          <p:nvPr/>
        </p:nvGrpSpPr>
        <p:grpSpPr bwMode="auto">
          <a:xfrm>
            <a:off x="6477000" y="1981200"/>
            <a:ext cx="1154113" cy="1371600"/>
            <a:chOff x="3120" y="1248"/>
            <a:chExt cx="727" cy="864"/>
          </a:xfrm>
        </p:grpSpPr>
        <p:grpSp>
          <p:nvGrpSpPr>
            <p:cNvPr id="55303" name="Group 1030"/>
            <p:cNvGrpSpPr>
              <a:grpSpLocks/>
            </p:cNvGrpSpPr>
            <p:nvPr/>
          </p:nvGrpSpPr>
          <p:grpSpPr bwMode="auto">
            <a:xfrm>
              <a:off x="3120" y="1488"/>
              <a:ext cx="384" cy="624"/>
              <a:chOff x="3120" y="1488"/>
              <a:chExt cx="384" cy="624"/>
            </a:xfrm>
          </p:grpSpPr>
          <p:sp>
            <p:nvSpPr>
              <p:cNvPr id="55305" name="Rectangle 1028"/>
              <p:cNvSpPr>
                <a:spLocks noChangeArrowheads="1"/>
              </p:cNvSpPr>
              <p:nvPr/>
            </p:nvSpPr>
            <p:spPr bwMode="auto">
              <a:xfrm>
                <a:off x="3120" y="2016"/>
                <a:ext cx="96" cy="96"/>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endParaRPr lang="tr-TR" altLang="tr-TR" sz="1800"/>
              </a:p>
            </p:txBody>
          </p:sp>
          <p:sp>
            <p:nvSpPr>
              <p:cNvPr id="55306" name="Line 1029"/>
              <p:cNvSpPr>
                <a:spLocks noChangeShapeType="1"/>
              </p:cNvSpPr>
              <p:nvPr/>
            </p:nvSpPr>
            <p:spPr bwMode="auto">
              <a:xfrm flipV="1">
                <a:off x="3168" y="1488"/>
                <a:ext cx="336" cy="528"/>
              </a:xfrm>
              <a:prstGeom prst="line">
                <a:avLst/>
              </a:prstGeom>
              <a:noFill/>
              <a:ln w="1905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tr-TR"/>
              </a:p>
            </p:txBody>
          </p:sp>
        </p:grpSp>
        <p:sp>
          <p:nvSpPr>
            <p:cNvPr id="55304" name="Text Box 1043"/>
            <p:cNvSpPr txBox="1">
              <a:spLocks noChangeArrowheads="1"/>
            </p:cNvSpPr>
            <p:nvPr/>
          </p:nvSpPr>
          <p:spPr bwMode="auto">
            <a:xfrm>
              <a:off x="3168" y="1248"/>
              <a:ext cx="679"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GB" altLang="tr-TR" sz="1800"/>
                <a:t>Zoom-in</a:t>
              </a:r>
            </a:p>
          </p:txBody>
        </p:sp>
      </p:grpSp>
      <p:sp>
        <p:nvSpPr>
          <p:cNvPr id="55301" name="Rectangle 1046"/>
          <p:cNvSpPr>
            <a:spLocks noChangeArrowheads="1"/>
          </p:cNvSpPr>
          <p:nvPr/>
        </p:nvSpPr>
        <p:spPr bwMode="auto">
          <a:xfrm>
            <a:off x="5562600" y="6659563"/>
            <a:ext cx="1135063"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GB" altLang="tr-TR" sz="700"/>
              <a:t>Picture credit: W. Keel</a:t>
            </a:r>
          </a:p>
        </p:txBody>
      </p:sp>
      <p:sp>
        <p:nvSpPr>
          <p:cNvPr id="55302" name="Title 1"/>
          <p:cNvSpPr>
            <a:spLocks noGrp="1"/>
          </p:cNvSpPr>
          <p:nvPr>
            <p:ph type="title"/>
          </p:nvPr>
        </p:nvSpPr>
        <p:spPr/>
        <p:txBody>
          <a:bodyPr/>
          <a:lstStyle/>
          <a:p>
            <a:r>
              <a:rPr lang="tr-TR" altLang="tr-TR" dirty="0" smtClean="0">
                <a:solidFill>
                  <a:srgbClr val="C00000"/>
                </a:solidFill>
              </a:rPr>
              <a:t>Dev Moleküler Bulutlar</a:t>
            </a:r>
          </a:p>
        </p:txBody>
      </p:sp>
    </p:spTree>
    <p:extLst>
      <p:ext uri="{BB962C8B-B14F-4D97-AF65-F5344CB8AC3E}">
        <p14:creationId xmlns:p14="http://schemas.microsoft.com/office/powerpoint/2010/main" val="1405001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413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41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a:xfrm>
            <a:off x="1524000" y="152400"/>
            <a:ext cx="9144000" cy="609600"/>
          </a:xfrm>
        </p:spPr>
        <p:txBody>
          <a:bodyPr>
            <a:normAutofit fontScale="90000"/>
          </a:bodyPr>
          <a:lstStyle/>
          <a:p>
            <a:pPr eaLnBrk="1" hangingPunct="1"/>
            <a:r>
              <a:rPr lang="tr-TR" altLang="tr-TR" smtClean="0"/>
              <a:t>Görüntüyü büyüttüğümüzde</a:t>
            </a:r>
            <a:endParaRPr lang="en-GB" altLang="tr-TR" smtClean="0"/>
          </a:p>
        </p:txBody>
      </p:sp>
      <p:pic>
        <p:nvPicPr>
          <p:cNvPr id="57347" name="Picture 1027" descr="eagle_big"/>
          <p:cNvPicPr>
            <a:picLocks noChangeAspect="1" noChangeArrowheads="1"/>
          </p:cNvPicPr>
          <p:nvPr/>
        </p:nvPicPr>
        <p:blipFill>
          <a:blip r:embed="rId3">
            <a:extLst>
              <a:ext uri="{28A0092B-C50C-407E-A947-70E740481C1C}">
                <a14:useLocalDpi xmlns:a14="http://schemas.microsoft.com/office/drawing/2010/main" val="0"/>
              </a:ext>
            </a:extLst>
          </a:blip>
          <a:srcRect b="5536"/>
          <a:stretch>
            <a:fillRect/>
          </a:stretch>
        </p:blipFill>
        <p:spPr bwMode="auto">
          <a:xfrm>
            <a:off x="3124200" y="838200"/>
            <a:ext cx="6042025"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Rectangle 1028"/>
          <p:cNvSpPr>
            <a:spLocks noChangeArrowheads="1"/>
          </p:cNvSpPr>
          <p:nvPr/>
        </p:nvSpPr>
        <p:spPr bwMode="auto">
          <a:xfrm rot="-3151524">
            <a:off x="5710238" y="3276600"/>
            <a:ext cx="542925" cy="561975"/>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endParaRPr lang="tr-TR" altLang="tr-TR" sz="1800"/>
          </a:p>
        </p:txBody>
      </p:sp>
      <p:sp>
        <p:nvSpPr>
          <p:cNvPr id="57349" name="Rectangle 1029"/>
          <p:cNvSpPr>
            <a:spLocks noChangeArrowheads="1"/>
          </p:cNvSpPr>
          <p:nvPr/>
        </p:nvSpPr>
        <p:spPr bwMode="auto">
          <a:xfrm>
            <a:off x="9448800" y="5486400"/>
            <a:ext cx="1066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GB" altLang="tr-TR" sz="1800"/>
              <a:t>Eagle Nebula</a:t>
            </a:r>
          </a:p>
          <a:p>
            <a:pPr algn="ctr" eaLnBrk="1" hangingPunct="1">
              <a:spcBef>
                <a:spcPct val="0"/>
              </a:spcBef>
              <a:buClrTx/>
              <a:buSzTx/>
              <a:buFontTx/>
              <a:buNone/>
            </a:pPr>
            <a:r>
              <a:rPr lang="en-GB" altLang="tr-TR" sz="1800"/>
              <a:t>(M16)</a:t>
            </a:r>
          </a:p>
        </p:txBody>
      </p:sp>
      <p:sp>
        <p:nvSpPr>
          <p:cNvPr id="57350" name="Rectangle 1032"/>
          <p:cNvSpPr>
            <a:spLocks noChangeArrowheads="1"/>
          </p:cNvSpPr>
          <p:nvPr/>
        </p:nvSpPr>
        <p:spPr bwMode="auto">
          <a:xfrm>
            <a:off x="5257800" y="6659563"/>
            <a:ext cx="1878013"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GB" altLang="tr-TR" sz="700"/>
              <a:t>Picture credit: T.A. Rector &amp; B.A. Wolpa</a:t>
            </a:r>
          </a:p>
        </p:txBody>
      </p:sp>
    </p:spTree>
    <p:extLst>
      <p:ext uri="{BB962C8B-B14F-4D97-AF65-F5344CB8AC3E}">
        <p14:creationId xmlns:p14="http://schemas.microsoft.com/office/powerpoint/2010/main" val="3823862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26"/>
          <p:cNvSpPr>
            <a:spLocks noGrp="1" noChangeArrowheads="1"/>
          </p:cNvSpPr>
          <p:nvPr>
            <p:ph type="title"/>
          </p:nvPr>
        </p:nvSpPr>
        <p:spPr>
          <a:xfrm>
            <a:off x="1524000" y="152400"/>
            <a:ext cx="9144000" cy="609600"/>
          </a:xfrm>
        </p:spPr>
        <p:txBody>
          <a:bodyPr>
            <a:normAutofit fontScale="90000"/>
          </a:bodyPr>
          <a:lstStyle/>
          <a:p>
            <a:pPr eaLnBrk="1" hangingPunct="1"/>
            <a:r>
              <a:rPr lang="tr-TR" altLang="tr-TR" smtClean="0"/>
              <a:t>Daha büyüttüğümüzde</a:t>
            </a:r>
            <a:endParaRPr lang="en-GB" altLang="tr-TR" smtClean="0"/>
          </a:p>
        </p:txBody>
      </p:sp>
      <p:pic>
        <p:nvPicPr>
          <p:cNvPr id="59395" name="Picture 1027" descr="Pillars_HST_sma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838200"/>
            <a:ext cx="60198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1028"/>
          <p:cNvSpPr>
            <a:spLocks noChangeArrowheads="1"/>
          </p:cNvSpPr>
          <p:nvPr/>
        </p:nvSpPr>
        <p:spPr bwMode="auto">
          <a:xfrm>
            <a:off x="9448800" y="5486400"/>
            <a:ext cx="1066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GB" altLang="tr-TR" sz="1800"/>
              <a:t>Eagle Nebula</a:t>
            </a:r>
          </a:p>
          <a:p>
            <a:pPr algn="ctr" eaLnBrk="1" hangingPunct="1">
              <a:spcBef>
                <a:spcPct val="0"/>
              </a:spcBef>
              <a:buClrTx/>
              <a:buSzTx/>
              <a:buFontTx/>
              <a:buNone/>
            </a:pPr>
            <a:r>
              <a:rPr lang="en-GB" altLang="tr-TR" sz="1800"/>
              <a:t>(M16)</a:t>
            </a:r>
          </a:p>
        </p:txBody>
      </p:sp>
      <p:sp>
        <p:nvSpPr>
          <p:cNvPr id="135174" name="Rectangle 1030"/>
          <p:cNvSpPr>
            <a:spLocks noChangeArrowheads="1"/>
          </p:cNvSpPr>
          <p:nvPr/>
        </p:nvSpPr>
        <p:spPr bwMode="auto">
          <a:xfrm>
            <a:off x="3352800" y="1066800"/>
            <a:ext cx="2362200" cy="220980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endParaRPr lang="tr-TR" altLang="tr-TR" sz="1800"/>
          </a:p>
        </p:txBody>
      </p:sp>
      <p:sp>
        <p:nvSpPr>
          <p:cNvPr id="59398" name="Rectangle 1031"/>
          <p:cNvSpPr>
            <a:spLocks noChangeArrowheads="1"/>
          </p:cNvSpPr>
          <p:nvPr/>
        </p:nvSpPr>
        <p:spPr bwMode="auto">
          <a:xfrm>
            <a:off x="5257800" y="6659563"/>
            <a:ext cx="1763713"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GB" altLang="tr-TR" sz="700"/>
              <a:t>Picture Credit: J. Hester &amp; P. Scowen</a:t>
            </a:r>
          </a:p>
        </p:txBody>
      </p:sp>
    </p:spTree>
    <p:extLst>
      <p:ext uri="{BB962C8B-B14F-4D97-AF65-F5344CB8AC3E}">
        <p14:creationId xmlns:p14="http://schemas.microsoft.com/office/powerpoint/2010/main" val="12941449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5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26"/>
          <p:cNvSpPr>
            <a:spLocks noGrp="1" noChangeArrowheads="1"/>
          </p:cNvSpPr>
          <p:nvPr>
            <p:ph type="title"/>
          </p:nvPr>
        </p:nvSpPr>
        <p:spPr>
          <a:xfrm>
            <a:off x="1524000" y="152400"/>
            <a:ext cx="9144000" cy="609600"/>
          </a:xfrm>
        </p:spPr>
        <p:txBody>
          <a:bodyPr>
            <a:normAutofit fontScale="90000"/>
          </a:bodyPr>
          <a:lstStyle/>
          <a:p>
            <a:pPr eaLnBrk="1" hangingPunct="1"/>
            <a:r>
              <a:rPr lang="tr-TR" altLang="tr-TR" smtClean="0"/>
              <a:t>Ve daha büyütüğümüzde</a:t>
            </a:r>
            <a:endParaRPr lang="en-GB" altLang="tr-TR" smtClean="0"/>
          </a:p>
        </p:txBody>
      </p:sp>
      <p:pic>
        <p:nvPicPr>
          <p:cNvPr id="61443" name="Picture 1027" descr="Pillars_HST_zoom"/>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838200"/>
            <a:ext cx="6019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1028"/>
          <p:cNvSpPr>
            <a:spLocks noChangeArrowheads="1"/>
          </p:cNvSpPr>
          <p:nvPr/>
        </p:nvSpPr>
        <p:spPr bwMode="auto">
          <a:xfrm>
            <a:off x="9448800" y="5486400"/>
            <a:ext cx="1066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GB" altLang="tr-TR" sz="1800"/>
              <a:t>Eagle Nebula</a:t>
            </a:r>
          </a:p>
          <a:p>
            <a:pPr algn="ctr" eaLnBrk="1" hangingPunct="1">
              <a:spcBef>
                <a:spcPct val="0"/>
              </a:spcBef>
              <a:buClrTx/>
              <a:buSzTx/>
              <a:buFontTx/>
              <a:buNone/>
            </a:pPr>
            <a:r>
              <a:rPr lang="en-GB" altLang="tr-TR" sz="1800"/>
              <a:t>(M16)</a:t>
            </a:r>
          </a:p>
        </p:txBody>
      </p:sp>
      <p:sp>
        <p:nvSpPr>
          <p:cNvPr id="61445" name="Rectangle 1029"/>
          <p:cNvSpPr>
            <a:spLocks noChangeArrowheads="1"/>
          </p:cNvSpPr>
          <p:nvPr/>
        </p:nvSpPr>
        <p:spPr bwMode="auto">
          <a:xfrm>
            <a:off x="5257800" y="6659563"/>
            <a:ext cx="1763713"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GB" altLang="tr-TR" sz="700"/>
              <a:t>Picture Credit: J. Hester &amp; P. Scowen</a:t>
            </a:r>
          </a:p>
        </p:txBody>
      </p:sp>
      <p:sp>
        <p:nvSpPr>
          <p:cNvPr id="137222" name="Rectangle 1030"/>
          <p:cNvSpPr>
            <a:spLocks noChangeArrowheads="1"/>
          </p:cNvSpPr>
          <p:nvPr/>
        </p:nvSpPr>
        <p:spPr bwMode="auto">
          <a:xfrm>
            <a:off x="6400800" y="2362200"/>
            <a:ext cx="457200" cy="45720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endParaRPr lang="tr-TR" altLang="tr-TR" sz="1800"/>
          </a:p>
        </p:txBody>
      </p:sp>
    </p:spTree>
    <p:extLst>
      <p:ext uri="{BB962C8B-B14F-4D97-AF65-F5344CB8AC3E}">
        <p14:creationId xmlns:p14="http://schemas.microsoft.com/office/powerpoint/2010/main" val="1789884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7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524000" y="152400"/>
            <a:ext cx="9144000" cy="609600"/>
          </a:xfrm>
        </p:spPr>
        <p:txBody>
          <a:bodyPr>
            <a:normAutofit fontScale="90000"/>
          </a:bodyPr>
          <a:lstStyle/>
          <a:p>
            <a:pPr eaLnBrk="1" hangingPunct="1"/>
            <a:r>
              <a:rPr lang="tr-TR" altLang="tr-TR" smtClean="0"/>
              <a:t>Yıldız oluşum bölgesi</a:t>
            </a:r>
            <a:endParaRPr lang="en-GB" altLang="tr-TR" smtClean="0"/>
          </a:p>
        </p:txBody>
      </p:sp>
      <p:pic>
        <p:nvPicPr>
          <p:cNvPr id="63491" name="Picture 3" descr="Pillars_HST_doublezoom"/>
          <p:cNvPicPr>
            <a:picLocks noChangeAspect="1" noChangeArrowheads="1"/>
          </p:cNvPicPr>
          <p:nvPr/>
        </p:nvPicPr>
        <p:blipFill>
          <a:blip r:embed="rId3">
            <a:extLst>
              <a:ext uri="{28A0092B-C50C-407E-A947-70E740481C1C}">
                <a14:useLocalDpi xmlns:a14="http://schemas.microsoft.com/office/drawing/2010/main" val="0"/>
              </a:ext>
            </a:extLst>
          </a:blip>
          <a:srcRect l="3445" r="7874"/>
          <a:stretch>
            <a:fillRect/>
          </a:stretch>
        </p:blipFill>
        <p:spPr bwMode="auto">
          <a:xfrm>
            <a:off x="3100388" y="838200"/>
            <a:ext cx="6013450"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4"/>
          <p:cNvSpPr>
            <a:spLocks noChangeArrowheads="1"/>
          </p:cNvSpPr>
          <p:nvPr/>
        </p:nvSpPr>
        <p:spPr bwMode="auto">
          <a:xfrm>
            <a:off x="5257800" y="6659563"/>
            <a:ext cx="1763713"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GB" altLang="tr-TR" sz="700"/>
              <a:t>Picture Credit: J. Hester &amp; P. Scowen</a:t>
            </a:r>
          </a:p>
        </p:txBody>
      </p:sp>
      <p:sp>
        <p:nvSpPr>
          <p:cNvPr id="63493" name="Rectangle 5"/>
          <p:cNvSpPr>
            <a:spLocks noChangeArrowheads="1"/>
          </p:cNvSpPr>
          <p:nvPr/>
        </p:nvSpPr>
        <p:spPr bwMode="auto">
          <a:xfrm>
            <a:off x="9448800" y="5486400"/>
            <a:ext cx="106680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GB" altLang="tr-TR" sz="1800"/>
              <a:t>Eagle Nebula</a:t>
            </a:r>
          </a:p>
          <a:p>
            <a:pPr algn="ctr" eaLnBrk="1" hangingPunct="1">
              <a:spcBef>
                <a:spcPct val="0"/>
              </a:spcBef>
              <a:buClrTx/>
              <a:buSzTx/>
              <a:buFontTx/>
              <a:buNone/>
            </a:pPr>
            <a:r>
              <a:rPr lang="en-GB" altLang="tr-TR" sz="1800"/>
              <a:t>(M16)</a:t>
            </a:r>
          </a:p>
        </p:txBody>
      </p:sp>
      <p:grpSp>
        <p:nvGrpSpPr>
          <p:cNvPr id="143370" name="Group 10"/>
          <p:cNvGrpSpPr>
            <a:grpSpLocks/>
          </p:cNvGrpSpPr>
          <p:nvPr/>
        </p:nvGrpSpPr>
        <p:grpSpPr bwMode="auto">
          <a:xfrm>
            <a:off x="5638800" y="2147888"/>
            <a:ext cx="2670175" cy="1081087"/>
            <a:chOff x="2592" y="1353"/>
            <a:chExt cx="1682" cy="681"/>
          </a:xfrm>
        </p:grpSpPr>
        <p:sp>
          <p:nvSpPr>
            <p:cNvPr id="63495" name="Oval 6"/>
            <p:cNvSpPr>
              <a:spLocks noChangeArrowheads="1"/>
            </p:cNvSpPr>
            <p:nvPr/>
          </p:nvSpPr>
          <p:spPr bwMode="auto">
            <a:xfrm>
              <a:off x="3120" y="2016"/>
              <a:ext cx="48" cy="18"/>
            </a:xfrm>
            <a:prstGeom prst="ellipse">
              <a:avLst/>
            </a:prstGeom>
            <a:solidFill>
              <a:srgbClr val="FFAD00"/>
            </a:solidFill>
            <a:ln w="9525">
              <a:solidFill>
                <a:srgbClr val="FFAD00"/>
              </a:solidFill>
              <a:round/>
              <a:headEnd/>
              <a:tailEnd/>
            </a:ln>
          </p:spPr>
          <p:txBody>
            <a:bodyPr wrap="none" anchor="ct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endParaRPr lang="tr-TR" altLang="tr-TR" sz="1800"/>
            </a:p>
          </p:txBody>
        </p:sp>
        <p:sp>
          <p:nvSpPr>
            <p:cNvPr id="63496" name="Line 7"/>
            <p:cNvSpPr>
              <a:spLocks noChangeShapeType="1"/>
            </p:cNvSpPr>
            <p:nvPr/>
          </p:nvSpPr>
          <p:spPr bwMode="auto">
            <a:xfrm flipV="1">
              <a:off x="3168" y="1584"/>
              <a:ext cx="192" cy="384"/>
            </a:xfrm>
            <a:prstGeom prst="line">
              <a:avLst/>
            </a:prstGeom>
            <a:noFill/>
            <a:ln w="19050">
              <a:solidFill>
                <a:srgbClr val="FFAD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tr-TR"/>
            </a:p>
          </p:txBody>
        </p:sp>
        <p:sp>
          <p:nvSpPr>
            <p:cNvPr id="63497" name="Text Box 8"/>
            <p:cNvSpPr txBox="1">
              <a:spLocks noChangeArrowheads="1"/>
            </p:cNvSpPr>
            <p:nvPr/>
          </p:nvSpPr>
          <p:spPr bwMode="auto">
            <a:xfrm>
              <a:off x="2592" y="1353"/>
              <a:ext cx="1682"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en-GB" altLang="tr-TR" sz="1800">
                  <a:solidFill>
                    <a:srgbClr val="FFAD00"/>
                  </a:solidFill>
                </a:rPr>
                <a:t>size of our solar system</a:t>
              </a:r>
            </a:p>
          </p:txBody>
        </p:sp>
      </p:grpSp>
    </p:spTree>
    <p:extLst>
      <p:ext uri="{BB962C8B-B14F-4D97-AF65-F5344CB8AC3E}">
        <p14:creationId xmlns:p14="http://schemas.microsoft.com/office/powerpoint/2010/main" val="15152544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43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16598" y="579548"/>
            <a:ext cx="6573613" cy="3343659"/>
          </a:xfrm>
          <a:prstGeom prst="rect">
            <a:avLst/>
          </a:prstGeom>
          <a:blipFill>
            <a:blip r:embed="rId2" cstate="print"/>
            <a:stretch>
              <a:fillRect/>
            </a:stretch>
          </a:blipFill>
        </p:spPr>
        <p:txBody>
          <a:bodyPr wrap="square" lIns="0" tIns="0" rIns="0" bIns="0" rtlCol="0">
            <a:spAutoFit/>
          </a:bodyPr>
          <a:lstStyle/>
          <a:p>
            <a:endParaRPr sz="1810"/>
          </a:p>
        </p:txBody>
      </p:sp>
      <p:sp>
        <p:nvSpPr>
          <p:cNvPr id="3" name="object 3"/>
          <p:cNvSpPr txBox="1"/>
          <p:nvPr/>
        </p:nvSpPr>
        <p:spPr>
          <a:xfrm>
            <a:off x="1922313" y="4084573"/>
            <a:ext cx="8527163" cy="2369559"/>
          </a:xfrm>
          <a:prstGeom prst="rect">
            <a:avLst/>
          </a:prstGeom>
        </p:spPr>
        <p:txBody>
          <a:bodyPr vert="horz" wrap="square" lIns="0" tIns="0" rIns="0" bIns="0" rtlCol="0">
            <a:spAutoFit/>
          </a:bodyPr>
          <a:lstStyle/>
          <a:p>
            <a:pPr marL="356953" marR="6386" indent="-344182">
              <a:buClr>
                <a:srgbClr val="FF9A33"/>
              </a:buClr>
              <a:buFont typeface="Times New Roman"/>
              <a:buChar char="•"/>
              <a:tabLst>
                <a:tab pos="357591" algn="l"/>
              </a:tabLst>
            </a:pPr>
            <a:r>
              <a:rPr sz="2413" dirty="0" err="1" smtClean="0">
                <a:latin typeface="Times New Roman"/>
                <a:cs typeface="Times New Roman"/>
              </a:rPr>
              <a:t>Güneş</a:t>
            </a:r>
            <a:r>
              <a:rPr sz="2413" dirty="0" smtClean="0">
                <a:latin typeface="Times New Roman"/>
                <a:cs typeface="Times New Roman"/>
              </a:rPr>
              <a:t> </a:t>
            </a:r>
            <a:r>
              <a:rPr sz="2413" spc="-5" dirty="0" err="1" smtClean="0">
                <a:latin typeface="Times New Roman"/>
                <a:cs typeface="Times New Roman"/>
              </a:rPr>
              <a:t>sistemimizd</a:t>
            </a:r>
            <a:r>
              <a:rPr sz="2413" dirty="0" err="1" smtClean="0">
                <a:latin typeface="Times New Roman"/>
                <a:cs typeface="Times New Roman"/>
              </a:rPr>
              <a:t>e</a:t>
            </a:r>
            <a:r>
              <a:rPr sz="2413" spc="-5" dirty="0" smtClean="0">
                <a:latin typeface="Times New Roman"/>
                <a:cs typeface="Times New Roman"/>
              </a:rPr>
              <a:t> </a:t>
            </a:r>
            <a:r>
              <a:rPr sz="2413" spc="-5" dirty="0">
                <a:latin typeface="Times New Roman"/>
                <a:cs typeface="Times New Roman"/>
              </a:rPr>
              <a:t>bulunan tü</a:t>
            </a:r>
            <a:r>
              <a:rPr sz="2413" dirty="0">
                <a:latin typeface="Times New Roman"/>
                <a:cs typeface="Times New Roman"/>
              </a:rPr>
              <a:t>m</a:t>
            </a:r>
            <a:r>
              <a:rPr sz="2413" spc="-5" dirty="0">
                <a:latin typeface="Times New Roman"/>
                <a:cs typeface="Times New Roman"/>
              </a:rPr>
              <a:t> gezegenler</a:t>
            </a:r>
            <a:r>
              <a:rPr sz="2413" dirty="0">
                <a:latin typeface="Times New Roman"/>
                <a:cs typeface="Times New Roman"/>
              </a:rPr>
              <a:t>i</a:t>
            </a:r>
            <a:r>
              <a:rPr sz="2413" spc="-5" dirty="0">
                <a:latin typeface="Times New Roman"/>
                <a:cs typeface="Times New Roman"/>
              </a:rPr>
              <a:t> v</a:t>
            </a:r>
            <a:r>
              <a:rPr sz="2413" dirty="0">
                <a:latin typeface="Times New Roman"/>
                <a:cs typeface="Times New Roman"/>
              </a:rPr>
              <a:t>e</a:t>
            </a:r>
            <a:r>
              <a:rPr sz="2413" spc="-5" dirty="0">
                <a:latin typeface="Times New Roman"/>
                <a:cs typeface="Times New Roman"/>
              </a:rPr>
              <a:t> kayala</a:t>
            </a:r>
            <a:r>
              <a:rPr sz="2413" spc="-20" dirty="0">
                <a:latin typeface="Times New Roman"/>
                <a:cs typeface="Times New Roman"/>
              </a:rPr>
              <a:t>r</a:t>
            </a:r>
            <a:r>
              <a:rPr sz="2413" dirty="0">
                <a:latin typeface="Times New Roman"/>
                <a:cs typeface="Times New Roman"/>
              </a:rPr>
              <a:t>ı</a:t>
            </a:r>
            <a:r>
              <a:rPr sz="2413" spc="-10" dirty="0">
                <a:latin typeface="Times New Roman"/>
                <a:cs typeface="Times New Roman"/>
              </a:rPr>
              <a:t> </a:t>
            </a:r>
            <a:r>
              <a:rPr sz="2413" spc="-5" dirty="0">
                <a:latin typeface="Times New Roman"/>
                <a:cs typeface="Times New Roman"/>
              </a:rPr>
              <a:t>birl</a:t>
            </a:r>
            <a:r>
              <a:rPr sz="2413" dirty="0">
                <a:latin typeface="Times New Roman"/>
                <a:cs typeface="Times New Roman"/>
              </a:rPr>
              <a:t>eş</a:t>
            </a:r>
            <a:r>
              <a:rPr sz="2413" spc="-5" dirty="0">
                <a:latin typeface="Times New Roman"/>
                <a:cs typeface="Times New Roman"/>
              </a:rPr>
              <a:t>tirse</a:t>
            </a:r>
            <a:r>
              <a:rPr sz="2413" dirty="0">
                <a:latin typeface="Times New Roman"/>
                <a:cs typeface="Times New Roman"/>
              </a:rPr>
              <a:t>k</a:t>
            </a:r>
            <a:r>
              <a:rPr sz="2413" spc="-5" dirty="0">
                <a:latin typeface="Times New Roman"/>
                <a:cs typeface="Times New Roman"/>
              </a:rPr>
              <a:t> bil</a:t>
            </a:r>
            <a:r>
              <a:rPr sz="2413" dirty="0">
                <a:latin typeface="Times New Roman"/>
                <a:cs typeface="Times New Roman"/>
              </a:rPr>
              <a:t>e</a:t>
            </a:r>
            <a:r>
              <a:rPr sz="2413" spc="-5" dirty="0">
                <a:latin typeface="Times New Roman"/>
                <a:cs typeface="Times New Roman"/>
              </a:rPr>
              <a:t> Gün</a:t>
            </a:r>
            <a:r>
              <a:rPr sz="2413" spc="5" dirty="0">
                <a:latin typeface="Times New Roman"/>
                <a:cs typeface="Times New Roman"/>
              </a:rPr>
              <a:t>e</a:t>
            </a:r>
            <a:r>
              <a:rPr sz="2413" dirty="0">
                <a:latin typeface="Times New Roman"/>
                <a:cs typeface="Times New Roman"/>
              </a:rPr>
              <a:t>ş</a:t>
            </a:r>
            <a:r>
              <a:rPr sz="2413" spc="-5" dirty="0">
                <a:latin typeface="Times New Roman"/>
                <a:cs typeface="Times New Roman"/>
              </a:rPr>
              <a:t>’i</a:t>
            </a:r>
            <a:r>
              <a:rPr sz="2413" dirty="0">
                <a:latin typeface="Times New Roman"/>
                <a:cs typeface="Times New Roman"/>
              </a:rPr>
              <a:t>n</a:t>
            </a:r>
            <a:r>
              <a:rPr sz="2413" spc="-5" dirty="0">
                <a:latin typeface="Times New Roman"/>
                <a:cs typeface="Times New Roman"/>
              </a:rPr>
              <a:t> sadec</a:t>
            </a:r>
            <a:r>
              <a:rPr sz="2413" dirty="0">
                <a:latin typeface="Times New Roman"/>
                <a:cs typeface="Times New Roman"/>
              </a:rPr>
              <a:t>e</a:t>
            </a:r>
            <a:r>
              <a:rPr sz="2413" spc="-5" dirty="0">
                <a:latin typeface="Times New Roman"/>
                <a:cs typeface="Times New Roman"/>
              </a:rPr>
              <a:t> %2 sin</a:t>
            </a:r>
            <a:r>
              <a:rPr sz="2413" dirty="0">
                <a:latin typeface="Times New Roman"/>
                <a:cs typeface="Times New Roman"/>
              </a:rPr>
              <a:t>i</a:t>
            </a:r>
            <a:r>
              <a:rPr sz="2413" spc="-10" dirty="0">
                <a:latin typeface="Times New Roman"/>
                <a:cs typeface="Times New Roman"/>
              </a:rPr>
              <a:t> </a:t>
            </a:r>
            <a:r>
              <a:rPr sz="2413" spc="-5" dirty="0">
                <a:latin typeface="Times New Roman"/>
                <a:cs typeface="Times New Roman"/>
              </a:rPr>
              <a:t>eld</a:t>
            </a:r>
            <a:r>
              <a:rPr sz="2413" dirty="0">
                <a:latin typeface="Times New Roman"/>
                <a:cs typeface="Times New Roman"/>
              </a:rPr>
              <a:t>e</a:t>
            </a:r>
            <a:r>
              <a:rPr sz="2413" spc="-10" dirty="0">
                <a:latin typeface="Times New Roman"/>
                <a:cs typeface="Times New Roman"/>
              </a:rPr>
              <a:t> </a:t>
            </a:r>
            <a:r>
              <a:rPr sz="2413" spc="-5" dirty="0">
                <a:latin typeface="Times New Roman"/>
                <a:cs typeface="Times New Roman"/>
              </a:rPr>
              <a:t>ederiz</a:t>
            </a:r>
            <a:r>
              <a:rPr sz="2413" dirty="0">
                <a:latin typeface="Times New Roman"/>
                <a:cs typeface="Times New Roman"/>
              </a:rPr>
              <a:t>.</a:t>
            </a:r>
            <a:r>
              <a:rPr sz="2413" spc="-10" dirty="0">
                <a:latin typeface="Times New Roman"/>
                <a:cs typeface="Times New Roman"/>
              </a:rPr>
              <a:t> </a:t>
            </a:r>
            <a:r>
              <a:rPr sz="2413" spc="-5" dirty="0">
                <a:latin typeface="Times New Roman"/>
                <a:cs typeface="Times New Roman"/>
              </a:rPr>
              <a:t>Gün</a:t>
            </a:r>
            <a:r>
              <a:rPr sz="2413" spc="10" dirty="0">
                <a:latin typeface="Times New Roman"/>
                <a:cs typeface="Times New Roman"/>
              </a:rPr>
              <a:t>e</a:t>
            </a:r>
            <a:r>
              <a:rPr sz="2413" dirty="0">
                <a:latin typeface="Times New Roman"/>
                <a:cs typeface="Times New Roman"/>
              </a:rPr>
              <a:t>ş </a:t>
            </a:r>
            <a:r>
              <a:rPr sz="2413" spc="-5" dirty="0">
                <a:latin typeface="Times New Roman"/>
                <a:cs typeface="Times New Roman"/>
              </a:rPr>
              <a:t>sistemimizi</a:t>
            </a:r>
            <a:r>
              <a:rPr sz="2413" dirty="0">
                <a:latin typeface="Times New Roman"/>
                <a:cs typeface="Times New Roman"/>
              </a:rPr>
              <a:t>n</a:t>
            </a:r>
            <a:r>
              <a:rPr sz="2413" spc="-5" dirty="0">
                <a:latin typeface="Times New Roman"/>
                <a:cs typeface="Times New Roman"/>
              </a:rPr>
              <a:t> yaklaşı</a:t>
            </a:r>
            <a:r>
              <a:rPr sz="2413" dirty="0">
                <a:latin typeface="Times New Roman"/>
                <a:cs typeface="Times New Roman"/>
              </a:rPr>
              <a:t>k</a:t>
            </a:r>
            <a:r>
              <a:rPr sz="2413" spc="-5" dirty="0">
                <a:latin typeface="Times New Roman"/>
                <a:cs typeface="Times New Roman"/>
              </a:rPr>
              <a:t> %98’in</a:t>
            </a:r>
            <a:r>
              <a:rPr sz="2413" dirty="0">
                <a:latin typeface="Times New Roman"/>
                <a:cs typeface="Times New Roman"/>
              </a:rPr>
              <a:t>i</a:t>
            </a:r>
            <a:r>
              <a:rPr sz="2413" spc="-5" dirty="0">
                <a:latin typeface="Times New Roman"/>
                <a:cs typeface="Times New Roman"/>
              </a:rPr>
              <a:t> Gün</a:t>
            </a:r>
            <a:r>
              <a:rPr sz="2413" dirty="0">
                <a:latin typeface="Times New Roman"/>
                <a:cs typeface="Times New Roman"/>
              </a:rPr>
              <a:t>eş </a:t>
            </a:r>
            <a:r>
              <a:rPr sz="2413" spc="-5" dirty="0">
                <a:latin typeface="Times New Roman"/>
                <a:cs typeface="Times New Roman"/>
              </a:rPr>
              <a:t>kapla</a:t>
            </a:r>
            <a:r>
              <a:rPr sz="2413" dirty="0">
                <a:latin typeface="Times New Roman"/>
                <a:cs typeface="Times New Roman"/>
              </a:rPr>
              <a:t>r</a:t>
            </a:r>
            <a:r>
              <a:rPr sz="2413" spc="-5" dirty="0">
                <a:latin typeface="Times New Roman"/>
                <a:cs typeface="Times New Roman"/>
              </a:rPr>
              <a:t> (kütlese</a:t>
            </a:r>
            <a:r>
              <a:rPr sz="2413" dirty="0">
                <a:latin typeface="Times New Roman"/>
                <a:cs typeface="Times New Roman"/>
              </a:rPr>
              <a:t>l</a:t>
            </a:r>
            <a:r>
              <a:rPr sz="2413" spc="-5" dirty="0">
                <a:latin typeface="Times New Roman"/>
                <a:cs typeface="Times New Roman"/>
              </a:rPr>
              <a:t> olarak).</a:t>
            </a:r>
            <a:endParaRPr sz="2413" dirty="0">
              <a:latin typeface="Times New Roman"/>
              <a:cs typeface="Times New Roman"/>
            </a:endParaRPr>
          </a:p>
          <a:p>
            <a:pPr>
              <a:lnSpc>
                <a:spcPts val="1609"/>
              </a:lnSpc>
              <a:spcBef>
                <a:spcPts val="23"/>
              </a:spcBef>
              <a:buClr>
                <a:srgbClr val="FF9A33"/>
              </a:buClr>
              <a:buFont typeface="Times New Roman"/>
              <a:buChar char="•"/>
            </a:pPr>
            <a:endParaRPr sz="1609" dirty="0"/>
          </a:p>
          <a:p>
            <a:pPr>
              <a:lnSpc>
                <a:spcPts val="2413"/>
              </a:lnSpc>
              <a:buClr>
                <a:srgbClr val="FF9A33"/>
              </a:buClr>
              <a:buFont typeface="Times New Roman"/>
              <a:buChar char="•"/>
            </a:pPr>
            <a:endParaRPr sz="2413" dirty="0"/>
          </a:p>
          <a:p>
            <a:pPr marL="357591" marR="1136630" indent="-344820">
              <a:buClr>
                <a:srgbClr val="FF9A33"/>
              </a:buClr>
              <a:buFont typeface="Times New Roman"/>
              <a:buChar char="•"/>
              <a:tabLst>
                <a:tab pos="357591" algn="l"/>
              </a:tabLst>
            </a:pPr>
            <a:r>
              <a:rPr sz="2413" spc="-5" dirty="0">
                <a:latin typeface="Times New Roman"/>
                <a:cs typeface="Times New Roman"/>
              </a:rPr>
              <a:t>E</a:t>
            </a:r>
            <a:r>
              <a:rPr sz="2413" dirty="0">
                <a:latin typeface="Times New Roman"/>
                <a:cs typeface="Times New Roman"/>
              </a:rPr>
              <a:t>ğ</a:t>
            </a:r>
            <a:r>
              <a:rPr sz="2413" spc="-5" dirty="0">
                <a:latin typeface="Times New Roman"/>
                <a:cs typeface="Times New Roman"/>
              </a:rPr>
              <a:t>e</a:t>
            </a:r>
            <a:r>
              <a:rPr sz="2413" dirty="0">
                <a:latin typeface="Times New Roman"/>
                <a:cs typeface="Times New Roman"/>
              </a:rPr>
              <a:t>r</a:t>
            </a:r>
            <a:r>
              <a:rPr sz="2413" spc="-10" dirty="0">
                <a:latin typeface="Times New Roman"/>
                <a:cs typeface="Times New Roman"/>
              </a:rPr>
              <a:t> </a:t>
            </a:r>
            <a:r>
              <a:rPr sz="2413" spc="-5" dirty="0">
                <a:latin typeface="Times New Roman"/>
                <a:cs typeface="Times New Roman"/>
              </a:rPr>
              <a:t>Gün</a:t>
            </a:r>
            <a:r>
              <a:rPr sz="2413" spc="5" dirty="0">
                <a:latin typeface="Times New Roman"/>
                <a:cs typeface="Times New Roman"/>
              </a:rPr>
              <a:t>e</a:t>
            </a:r>
            <a:r>
              <a:rPr sz="2413" dirty="0">
                <a:latin typeface="Times New Roman"/>
                <a:cs typeface="Times New Roman"/>
              </a:rPr>
              <a:t>ş</a:t>
            </a:r>
            <a:r>
              <a:rPr sz="2413" spc="-5" dirty="0">
                <a:latin typeface="Times New Roman"/>
                <a:cs typeface="Times New Roman"/>
              </a:rPr>
              <a:t>’i</a:t>
            </a:r>
            <a:r>
              <a:rPr sz="2413" dirty="0">
                <a:latin typeface="Times New Roman"/>
                <a:cs typeface="Times New Roman"/>
              </a:rPr>
              <a:t>n</a:t>
            </a:r>
            <a:r>
              <a:rPr sz="2413" spc="-5" dirty="0">
                <a:latin typeface="Times New Roman"/>
                <a:cs typeface="Times New Roman"/>
              </a:rPr>
              <a:t> iç</a:t>
            </a:r>
            <a:r>
              <a:rPr sz="2413" dirty="0">
                <a:latin typeface="Times New Roman"/>
                <a:cs typeface="Times New Roman"/>
              </a:rPr>
              <a:t>i</a:t>
            </a:r>
            <a:r>
              <a:rPr sz="2413" spc="-5" dirty="0">
                <a:latin typeface="Times New Roman"/>
                <a:cs typeface="Times New Roman"/>
              </a:rPr>
              <a:t> bo</a:t>
            </a:r>
            <a:r>
              <a:rPr sz="2413" dirty="0">
                <a:latin typeface="Times New Roman"/>
                <a:cs typeface="Times New Roman"/>
              </a:rPr>
              <a:t>ş olsay</a:t>
            </a:r>
            <a:r>
              <a:rPr sz="2413" spc="-10" dirty="0">
                <a:latin typeface="Times New Roman"/>
                <a:cs typeface="Times New Roman"/>
              </a:rPr>
              <a:t>dı</a:t>
            </a:r>
            <a:r>
              <a:rPr sz="2413" dirty="0">
                <a:latin typeface="Times New Roman"/>
                <a:cs typeface="Times New Roman"/>
              </a:rPr>
              <a:t>,</a:t>
            </a:r>
            <a:r>
              <a:rPr sz="2413" spc="-5" dirty="0">
                <a:latin typeface="Times New Roman"/>
                <a:cs typeface="Times New Roman"/>
              </a:rPr>
              <a:t> için</a:t>
            </a:r>
            <a:r>
              <a:rPr sz="2413" dirty="0">
                <a:latin typeface="Times New Roman"/>
                <a:cs typeface="Times New Roman"/>
              </a:rPr>
              <a:t>e</a:t>
            </a:r>
            <a:r>
              <a:rPr sz="2413" spc="-5" dirty="0">
                <a:latin typeface="Times New Roman"/>
                <a:cs typeface="Times New Roman"/>
              </a:rPr>
              <a:t> </a:t>
            </a:r>
            <a:r>
              <a:rPr sz="2413" dirty="0">
                <a:latin typeface="Times New Roman"/>
                <a:cs typeface="Times New Roman"/>
              </a:rPr>
              <a:t>1</a:t>
            </a:r>
            <a:r>
              <a:rPr sz="2413" spc="-5" dirty="0">
                <a:latin typeface="Times New Roman"/>
                <a:cs typeface="Times New Roman"/>
              </a:rPr>
              <a:t> milyo</a:t>
            </a:r>
            <a:r>
              <a:rPr sz="2413" dirty="0">
                <a:latin typeface="Times New Roman"/>
                <a:cs typeface="Times New Roman"/>
              </a:rPr>
              <a:t>n</a:t>
            </a:r>
            <a:r>
              <a:rPr sz="2413" spc="-5" dirty="0">
                <a:latin typeface="Times New Roman"/>
                <a:cs typeface="Times New Roman"/>
              </a:rPr>
              <a:t> tan</a:t>
            </a:r>
            <a:r>
              <a:rPr sz="2413" dirty="0">
                <a:latin typeface="Times New Roman"/>
                <a:cs typeface="Times New Roman"/>
              </a:rPr>
              <a:t>e</a:t>
            </a:r>
            <a:r>
              <a:rPr sz="2413" spc="-5" dirty="0">
                <a:latin typeface="Times New Roman"/>
                <a:cs typeface="Times New Roman"/>
              </a:rPr>
              <a:t> Dünya </a:t>
            </a:r>
            <a:r>
              <a:rPr sz="2413" dirty="0">
                <a:latin typeface="Times New Roman"/>
                <a:cs typeface="Times New Roman"/>
              </a:rPr>
              <a:t>sığ</a:t>
            </a:r>
            <a:r>
              <a:rPr sz="2413" spc="-5" dirty="0">
                <a:latin typeface="Times New Roman"/>
                <a:cs typeface="Times New Roman"/>
              </a:rPr>
              <a:t>abilirdi.</a:t>
            </a:r>
            <a:endParaRPr sz="2413" dirty="0">
              <a:latin typeface="Times New Roman"/>
              <a:cs typeface="Times New Roman"/>
            </a:endParaRPr>
          </a:p>
        </p:txBody>
      </p:sp>
    </p:spTree>
    <p:extLst>
      <p:ext uri="{BB962C8B-B14F-4D97-AF65-F5344CB8AC3E}">
        <p14:creationId xmlns:p14="http://schemas.microsoft.com/office/powerpoint/2010/main" val="4218311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tr-TR" altLang="tr-TR" smtClean="0"/>
              <a:t>Buluttan yıldız doğumu</a:t>
            </a:r>
            <a:endParaRPr lang="en-GB" altLang="tr-TR" smtClean="0"/>
          </a:p>
        </p:txBody>
      </p:sp>
      <p:pic>
        <p:nvPicPr>
          <p:cNvPr id="65539" name="Picture 7"/>
          <p:cNvPicPr>
            <a:picLocks noChangeAspect="1" noChangeArrowheads="1"/>
          </p:cNvPicPr>
          <p:nvPr/>
        </p:nvPicPr>
        <p:blipFill>
          <a:blip r:embed="rId3">
            <a:extLst>
              <a:ext uri="{28A0092B-C50C-407E-A947-70E740481C1C}">
                <a14:useLocalDpi xmlns:a14="http://schemas.microsoft.com/office/drawing/2010/main" val="0"/>
              </a:ext>
            </a:extLst>
          </a:blip>
          <a:srcRect l="16873" r="41620" b="49678"/>
          <a:stretch>
            <a:fillRect/>
          </a:stretch>
        </p:blipFill>
        <p:spPr bwMode="auto">
          <a:xfrm>
            <a:off x="3538538" y="1209675"/>
            <a:ext cx="5143500" cy="5499100"/>
          </a:xfrm>
          <a:prstGeom prst="rect">
            <a:avLst/>
          </a:prstGeom>
          <a:noFill/>
          <a:ln>
            <a:noFill/>
          </a:ln>
          <a:extLst>
            <a:ext uri="{909E8E84-426E-40DD-AFC4-6F175D3DCCD1}">
              <a14:hiddenFill xmlns:a14="http://schemas.microsoft.com/office/drawing/2010/main">
                <a:blipFill dpi="0" rotWithShape="0">
                  <a:blip/>
                  <a:srcRect l="16873" r="41620" b="49678"/>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2320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tr-TR" altLang="tr-TR" dirty="0" smtClean="0">
                <a:solidFill>
                  <a:srgbClr val="C00000"/>
                </a:solidFill>
              </a:rPr>
              <a:t>Gezegenimsi Disks</a:t>
            </a:r>
          </a:p>
        </p:txBody>
      </p:sp>
      <p:sp>
        <p:nvSpPr>
          <p:cNvPr id="67587" name="Content Placeholder 2"/>
          <p:cNvSpPr>
            <a:spLocks noGrp="1"/>
          </p:cNvSpPr>
          <p:nvPr>
            <p:ph idx="1"/>
          </p:nvPr>
        </p:nvSpPr>
        <p:spPr>
          <a:xfrm>
            <a:off x="1801813" y="5575300"/>
            <a:ext cx="8947150" cy="698500"/>
          </a:xfrm>
        </p:spPr>
        <p:txBody>
          <a:bodyPr/>
          <a:lstStyle/>
          <a:p>
            <a:pPr eaLnBrk="1" hangingPunct="1"/>
            <a:r>
              <a:rPr lang="tr-TR" altLang="tr-TR" smtClean="0"/>
              <a:t>HH30 gezegenimsi diskin görüntüsü (Burrows vd., 1996).</a:t>
            </a:r>
          </a:p>
        </p:txBody>
      </p:sp>
      <p:pic>
        <p:nvPicPr>
          <p:cNvPr id="6758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650" y="1285875"/>
            <a:ext cx="464185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5690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a:defRPr/>
            </a:pPr>
            <a:r>
              <a:rPr lang="tr-TR" altLang="tr-TR" dirty="0" smtClean="0">
                <a:solidFill>
                  <a:srgbClr val="C00000"/>
                </a:solidFill>
              </a:rPr>
              <a:t>Önyıldızın Oluşumu</a:t>
            </a:r>
          </a:p>
        </p:txBody>
      </p:sp>
      <p:sp>
        <p:nvSpPr>
          <p:cNvPr id="62467" name="Content Placeholder 2"/>
          <p:cNvSpPr>
            <a:spLocks noGrp="1"/>
          </p:cNvSpPr>
          <p:nvPr>
            <p:ph idx="1"/>
          </p:nvPr>
        </p:nvSpPr>
        <p:spPr/>
        <p:txBody>
          <a:bodyPr/>
          <a:lstStyle/>
          <a:p>
            <a:pPr>
              <a:defRPr/>
            </a:pPr>
            <a:r>
              <a:rPr lang="tr-TR" altLang="tr-TR" smtClean="0"/>
              <a:t>Önyıldız oluşumu sırasında oluşan disklerin varlığına ilişkin birçok gözlemsel kanıt mevcuttur. </a:t>
            </a:r>
          </a:p>
        </p:txBody>
      </p:sp>
      <p:pic>
        <p:nvPicPr>
          <p:cNvPr id="35844" name="Picture 2" descr="DFY-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338" y="2816225"/>
            <a:ext cx="4124325"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6064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Rectangle 4"/>
          <p:cNvSpPr>
            <a:spLocks noChangeArrowheads="1"/>
          </p:cNvSpPr>
          <p:nvPr/>
        </p:nvSpPr>
        <p:spPr bwMode="auto">
          <a:xfrm>
            <a:off x="1703388" y="6165850"/>
            <a:ext cx="896461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600" b="1" i="1">
                <a:solidFill>
                  <a:schemeClr val="tx2"/>
                </a:solidFill>
                <a:latin typeface="Arial" panose="020B0604020202020204" pitchFamily="34" charset="0"/>
              </a:defRPr>
            </a:lvl1pPr>
            <a:lvl2pPr>
              <a:defRPr sz="3600" b="1" i="1">
                <a:solidFill>
                  <a:schemeClr val="tx2"/>
                </a:solidFill>
                <a:latin typeface="Arial" panose="020B0604020202020204" pitchFamily="34" charset="0"/>
              </a:defRPr>
            </a:lvl2pPr>
            <a:lvl3pPr>
              <a:defRPr sz="3600" b="1" i="1">
                <a:solidFill>
                  <a:schemeClr val="tx2"/>
                </a:solidFill>
                <a:latin typeface="Arial" panose="020B0604020202020204" pitchFamily="34" charset="0"/>
              </a:defRPr>
            </a:lvl3pPr>
            <a:lvl4pPr>
              <a:defRPr sz="3600" b="1" i="1">
                <a:solidFill>
                  <a:schemeClr val="tx2"/>
                </a:solidFill>
                <a:latin typeface="Arial" panose="020B0604020202020204" pitchFamily="34" charset="0"/>
              </a:defRPr>
            </a:lvl4pPr>
            <a:lvl5pPr>
              <a:defRPr sz="3600" b="1" i="1">
                <a:solidFill>
                  <a:schemeClr val="tx2"/>
                </a:solidFill>
                <a:latin typeface="Arial" panose="020B0604020202020204" pitchFamily="34" charset="0"/>
              </a:defRPr>
            </a:lvl5pPr>
            <a:lvl6pPr marL="457200" eaLnBrk="0" fontAlgn="base" hangingPunct="0">
              <a:spcBef>
                <a:spcPct val="0"/>
              </a:spcBef>
              <a:spcAft>
                <a:spcPct val="0"/>
              </a:spcAft>
              <a:defRPr sz="3600" b="1" i="1">
                <a:solidFill>
                  <a:schemeClr val="tx2"/>
                </a:solidFill>
                <a:latin typeface="Arial" panose="020B0604020202020204" pitchFamily="34" charset="0"/>
              </a:defRPr>
            </a:lvl6pPr>
            <a:lvl7pPr marL="914400" eaLnBrk="0" fontAlgn="base" hangingPunct="0">
              <a:spcBef>
                <a:spcPct val="0"/>
              </a:spcBef>
              <a:spcAft>
                <a:spcPct val="0"/>
              </a:spcAft>
              <a:defRPr sz="3600" b="1" i="1">
                <a:solidFill>
                  <a:schemeClr val="tx2"/>
                </a:solidFill>
                <a:latin typeface="Arial" panose="020B0604020202020204" pitchFamily="34" charset="0"/>
              </a:defRPr>
            </a:lvl7pPr>
            <a:lvl8pPr marL="1371600" eaLnBrk="0" fontAlgn="base" hangingPunct="0">
              <a:spcBef>
                <a:spcPct val="0"/>
              </a:spcBef>
              <a:spcAft>
                <a:spcPct val="0"/>
              </a:spcAft>
              <a:defRPr sz="3600" b="1" i="1">
                <a:solidFill>
                  <a:schemeClr val="tx2"/>
                </a:solidFill>
                <a:latin typeface="Arial" panose="020B0604020202020204" pitchFamily="34" charset="0"/>
              </a:defRPr>
            </a:lvl8pPr>
            <a:lvl9pPr marL="1828800" eaLnBrk="0" fontAlgn="base" hangingPunct="0">
              <a:spcBef>
                <a:spcPct val="0"/>
              </a:spcBef>
              <a:spcAft>
                <a:spcPct val="0"/>
              </a:spcAft>
              <a:defRPr sz="3600" b="1" i="1">
                <a:solidFill>
                  <a:schemeClr val="tx2"/>
                </a:solidFill>
                <a:latin typeface="Arial" panose="020B0604020202020204" pitchFamily="34" charset="0"/>
              </a:defRPr>
            </a:lvl9pPr>
          </a:lstStyle>
          <a:p>
            <a:pPr algn="ctr"/>
            <a:r>
              <a:rPr lang="tr-TR" altLang="tr-TR" sz="2000" dirty="0">
                <a:solidFill>
                  <a:srgbClr val="FF0000"/>
                </a:solidFill>
              </a:rPr>
              <a:t>Bilgisayar hesaplamalarına dayalı olarak bir güneş kütleli yıldızın evrimi</a:t>
            </a:r>
            <a:r>
              <a:rPr lang="tr-TR" altLang="tr-TR" sz="2400" b="0" dirty="0">
                <a:solidFill>
                  <a:srgbClr val="FF0000"/>
                </a:solidFill>
              </a:rPr>
              <a:t>  </a:t>
            </a:r>
            <a:endParaRPr lang="en-US" altLang="tr-TR" sz="2400" b="0" dirty="0">
              <a:solidFill>
                <a:srgbClr val="FF0000"/>
              </a:solidFill>
            </a:endParaRPr>
          </a:p>
        </p:txBody>
      </p:sp>
      <p:pic>
        <p:nvPicPr>
          <p:cNvPr id="165893" name="Picture 5" descr="13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765176"/>
            <a:ext cx="7488237"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8299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672" y="2692400"/>
            <a:ext cx="2938463" cy="3276600"/>
          </a:xfrm>
          <a:prstGeom prst="rect">
            <a:avLst/>
          </a:prstGeom>
          <a:noFill/>
          <a:extLst>
            <a:ext uri="{909E8E84-426E-40DD-AFC4-6F175D3DCCD1}">
              <a14:hiddenFill xmlns:a14="http://schemas.microsoft.com/office/drawing/2010/main">
                <a:solidFill>
                  <a:srgbClr val="FFFFFF"/>
                </a:solidFill>
              </a14:hiddenFill>
            </a:ext>
          </a:extLst>
        </p:spPr>
      </p:pic>
      <p:sp>
        <p:nvSpPr>
          <p:cNvPr id="40962" name="Rectangle 2"/>
          <p:cNvSpPr>
            <a:spLocks noGrp="1" noChangeArrowheads="1"/>
          </p:cNvSpPr>
          <p:nvPr>
            <p:ph type="title"/>
          </p:nvPr>
        </p:nvSpPr>
        <p:spPr/>
        <p:txBody>
          <a:bodyPr/>
          <a:lstStyle/>
          <a:p>
            <a:r>
              <a:rPr lang="tr-TR" altLang="tr-TR"/>
              <a:t>Güneş türü yıldızların sonu</a:t>
            </a:r>
            <a:endParaRPr lang="en-US" altLang="tr-TR"/>
          </a:p>
        </p:txBody>
      </p:sp>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981200"/>
            <a:ext cx="2743200" cy="2349500"/>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7832" y="1981200"/>
            <a:ext cx="2238375" cy="2590800"/>
          </a:xfrm>
          <a:prstGeom prst="rect">
            <a:avLst/>
          </a:prstGeom>
          <a:noFill/>
          <a:extLst>
            <a:ext uri="{909E8E84-426E-40DD-AFC4-6F175D3DCCD1}">
              <a14:hiddenFill xmlns:a14="http://schemas.microsoft.com/office/drawing/2010/main">
                <a:solidFill>
                  <a:srgbClr val="FFFFFF"/>
                </a:solidFill>
              </a14:hiddenFill>
            </a:ext>
          </a:extLst>
        </p:spPr>
      </p:pic>
      <p:sp>
        <p:nvSpPr>
          <p:cNvPr id="40967" name="Text Box 7"/>
          <p:cNvSpPr txBox="1">
            <a:spLocks noChangeArrowheads="1"/>
          </p:cNvSpPr>
          <p:nvPr/>
        </p:nvSpPr>
        <p:spPr bwMode="auto">
          <a:xfrm>
            <a:off x="4367213" y="2133600"/>
            <a:ext cx="338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tr-TR" altLang="tr-TR" sz="2400"/>
              <a:t>Gezegenimsi Bulutsu</a:t>
            </a:r>
            <a:endParaRPr lang="en-US" altLang="tr-TR" sz="2400"/>
          </a:p>
        </p:txBody>
      </p:sp>
      <p:sp>
        <p:nvSpPr>
          <p:cNvPr id="40968" name="Text Box 8"/>
          <p:cNvSpPr txBox="1">
            <a:spLocks noChangeArrowheads="1"/>
          </p:cNvSpPr>
          <p:nvPr/>
        </p:nvSpPr>
        <p:spPr bwMode="auto">
          <a:xfrm>
            <a:off x="2362200" y="1411289"/>
            <a:ext cx="69445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tr-TR" altLang="tr-TR" sz="2400"/>
              <a:t>Helyum tükendikten sonra, yıldızın dış katmanları atılır</a:t>
            </a:r>
            <a:endParaRPr lang="en-US" altLang="tr-TR" sz="2400"/>
          </a:p>
        </p:txBody>
      </p:sp>
    </p:spTree>
    <p:extLst>
      <p:ext uri="{BB962C8B-B14F-4D97-AF65-F5344CB8AC3E}">
        <p14:creationId xmlns:p14="http://schemas.microsoft.com/office/powerpoint/2010/main" val="2867661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dissolve">
                                      <p:cBhvr>
                                        <p:cTn id="7" dur="500"/>
                                        <p:tgtEl>
                                          <p:spTgt spid="40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965"/>
                                        </p:tgtEl>
                                        <p:attrNameLst>
                                          <p:attrName>style.visibility</p:attrName>
                                        </p:attrNameLst>
                                      </p:cBhvr>
                                      <p:to>
                                        <p:strVal val="visible"/>
                                      </p:to>
                                    </p:set>
                                    <p:animEffect transition="in" filter="dissolve">
                                      <p:cBhvr>
                                        <p:cTn id="12" dur="500"/>
                                        <p:tgtEl>
                                          <p:spTgt spid="409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0964"/>
                                        </p:tgtEl>
                                        <p:attrNameLst>
                                          <p:attrName>style.visibility</p:attrName>
                                        </p:attrNameLst>
                                      </p:cBhvr>
                                      <p:to>
                                        <p:strVal val="visible"/>
                                      </p:to>
                                    </p:set>
                                    <p:animEffect transition="in" filter="dissolve">
                                      <p:cBhvr>
                                        <p:cTn id="17" dur="500"/>
                                        <p:tgtEl>
                                          <p:spTgt spid="409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40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14284" y="75341"/>
            <a:ext cx="4110912" cy="3682522"/>
          </a:xfrm>
          <a:prstGeom prst="rect">
            <a:avLst/>
          </a:prstGeom>
          <a:blipFill>
            <a:blip r:embed="rId2" cstate="print"/>
            <a:stretch>
              <a:fillRect/>
            </a:stretch>
          </a:blipFill>
        </p:spPr>
        <p:txBody>
          <a:bodyPr wrap="square" lIns="0" tIns="0" rIns="0" bIns="0" rtlCol="0">
            <a:spAutoFit/>
          </a:bodyPr>
          <a:lstStyle/>
          <a:p>
            <a:endParaRPr sz="1810"/>
          </a:p>
        </p:txBody>
      </p:sp>
      <p:sp>
        <p:nvSpPr>
          <p:cNvPr id="3" name="object 3"/>
          <p:cNvSpPr txBox="1"/>
          <p:nvPr/>
        </p:nvSpPr>
        <p:spPr>
          <a:xfrm>
            <a:off x="1922344" y="3833203"/>
            <a:ext cx="7918626" cy="2769348"/>
          </a:xfrm>
          <a:prstGeom prst="rect">
            <a:avLst/>
          </a:prstGeom>
        </p:spPr>
        <p:txBody>
          <a:bodyPr vert="horz" wrap="square" lIns="0" tIns="0" rIns="0" bIns="0" rtlCol="0">
            <a:spAutoFit/>
          </a:bodyPr>
          <a:lstStyle/>
          <a:p>
            <a:pPr marL="356953" marR="415699" indent="-344182">
              <a:buClr>
                <a:srgbClr val="FF9A33"/>
              </a:buClr>
              <a:buFont typeface="Times New Roman"/>
              <a:buChar char="•"/>
              <a:tabLst>
                <a:tab pos="357591" algn="l"/>
              </a:tabLst>
            </a:pPr>
            <a:r>
              <a:rPr sz="2816" spc="-5" dirty="0">
                <a:latin typeface="Times New Roman"/>
                <a:cs typeface="Times New Roman"/>
              </a:rPr>
              <a:t>G</a:t>
            </a:r>
            <a:r>
              <a:rPr sz="2816" dirty="0">
                <a:latin typeface="Times New Roman"/>
                <a:cs typeface="Times New Roman"/>
              </a:rPr>
              <a:t>ü</a:t>
            </a:r>
            <a:r>
              <a:rPr sz="2816" spc="-5" dirty="0">
                <a:latin typeface="Times New Roman"/>
                <a:cs typeface="Times New Roman"/>
              </a:rPr>
              <a:t>n</a:t>
            </a:r>
            <a:r>
              <a:rPr sz="2816" spc="-10" dirty="0">
                <a:latin typeface="Times New Roman"/>
                <a:cs typeface="Times New Roman"/>
              </a:rPr>
              <a:t>e</a:t>
            </a:r>
            <a:r>
              <a:rPr sz="2816" dirty="0">
                <a:latin typeface="Times New Roman"/>
                <a:cs typeface="Times New Roman"/>
              </a:rPr>
              <a:t>ş,</a:t>
            </a:r>
            <a:r>
              <a:rPr sz="2816" spc="-10" dirty="0">
                <a:latin typeface="Times New Roman"/>
                <a:cs typeface="Times New Roman"/>
              </a:rPr>
              <a:t> </a:t>
            </a:r>
            <a:r>
              <a:rPr sz="2816" spc="-5" dirty="0">
                <a:latin typeface="Times New Roman"/>
                <a:cs typeface="Times New Roman"/>
              </a:rPr>
              <a:t>on</a:t>
            </a:r>
            <a:r>
              <a:rPr sz="2816" dirty="0">
                <a:latin typeface="Times New Roman"/>
                <a:cs typeface="Times New Roman"/>
              </a:rPr>
              <a:t>a</a:t>
            </a:r>
            <a:r>
              <a:rPr sz="2816" spc="-10" dirty="0">
                <a:latin typeface="Times New Roman"/>
                <a:cs typeface="Times New Roman"/>
              </a:rPr>
              <a:t> </a:t>
            </a:r>
            <a:r>
              <a:rPr sz="2816" spc="-5" dirty="0">
                <a:latin typeface="Times New Roman"/>
                <a:cs typeface="Times New Roman"/>
              </a:rPr>
              <a:t>yaklaş</a:t>
            </a:r>
            <a:r>
              <a:rPr sz="2816" spc="-10" dirty="0">
                <a:latin typeface="Times New Roman"/>
                <a:cs typeface="Times New Roman"/>
              </a:rPr>
              <a:t>ılma</a:t>
            </a:r>
            <a:r>
              <a:rPr sz="2816" spc="-5" dirty="0">
                <a:latin typeface="Times New Roman"/>
                <a:cs typeface="Times New Roman"/>
              </a:rPr>
              <a:t>s</a:t>
            </a:r>
            <a:r>
              <a:rPr sz="2816" spc="-10" dirty="0">
                <a:latin typeface="Times New Roman"/>
                <a:cs typeface="Times New Roman"/>
              </a:rPr>
              <a:t>ı</a:t>
            </a:r>
            <a:r>
              <a:rPr sz="2816" spc="-5" dirty="0">
                <a:latin typeface="Times New Roman"/>
                <a:cs typeface="Times New Roman"/>
              </a:rPr>
              <a:t>n</a:t>
            </a:r>
            <a:r>
              <a:rPr sz="2816" dirty="0">
                <a:latin typeface="Times New Roman"/>
                <a:cs typeface="Times New Roman"/>
              </a:rPr>
              <a:t>a</a:t>
            </a:r>
            <a:r>
              <a:rPr sz="2816" spc="-10" dirty="0">
                <a:latin typeface="Times New Roman"/>
                <a:cs typeface="Times New Roman"/>
              </a:rPr>
              <a:t> </a:t>
            </a:r>
            <a:r>
              <a:rPr sz="2816" spc="-5" dirty="0">
                <a:latin typeface="Times New Roman"/>
                <a:cs typeface="Times New Roman"/>
              </a:rPr>
              <a:t>izi</a:t>
            </a:r>
            <a:r>
              <a:rPr sz="2816" dirty="0">
                <a:latin typeface="Times New Roman"/>
                <a:cs typeface="Times New Roman"/>
              </a:rPr>
              <a:t>n</a:t>
            </a:r>
            <a:r>
              <a:rPr sz="2816" spc="-10" dirty="0">
                <a:latin typeface="Times New Roman"/>
                <a:cs typeface="Times New Roman"/>
              </a:rPr>
              <a:t> </a:t>
            </a:r>
            <a:r>
              <a:rPr sz="2816" spc="-5" dirty="0">
                <a:latin typeface="Times New Roman"/>
                <a:cs typeface="Times New Roman"/>
              </a:rPr>
              <a:t>vermeyece</a:t>
            </a:r>
            <a:r>
              <a:rPr sz="2816" dirty="0">
                <a:latin typeface="Times New Roman"/>
                <a:cs typeface="Times New Roman"/>
              </a:rPr>
              <a:t>k</a:t>
            </a:r>
            <a:r>
              <a:rPr sz="2816" spc="-10" dirty="0">
                <a:latin typeface="Times New Roman"/>
                <a:cs typeface="Times New Roman"/>
              </a:rPr>
              <a:t> </a:t>
            </a:r>
            <a:r>
              <a:rPr sz="2816" spc="-5" dirty="0">
                <a:latin typeface="Times New Roman"/>
                <a:cs typeface="Times New Roman"/>
              </a:rPr>
              <a:t>kadar s</a:t>
            </a:r>
            <a:r>
              <a:rPr sz="2816" dirty="0">
                <a:latin typeface="Times New Roman"/>
                <a:cs typeface="Times New Roman"/>
              </a:rPr>
              <a:t>ı</a:t>
            </a:r>
            <a:r>
              <a:rPr sz="2816" spc="-10" dirty="0">
                <a:latin typeface="Times New Roman"/>
                <a:cs typeface="Times New Roman"/>
              </a:rPr>
              <a:t>cakt</a:t>
            </a:r>
            <a:r>
              <a:rPr sz="2816" dirty="0">
                <a:latin typeface="Times New Roman"/>
                <a:cs typeface="Times New Roman"/>
              </a:rPr>
              <a:t>ı</a:t>
            </a:r>
            <a:r>
              <a:rPr sz="2816" spc="-5" dirty="0">
                <a:latin typeface="Times New Roman"/>
                <a:cs typeface="Times New Roman"/>
              </a:rPr>
              <a:t>r</a:t>
            </a:r>
            <a:r>
              <a:rPr sz="2816" dirty="0">
                <a:latin typeface="Times New Roman"/>
                <a:cs typeface="Times New Roman"/>
              </a:rPr>
              <a:t>.</a:t>
            </a:r>
            <a:r>
              <a:rPr sz="2816" spc="-10" dirty="0">
                <a:latin typeface="Times New Roman"/>
                <a:cs typeface="Times New Roman"/>
              </a:rPr>
              <a:t> </a:t>
            </a:r>
            <a:r>
              <a:rPr sz="2816" spc="-5" dirty="0">
                <a:latin typeface="Times New Roman"/>
                <a:cs typeface="Times New Roman"/>
              </a:rPr>
              <a:t>550</a:t>
            </a:r>
            <a:r>
              <a:rPr sz="2816" dirty="0">
                <a:latin typeface="Times New Roman"/>
                <a:cs typeface="Times New Roman"/>
              </a:rPr>
              <a:t>0</a:t>
            </a:r>
            <a:r>
              <a:rPr sz="2816" spc="-10" dirty="0">
                <a:latin typeface="Times New Roman"/>
                <a:cs typeface="Times New Roman"/>
              </a:rPr>
              <a:t> </a:t>
            </a:r>
            <a:r>
              <a:rPr sz="2816" spc="-5" dirty="0">
                <a:latin typeface="Times New Roman"/>
                <a:cs typeface="Times New Roman"/>
              </a:rPr>
              <a:t>derec</a:t>
            </a:r>
            <a:r>
              <a:rPr sz="2816" dirty="0">
                <a:latin typeface="Times New Roman"/>
                <a:cs typeface="Times New Roman"/>
              </a:rPr>
              <a:t>e</a:t>
            </a:r>
            <a:r>
              <a:rPr sz="2816" spc="-10" dirty="0">
                <a:latin typeface="Times New Roman"/>
                <a:cs typeface="Times New Roman"/>
              </a:rPr>
              <a:t> </a:t>
            </a:r>
            <a:r>
              <a:rPr sz="2816" spc="5" dirty="0">
                <a:latin typeface="Times New Roman"/>
                <a:cs typeface="Times New Roman"/>
              </a:rPr>
              <a:t>s</a:t>
            </a:r>
            <a:r>
              <a:rPr sz="2816" dirty="0">
                <a:latin typeface="Times New Roman"/>
                <a:cs typeface="Times New Roman"/>
              </a:rPr>
              <a:t>ı</a:t>
            </a:r>
            <a:r>
              <a:rPr sz="2816" spc="-5" dirty="0">
                <a:latin typeface="Times New Roman"/>
                <a:cs typeface="Times New Roman"/>
              </a:rPr>
              <a:t>cakl</a:t>
            </a:r>
            <a:r>
              <a:rPr sz="2816" spc="-10" dirty="0">
                <a:latin typeface="Times New Roman"/>
                <a:cs typeface="Times New Roman"/>
              </a:rPr>
              <a:t>ı</a:t>
            </a:r>
            <a:r>
              <a:rPr sz="2816" spc="-5" dirty="0">
                <a:latin typeface="Times New Roman"/>
                <a:cs typeface="Times New Roman"/>
              </a:rPr>
              <a:t>ğ</a:t>
            </a:r>
            <a:r>
              <a:rPr sz="2816" dirty="0">
                <a:latin typeface="Times New Roman"/>
                <a:cs typeface="Times New Roman"/>
              </a:rPr>
              <a:t>ı</a:t>
            </a:r>
            <a:r>
              <a:rPr sz="2816" spc="-5" dirty="0">
                <a:latin typeface="Times New Roman"/>
                <a:cs typeface="Times New Roman"/>
              </a:rPr>
              <a:t>nda</a:t>
            </a:r>
            <a:r>
              <a:rPr sz="2816" dirty="0">
                <a:latin typeface="Times New Roman"/>
                <a:cs typeface="Times New Roman"/>
              </a:rPr>
              <a:t>dı</a:t>
            </a:r>
            <a:r>
              <a:rPr sz="2816" spc="-5" dirty="0">
                <a:latin typeface="Times New Roman"/>
                <a:cs typeface="Times New Roman"/>
              </a:rPr>
              <a:t>r.</a:t>
            </a:r>
            <a:endParaRPr sz="2816" dirty="0">
              <a:latin typeface="Times New Roman"/>
              <a:cs typeface="Times New Roman"/>
            </a:endParaRPr>
          </a:p>
          <a:p>
            <a:pPr>
              <a:lnSpc>
                <a:spcPts val="1911"/>
              </a:lnSpc>
              <a:spcBef>
                <a:spcPts val="16"/>
              </a:spcBef>
              <a:buClr>
                <a:srgbClr val="FF9A33"/>
              </a:buClr>
              <a:buFont typeface="Times New Roman"/>
              <a:buChar char="•"/>
            </a:pPr>
            <a:endParaRPr sz="1911" dirty="0"/>
          </a:p>
          <a:p>
            <a:pPr>
              <a:lnSpc>
                <a:spcPts val="2816"/>
              </a:lnSpc>
              <a:buClr>
                <a:srgbClr val="FF9A33"/>
              </a:buClr>
              <a:buFont typeface="Times New Roman"/>
              <a:buChar char="•"/>
            </a:pPr>
            <a:endParaRPr sz="2816" dirty="0"/>
          </a:p>
          <a:p>
            <a:pPr marL="357591" marR="6386" indent="-344820">
              <a:buClr>
                <a:srgbClr val="FF9A33"/>
              </a:buClr>
              <a:buFont typeface="Times New Roman"/>
              <a:buChar char="•"/>
              <a:tabLst>
                <a:tab pos="357591" algn="l"/>
              </a:tabLst>
            </a:pPr>
            <a:r>
              <a:rPr sz="2816" spc="-5" dirty="0">
                <a:latin typeface="Times New Roman"/>
                <a:cs typeface="Times New Roman"/>
              </a:rPr>
              <a:t>Demi</a:t>
            </a:r>
            <a:r>
              <a:rPr sz="2816" dirty="0">
                <a:latin typeface="Times New Roman"/>
                <a:cs typeface="Times New Roman"/>
              </a:rPr>
              <a:t>r</a:t>
            </a:r>
            <a:r>
              <a:rPr sz="2816" spc="-5" dirty="0">
                <a:latin typeface="Times New Roman"/>
                <a:cs typeface="Times New Roman"/>
              </a:rPr>
              <a:t> 150</a:t>
            </a:r>
            <a:r>
              <a:rPr sz="2816" dirty="0">
                <a:latin typeface="Times New Roman"/>
                <a:cs typeface="Times New Roman"/>
              </a:rPr>
              <a:t>0</a:t>
            </a:r>
            <a:r>
              <a:rPr sz="2816" spc="-5" dirty="0">
                <a:latin typeface="Times New Roman"/>
                <a:cs typeface="Times New Roman"/>
              </a:rPr>
              <a:t> dereced</a:t>
            </a:r>
            <a:r>
              <a:rPr sz="2816" dirty="0">
                <a:latin typeface="Times New Roman"/>
                <a:cs typeface="Times New Roman"/>
              </a:rPr>
              <a:t>e</a:t>
            </a:r>
            <a:r>
              <a:rPr sz="2816" spc="-5" dirty="0">
                <a:latin typeface="Times New Roman"/>
                <a:cs typeface="Times New Roman"/>
              </a:rPr>
              <a:t> erir</a:t>
            </a:r>
            <a:r>
              <a:rPr sz="2816" dirty="0">
                <a:latin typeface="Times New Roman"/>
                <a:cs typeface="Times New Roman"/>
              </a:rPr>
              <a:t>,</a:t>
            </a:r>
            <a:r>
              <a:rPr sz="2816" spc="-5" dirty="0">
                <a:latin typeface="Times New Roman"/>
                <a:cs typeface="Times New Roman"/>
              </a:rPr>
              <a:t> 260</a:t>
            </a:r>
            <a:r>
              <a:rPr sz="2816" dirty="0">
                <a:latin typeface="Times New Roman"/>
                <a:cs typeface="Times New Roman"/>
              </a:rPr>
              <a:t>0</a:t>
            </a:r>
            <a:r>
              <a:rPr sz="2816" spc="-5" dirty="0">
                <a:latin typeface="Times New Roman"/>
                <a:cs typeface="Times New Roman"/>
              </a:rPr>
              <a:t> dereced</a:t>
            </a:r>
            <a:r>
              <a:rPr sz="2816" dirty="0">
                <a:latin typeface="Times New Roman"/>
                <a:cs typeface="Times New Roman"/>
              </a:rPr>
              <a:t>e</a:t>
            </a:r>
            <a:r>
              <a:rPr sz="2816" spc="-5" dirty="0">
                <a:latin typeface="Times New Roman"/>
                <a:cs typeface="Times New Roman"/>
              </a:rPr>
              <a:t> is</a:t>
            </a:r>
            <a:r>
              <a:rPr sz="2816" dirty="0">
                <a:latin typeface="Times New Roman"/>
                <a:cs typeface="Times New Roman"/>
              </a:rPr>
              <a:t>e</a:t>
            </a:r>
            <a:r>
              <a:rPr sz="2816" spc="-5" dirty="0">
                <a:latin typeface="Times New Roman"/>
                <a:cs typeface="Times New Roman"/>
              </a:rPr>
              <a:t> kaynar. Güne</a:t>
            </a:r>
            <a:r>
              <a:rPr sz="2816" dirty="0">
                <a:latin typeface="Times New Roman"/>
                <a:cs typeface="Times New Roman"/>
              </a:rPr>
              <a:t>ş’in</a:t>
            </a:r>
            <a:r>
              <a:rPr sz="2816" spc="-5" dirty="0">
                <a:latin typeface="Times New Roman"/>
                <a:cs typeface="Times New Roman"/>
              </a:rPr>
              <a:t> </a:t>
            </a:r>
            <a:r>
              <a:rPr sz="2816" spc="-10" dirty="0">
                <a:latin typeface="Times New Roman"/>
                <a:cs typeface="Times New Roman"/>
              </a:rPr>
              <a:t>sı</a:t>
            </a:r>
            <a:r>
              <a:rPr sz="2816" spc="-5" dirty="0">
                <a:latin typeface="Times New Roman"/>
                <a:cs typeface="Times New Roman"/>
              </a:rPr>
              <a:t>cak</a:t>
            </a:r>
            <a:r>
              <a:rPr sz="2816" spc="-10" dirty="0">
                <a:latin typeface="Times New Roman"/>
                <a:cs typeface="Times New Roman"/>
              </a:rPr>
              <a:t>l</a:t>
            </a:r>
            <a:r>
              <a:rPr sz="2816" dirty="0">
                <a:latin typeface="Times New Roman"/>
                <a:cs typeface="Times New Roman"/>
              </a:rPr>
              <a:t>ı</a:t>
            </a:r>
            <a:r>
              <a:rPr sz="2816" spc="-5" dirty="0">
                <a:latin typeface="Times New Roman"/>
                <a:cs typeface="Times New Roman"/>
              </a:rPr>
              <a:t>ğ</a:t>
            </a:r>
            <a:r>
              <a:rPr sz="2816" dirty="0">
                <a:latin typeface="Times New Roman"/>
                <a:cs typeface="Times New Roman"/>
              </a:rPr>
              <a:t>ı</a:t>
            </a:r>
            <a:r>
              <a:rPr sz="2816" spc="-5" dirty="0">
                <a:latin typeface="Times New Roman"/>
                <a:cs typeface="Times New Roman"/>
              </a:rPr>
              <a:t> </a:t>
            </a:r>
            <a:r>
              <a:rPr sz="2816" dirty="0">
                <a:latin typeface="Times New Roman"/>
                <a:cs typeface="Times New Roman"/>
              </a:rPr>
              <a:t>o</a:t>
            </a:r>
            <a:r>
              <a:rPr sz="2816" spc="-5" dirty="0">
                <a:latin typeface="Times New Roman"/>
                <a:cs typeface="Times New Roman"/>
              </a:rPr>
              <a:t> kada</a:t>
            </a:r>
            <a:r>
              <a:rPr sz="2816" dirty="0">
                <a:latin typeface="Times New Roman"/>
                <a:cs typeface="Times New Roman"/>
              </a:rPr>
              <a:t>r</a:t>
            </a:r>
            <a:r>
              <a:rPr sz="2816" spc="-5" dirty="0">
                <a:latin typeface="Times New Roman"/>
                <a:cs typeface="Times New Roman"/>
              </a:rPr>
              <a:t> yüksekti</a:t>
            </a:r>
            <a:r>
              <a:rPr sz="2816" dirty="0">
                <a:latin typeface="Times New Roman"/>
                <a:cs typeface="Times New Roman"/>
              </a:rPr>
              <a:t>r</a:t>
            </a:r>
            <a:r>
              <a:rPr sz="2816" spc="-5" dirty="0">
                <a:latin typeface="Times New Roman"/>
                <a:cs typeface="Times New Roman"/>
              </a:rPr>
              <a:t> k</a:t>
            </a:r>
            <a:r>
              <a:rPr sz="2816" dirty="0">
                <a:latin typeface="Times New Roman"/>
                <a:cs typeface="Times New Roman"/>
              </a:rPr>
              <a:t>i</a:t>
            </a:r>
            <a:r>
              <a:rPr sz="2816" spc="-5" dirty="0">
                <a:latin typeface="Times New Roman"/>
                <a:cs typeface="Times New Roman"/>
              </a:rPr>
              <a:t> </a:t>
            </a:r>
            <a:r>
              <a:rPr sz="2816" spc="-5" dirty="0" err="1">
                <a:latin typeface="Times New Roman"/>
                <a:cs typeface="Times New Roman"/>
              </a:rPr>
              <a:t>demi</a:t>
            </a:r>
            <a:r>
              <a:rPr sz="2816" dirty="0" err="1">
                <a:latin typeface="Times New Roman"/>
                <a:cs typeface="Times New Roman"/>
              </a:rPr>
              <a:t>r</a:t>
            </a:r>
            <a:r>
              <a:rPr sz="2816" spc="-5" dirty="0">
                <a:latin typeface="Times New Roman"/>
                <a:cs typeface="Times New Roman"/>
              </a:rPr>
              <a:t> </a:t>
            </a:r>
            <a:r>
              <a:rPr sz="2816" spc="-5" dirty="0" err="1" smtClean="0">
                <a:latin typeface="Times New Roman"/>
                <a:cs typeface="Times New Roman"/>
              </a:rPr>
              <a:t>kaynar</a:t>
            </a:r>
            <a:r>
              <a:rPr lang="tr-TR" sz="2816" spc="-5" dirty="0" smtClean="0">
                <a:latin typeface="Times New Roman"/>
                <a:cs typeface="Times New Roman"/>
              </a:rPr>
              <a:t> ve gaz haline geçer.</a:t>
            </a:r>
            <a:endParaRPr sz="2816" dirty="0">
              <a:latin typeface="Times New Roman"/>
              <a:cs typeface="Times New Roman"/>
            </a:endParaRPr>
          </a:p>
        </p:txBody>
      </p:sp>
    </p:spTree>
    <p:extLst>
      <p:ext uri="{BB962C8B-B14F-4D97-AF65-F5344CB8AC3E}">
        <p14:creationId xmlns:p14="http://schemas.microsoft.com/office/powerpoint/2010/main" val="2036447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58347" y="57214"/>
            <a:ext cx="3566690" cy="3394324"/>
          </a:xfrm>
          <a:prstGeom prst="rect">
            <a:avLst/>
          </a:prstGeom>
          <a:blipFill>
            <a:blip r:embed="rId2" cstate="print"/>
            <a:stretch>
              <a:fillRect/>
            </a:stretch>
          </a:blipFill>
        </p:spPr>
        <p:txBody>
          <a:bodyPr wrap="square" lIns="0" tIns="0" rIns="0" bIns="0" rtlCol="0">
            <a:spAutoFit/>
          </a:bodyPr>
          <a:lstStyle/>
          <a:p>
            <a:endParaRPr sz="1810"/>
          </a:p>
        </p:txBody>
      </p:sp>
      <p:sp>
        <p:nvSpPr>
          <p:cNvPr id="3" name="object 3"/>
          <p:cNvSpPr txBox="1"/>
          <p:nvPr/>
        </p:nvSpPr>
        <p:spPr>
          <a:xfrm>
            <a:off x="1961667" y="165767"/>
            <a:ext cx="8204058" cy="6715612"/>
          </a:xfrm>
          <a:prstGeom prst="rect">
            <a:avLst/>
          </a:prstGeom>
        </p:spPr>
        <p:txBody>
          <a:bodyPr vert="horz" wrap="square" lIns="0" tIns="0" rIns="0" bIns="0" rtlCol="0">
            <a:spAutoFit/>
          </a:bodyPr>
          <a:lstStyle/>
          <a:p>
            <a:pPr marL="3958409" indent="-344182">
              <a:buClr>
                <a:srgbClr val="F1BD77"/>
              </a:buClr>
              <a:buFont typeface="Times New Roman"/>
              <a:buChar char="•"/>
              <a:tabLst>
                <a:tab pos="3958409" algn="l"/>
                <a:tab pos="3959047" algn="l"/>
              </a:tabLst>
            </a:pPr>
            <a:r>
              <a:rPr sz="3218" spc="-30" dirty="0">
                <a:latin typeface="Times New Roman"/>
                <a:cs typeface="Times New Roman"/>
              </a:rPr>
              <a:t>G</a:t>
            </a:r>
            <a:r>
              <a:rPr sz="3218" spc="-20" dirty="0">
                <a:latin typeface="Times New Roman"/>
                <a:cs typeface="Times New Roman"/>
              </a:rPr>
              <a:t>ün</a:t>
            </a:r>
            <a:r>
              <a:rPr sz="3218" spc="-5" dirty="0">
                <a:latin typeface="Times New Roman"/>
                <a:cs typeface="Times New Roman"/>
              </a:rPr>
              <a:t>e</a:t>
            </a:r>
            <a:r>
              <a:rPr sz="3218" spc="-20" dirty="0">
                <a:latin typeface="Times New Roman"/>
                <a:cs typeface="Times New Roman"/>
              </a:rPr>
              <a:t>ş</a:t>
            </a:r>
            <a:r>
              <a:rPr sz="3218" spc="-15" dirty="0">
                <a:latin typeface="Times New Roman"/>
                <a:cs typeface="Times New Roman"/>
              </a:rPr>
              <a:t>in</a:t>
            </a:r>
            <a:r>
              <a:rPr sz="3218" spc="5" dirty="0">
                <a:latin typeface="Times New Roman"/>
                <a:cs typeface="Times New Roman"/>
              </a:rPr>
              <a:t> </a:t>
            </a:r>
            <a:r>
              <a:rPr sz="3218" spc="-15" dirty="0">
                <a:latin typeface="Times New Roman"/>
                <a:cs typeface="Times New Roman"/>
              </a:rPr>
              <a:t>ça</a:t>
            </a:r>
            <a:r>
              <a:rPr sz="3218" spc="-25" dirty="0">
                <a:latin typeface="Times New Roman"/>
                <a:cs typeface="Times New Roman"/>
              </a:rPr>
              <a:t>p</a:t>
            </a:r>
            <a:r>
              <a:rPr sz="3218" spc="-10" dirty="0">
                <a:latin typeface="Times New Roman"/>
                <a:cs typeface="Times New Roman"/>
              </a:rPr>
              <a:t>ı</a:t>
            </a:r>
            <a:r>
              <a:rPr sz="3218" dirty="0">
                <a:latin typeface="Times New Roman"/>
                <a:cs typeface="Times New Roman"/>
              </a:rPr>
              <a:t> </a:t>
            </a:r>
            <a:r>
              <a:rPr sz="3218" spc="-15" dirty="0">
                <a:latin typeface="Times New Roman"/>
                <a:cs typeface="Times New Roman"/>
              </a:rPr>
              <a:t>yakl</a:t>
            </a:r>
            <a:r>
              <a:rPr sz="3218" spc="-10" dirty="0">
                <a:latin typeface="Times New Roman"/>
                <a:cs typeface="Times New Roman"/>
              </a:rPr>
              <a:t>a</a:t>
            </a:r>
            <a:r>
              <a:rPr sz="3218" spc="-20" dirty="0">
                <a:latin typeface="Times New Roman"/>
                <a:cs typeface="Times New Roman"/>
              </a:rPr>
              <a:t>ş</a:t>
            </a:r>
            <a:r>
              <a:rPr sz="3218" spc="-10" dirty="0">
                <a:latin typeface="Times New Roman"/>
                <a:cs typeface="Times New Roman"/>
              </a:rPr>
              <a:t>ı</a:t>
            </a:r>
            <a:r>
              <a:rPr sz="3218" spc="-20" dirty="0">
                <a:latin typeface="Times New Roman"/>
                <a:cs typeface="Times New Roman"/>
              </a:rPr>
              <a:t>k</a:t>
            </a:r>
            <a:endParaRPr sz="3218" dirty="0">
              <a:latin typeface="Times New Roman"/>
              <a:cs typeface="Times New Roman"/>
            </a:endParaRPr>
          </a:p>
          <a:p>
            <a:pPr marL="3958409"/>
            <a:r>
              <a:rPr sz="3218" spc="-15" dirty="0">
                <a:latin typeface="Times New Roman"/>
                <a:cs typeface="Times New Roman"/>
              </a:rPr>
              <a:t>1.400.000</a:t>
            </a:r>
            <a:r>
              <a:rPr sz="3218" spc="-5" dirty="0">
                <a:latin typeface="Times New Roman"/>
                <a:cs typeface="Times New Roman"/>
              </a:rPr>
              <a:t> </a:t>
            </a:r>
            <a:r>
              <a:rPr sz="3218" spc="-15" dirty="0">
                <a:latin typeface="Times New Roman"/>
                <a:cs typeface="Times New Roman"/>
              </a:rPr>
              <a:t>bin</a:t>
            </a:r>
            <a:r>
              <a:rPr sz="3218" spc="-5" dirty="0">
                <a:latin typeface="Times New Roman"/>
                <a:cs typeface="Times New Roman"/>
              </a:rPr>
              <a:t> </a:t>
            </a:r>
            <a:r>
              <a:rPr sz="3218" spc="-15" dirty="0">
                <a:latin typeface="Times New Roman"/>
                <a:cs typeface="Times New Roman"/>
              </a:rPr>
              <a:t>km’dir.</a:t>
            </a:r>
            <a:endParaRPr sz="3218" dirty="0">
              <a:latin typeface="Times New Roman"/>
              <a:cs typeface="Times New Roman"/>
            </a:endParaRPr>
          </a:p>
          <a:p>
            <a:pPr>
              <a:lnSpc>
                <a:spcPts val="2162"/>
              </a:lnSpc>
              <a:spcBef>
                <a:spcPts val="7"/>
              </a:spcBef>
            </a:pPr>
            <a:endParaRPr sz="2162" dirty="0"/>
          </a:p>
          <a:p>
            <a:pPr>
              <a:lnSpc>
                <a:spcPts val="3218"/>
              </a:lnSpc>
            </a:pPr>
            <a:endParaRPr sz="3218" dirty="0"/>
          </a:p>
          <a:p>
            <a:pPr marL="3958409" marR="798195" indent="-344820" algn="just">
              <a:buClr>
                <a:srgbClr val="F1BD77"/>
              </a:buClr>
              <a:buFont typeface="Times New Roman"/>
              <a:buChar char="•"/>
              <a:tabLst>
                <a:tab pos="3958409" algn="l"/>
                <a:tab pos="3959047" algn="l"/>
              </a:tabLst>
            </a:pPr>
            <a:r>
              <a:rPr sz="3218" spc="-20" dirty="0">
                <a:latin typeface="Times New Roman"/>
                <a:cs typeface="Times New Roman"/>
              </a:rPr>
              <a:t>Bu değ</a:t>
            </a:r>
            <a:r>
              <a:rPr sz="3218" spc="-15" dirty="0">
                <a:latin typeface="Times New Roman"/>
                <a:cs typeface="Times New Roman"/>
              </a:rPr>
              <a:t>er,</a:t>
            </a:r>
            <a:r>
              <a:rPr sz="3218" spc="-5" dirty="0">
                <a:latin typeface="Times New Roman"/>
                <a:cs typeface="Times New Roman"/>
              </a:rPr>
              <a:t> </a:t>
            </a:r>
            <a:r>
              <a:rPr sz="3218" spc="-20" dirty="0">
                <a:latin typeface="Times New Roman"/>
                <a:cs typeface="Times New Roman"/>
              </a:rPr>
              <a:t>Dünya’</a:t>
            </a:r>
            <a:r>
              <a:rPr sz="3218" spc="-15" dirty="0">
                <a:latin typeface="Times New Roman"/>
                <a:cs typeface="Times New Roman"/>
              </a:rPr>
              <a:t>n</a:t>
            </a:r>
            <a:r>
              <a:rPr sz="3218" spc="-10" dirty="0">
                <a:latin typeface="Times New Roman"/>
                <a:cs typeface="Times New Roman"/>
              </a:rPr>
              <a:t>ı</a:t>
            </a:r>
            <a:r>
              <a:rPr sz="3218" spc="-20" dirty="0">
                <a:latin typeface="Times New Roman"/>
                <a:cs typeface="Times New Roman"/>
              </a:rPr>
              <a:t>n</a:t>
            </a:r>
            <a:r>
              <a:rPr sz="3218" spc="-15" dirty="0">
                <a:latin typeface="Times New Roman"/>
                <a:cs typeface="Times New Roman"/>
              </a:rPr>
              <a:t> çap</a:t>
            </a:r>
            <a:r>
              <a:rPr sz="3218" spc="-5" dirty="0">
                <a:latin typeface="Times New Roman"/>
                <a:cs typeface="Times New Roman"/>
              </a:rPr>
              <a:t>ı</a:t>
            </a:r>
            <a:r>
              <a:rPr sz="3218" spc="-20" dirty="0">
                <a:latin typeface="Times New Roman"/>
                <a:cs typeface="Times New Roman"/>
              </a:rPr>
              <a:t>n</a:t>
            </a:r>
            <a:r>
              <a:rPr sz="3218" spc="-10" dirty="0">
                <a:latin typeface="Times New Roman"/>
                <a:cs typeface="Times New Roman"/>
              </a:rPr>
              <a:t>ı</a:t>
            </a:r>
            <a:r>
              <a:rPr sz="3218" spc="-20" dirty="0">
                <a:latin typeface="Times New Roman"/>
                <a:cs typeface="Times New Roman"/>
              </a:rPr>
              <a:t>n</a:t>
            </a:r>
            <a:r>
              <a:rPr sz="3218" dirty="0">
                <a:latin typeface="Times New Roman"/>
                <a:cs typeface="Times New Roman"/>
              </a:rPr>
              <a:t> </a:t>
            </a:r>
            <a:r>
              <a:rPr sz="3218" spc="-15" dirty="0">
                <a:latin typeface="Times New Roman"/>
                <a:cs typeface="Times New Roman"/>
              </a:rPr>
              <a:t>yakl</a:t>
            </a:r>
            <a:r>
              <a:rPr sz="3218" spc="-10" dirty="0">
                <a:latin typeface="Times New Roman"/>
                <a:cs typeface="Times New Roman"/>
              </a:rPr>
              <a:t>a</a:t>
            </a:r>
            <a:r>
              <a:rPr sz="3218" spc="-20" dirty="0">
                <a:latin typeface="Times New Roman"/>
                <a:cs typeface="Times New Roman"/>
              </a:rPr>
              <a:t>ş</a:t>
            </a:r>
            <a:r>
              <a:rPr sz="3218" spc="-10" dirty="0">
                <a:latin typeface="Times New Roman"/>
                <a:cs typeface="Times New Roman"/>
              </a:rPr>
              <a:t>ı</a:t>
            </a:r>
            <a:r>
              <a:rPr sz="3218" spc="-20" dirty="0">
                <a:latin typeface="Times New Roman"/>
                <a:cs typeface="Times New Roman"/>
              </a:rPr>
              <a:t>k</a:t>
            </a:r>
            <a:r>
              <a:rPr sz="3218" spc="5" dirty="0">
                <a:latin typeface="Times New Roman"/>
                <a:cs typeface="Times New Roman"/>
              </a:rPr>
              <a:t> </a:t>
            </a:r>
            <a:r>
              <a:rPr sz="3218" spc="-20" dirty="0">
                <a:latin typeface="Times New Roman"/>
                <a:cs typeface="Times New Roman"/>
              </a:rPr>
              <a:t>100</a:t>
            </a:r>
            <a:r>
              <a:rPr sz="3218" spc="-15" dirty="0">
                <a:latin typeface="Times New Roman"/>
                <a:cs typeface="Times New Roman"/>
              </a:rPr>
              <a:t> kat</a:t>
            </a:r>
            <a:r>
              <a:rPr sz="3218" spc="-10" dirty="0">
                <a:latin typeface="Times New Roman"/>
                <a:cs typeface="Times New Roman"/>
              </a:rPr>
              <a:t>ı</a:t>
            </a:r>
            <a:r>
              <a:rPr sz="3218" spc="-20" dirty="0">
                <a:latin typeface="Times New Roman"/>
                <a:cs typeface="Times New Roman"/>
              </a:rPr>
              <a:t>d</a:t>
            </a:r>
            <a:r>
              <a:rPr sz="3218" spc="-10" dirty="0">
                <a:latin typeface="Times New Roman"/>
                <a:cs typeface="Times New Roman"/>
              </a:rPr>
              <a:t>ı</a:t>
            </a:r>
            <a:r>
              <a:rPr sz="3218" spc="-15" dirty="0">
                <a:latin typeface="Times New Roman"/>
                <a:cs typeface="Times New Roman"/>
              </a:rPr>
              <a:t>r.</a:t>
            </a:r>
            <a:endParaRPr sz="3218" dirty="0">
              <a:latin typeface="Times New Roman"/>
              <a:cs typeface="Times New Roman"/>
            </a:endParaRPr>
          </a:p>
          <a:p>
            <a:pPr>
              <a:lnSpc>
                <a:spcPts val="4224"/>
              </a:lnSpc>
              <a:spcBef>
                <a:spcPts val="46"/>
              </a:spcBef>
            </a:pPr>
            <a:endParaRPr sz="4224" dirty="0"/>
          </a:p>
          <a:p>
            <a:pPr marL="357591" marR="6386" indent="-344820">
              <a:buClr>
                <a:srgbClr val="F1BD77"/>
              </a:buClr>
              <a:buFont typeface="Times New Roman"/>
              <a:buChar char="•"/>
              <a:tabLst>
                <a:tab pos="357591" algn="l"/>
              </a:tabLst>
            </a:pPr>
            <a:r>
              <a:rPr sz="3218" spc="-30" dirty="0">
                <a:latin typeface="Times New Roman"/>
                <a:cs typeface="Times New Roman"/>
              </a:rPr>
              <a:t>G</a:t>
            </a:r>
            <a:r>
              <a:rPr sz="3218" spc="-20" dirty="0">
                <a:latin typeface="Times New Roman"/>
                <a:cs typeface="Times New Roman"/>
              </a:rPr>
              <a:t>ün</a:t>
            </a:r>
            <a:r>
              <a:rPr sz="3218" spc="-5" dirty="0">
                <a:latin typeface="Times New Roman"/>
                <a:cs typeface="Times New Roman"/>
              </a:rPr>
              <a:t>e</a:t>
            </a:r>
            <a:r>
              <a:rPr sz="3218" spc="-15" dirty="0">
                <a:latin typeface="Times New Roman"/>
                <a:cs typeface="Times New Roman"/>
              </a:rPr>
              <a:t>ş</a:t>
            </a:r>
            <a:r>
              <a:rPr sz="3218" spc="-5" dirty="0">
                <a:latin typeface="Times New Roman"/>
                <a:cs typeface="Times New Roman"/>
              </a:rPr>
              <a:t> </a:t>
            </a:r>
            <a:r>
              <a:rPr sz="3218" spc="-15" dirty="0">
                <a:latin typeface="Times New Roman"/>
                <a:cs typeface="Times New Roman"/>
              </a:rPr>
              <a:t>bir</a:t>
            </a:r>
            <a:r>
              <a:rPr sz="3218" spc="-5" dirty="0">
                <a:latin typeface="Times New Roman"/>
                <a:cs typeface="Times New Roman"/>
              </a:rPr>
              <a:t> </a:t>
            </a:r>
            <a:r>
              <a:rPr sz="3218" spc="-15" dirty="0">
                <a:latin typeface="Times New Roman"/>
                <a:cs typeface="Times New Roman"/>
              </a:rPr>
              <a:t>gaz</a:t>
            </a:r>
            <a:r>
              <a:rPr sz="3218" spc="-5" dirty="0">
                <a:latin typeface="Times New Roman"/>
                <a:cs typeface="Times New Roman"/>
              </a:rPr>
              <a:t> </a:t>
            </a:r>
            <a:r>
              <a:rPr sz="3218" spc="-15" dirty="0">
                <a:latin typeface="Times New Roman"/>
                <a:cs typeface="Times New Roman"/>
              </a:rPr>
              <a:t>topudur</a:t>
            </a:r>
            <a:r>
              <a:rPr sz="3218" spc="-5" dirty="0">
                <a:latin typeface="Times New Roman"/>
                <a:cs typeface="Times New Roman"/>
              </a:rPr>
              <a:t> </a:t>
            </a:r>
            <a:r>
              <a:rPr sz="3218" spc="-20" dirty="0">
                <a:latin typeface="Times New Roman"/>
                <a:cs typeface="Times New Roman"/>
              </a:rPr>
              <a:t>ve</a:t>
            </a:r>
            <a:r>
              <a:rPr sz="3218" spc="-5" dirty="0">
                <a:latin typeface="Times New Roman"/>
                <a:cs typeface="Times New Roman"/>
              </a:rPr>
              <a:t> </a:t>
            </a:r>
            <a:r>
              <a:rPr sz="3218" spc="-20" dirty="0">
                <a:latin typeface="Times New Roman"/>
                <a:cs typeface="Times New Roman"/>
              </a:rPr>
              <a:t>çok</a:t>
            </a:r>
            <a:r>
              <a:rPr sz="3218" spc="-5" dirty="0">
                <a:latin typeface="Times New Roman"/>
                <a:cs typeface="Times New Roman"/>
              </a:rPr>
              <a:t> </a:t>
            </a:r>
            <a:r>
              <a:rPr sz="3218" spc="-10" dirty="0">
                <a:latin typeface="Times New Roman"/>
                <a:cs typeface="Times New Roman"/>
              </a:rPr>
              <a:t>s</a:t>
            </a:r>
            <a:r>
              <a:rPr sz="3218" spc="-5" dirty="0">
                <a:latin typeface="Times New Roman"/>
                <a:cs typeface="Times New Roman"/>
              </a:rPr>
              <a:t>ı</a:t>
            </a:r>
            <a:r>
              <a:rPr sz="3218" spc="-15" dirty="0">
                <a:latin typeface="Times New Roman"/>
                <a:cs typeface="Times New Roman"/>
              </a:rPr>
              <a:t>cakt</a:t>
            </a:r>
            <a:r>
              <a:rPr sz="3218" spc="-10" dirty="0">
                <a:latin typeface="Times New Roman"/>
                <a:cs typeface="Times New Roman"/>
              </a:rPr>
              <a:t>ı</a:t>
            </a:r>
            <a:r>
              <a:rPr sz="3218" spc="-15" dirty="0">
                <a:latin typeface="Times New Roman"/>
                <a:cs typeface="Times New Roman"/>
              </a:rPr>
              <a:t>r. </a:t>
            </a:r>
            <a:r>
              <a:rPr sz="3218" spc="-20" dirty="0">
                <a:latin typeface="Times New Roman"/>
                <a:cs typeface="Times New Roman"/>
              </a:rPr>
              <a:t>Dolay</a:t>
            </a:r>
            <a:r>
              <a:rPr sz="3218" spc="-10" dirty="0">
                <a:latin typeface="Times New Roman"/>
                <a:cs typeface="Times New Roman"/>
              </a:rPr>
              <a:t>ı</a:t>
            </a:r>
            <a:r>
              <a:rPr sz="3218" spc="-15" dirty="0">
                <a:latin typeface="Times New Roman"/>
                <a:cs typeface="Times New Roman"/>
              </a:rPr>
              <a:t>s</a:t>
            </a:r>
            <a:r>
              <a:rPr sz="3218" spc="-5" dirty="0">
                <a:latin typeface="Times New Roman"/>
                <a:cs typeface="Times New Roman"/>
              </a:rPr>
              <a:t>ı</a:t>
            </a:r>
            <a:r>
              <a:rPr sz="3218" spc="-15" dirty="0">
                <a:latin typeface="Times New Roman"/>
                <a:cs typeface="Times New Roman"/>
              </a:rPr>
              <a:t>yla</a:t>
            </a:r>
            <a:r>
              <a:rPr sz="3218" spc="-5" dirty="0">
                <a:latin typeface="Times New Roman"/>
                <a:cs typeface="Times New Roman"/>
              </a:rPr>
              <a:t> </a:t>
            </a:r>
            <a:r>
              <a:rPr sz="3218" spc="-20" dirty="0">
                <a:latin typeface="Times New Roman"/>
                <a:cs typeface="Times New Roman"/>
              </a:rPr>
              <a:t>ona</a:t>
            </a:r>
            <a:r>
              <a:rPr sz="3218" spc="-5" dirty="0">
                <a:latin typeface="Times New Roman"/>
                <a:cs typeface="Times New Roman"/>
              </a:rPr>
              <a:t> </a:t>
            </a:r>
            <a:r>
              <a:rPr sz="3218" spc="-15" dirty="0">
                <a:latin typeface="Times New Roman"/>
                <a:cs typeface="Times New Roman"/>
              </a:rPr>
              <a:t>yakl</a:t>
            </a:r>
            <a:r>
              <a:rPr sz="3218" spc="-10" dirty="0">
                <a:latin typeface="Times New Roman"/>
                <a:cs typeface="Times New Roman"/>
              </a:rPr>
              <a:t>a</a:t>
            </a:r>
            <a:r>
              <a:rPr sz="3218" spc="-20" dirty="0">
                <a:latin typeface="Times New Roman"/>
                <a:cs typeface="Times New Roman"/>
              </a:rPr>
              <a:t>şmak</a:t>
            </a:r>
            <a:r>
              <a:rPr sz="3218" dirty="0">
                <a:latin typeface="Times New Roman"/>
                <a:cs typeface="Times New Roman"/>
              </a:rPr>
              <a:t> </a:t>
            </a:r>
            <a:r>
              <a:rPr sz="3218" spc="-20" dirty="0">
                <a:latin typeface="Times New Roman"/>
                <a:cs typeface="Times New Roman"/>
              </a:rPr>
              <a:t>veya</a:t>
            </a:r>
            <a:r>
              <a:rPr sz="3218" dirty="0">
                <a:latin typeface="Times New Roman"/>
                <a:cs typeface="Times New Roman"/>
              </a:rPr>
              <a:t> </a:t>
            </a:r>
            <a:r>
              <a:rPr sz="3218" spc="-15" dirty="0">
                <a:latin typeface="Times New Roman"/>
                <a:cs typeface="Times New Roman"/>
              </a:rPr>
              <a:t>üzerinde</a:t>
            </a:r>
            <a:r>
              <a:rPr sz="3218" spc="-20" dirty="0">
                <a:latin typeface="Times New Roman"/>
                <a:cs typeface="Times New Roman"/>
              </a:rPr>
              <a:t> durmak</a:t>
            </a:r>
            <a:r>
              <a:rPr sz="3218" dirty="0">
                <a:latin typeface="Times New Roman"/>
                <a:cs typeface="Times New Roman"/>
              </a:rPr>
              <a:t> </a:t>
            </a:r>
            <a:r>
              <a:rPr sz="3218" spc="-20" dirty="0">
                <a:latin typeface="Times New Roman"/>
                <a:cs typeface="Times New Roman"/>
              </a:rPr>
              <a:t>imkan</a:t>
            </a:r>
            <a:r>
              <a:rPr sz="3218" spc="-25" dirty="0">
                <a:latin typeface="Times New Roman"/>
                <a:cs typeface="Times New Roman"/>
              </a:rPr>
              <a:t>s</a:t>
            </a:r>
            <a:r>
              <a:rPr sz="3218" spc="-10" dirty="0">
                <a:latin typeface="Times New Roman"/>
                <a:cs typeface="Times New Roman"/>
              </a:rPr>
              <a:t>ı</a:t>
            </a:r>
            <a:r>
              <a:rPr sz="3218" spc="-20" dirty="0">
                <a:latin typeface="Times New Roman"/>
                <a:cs typeface="Times New Roman"/>
              </a:rPr>
              <a:t>zd</a:t>
            </a:r>
            <a:r>
              <a:rPr sz="3218" spc="-10" dirty="0">
                <a:latin typeface="Times New Roman"/>
                <a:cs typeface="Times New Roman"/>
              </a:rPr>
              <a:t>ır.</a:t>
            </a:r>
            <a:r>
              <a:rPr sz="3218" spc="-5" dirty="0">
                <a:latin typeface="Times New Roman"/>
                <a:cs typeface="Times New Roman"/>
              </a:rPr>
              <a:t> </a:t>
            </a:r>
            <a:r>
              <a:rPr sz="3218" spc="-20" dirty="0">
                <a:latin typeface="Times New Roman"/>
                <a:cs typeface="Times New Roman"/>
              </a:rPr>
              <a:t>Ancak</a:t>
            </a:r>
            <a:r>
              <a:rPr sz="3218" spc="-5" dirty="0">
                <a:latin typeface="Times New Roman"/>
                <a:cs typeface="Times New Roman"/>
              </a:rPr>
              <a:t> </a:t>
            </a:r>
            <a:r>
              <a:rPr sz="3218" spc="-15" dirty="0">
                <a:latin typeface="Times New Roman"/>
                <a:cs typeface="Times New Roman"/>
              </a:rPr>
              <a:t>böyle</a:t>
            </a:r>
            <a:r>
              <a:rPr sz="3218" spc="-5" dirty="0">
                <a:latin typeface="Times New Roman"/>
                <a:cs typeface="Times New Roman"/>
              </a:rPr>
              <a:t> </a:t>
            </a:r>
            <a:r>
              <a:rPr sz="3218" spc="-15" dirty="0">
                <a:latin typeface="Times New Roman"/>
                <a:cs typeface="Times New Roman"/>
              </a:rPr>
              <a:t>bir</a:t>
            </a:r>
            <a:r>
              <a:rPr sz="3218" dirty="0">
                <a:latin typeface="Times New Roman"/>
                <a:cs typeface="Times New Roman"/>
              </a:rPr>
              <a:t> </a:t>
            </a:r>
            <a:r>
              <a:rPr sz="3218" spc="-15" dirty="0">
                <a:latin typeface="Times New Roman"/>
                <a:cs typeface="Times New Roman"/>
              </a:rPr>
              <a:t>şans</a:t>
            </a:r>
            <a:r>
              <a:rPr sz="3218" spc="-10" dirty="0">
                <a:latin typeface="Times New Roman"/>
                <a:cs typeface="Times New Roman"/>
              </a:rPr>
              <a:t>ı</a:t>
            </a:r>
            <a:r>
              <a:rPr sz="3218" spc="-25" dirty="0">
                <a:latin typeface="Times New Roman"/>
                <a:cs typeface="Times New Roman"/>
              </a:rPr>
              <a:t>m</a:t>
            </a:r>
            <a:r>
              <a:rPr sz="3218" spc="-10" dirty="0">
                <a:latin typeface="Times New Roman"/>
                <a:cs typeface="Times New Roman"/>
              </a:rPr>
              <a:t>ı</a:t>
            </a:r>
            <a:r>
              <a:rPr sz="3218" spc="-15" dirty="0">
                <a:latin typeface="Times New Roman"/>
                <a:cs typeface="Times New Roman"/>
              </a:rPr>
              <a:t>z olsayd</a:t>
            </a:r>
            <a:r>
              <a:rPr sz="3218" spc="-10" dirty="0">
                <a:latin typeface="Times New Roman"/>
                <a:cs typeface="Times New Roman"/>
              </a:rPr>
              <a:t>ı,</a:t>
            </a:r>
            <a:r>
              <a:rPr sz="3218" spc="-5" dirty="0">
                <a:latin typeface="Times New Roman"/>
                <a:cs typeface="Times New Roman"/>
              </a:rPr>
              <a:t> </a:t>
            </a:r>
            <a:r>
              <a:rPr sz="3218" spc="-20" dirty="0">
                <a:latin typeface="Times New Roman"/>
                <a:cs typeface="Times New Roman"/>
              </a:rPr>
              <a:t>onun</a:t>
            </a:r>
            <a:r>
              <a:rPr sz="3218" spc="-5" dirty="0">
                <a:latin typeface="Times New Roman"/>
                <a:cs typeface="Times New Roman"/>
              </a:rPr>
              <a:t> </a:t>
            </a:r>
            <a:r>
              <a:rPr sz="3218" spc="-15" dirty="0">
                <a:latin typeface="Times New Roman"/>
                <a:cs typeface="Times New Roman"/>
              </a:rPr>
              <a:t>üzerinde</a:t>
            </a:r>
            <a:r>
              <a:rPr sz="3218" spc="-5" dirty="0">
                <a:latin typeface="Times New Roman"/>
                <a:cs typeface="Times New Roman"/>
              </a:rPr>
              <a:t> </a:t>
            </a:r>
            <a:r>
              <a:rPr sz="3218" spc="-15" dirty="0">
                <a:latin typeface="Times New Roman"/>
                <a:cs typeface="Times New Roman"/>
              </a:rPr>
              <a:t>bir</a:t>
            </a:r>
            <a:r>
              <a:rPr sz="3218" spc="-5" dirty="0">
                <a:latin typeface="Times New Roman"/>
                <a:cs typeface="Times New Roman"/>
              </a:rPr>
              <a:t> </a:t>
            </a:r>
            <a:r>
              <a:rPr sz="3218" spc="-20" dirty="0">
                <a:latin typeface="Times New Roman"/>
                <a:cs typeface="Times New Roman"/>
              </a:rPr>
              <a:t>tam</a:t>
            </a:r>
            <a:r>
              <a:rPr sz="3218" spc="-5" dirty="0">
                <a:latin typeface="Times New Roman"/>
                <a:cs typeface="Times New Roman"/>
              </a:rPr>
              <a:t> </a:t>
            </a:r>
            <a:r>
              <a:rPr sz="3218" spc="-15" dirty="0">
                <a:latin typeface="Times New Roman"/>
                <a:cs typeface="Times New Roman"/>
              </a:rPr>
              <a:t>tur</a:t>
            </a:r>
            <a:r>
              <a:rPr sz="3218" spc="-5" dirty="0">
                <a:latin typeface="Times New Roman"/>
                <a:cs typeface="Times New Roman"/>
              </a:rPr>
              <a:t> </a:t>
            </a:r>
            <a:r>
              <a:rPr sz="3218" spc="-15" dirty="0">
                <a:latin typeface="Times New Roman"/>
                <a:cs typeface="Times New Roman"/>
              </a:rPr>
              <a:t>atmak, Dünya’n</a:t>
            </a:r>
            <a:r>
              <a:rPr sz="3218" spc="-10" dirty="0">
                <a:latin typeface="Times New Roman"/>
                <a:cs typeface="Times New Roman"/>
              </a:rPr>
              <a:t>ı</a:t>
            </a:r>
            <a:r>
              <a:rPr sz="3218" spc="-20" dirty="0">
                <a:latin typeface="Times New Roman"/>
                <a:cs typeface="Times New Roman"/>
              </a:rPr>
              <a:t>n</a:t>
            </a:r>
            <a:r>
              <a:rPr sz="3218" spc="-5" dirty="0">
                <a:latin typeface="Times New Roman"/>
                <a:cs typeface="Times New Roman"/>
              </a:rPr>
              <a:t> </a:t>
            </a:r>
            <a:r>
              <a:rPr sz="3218" spc="-15" dirty="0">
                <a:latin typeface="Times New Roman"/>
                <a:cs typeface="Times New Roman"/>
              </a:rPr>
              <a:t>etra</a:t>
            </a:r>
            <a:r>
              <a:rPr sz="3218" spc="-25" dirty="0">
                <a:latin typeface="Times New Roman"/>
                <a:cs typeface="Times New Roman"/>
              </a:rPr>
              <a:t>f</a:t>
            </a:r>
            <a:r>
              <a:rPr sz="3218" spc="-10" dirty="0">
                <a:latin typeface="Times New Roman"/>
                <a:cs typeface="Times New Roman"/>
              </a:rPr>
              <a:t>ı</a:t>
            </a:r>
            <a:r>
              <a:rPr sz="3218" spc="-20" dirty="0">
                <a:latin typeface="Times New Roman"/>
                <a:cs typeface="Times New Roman"/>
              </a:rPr>
              <a:t>nda</a:t>
            </a:r>
            <a:r>
              <a:rPr sz="3218" dirty="0">
                <a:latin typeface="Times New Roman"/>
                <a:cs typeface="Times New Roman"/>
              </a:rPr>
              <a:t> </a:t>
            </a:r>
            <a:r>
              <a:rPr sz="3218" spc="-15" dirty="0">
                <a:latin typeface="Times New Roman"/>
                <a:cs typeface="Times New Roman"/>
              </a:rPr>
              <a:t>10.000</a:t>
            </a:r>
            <a:r>
              <a:rPr sz="3218" dirty="0">
                <a:latin typeface="Times New Roman"/>
                <a:cs typeface="Times New Roman"/>
              </a:rPr>
              <a:t> </a:t>
            </a:r>
            <a:r>
              <a:rPr sz="3218" spc="-15" dirty="0">
                <a:latin typeface="Times New Roman"/>
                <a:cs typeface="Times New Roman"/>
              </a:rPr>
              <a:t>tur</a:t>
            </a:r>
            <a:r>
              <a:rPr sz="3218" dirty="0">
                <a:latin typeface="Times New Roman"/>
                <a:cs typeface="Times New Roman"/>
              </a:rPr>
              <a:t> </a:t>
            </a:r>
            <a:r>
              <a:rPr sz="3218" spc="-15" dirty="0">
                <a:latin typeface="Times New Roman"/>
                <a:cs typeface="Times New Roman"/>
              </a:rPr>
              <a:t>atmakla</a:t>
            </a:r>
            <a:r>
              <a:rPr sz="3218" dirty="0">
                <a:latin typeface="Times New Roman"/>
                <a:cs typeface="Times New Roman"/>
              </a:rPr>
              <a:t> </a:t>
            </a:r>
            <a:r>
              <a:rPr sz="3218" spc="-10" dirty="0">
                <a:latin typeface="Times New Roman"/>
                <a:cs typeface="Times New Roman"/>
              </a:rPr>
              <a:t>e</a:t>
            </a:r>
            <a:r>
              <a:rPr sz="3218" spc="-20" dirty="0">
                <a:latin typeface="Times New Roman"/>
                <a:cs typeface="Times New Roman"/>
              </a:rPr>
              <a:t>şd</a:t>
            </a:r>
            <a:r>
              <a:rPr sz="3218" spc="-5" dirty="0">
                <a:latin typeface="Times New Roman"/>
                <a:cs typeface="Times New Roman"/>
              </a:rPr>
              <a:t>e</a:t>
            </a:r>
            <a:r>
              <a:rPr sz="3218" spc="-20" dirty="0">
                <a:latin typeface="Times New Roman"/>
                <a:cs typeface="Times New Roman"/>
              </a:rPr>
              <a:t>ğer</a:t>
            </a:r>
            <a:r>
              <a:rPr sz="3218" spc="-15" dirty="0">
                <a:latin typeface="Times New Roman"/>
                <a:cs typeface="Times New Roman"/>
              </a:rPr>
              <a:t> olurdu.</a:t>
            </a:r>
            <a:endParaRPr sz="3218" dirty="0">
              <a:latin typeface="Times New Roman"/>
              <a:cs typeface="Times New Roman"/>
            </a:endParaRPr>
          </a:p>
        </p:txBody>
      </p:sp>
    </p:spTree>
    <p:extLst>
      <p:ext uri="{BB962C8B-B14F-4D97-AF65-F5344CB8AC3E}">
        <p14:creationId xmlns:p14="http://schemas.microsoft.com/office/powerpoint/2010/main" val="58257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77050" y="284849"/>
            <a:ext cx="7753315" cy="4441697"/>
          </a:xfrm>
          <a:prstGeom prst="rect">
            <a:avLst/>
          </a:prstGeom>
          <a:blipFill>
            <a:blip r:embed="rId2" cstate="print"/>
            <a:stretch>
              <a:fillRect/>
            </a:stretch>
          </a:blipFill>
        </p:spPr>
        <p:txBody>
          <a:bodyPr wrap="square" lIns="0" tIns="0" rIns="0" bIns="0" rtlCol="0">
            <a:spAutoFit/>
          </a:bodyPr>
          <a:lstStyle/>
          <a:p>
            <a:endParaRPr sz="1810"/>
          </a:p>
        </p:txBody>
      </p:sp>
      <p:sp>
        <p:nvSpPr>
          <p:cNvPr id="6" name="object 6"/>
          <p:cNvSpPr txBox="1"/>
          <p:nvPr/>
        </p:nvSpPr>
        <p:spPr>
          <a:xfrm>
            <a:off x="2165139" y="4867326"/>
            <a:ext cx="7571258" cy="1728548"/>
          </a:xfrm>
          <a:prstGeom prst="rect">
            <a:avLst/>
          </a:prstGeom>
        </p:spPr>
        <p:txBody>
          <a:bodyPr vert="horz" wrap="square" lIns="0" tIns="0" rIns="0" bIns="0" rtlCol="0">
            <a:spAutoFit/>
          </a:bodyPr>
          <a:lstStyle/>
          <a:p>
            <a:pPr marL="356953" marR="6386" indent="-344182">
              <a:buClr>
                <a:srgbClr val="FF9A33"/>
              </a:buClr>
              <a:buFont typeface="Times New Roman"/>
              <a:buChar char="•"/>
              <a:tabLst>
                <a:tab pos="357591" algn="l"/>
              </a:tabLst>
            </a:pPr>
            <a:r>
              <a:rPr sz="2816" spc="-5" dirty="0">
                <a:latin typeface="Times New Roman"/>
                <a:cs typeface="Times New Roman"/>
              </a:rPr>
              <a:t>G</a:t>
            </a:r>
            <a:r>
              <a:rPr sz="2816" dirty="0">
                <a:latin typeface="Times New Roman"/>
                <a:cs typeface="Times New Roman"/>
              </a:rPr>
              <a:t>ü</a:t>
            </a:r>
            <a:r>
              <a:rPr sz="2816" spc="-5" dirty="0">
                <a:latin typeface="Times New Roman"/>
                <a:cs typeface="Times New Roman"/>
              </a:rPr>
              <a:t>n</a:t>
            </a:r>
            <a:r>
              <a:rPr sz="2816" spc="-10" dirty="0">
                <a:latin typeface="Times New Roman"/>
                <a:cs typeface="Times New Roman"/>
              </a:rPr>
              <a:t>e</a:t>
            </a:r>
            <a:r>
              <a:rPr sz="2816" dirty="0">
                <a:latin typeface="Times New Roman"/>
                <a:cs typeface="Times New Roman"/>
              </a:rPr>
              <a:t>ş</a:t>
            </a:r>
            <a:r>
              <a:rPr sz="2816" spc="-5" dirty="0">
                <a:latin typeface="Times New Roman"/>
                <a:cs typeface="Times New Roman"/>
              </a:rPr>
              <a:t>’i</a:t>
            </a:r>
            <a:r>
              <a:rPr sz="2816" dirty="0">
                <a:latin typeface="Times New Roman"/>
                <a:cs typeface="Times New Roman"/>
              </a:rPr>
              <a:t>n</a:t>
            </a:r>
            <a:r>
              <a:rPr sz="2816" spc="-5" dirty="0">
                <a:latin typeface="Times New Roman"/>
                <a:cs typeface="Times New Roman"/>
              </a:rPr>
              <a:t> kütles</a:t>
            </a:r>
            <a:r>
              <a:rPr sz="2816" dirty="0">
                <a:latin typeface="Times New Roman"/>
                <a:cs typeface="Times New Roman"/>
              </a:rPr>
              <a:t>i</a:t>
            </a:r>
            <a:r>
              <a:rPr sz="2816" spc="-5" dirty="0">
                <a:latin typeface="Times New Roman"/>
                <a:cs typeface="Times New Roman"/>
              </a:rPr>
              <a:t> ço</a:t>
            </a:r>
            <a:r>
              <a:rPr sz="2816" dirty="0">
                <a:latin typeface="Times New Roman"/>
                <a:cs typeface="Times New Roman"/>
              </a:rPr>
              <a:t>k</a:t>
            </a:r>
            <a:r>
              <a:rPr sz="2816" spc="-5" dirty="0">
                <a:latin typeface="Times New Roman"/>
                <a:cs typeface="Times New Roman"/>
              </a:rPr>
              <a:t> büyü</a:t>
            </a:r>
            <a:r>
              <a:rPr sz="2816" dirty="0">
                <a:latin typeface="Times New Roman"/>
                <a:cs typeface="Times New Roman"/>
              </a:rPr>
              <a:t>k</a:t>
            </a:r>
            <a:r>
              <a:rPr sz="2816" spc="-5" dirty="0">
                <a:latin typeface="Times New Roman"/>
                <a:cs typeface="Times New Roman"/>
              </a:rPr>
              <a:t> old</a:t>
            </a:r>
            <a:r>
              <a:rPr sz="2816" spc="-10" dirty="0">
                <a:latin typeface="Times New Roman"/>
                <a:cs typeface="Times New Roman"/>
              </a:rPr>
              <a:t>u</a:t>
            </a:r>
            <a:r>
              <a:rPr sz="2816" dirty="0">
                <a:latin typeface="Times New Roman"/>
                <a:cs typeface="Times New Roman"/>
              </a:rPr>
              <a:t>ğ</a:t>
            </a:r>
            <a:r>
              <a:rPr sz="2816" spc="-5" dirty="0">
                <a:latin typeface="Times New Roman"/>
                <a:cs typeface="Times New Roman"/>
              </a:rPr>
              <a:t>unda</a:t>
            </a:r>
            <a:r>
              <a:rPr sz="2816" dirty="0">
                <a:latin typeface="Times New Roman"/>
                <a:cs typeface="Times New Roman"/>
              </a:rPr>
              <a:t>n</a:t>
            </a:r>
            <a:r>
              <a:rPr sz="2816" spc="-10" dirty="0">
                <a:latin typeface="Times New Roman"/>
                <a:cs typeface="Times New Roman"/>
              </a:rPr>
              <a:t> </a:t>
            </a:r>
            <a:r>
              <a:rPr sz="2816" spc="-5" dirty="0">
                <a:latin typeface="Times New Roman"/>
                <a:cs typeface="Times New Roman"/>
              </a:rPr>
              <a:t>tüm gezegenler</a:t>
            </a:r>
            <a:r>
              <a:rPr sz="2816" dirty="0">
                <a:latin typeface="Times New Roman"/>
                <a:cs typeface="Times New Roman"/>
              </a:rPr>
              <a:t>i</a:t>
            </a:r>
            <a:r>
              <a:rPr sz="2816" spc="-5" dirty="0">
                <a:latin typeface="Times New Roman"/>
                <a:cs typeface="Times New Roman"/>
              </a:rPr>
              <a:t> kendin</a:t>
            </a:r>
            <a:r>
              <a:rPr sz="2816" dirty="0">
                <a:latin typeface="Times New Roman"/>
                <a:cs typeface="Times New Roman"/>
              </a:rPr>
              <a:t>e</a:t>
            </a:r>
            <a:r>
              <a:rPr sz="2816" spc="-5" dirty="0">
                <a:latin typeface="Times New Roman"/>
                <a:cs typeface="Times New Roman"/>
              </a:rPr>
              <a:t> çeke</a:t>
            </a:r>
            <a:r>
              <a:rPr sz="2816" dirty="0">
                <a:latin typeface="Times New Roman"/>
                <a:cs typeface="Times New Roman"/>
              </a:rPr>
              <a:t>r</a:t>
            </a:r>
            <a:r>
              <a:rPr sz="2816" spc="-5" dirty="0">
                <a:latin typeface="Times New Roman"/>
                <a:cs typeface="Times New Roman"/>
              </a:rPr>
              <a:t> v</a:t>
            </a:r>
            <a:r>
              <a:rPr sz="2816" dirty="0">
                <a:latin typeface="Times New Roman"/>
                <a:cs typeface="Times New Roman"/>
              </a:rPr>
              <a:t>e</a:t>
            </a:r>
            <a:r>
              <a:rPr sz="2816" spc="-5" dirty="0">
                <a:latin typeface="Times New Roman"/>
                <a:cs typeface="Times New Roman"/>
              </a:rPr>
              <a:t> gezegenle</a:t>
            </a:r>
            <a:r>
              <a:rPr sz="2816" dirty="0">
                <a:latin typeface="Times New Roman"/>
                <a:cs typeface="Times New Roman"/>
              </a:rPr>
              <a:t>r</a:t>
            </a:r>
            <a:r>
              <a:rPr sz="2816" spc="-5" dirty="0">
                <a:latin typeface="Times New Roman"/>
                <a:cs typeface="Times New Roman"/>
              </a:rPr>
              <a:t> onun etraf</a:t>
            </a:r>
            <a:r>
              <a:rPr sz="2816" spc="-10" dirty="0">
                <a:latin typeface="Times New Roman"/>
                <a:cs typeface="Times New Roman"/>
              </a:rPr>
              <a:t>ı</a:t>
            </a:r>
            <a:r>
              <a:rPr sz="2816" spc="-5" dirty="0">
                <a:latin typeface="Times New Roman"/>
                <a:cs typeface="Times New Roman"/>
              </a:rPr>
              <a:t>nd</a:t>
            </a:r>
            <a:r>
              <a:rPr sz="2816" dirty="0">
                <a:latin typeface="Times New Roman"/>
                <a:cs typeface="Times New Roman"/>
              </a:rPr>
              <a:t>a</a:t>
            </a:r>
            <a:r>
              <a:rPr sz="2816" spc="-5" dirty="0">
                <a:latin typeface="Times New Roman"/>
                <a:cs typeface="Times New Roman"/>
              </a:rPr>
              <a:t> elipti</a:t>
            </a:r>
            <a:r>
              <a:rPr sz="2816" dirty="0">
                <a:latin typeface="Times New Roman"/>
                <a:cs typeface="Times New Roman"/>
              </a:rPr>
              <a:t>k</a:t>
            </a:r>
            <a:r>
              <a:rPr sz="2816" spc="-5" dirty="0">
                <a:latin typeface="Times New Roman"/>
                <a:cs typeface="Times New Roman"/>
              </a:rPr>
              <a:t> (neredeys</a:t>
            </a:r>
            <a:r>
              <a:rPr sz="2816" dirty="0">
                <a:latin typeface="Times New Roman"/>
                <a:cs typeface="Times New Roman"/>
              </a:rPr>
              <a:t>e</a:t>
            </a:r>
            <a:r>
              <a:rPr sz="2816" spc="-5" dirty="0">
                <a:latin typeface="Times New Roman"/>
                <a:cs typeface="Times New Roman"/>
              </a:rPr>
              <a:t> dairesel</a:t>
            </a:r>
            <a:r>
              <a:rPr sz="2816" dirty="0">
                <a:latin typeface="Times New Roman"/>
                <a:cs typeface="Times New Roman"/>
              </a:rPr>
              <a:t>)</a:t>
            </a:r>
            <a:r>
              <a:rPr sz="2816" spc="-5" dirty="0">
                <a:latin typeface="Times New Roman"/>
                <a:cs typeface="Times New Roman"/>
              </a:rPr>
              <a:t> yörüngelerde sürekl</a:t>
            </a:r>
            <a:r>
              <a:rPr sz="2816" dirty="0">
                <a:latin typeface="Times New Roman"/>
                <a:cs typeface="Times New Roman"/>
              </a:rPr>
              <a:t>i</a:t>
            </a:r>
            <a:r>
              <a:rPr sz="2816" spc="-10" dirty="0">
                <a:latin typeface="Times New Roman"/>
                <a:cs typeface="Times New Roman"/>
              </a:rPr>
              <a:t> </a:t>
            </a:r>
            <a:r>
              <a:rPr sz="2816" spc="-5" dirty="0">
                <a:latin typeface="Times New Roman"/>
                <a:cs typeface="Times New Roman"/>
              </a:rPr>
              <a:t>dola</a:t>
            </a:r>
            <a:r>
              <a:rPr sz="2816" spc="-10" dirty="0">
                <a:latin typeface="Times New Roman"/>
                <a:cs typeface="Times New Roman"/>
              </a:rPr>
              <a:t>n</a:t>
            </a:r>
            <a:r>
              <a:rPr sz="2816" dirty="0">
                <a:latin typeface="Times New Roman"/>
                <a:cs typeface="Times New Roman"/>
              </a:rPr>
              <a:t>ı</a:t>
            </a:r>
            <a:r>
              <a:rPr sz="2816" spc="-5" dirty="0">
                <a:latin typeface="Times New Roman"/>
                <a:cs typeface="Times New Roman"/>
              </a:rPr>
              <a:t>rlar.</a:t>
            </a:r>
            <a:endParaRPr sz="2816" dirty="0">
              <a:latin typeface="Times New Roman"/>
              <a:cs typeface="Times New Roman"/>
            </a:endParaRPr>
          </a:p>
        </p:txBody>
      </p:sp>
    </p:spTree>
    <p:extLst>
      <p:ext uri="{BB962C8B-B14F-4D97-AF65-F5344CB8AC3E}">
        <p14:creationId xmlns:p14="http://schemas.microsoft.com/office/powerpoint/2010/main" val="3834354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2769</Words>
  <Application>Microsoft Office PowerPoint</Application>
  <PresentationFormat>Widescreen</PresentationFormat>
  <Paragraphs>269</Paragraphs>
  <Slides>64</Slides>
  <Notes>10</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64</vt:i4>
      </vt:variant>
    </vt:vector>
  </HeadingPairs>
  <TitlesOfParts>
    <vt:vector size="79" baseType="lpstr">
      <vt:lpstr>SimSun</vt:lpstr>
      <vt:lpstr>AR CHRISTY</vt:lpstr>
      <vt:lpstr>Arial</vt:lpstr>
      <vt:lpstr>Calibri</vt:lpstr>
      <vt:lpstr>Calibri Light</vt:lpstr>
      <vt:lpstr>Century Gothic</vt:lpstr>
      <vt:lpstr>Comic Sans MS</vt:lpstr>
      <vt:lpstr>Palatino</vt:lpstr>
      <vt:lpstr>Symbol</vt:lpstr>
      <vt:lpstr>Times New Roman</vt:lpstr>
      <vt:lpstr>Verdana</vt:lpstr>
      <vt:lpstr>Wingdings</vt:lpstr>
      <vt:lpstr>Office Theme</vt:lpstr>
      <vt:lpstr>Default Design</vt:lpstr>
      <vt:lpstr>Photo Editor Photo</vt:lpstr>
      <vt:lpstr>Güneş</vt:lpstr>
      <vt:lpstr>Güneş</vt:lpstr>
      <vt:lpstr>Güneş</vt:lpstr>
      <vt:lpstr>Güneş</vt:lpstr>
      <vt:lpstr>Güneş ve Gezegenleri</vt:lpstr>
      <vt:lpstr>PowerPoint Presentation</vt:lpstr>
      <vt:lpstr>PowerPoint Presentation</vt:lpstr>
      <vt:lpstr>PowerPoint Presentation</vt:lpstr>
      <vt:lpstr>PowerPoint Presentation</vt:lpstr>
      <vt:lpstr>Güneş’in Yüzeyi</vt:lpstr>
      <vt:lpstr>PowerPoint Presentation</vt:lpstr>
      <vt:lpstr>Güneş de büyük bir mıknatıstır. Ancak şekilde görüldüğü gibi Dünya’ya</vt:lpstr>
      <vt:lpstr>Güneş Lekesi</vt:lpstr>
      <vt:lpstr>PowerPoint Presentation</vt:lpstr>
      <vt:lpstr>Güneş’in Manyetik Alanı</vt:lpstr>
      <vt:lpstr>Güneş’in Dönmesi</vt:lpstr>
      <vt:lpstr>PowerPoint Presentation</vt:lpstr>
      <vt:lpstr>Güneş’te Flare ve Bulgurlanma</vt:lpstr>
      <vt:lpstr>PowerPoint Presentation</vt:lpstr>
      <vt:lpstr>Güneş</vt:lpstr>
      <vt:lpstr>Güneş</vt:lpstr>
      <vt:lpstr>PowerPoint Presentation</vt:lpstr>
      <vt:lpstr>İç bölgeler</vt:lpstr>
      <vt:lpstr>Güneş’in İç Yapısı</vt:lpstr>
      <vt:lpstr>Güneş</vt:lpstr>
      <vt:lpstr>Konveksiyon</vt:lpstr>
      <vt:lpstr>PowerPoint Presentation</vt:lpstr>
      <vt:lpstr>Güneş’in üst atmosferleri</vt:lpstr>
      <vt:lpstr>Güneş’in Atmosferi</vt:lpstr>
      <vt:lpstr>Kromosfer</vt:lpstr>
      <vt:lpstr>Korona’nın Resmi</vt:lpstr>
      <vt:lpstr>Güneş Rüzgarı</vt:lpstr>
      <vt:lpstr>Koronal kütle atımları</vt:lpstr>
      <vt:lpstr> Aurora</vt:lpstr>
      <vt:lpstr>Güneşin Dünyamıza Etkileri; Kutup Işıması  </vt:lpstr>
      <vt:lpstr>2003 CME (koronal kütle atımı)</vt:lpstr>
      <vt:lpstr>PowerPoint Presentation</vt:lpstr>
      <vt:lpstr>Jeomagnetik Fırtınalar </vt:lpstr>
      <vt:lpstr>GELİŞEN  JEOMAGNETİK  FIRTINALAR   HANGİ  SİSTEMLERİMİZİ  ETKİLEMEKTEDİR </vt:lpstr>
      <vt:lpstr>Uydular </vt:lpstr>
      <vt:lpstr>İnsanlar İçin Radyasyon Tehlikesi  </vt:lpstr>
      <vt:lpstr>İklim </vt:lpstr>
      <vt:lpstr>Elektrik Dağıtımı </vt:lpstr>
      <vt:lpstr>Yıldız Oluşum Bölgeleri</vt:lpstr>
      <vt:lpstr>Yıldız yaşamı bir bulutta başlar</vt:lpstr>
      <vt:lpstr>Dengeleme görevi...</vt:lpstr>
      <vt:lpstr>TT Tauri Yıldızları</vt:lpstr>
      <vt:lpstr>Yıldızlararası Ortam</vt:lpstr>
      <vt:lpstr>Yıldızlararası Ortam</vt:lpstr>
      <vt:lpstr>Standart Gezegen Oluşum Teorisi</vt:lpstr>
      <vt:lpstr>Standart Gezegen Oluşum Teorisi</vt:lpstr>
      <vt:lpstr>Standart Gezegen Oluşum Teorisi</vt:lpstr>
      <vt:lpstr>PowerPoint Presentation</vt:lpstr>
      <vt:lpstr>Güneş Sisteminin Oluşumu</vt:lpstr>
      <vt:lpstr>Dev Moleküler Bulutlar</vt:lpstr>
      <vt:lpstr>Görüntüyü büyüttüğümüzde</vt:lpstr>
      <vt:lpstr>Daha büyüttüğümüzde</vt:lpstr>
      <vt:lpstr>Ve daha büyütüğümüzde</vt:lpstr>
      <vt:lpstr>Yıldız oluşum bölgesi</vt:lpstr>
      <vt:lpstr>Buluttan yıldız doğumu</vt:lpstr>
      <vt:lpstr>Gezegenimsi Disks</vt:lpstr>
      <vt:lpstr>Önyıldızın Oluşumu</vt:lpstr>
      <vt:lpstr>PowerPoint Presentation</vt:lpstr>
      <vt:lpstr>Güneş türü yıldızların sonu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Güneş ve Yıldızlar</dc:title>
  <dc:creator>Mesut Yilmaz</dc:creator>
  <cp:lastModifiedBy>m_yilmazzz@hotmail.com</cp:lastModifiedBy>
  <cp:revision>17</cp:revision>
  <dcterms:created xsi:type="dcterms:W3CDTF">2014-11-27T11:43:07Z</dcterms:created>
  <dcterms:modified xsi:type="dcterms:W3CDTF">2016-11-27T15:14:10Z</dcterms:modified>
</cp:coreProperties>
</file>