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256" r:id="rId3"/>
    <p:sldId id="258" r:id="rId4"/>
    <p:sldId id="257" r:id="rId5"/>
    <p:sldId id="267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482D06-7850-4DA8-8AD0-99EE5EFF4849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6A562-D223-4670-AB82-040AC04BF3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632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58638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69169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78465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70371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2648D9-A420-2A78-D1AF-5A541CE21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E5E4D77-A0C4-7296-2470-CBD8727259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9AD0632-926E-A138-B32A-BF35E0048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3A6A-91B1-42D8-9550-89B8F762C7BF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1C2EA3E-7821-61AE-C061-8B4C20430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52FDDF-C2E3-11D5-EEA2-DA794C8ED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6F5F-AD95-492A-AC43-255E8DF8F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194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DD3CAC5-87C3-BAE7-0E14-AE4FAE47C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E6F32D4-146D-0482-E8DD-9D664DA0C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BD3F8D5-BEB1-BEA3-408A-F81EC30AF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3A6A-91B1-42D8-9550-89B8F762C7BF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A569556-D7F3-360C-756E-C8BA117C1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3FD788-D252-3386-C6D6-13C6EB848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6F5F-AD95-492A-AC43-255E8DF8F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9788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F66FE4F-CFB0-D1EF-C9B6-09565018A1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84E43F4-F01C-D316-C62F-956FC9674B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A701715-309D-163C-A9EB-02A9A5E1E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3A6A-91B1-42D8-9550-89B8F762C7BF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D35E2FB-9E77-8012-4096-5F15B355F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B4264EB-0D19-D8D7-79AA-102DF1276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6F5F-AD95-492A-AC43-255E8DF8F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7836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26153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34866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87959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47694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78125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154583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298079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53672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1061BE-792F-01E8-8F96-F9F1B4266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170C80-F23E-98A6-1A6B-C53DF78D1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2B2E85B-78F8-D61F-FDA5-723959863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3A6A-91B1-42D8-9550-89B8F762C7BF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92EF741-41E1-C2C8-96A0-88F60D163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9AF813-FB0F-4965-EC33-9356096A3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6F5F-AD95-492A-AC43-255E8DF8F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6710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899095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67861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272888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1468667" y="1397533"/>
            <a:ext cx="2448400" cy="2542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806533" y="1323000"/>
            <a:ext cx="3288800" cy="5244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▫"/>
              <a:defRPr sz="2400"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◦"/>
              <a:defRPr sz="2400"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8293467" y="1323000"/>
            <a:ext cx="3288800" cy="5244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▫"/>
              <a:defRPr sz="2400"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◦"/>
              <a:defRPr sz="2400"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019569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1785367" y="1131767"/>
            <a:ext cx="7784800" cy="154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766120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ctrTitle"/>
          </p:nvPr>
        </p:nvSpPr>
        <p:spPr>
          <a:xfrm>
            <a:off x="1801467" y="1029200"/>
            <a:ext cx="7776800" cy="154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ubTitle" idx="1"/>
          </p:nvPr>
        </p:nvSpPr>
        <p:spPr>
          <a:xfrm>
            <a:off x="1801467" y="3314401"/>
            <a:ext cx="77768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508128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2547233" y="1402600"/>
            <a:ext cx="7095200" cy="1093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592652" rtl="0">
              <a:spcBef>
                <a:spcPts val="800"/>
              </a:spcBef>
              <a:spcAft>
                <a:spcPts val="0"/>
              </a:spcAft>
              <a:buSzPts val="3400"/>
              <a:buFont typeface="Abril Fatface"/>
              <a:buChar char="▫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1pPr>
            <a:lvl2pPr marL="1219170" lvl="1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◦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2pPr>
            <a:lvl3pPr marL="1828754" lvl="2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■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3pPr>
            <a:lvl4pPr marL="2438339" lvl="3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●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4pPr>
            <a:lvl5pPr marL="3047924" lvl="4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○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5pPr>
            <a:lvl6pPr marL="3657509" lvl="5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■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6pPr>
            <a:lvl7pPr marL="4267093" lvl="6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●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7pPr>
            <a:lvl8pPr marL="4876678" lvl="7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○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8pPr>
            <a:lvl9pPr marL="5486263" lvl="8" indent="-592652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■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422955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1468667" y="1397533"/>
            <a:ext cx="2448400" cy="2542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5483800" y="799933"/>
            <a:ext cx="5354800" cy="4767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91054">
              <a:spcBef>
                <a:spcPts val="800"/>
              </a:spcBef>
              <a:spcAft>
                <a:spcPts val="0"/>
              </a:spcAft>
              <a:buSzPts val="2200"/>
              <a:buChar char="▫"/>
              <a:defRPr/>
            </a:lvl1pPr>
            <a:lvl2pPr marL="1219170" lvl="1" indent="-491054">
              <a:spcBef>
                <a:spcPts val="0"/>
              </a:spcBef>
              <a:spcAft>
                <a:spcPts val="0"/>
              </a:spcAft>
              <a:buSzPts val="2200"/>
              <a:buChar char="◦"/>
              <a:defRPr/>
            </a:lvl2pPr>
            <a:lvl3pPr marL="1828754" lvl="2" indent="-491054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marL="2438339" lvl="3" indent="-491054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marL="3047924" lvl="4" indent="-491054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marL="3657509" lvl="5" indent="-491054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marL="4267093" lvl="6" indent="-491054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marL="4876678" lvl="7" indent="-491054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marL="5486263" lvl="8" indent="-491054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297810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1468667" y="1397533"/>
            <a:ext cx="2448400" cy="2542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4697533" y="1345800"/>
            <a:ext cx="2274000" cy="4759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23323" rtl="0">
              <a:spcBef>
                <a:spcPts val="800"/>
              </a:spcBef>
              <a:spcAft>
                <a:spcPts val="0"/>
              </a:spcAft>
              <a:buSzPts val="1400"/>
              <a:buChar char="▫"/>
              <a:defRPr sz="1867"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◦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7088584" y="1345800"/>
            <a:ext cx="2274000" cy="4759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23323" rtl="0">
              <a:spcBef>
                <a:spcPts val="800"/>
              </a:spcBef>
              <a:spcAft>
                <a:spcPts val="0"/>
              </a:spcAft>
              <a:buSzPts val="1400"/>
              <a:buChar char="▫"/>
              <a:defRPr sz="1867"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◦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3"/>
          </p:nvPr>
        </p:nvSpPr>
        <p:spPr>
          <a:xfrm>
            <a:off x="9479633" y="1345800"/>
            <a:ext cx="2274000" cy="4759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23323" rtl="0">
              <a:spcBef>
                <a:spcPts val="800"/>
              </a:spcBef>
              <a:spcAft>
                <a:spcPts val="0"/>
              </a:spcAft>
              <a:buSzPts val="1400"/>
              <a:buChar char="▫"/>
              <a:defRPr sz="1867"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◦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54756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FAA07B0-0633-DC7B-78B2-8EE7796C7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4617641-78E3-257A-762A-BEADC8C9D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C227C98-4FB7-C393-4077-9FF6CEA61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3A6A-91B1-42D8-9550-89B8F762C7BF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07014B0-FF5A-8882-4D48-363F69694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0FDB43B-5FA5-7C6A-EEF7-1C3047CB8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6F5F-AD95-492A-AC43-255E8DF8F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4195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98472A-FAD7-5D64-B9FF-282A45569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AD2E38-16F2-483F-0500-FA2196670A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9F2B4E-BE2B-B27C-15A6-65E5270BA3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87DCE67-22F9-3FC0-8F6B-DCF09A87A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3A6A-91B1-42D8-9550-89B8F762C7BF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A8A12EA-A1D1-10E3-6717-7E7A8A021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48148C1-5F01-FB36-1484-B0A522CB1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6F5F-AD95-492A-AC43-255E8DF8F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045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98E9C18-F062-22F9-A345-CE8186756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B552BA6-2131-F3AE-4ACB-5C835F311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A2AA6B0-5A99-A1BB-7774-BF620C4ACB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B68DF6C-8227-DD38-E8A7-403B29CA6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659953C-0D1C-E986-1771-025B5E757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31F30AE-B331-0FDE-B02B-E00F78DA6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3A6A-91B1-42D8-9550-89B8F762C7BF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34FC934-3A87-F830-87E3-2B1E34441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6865950-3430-4B41-6176-D075A9EB6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6F5F-AD95-492A-AC43-255E8DF8F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3860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C19D29-5B12-56CE-F0C3-F7B67B05C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6B94B60-8EDC-E125-7447-F8FE531B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3A6A-91B1-42D8-9550-89B8F762C7BF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E85C1F9-9A5B-DD18-B039-3EA9C9D67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D3DA2E8-9F5C-D752-912D-B956432FE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6F5F-AD95-492A-AC43-255E8DF8F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0817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48D44B0-9F67-147E-2BC8-8A39F837E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3A6A-91B1-42D8-9550-89B8F762C7BF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F90F80E-34A4-C27F-73B8-59EDB58E9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9C4DD99-F4FE-C60E-9FC9-291A89D6C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6F5F-AD95-492A-AC43-255E8DF8F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003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A1978F-741F-83A8-3029-672E306E5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94C449-4D33-21B9-74AA-A76CA7055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990B6B-9B3C-D989-0537-11E94FACD3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1038E51-816B-C273-47E4-272DED649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3A6A-91B1-42D8-9550-89B8F762C7BF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15D6570-45AE-2EFD-9374-432A191FE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B1E2D1D-DE00-7DB5-B8D2-5563AEB89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6F5F-AD95-492A-AC43-255E8DF8F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830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C5C0D9-47AF-67D7-69D3-B55E7456F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056F75A9-DF3A-20D5-763D-4282460474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6C92CDE-F5C9-DBA3-2BE7-F245F07F81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01AD00C-3D43-3DE2-C701-8EF7CADAD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3A6A-91B1-42D8-9550-89B8F762C7BF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B4E3E95-BE20-F62C-288E-F4D9C3F54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D1A58E1-12D1-5A00-DCF5-76F7CABF7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6F5F-AD95-492A-AC43-255E8DF8F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5395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0CCB17C-100D-93CC-55C5-79475F130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BD603F2-0A6D-CA5B-A65B-42F6B99B4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9C06312-5D7E-2C98-8822-264D78C47A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93A6A-91B1-42D8-9550-89B8F762C7BF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9D85AED-C851-A490-7C7D-56877987C6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B87859-9046-A5AF-3D80-4A8616D808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C6F5F-AD95-492A-AC43-255E8DF8FD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7612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43787-D3DC-45D5-B56C-69A6C1B79726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6254B-239C-4179-BDCB-5F38BC1EE8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4996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ctrTitle"/>
          </p:nvPr>
        </p:nvSpPr>
        <p:spPr>
          <a:xfrm>
            <a:off x="1871531" y="932723"/>
            <a:ext cx="7784800" cy="1546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tr-TR" sz="5867" b="1" dirty="0">
                <a:latin typeface="Arial Narrow" panose="020B0606020202030204" pitchFamily="34" charset="0"/>
              </a:rPr>
              <a:t>HAYVAN DAVRANIŞLARI</a:t>
            </a:r>
            <a:br>
              <a:rPr lang="tr-TR" sz="5867" b="1" dirty="0">
                <a:latin typeface="Arial Narrow" panose="020B0606020202030204" pitchFamily="34" charset="0"/>
              </a:rPr>
            </a:br>
            <a:br>
              <a:rPr lang="tr-TR" sz="5867" b="1" dirty="0">
                <a:latin typeface="Arial Narrow" panose="020B0606020202030204" pitchFamily="34" charset="0"/>
              </a:rPr>
            </a:br>
            <a:r>
              <a:rPr lang="tr-TR" sz="5867" b="1" dirty="0">
                <a:latin typeface="Arial Narrow" panose="020B0606020202030204" pitchFamily="34" charset="0"/>
              </a:rPr>
              <a:t>DUYGULAR &amp; MOTİVASYON</a:t>
            </a:r>
            <a:br>
              <a:rPr lang="tr-TR" sz="4267" dirty="0"/>
            </a:br>
            <a:endParaRPr dirty="0"/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79CA8E97-D852-4B71-8363-5915CEE5878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696" r="26764"/>
          <a:stretch/>
        </p:blipFill>
        <p:spPr>
          <a:xfrm>
            <a:off x="6384032" y="2493062"/>
            <a:ext cx="3648405" cy="238871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ctrTitle" idx="4294967295"/>
          </p:nvPr>
        </p:nvSpPr>
        <p:spPr>
          <a:xfrm>
            <a:off x="0" y="1325033"/>
            <a:ext cx="5613400" cy="98425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tr-TR" sz="4800" b="1" dirty="0">
                <a:latin typeface="Arial Narrow" panose="020B0606020202030204" pitchFamily="34" charset="0"/>
              </a:rPr>
              <a:t>SORULAR:</a:t>
            </a:r>
            <a:br>
              <a:rPr lang="tr-TR" sz="4800" dirty="0"/>
            </a:br>
            <a:endParaRPr sz="4800" dirty="0"/>
          </a:p>
        </p:txBody>
      </p:sp>
      <p:sp>
        <p:nvSpPr>
          <p:cNvPr id="71" name="Shape 71"/>
          <p:cNvSpPr txBox="1">
            <a:spLocks noGrp="1"/>
          </p:cNvSpPr>
          <p:nvPr>
            <p:ph type="subTitle" idx="4294967295"/>
          </p:nvPr>
        </p:nvSpPr>
        <p:spPr>
          <a:xfrm>
            <a:off x="1" y="2180167"/>
            <a:ext cx="4830233" cy="279188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457189" indent="-457189"/>
            <a:r>
              <a:rPr lang="tr-TR" sz="3200" b="1" dirty="0">
                <a:latin typeface="Arial Narrow" panose="020B0606020202030204" pitchFamily="34" charset="0"/>
              </a:rPr>
              <a:t>Duygu nedir?</a:t>
            </a:r>
          </a:p>
          <a:p>
            <a:pPr marL="457189" indent="-457189"/>
            <a:r>
              <a:rPr lang="tr-TR" sz="3200" b="1" dirty="0">
                <a:latin typeface="Arial Narrow" panose="020B0606020202030204" pitchFamily="34" charset="0"/>
              </a:rPr>
              <a:t>Hayvanlarda duygu var mıdır?</a:t>
            </a:r>
          </a:p>
          <a:p>
            <a:pPr marL="457189" indent="-457189"/>
            <a:r>
              <a:rPr lang="tr-TR" sz="3200" b="1" dirty="0">
                <a:latin typeface="Arial Narrow" panose="020B0606020202030204" pitchFamily="34" charset="0"/>
              </a:rPr>
              <a:t>Motivasyon nedir?</a:t>
            </a:r>
          </a:p>
          <a:p>
            <a:pPr marL="457189" indent="-457189"/>
            <a:r>
              <a:rPr lang="tr-TR" sz="3200" b="1" dirty="0">
                <a:latin typeface="Arial Narrow" panose="020B0606020202030204" pitchFamily="34" charset="0"/>
              </a:rPr>
              <a:t>Davranış için duygular ve motivasyon neden önemlidir?</a:t>
            </a:r>
            <a:endParaRPr sz="3200" b="1" dirty="0">
              <a:latin typeface="Arial Narrow" panose="020B0606020202030204" pitchFamily="34" charset="0"/>
            </a:endParaRPr>
          </a:p>
        </p:txBody>
      </p:sp>
      <p:pic>
        <p:nvPicPr>
          <p:cNvPr id="72" name="Shape 72" descr="photo-1434030216411-0b793f4b4173.jpg"/>
          <p:cNvPicPr preferRelativeResize="0"/>
          <p:nvPr/>
        </p:nvPicPr>
        <p:blipFill rotWithShape="1">
          <a:blip r:embed="rId3">
            <a:alphaModFix/>
          </a:blip>
          <a:srcRect l="15229" r="15229"/>
          <a:stretch/>
        </p:blipFill>
        <p:spPr>
          <a:xfrm>
            <a:off x="8976320" y="1309788"/>
            <a:ext cx="2976331" cy="36423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75AF68E8-3E6C-4EA0-BDA6-FEEA0314B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4806534" y="1059267"/>
            <a:ext cx="2795177" cy="323382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tr-TR" sz="3200" b="1" dirty="0">
                <a:highlight>
                  <a:srgbClr val="C0CAFC"/>
                </a:highlight>
                <a:latin typeface="Arial Narrow" panose="020B0606020202030204" pitchFamily="34" charset="0"/>
              </a:rPr>
              <a:t>DAVRANIŞ: Uyarana karşı sergilenen cevap</a:t>
            </a:r>
            <a:endParaRPr sz="32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sz="1600" dirty="0"/>
          </a:p>
        </p:txBody>
      </p:sp>
      <p:sp>
        <p:nvSpPr>
          <p:cNvPr id="63" name="Shape 63"/>
          <p:cNvSpPr txBox="1">
            <a:spLocks noGrp="1"/>
          </p:cNvSpPr>
          <p:nvPr>
            <p:ph type="body" idx="2"/>
          </p:nvPr>
        </p:nvSpPr>
        <p:spPr>
          <a:xfrm>
            <a:off x="7728182" y="1059267"/>
            <a:ext cx="4159900" cy="459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tr-TR" sz="3200" b="1" dirty="0">
                <a:highlight>
                  <a:srgbClr val="BDECE5"/>
                </a:highlight>
                <a:latin typeface="Arial Narrow" panose="020B0606020202030204" pitchFamily="34" charset="0"/>
              </a:rPr>
              <a:t>DUYGU: </a:t>
            </a:r>
            <a:r>
              <a:rPr lang="tr-TR" sz="3200" dirty="0">
                <a:highlight>
                  <a:srgbClr val="BDECE5"/>
                </a:highlight>
                <a:latin typeface="Arial Narrow" panose="020B0606020202030204" pitchFamily="34" charset="0"/>
              </a:rPr>
              <a:t>hepimizde var ama açıklamak çok zor!</a:t>
            </a:r>
            <a:endParaRPr lang="tr-TR" sz="3200" b="1" dirty="0">
              <a:highlight>
                <a:srgbClr val="BDECE5"/>
              </a:highlight>
              <a:latin typeface="Arial Narrow" panose="020B0606020202030204" pitchFamily="34" charset="0"/>
            </a:endParaRP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tr-TR" sz="3200" b="1" dirty="0">
                <a:highlight>
                  <a:srgbClr val="BDECE5"/>
                </a:highlight>
                <a:latin typeface="Arial Narrow" panose="020B0606020202030204" pitchFamily="34" charset="0"/>
              </a:rPr>
              <a:t>MOTIVASYON: </a:t>
            </a:r>
            <a:r>
              <a:rPr lang="tr-TR" sz="3200" dirty="0">
                <a:highlight>
                  <a:srgbClr val="BDECE5"/>
                </a:highlight>
                <a:latin typeface="Arial Narrow" panose="020B0606020202030204" pitchFamily="34" charset="0"/>
              </a:rPr>
              <a:t>«neden?» ile ilgili sorular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tr-TR" sz="3200" b="1" dirty="0">
                <a:highlight>
                  <a:srgbClr val="BDECE5"/>
                </a:highlight>
                <a:latin typeface="Arial Narrow" panose="020B0606020202030204" pitchFamily="34" charset="0"/>
              </a:rPr>
              <a:t>MOD: </a:t>
            </a:r>
            <a:r>
              <a:rPr lang="tr-TR" sz="3200" dirty="0">
                <a:highlight>
                  <a:srgbClr val="BDECE5"/>
                </a:highlight>
                <a:latin typeface="Arial Narrow" panose="020B0606020202030204" pitchFamily="34" charset="0"/>
              </a:rPr>
              <a:t>« Zaman soğutur, zaman açıklar, hiçbir </a:t>
            </a:r>
            <a:r>
              <a:rPr lang="tr-TR" sz="3200" dirty="0" err="1">
                <a:highlight>
                  <a:srgbClr val="BDECE5"/>
                </a:highlight>
                <a:latin typeface="Arial Narrow" panose="020B0606020202030204" pitchFamily="34" charset="0"/>
              </a:rPr>
              <a:t>mod</a:t>
            </a:r>
            <a:r>
              <a:rPr lang="tr-TR" sz="3200" dirty="0">
                <a:highlight>
                  <a:srgbClr val="BDECE5"/>
                </a:highlight>
                <a:latin typeface="Arial Narrow" panose="020B0606020202030204" pitchFamily="34" charset="0"/>
              </a:rPr>
              <a:t> zaman içinde değişmeden kalamaz» Mark Twain</a:t>
            </a:r>
            <a:endParaRPr sz="32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sz="1600" b="1" dirty="0"/>
          </a:p>
        </p:txBody>
      </p:sp>
      <p:sp>
        <p:nvSpPr>
          <p:cNvPr id="64" name="Shape 64"/>
          <p:cNvSpPr txBox="1">
            <a:spLocks noGrp="1"/>
          </p:cNvSpPr>
          <p:nvPr>
            <p:ph type="body" idx="4294967295"/>
          </p:nvPr>
        </p:nvSpPr>
        <p:spPr>
          <a:xfrm>
            <a:off x="5416552" y="5471585"/>
            <a:ext cx="6775449" cy="110278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tr-TR" sz="3200" b="1" dirty="0">
                <a:latin typeface="Arial Narrow" panose="020B0606020202030204" pitchFamily="34" charset="0"/>
              </a:rPr>
              <a:t>ETOLOJİ: </a:t>
            </a:r>
            <a:r>
              <a:rPr lang="tr-TR" sz="3200" dirty="0">
                <a:latin typeface="Arial Narrow" panose="020B0606020202030204" pitchFamily="34" charset="0"/>
              </a:rPr>
              <a:t>H</a:t>
            </a:r>
            <a:r>
              <a:rPr lang="tr-TR" altLang="tr-TR" sz="3200" dirty="0">
                <a:latin typeface="Arial Narrow" panose="020B0606020202030204" pitchFamily="34" charset="0"/>
              </a:rPr>
              <a:t>ayvan davranışları bilimi</a:t>
            </a:r>
            <a:endParaRPr lang="en-US" altLang="tr-TR" sz="3200" dirty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sz="1867" dirty="0"/>
          </a:p>
          <a:p>
            <a:pPr marL="0" indent="0">
              <a:spcBef>
                <a:spcPts val="0"/>
              </a:spcBef>
              <a:buNone/>
            </a:pPr>
            <a:endParaRPr sz="1867" dirty="0"/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id="{45AF8169-7DAC-4999-85CE-2D24AC4AC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278" y="1339930"/>
            <a:ext cx="2795177" cy="255267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"/>
              <a:t>Use charts to explain your ideas</a:t>
            </a:r>
            <a:endParaRPr/>
          </a:p>
        </p:txBody>
      </p:sp>
      <p:sp>
        <p:nvSpPr>
          <p:cNvPr id="140" name="Shape 140"/>
          <p:cNvSpPr/>
          <p:nvPr/>
        </p:nvSpPr>
        <p:spPr>
          <a:xfrm>
            <a:off x="6672064" y="3709129"/>
            <a:ext cx="2844000" cy="2844000"/>
          </a:xfrm>
          <a:prstGeom prst="ellipse">
            <a:avLst/>
          </a:prstGeom>
          <a:noFill/>
          <a:ln w="76200" cap="flat" cmpd="sng">
            <a:solidFill>
              <a:srgbClr val="AFCFEC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tr-TR" sz="2400" u="sng" kern="0" dirty="0" err="1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Mod</a:t>
            </a:r>
            <a:r>
              <a:rPr lang="tr-TR" sz="2400" u="sng" kern="0" dirty="0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, </a:t>
            </a:r>
          </a:p>
          <a:p>
            <a:pPr algn="ctr" defTabSz="1219170">
              <a:buClr>
                <a:srgbClr val="000000"/>
              </a:buClr>
            </a:pPr>
            <a:r>
              <a:rPr lang="tr-TR" sz="2400" kern="0" dirty="0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genel duygu durumudur, uzun sürelidir ve belirli bir şeye yönelik değildir.</a:t>
            </a:r>
            <a:endParaRPr sz="2400" kern="0" dirty="0">
              <a:solidFill>
                <a:srgbClr val="000000"/>
              </a:solidFill>
              <a:latin typeface="Arial Narrow" panose="020B0606020202030204" pitchFamily="34" charset="0"/>
              <a:ea typeface="Raleway"/>
              <a:cs typeface="Raleway"/>
              <a:sym typeface="Raleway"/>
            </a:endParaRPr>
          </a:p>
        </p:txBody>
      </p:sp>
      <p:sp>
        <p:nvSpPr>
          <p:cNvPr id="141" name="Shape 141"/>
          <p:cNvSpPr/>
          <p:nvPr/>
        </p:nvSpPr>
        <p:spPr>
          <a:xfrm>
            <a:off x="5718533" y="987600"/>
            <a:ext cx="2844000" cy="2844000"/>
          </a:xfrm>
          <a:prstGeom prst="ellipse">
            <a:avLst/>
          </a:prstGeom>
          <a:noFill/>
          <a:ln w="76200" cap="flat" cmpd="sng">
            <a:solidFill>
              <a:srgbClr val="BDECE5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tr-TR" altLang="tr-TR" sz="2400" u="sng" kern="0" dirty="0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Duygular,</a:t>
            </a:r>
          </a:p>
          <a:p>
            <a:pPr algn="ctr" defTabSz="1219170">
              <a:buClr>
                <a:srgbClr val="000000"/>
              </a:buClr>
            </a:pPr>
            <a:r>
              <a:rPr lang="tr-TR" altLang="tr-TR" sz="2400" kern="0" dirty="0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 fiziksel ve </a:t>
            </a:r>
            <a:r>
              <a:rPr lang="tr-TR" altLang="tr-TR" sz="2400" kern="0" dirty="0" err="1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mental</a:t>
            </a:r>
            <a:r>
              <a:rPr lang="tr-TR" altLang="tr-TR" sz="2400" kern="0" dirty="0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 uyarılma ile ilişkilidir.</a:t>
            </a:r>
            <a:r>
              <a:rPr lang="en-US" altLang="tr-TR" sz="2400" kern="0" dirty="0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 </a:t>
            </a:r>
            <a:endParaRPr sz="2400" kern="0" dirty="0">
              <a:solidFill>
                <a:srgbClr val="000000"/>
              </a:solidFill>
              <a:latin typeface="Arial Narrow" panose="020B0606020202030204" pitchFamily="34" charset="0"/>
              <a:ea typeface="Raleway"/>
              <a:cs typeface="Raleway"/>
              <a:sym typeface="Raleway"/>
            </a:endParaRPr>
          </a:p>
        </p:txBody>
      </p:sp>
      <p:sp>
        <p:nvSpPr>
          <p:cNvPr id="142" name="Shape 142"/>
          <p:cNvSpPr/>
          <p:nvPr/>
        </p:nvSpPr>
        <p:spPr>
          <a:xfrm>
            <a:off x="7915267" y="987600"/>
            <a:ext cx="2844000" cy="2844000"/>
          </a:xfrm>
          <a:prstGeom prst="ellipse">
            <a:avLst/>
          </a:prstGeom>
          <a:noFill/>
          <a:ln w="76200" cap="flat" cmpd="sng">
            <a:solidFill>
              <a:srgbClr val="C0CAFC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tr-TR" altLang="tr-TR" sz="2400" u="sng" kern="0" dirty="0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Motivasyon</a:t>
            </a:r>
            <a:r>
              <a:rPr lang="tr-TR" altLang="tr-TR" sz="2400" kern="0" dirty="0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,</a:t>
            </a:r>
          </a:p>
          <a:p>
            <a:pPr algn="ctr" defTabSz="1219170">
              <a:buClr>
                <a:srgbClr val="000000"/>
              </a:buClr>
            </a:pPr>
            <a:r>
              <a:rPr lang="tr-TR" altLang="tr-TR" sz="2400" kern="0" dirty="0">
                <a:solidFill>
                  <a:srgbClr val="000000"/>
                </a:solidFill>
                <a:latin typeface="Arial Narrow" panose="020B0606020202030204" pitchFamily="34" charset="0"/>
                <a:cs typeface="Arial"/>
                <a:sym typeface="Arial"/>
              </a:rPr>
              <a:t>uyarılma sonucu nasıl harekete geçildiği ile ilgilidir</a:t>
            </a:r>
            <a:r>
              <a:rPr lang="tr-TR" altLang="tr-TR" sz="21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.</a:t>
            </a:r>
            <a:endParaRPr sz="2133" kern="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95DA2142-5EFC-46A9-94BE-5CD85D7665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573" y="1092576"/>
            <a:ext cx="2600656" cy="297217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Geniş ekran</PresentationFormat>
  <Paragraphs>18</Paragraphs>
  <Slides>4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12" baseType="lpstr">
      <vt:lpstr>Abril Fatface</vt:lpstr>
      <vt:lpstr>Arial</vt:lpstr>
      <vt:lpstr>Arial Narrow</vt:lpstr>
      <vt:lpstr>Calibri</vt:lpstr>
      <vt:lpstr>Calibri Light</vt:lpstr>
      <vt:lpstr>Raleway</vt:lpstr>
      <vt:lpstr>Office Teması</vt:lpstr>
      <vt:lpstr>1_Office Teması</vt:lpstr>
      <vt:lpstr>HAYVAN DAVRANIŞLARI  DUYGULAR &amp; MOTİVASYON </vt:lpstr>
      <vt:lpstr>SORULAR: </vt:lpstr>
      <vt:lpstr>PowerPoint Sunusu</vt:lpstr>
      <vt:lpstr>Use charts to explain your ideas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nailmert bıçakcı</dc:creator>
  <cp:lastModifiedBy>nailmert bıçakcı</cp:lastModifiedBy>
  <cp:revision>1</cp:revision>
  <dcterms:created xsi:type="dcterms:W3CDTF">2025-09-09T11:43:57Z</dcterms:created>
  <dcterms:modified xsi:type="dcterms:W3CDTF">2025-09-09T11:44:47Z</dcterms:modified>
</cp:coreProperties>
</file>