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59428-E6F9-417B-AF28-30C32FE4FAF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3C19F-7707-4DDA-9532-E0069CF0E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65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ayt Görüntüsü Yer Tutucus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8179" name="Not Yer Tutucusu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 smtClean="0"/>
          </a:p>
        </p:txBody>
      </p:sp>
      <p:sp>
        <p:nvSpPr>
          <p:cNvPr id="178180" name="Slayt Numarası Yer Tutucus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04ED36A3-E095-46F8-828F-A8FD677163D6}" type="slidenum">
              <a:rPr lang="tr-TR" altLang="tr-TR">
                <a:solidFill>
                  <a:prstClr val="black"/>
                </a:solidFill>
              </a:rPr>
              <a:pPr/>
              <a:t>7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78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40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5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24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002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8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7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28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32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86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7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80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21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39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46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78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28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38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1340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1254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745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804257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6270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3149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7206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0748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6760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684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29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7277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42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7932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0182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99885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73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82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10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6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6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4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13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TURİZM PAZARLAMASI</a:t>
            </a:r>
            <a:endParaRPr lang="tr-TR" altLang="tr-TR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pPr eaLnBrk="1" hangingPunct="1"/>
            <a:r>
              <a:rPr lang="tr-TR" altLang="tr-TR" sz="3200" smtClean="0"/>
              <a:t>Emir Hilmi Üner</a:t>
            </a:r>
          </a:p>
        </p:txBody>
      </p:sp>
    </p:spTree>
    <p:extLst>
      <p:ext uri="{BB962C8B-B14F-4D97-AF65-F5344CB8AC3E}">
        <p14:creationId xmlns:p14="http://schemas.microsoft.com/office/powerpoint/2010/main" val="838997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0"/>
            <a:ext cx="10591800" cy="6324600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endParaRPr lang="tr-TR" altLang="tr-T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buFont typeface="Arial"/>
              <a:buNone/>
              <a:defRPr/>
            </a:pPr>
            <a:endParaRPr lang="tr-TR" sz="40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buFont typeface="Arial"/>
              <a:buNone/>
              <a:defRPr/>
            </a:pPr>
            <a:r>
              <a:rPr lang="tr-TR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Pazarı (Piyasayı) </a:t>
            </a:r>
            <a:r>
              <a:rPr lang="tr-T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Oluşturan Öğeler</a:t>
            </a:r>
            <a:endParaRPr lang="tr-TR" altLang="tr-T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endParaRPr lang="tr-TR" altLang="tr-T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endParaRPr lang="tr-TR" altLang="tr-TR" sz="3200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Aracılar: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0" indent="0" algn="just" eaLnBrk="1" fontAlgn="auto" hangingPunct="1">
              <a:lnSpc>
                <a:spcPct val="90000"/>
              </a:lnSpc>
              <a:buFont typeface="Arial"/>
              <a:buNone/>
              <a:defRPr/>
            </a:pP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	Üreticiler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 tüketiciler arasındaki bağlantıların veya irtibatın sağlanmasına yardımcı olan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toptancı,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perakendeci satıcı veya daha 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genel bir ifade ile pazarlamacılardan oluşmaktadır</a:t>
            </a: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82465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dirty="0">
                <a:solidFill>
                  <a:srgbClr val="C00000"/>
                </a:solidFill>
                <a:latin typeface="+mn-lt"/>
              </a:rPr>
              <a:t>Pazarlama İle İlgili </a:t>
            </a:r>
            <a:r>
              <a:rPr lang="tr-TR" altLang="tr-TR" dirty="0" smtClean="0">
                <a:solidFill>
                  <a:srgbClr val="C00000"/>
                </a:solidFill>
                <a:latin typeface="+mn-lt"/>
              </a:rPr>
              <a:t>Temel Kavramlar</a:t>
            </a:r>
            <a:endParaRPr lang="tr-TR" altLang="tr-TR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2286000"/>
            <a:ext cx="11125200" cy="38100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FF0000"/>
                </a:solidFill>
              </a:rPr>
              <a:t>İhtiyaç:</a:t>
            </a:r>
            <a:r>
              <a:rPr lang="tr-TR" altLang="tr-TR" sz="360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smtClean="0"/>
              <a:t>İnsanların hayatlarını sürdürebilmelerini sağlayan gereksinimleridir. İhtiyaçlar giderildiğinde insana  mutluluk ve tatmin sağlarlar.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smtClean="0">
                <a:solidFill>
                  <a:srgbClr val="FF0000"/>
                </a:solidFill>
              </a:rPr>
              <a:t>İstek:</a:t>
            </a:r>
            <a:r>
              <a:rPr lang="tr-TR" altLang="tr-TR" sz="3600" smtClean="0"/>
              <a:t>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600" smtClean="0"/>
              <a:t>İhtiyaçlardan doğan tüketim (mal ve ürün satın alma) eğilimidir. </a:t>
            </a:r>
          </a:p>
        </p:txBody>
      </p:sp>
    </p:spTree>
    <p:extLst>
      <p:ext uri="{BB962C8B-B14F-4D97-AF65-F5344CB8AC3E}">
        <p14:creationId xmlns:p14="http://schemas.microsoft.com/office/powerpoint/2010/main" val="2077867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n>
                  <a:noFill/>
                </a:ln>
                <a:solidFill>
                  <a:srgbClr val="C00000"/>
                </a:solidFill>
              </a:rPr>
              <a:t>Pazarlama İle İlgili Temel Kavramlar</a:t>
            </a:r>
            <a:endParaRPr lang="tr-TR" altLang="tr-TR" smtClean="0">
              <a:ln>
                <a:noFill/>
              </a:ln>
            </a:endParaRPr>
          </a:p>
        </p:txBody>
      </p:sp>
      <p:sp>
        <p:nvSpPr>
          <p:cNvPr id="18435" name="İçerik Yer Tutucusu 2"/>
          <p:cNvSpPr>
            <a:spLocks noGrp="1"/>
          </p:cNvSpPr>
          <p:nvPr>
            <p:ph idx="1"/>
          </p:nvPr>
        </p:nvSpPr>
        <p:spPr>
          <a:xfrm>
            <a:off x="1066800" y="2438400"/>
            <a:ext cx="9601200" cy="331787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3600" smtClean="0">
                <a:solidFill>
                  <a:srgbClr val="FF0000"/>
                </a:solidFill>
              </a:rPr>
              <a:t>Talep:</a:t>
            </a:r>
            <a:r>
              <a:rPr lang="tr-TR" altLang="tr-TR" sz="3600" smtClean="0"/>
              <a:t> </a:t>
            </a:r>
          </a:p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3600" smtClean="0"/>
              <a:t>Satın alma gücüne sahip tüketicilerin satın almak istedikleri mal ve hizmetlerdir. </a:t>
            </a:r>
          </a:p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3600" smtClean="0">
                <a:solidFill>
                  <a:srgbClr val="FF0000"/>
                </a:solidFill>
              </a:rPr>
              <a:t>Arz:</a:t>
            </a:r>
            <a:r>
              <a:rPr lang="tr-TR" altLang="tr-TR" sz="3600" smtClean="0"/>
              <a:t> </a:t>
            </a:r>
          </a:p>
          <a:p>
            <a:pPr algn="just" eaLnBrk="1" hangingPunct="1">
              <a:lnSpc>
                <a:spcPct val="90000"/>
              </a:lnSpc>
              <a:buClr>
                <a:srgbClr val="B15E28"/>
              </a:buClr>
            </a:pPr>
            <a:r>
              <a:rPr lang="tr-TR" altLang="tr-TR" sz="3600" smtClean="0"/>
              <a:t>Tüketicilerin talebini karşılamak amacıyla üreticiler tarafından pazara sunulan mal ve hizmetlerdir. </a:t>
            </a:r>
            <a:endParaRPr lang="tr-TR" altLang="tr-TR" sz="3200" smtClean="0"/>
          </a:p>
        </p:txBody>
      </p:sp>
    </p:spTree>
    <p:extLst>
      <p:ext uri="{BB962C8B-B14F-4D97-AF65-F5344CB8AC3E}">
        <p14:creationId xmlns:p14="http://schemas.microsoft.com/office/powerpoint/2010/main" val="50618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n>
                  <a:noFill/>
                </a:ln>
                <a:solidFill>
                  <a:srgbClr val="C00000"/>
                </a:solidFill>
              </a:rPr>
              <a:t>Pazarlama İle İlgili Temel Kavramlar</a:t>
            </a:r>
            <a:endParaRPr lang="tr-TR" altLang="tr-TR" smtClean="0">
              <a:ln>
                <a:noFill/>
              </a:ln>
            </a:endParaRPr>
          </a:p>
        </p:txBody>
      </p:sp>
      <p:sp>
        <p:nvSpPr>
          <p:cNvPr id="19459" name="İçerik Yer Tutucusu 2"/>
          <p:cNvSpPr>
            <a:spLocks noGrp="1"/>
          </p:cNvSpPr>
          <p:nvPr>
            <p:ph idx="1"/>
          </p:nvPr>
        </p:nvSpPr>
        <p:spPr>
          <a:xfrm>
            <a:off x="1295400" y="2557463"/>
            <a:ext cx="10210800" cy="3317875"/>
          </a:xfrm>
        </p:spPr>
        <p:txBody>
          <a:bodyPr/>
          <a:lstStyle/>
          <a:p>
            <a:pPr eaLnBrk="1" hangingPunct="1"/>
            <a:r>
              <a:rPr lang="tr-TR" altLang="tr-TR" sz="3900" smtClean="0">
                <a:solidFill>
                  <a:srgbClr val="FF0000"/>
                </a:solidFill>
              </a:rPr>
              <a:t>Pazar: </a:t>
            </a:r>
          </a:p>
          <a:p>
            <a:pPr eaLnBrk="1" hangingPunct="1"/>
            <a:r>
              <a:rPr lang="tr-TR" altLang="tr-TR" sz="3900" smtClean="0"/>
              <a:t>Tüketici (talep) ve üreticilerin (arz) satış ve satın alma amacıyla karşı karşıya geldikleri her türlü ortamdır*. 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tr-TR" altLang="tr-TR" smtClean="0">
              <a:solidFill>
                <a:srgbClr val="FF0000"/>
              </a:solidFill>
            </a:endParaRPr>
          </a:p>
          <a:p>
            <a:pPr eaLnBrk="1" hangingPunct="1"/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3379679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smtClean="0">
                <a:ln>
                  <a:noFill/>
                </a:ln>
                <a:solidFill>
                  <a:srgbClr val="C00000"/>
                </a:solidFill>
              </a:rPr>
              <a:t>Pazarlama İle İlgili Temel Kavramlar</a:t>
            </a:r>
            <a:endParaRPr lang="tr-TR" altLang="tr-TR" smtClean="0">
              <a:ln>
                <a:noFill/>
              </a:ln>
            </a:endParaRPr>
          </a:p>
        </p:txBody>
      </p:sp>
      <p:sp>
        <p:nvSpPr>
          <p:cNvPr id="20483" name="İçerik Yer Tutucusu 2"/>
          <p:cNvSpPr>
            <a:spLocks noGrp="1"/>
          </p:cNvSpPr>
          <p:nvPr>
            <p:ph idx="1"/>
          </p:nvPr>
        </p:nvSpPr>
        <p:spPr>
          <a:xfrm>
            <a:off x="838200" y="2438400"/>
            <a:ext cx="9601200" cy="3690938"/>
          </a:xfrm>
        </p:spPr>
        <p:txBody>
          <a:bodyPr/>
          <a:lstStyle/>
          <a:p>
            <a:pPr eaLnBrk="1" hangingPunct="1"/>
            <a:r>
              <a:rPr lang="tr-TR" altLang="tr-TR" sz="3600" smtClean="0">
                <a:solidFill>
                  <a:srgbClr val="FF0000"/>
                </a:solidFill>
              </a:rPr>
              <a:t>Memnuniyet:</a:t>
            </a:r>
            <a:r>
              <a:rPr lang="tr-TR" altLang="tr-TR" sz="3600" smtClean="0"/>
              <a:t> </a:t>
            </a:r>
          </a:p>
          <a:p>
            <a:pPr eaLnBrk="1" hangingPunct="1"/>
            <a:r>
              <a:rPr lang="tr-TR" altLang="tr-TR" sz="3600" smtClean="0"/>
              <a:t>Ürünün (mal yada hizmet) müşteri beklentilerini karşılama düzeyidir</a:t>
            </a:r>
          </a:p>
          <a:p>
            <a:pPr eaLnBrk="1" hangingPunct="1"/>
            <a:r>
              <a:rPr lang="tr-TR" altLang="tr-TR" sz="3600" smtClean="0">
                <a:solidFill>
                  <a:srgbClr val="FF0000"/>
                </a:solidFill>
              </a:rPr>
              <a:t>Kalite</a:t>
            </a:r>
            <a:r>
              <a:rPr lang="tr-TR" altLang="tr-TR" sz="3600" smtClean="0"/>
              <a:t> </a:t>
            </a:r>
          </a:p>
          <a:p>
            <a:pPr eaLnBrk="1" hangingPunct="1"/>
            <a:r>
              <a:rPr lang="tr-TR" altLang="tr-TR" sz="3600" smtClean="0"/>
              <a:t>Müşteri ihtiyaçlarını karşılayan ürünün ya da hizmetin niteliklerinin toplamıdır.</a:t>
            </a:r>
          </a:p>
        </p:txBody>
      </p:sp>
    </p:spTree>
    <p:extLst>
      <p:ext uri="{BB962C8B-B14F-4D97-AF65-F5344CB8AC3E}">
        <p14:creationId xmlns:p14="http://schemas.microsoft.com/office/powerpoint/2010/main" val="83338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Pazarlamanın Tanımı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438400"/>
            <a:ext cx="10972800" cy="41449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200" smtClean="0"/>
              <a:t>Pazarlama en basit tanımıyla; iki veya daha fazla taraf arasında gerçekleşen bir değişim sürecidir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3200" smtClean="0"/>
              <a:t>Pazarlamayı, tüketicilerin istek ve ihtiyaçları doğrultusunda üretilen mal veya hizmetlerin, üretim sürecinden başlayarak satış sonrası desteği de kapsayan bir değiş tokuş süreci olarak tanımlamak mümkündür. </a:t>
            </a:r>
          </a:p>
        </p:txBody>
      </p:sp>
    </p:spTree>
    <p:extLst>
      <p:ext uri="{BB962C8B-B14F-4D97-AF65-F5344CB8AC3E}">
        <p14:creationId xmlns:p14="http://schemas.microsoft.com/office/powerpoint/2010/main" val="5706521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Pazarlamaya Giriş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2438400"/>
            <a:ext cx="10744200" cy="403860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tr-TR" altLang="tr-TR" sz="3200" smtClean="0"/>
              <a:t>Pazarlama faaliyetleri pazar* (piyasa) adı verilen ve çeşitli öğelerden oluşan bir pazarlama sistemi içinde gerçekleşir. Bu sistemin işleyişinde en genel halde üç grup aktör rol oynamaktadır. Bunlar;</a:t>
            </a:r>
          </a:p>
        </p:txBody>
      </p:sp>
    </p:spTree>
    <p:extLst>
      <p:ext uri="{BB962C8B-B14F-4D97-AF65-F5344CB8AC3E}">
        <p14:creationId xmlns:p14="http://schemas.microsoft.com/office/powerpoint/2010/main" val="5039981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ln>
                  <a:noFill/>
                </a:ln>
              </a:rPr>
              <a:t>Pazarı (Piyasayı) Oluşturan Öğeler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0" y="2557463"/>
            <a:ext cx="10210800" cy="3317875"/>
          </a:xfrm>
        </p:spPr>
        <p:txBody>
          <a:bodyPr rtlCol="0">
            <a:normAutofit/>
          </a:bodyPr>
          <a:lstStyle/>
          <a:p>
            <a:pPr marL="0" indent="0"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None/>
              <a:defRPr/>
            </a:pPr>
            <a:r>
              <a:rPr lang="tr-TR" altLang="tr-TR" sz="32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	Üreticiler: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  <a:p>
            <a:pPr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Char char="•"/>
              <a:defRPr/>
            </a:pP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P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azarlama </a:t>
            </a: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sisteminin birinci öğesi olup pazarın ihtiyacı olan mal ve hizmetleri üretim faktörlerini bir araya getirerek üreten 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taraftır</a:t>
            </a: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. 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Üreticilerin başlıca </a:t>
            </a: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amaçları ise kar </a:t>
            </a: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elde etmektir.</a:t>
            </a:r>
          </a:p>
          <a:p>
            <a:pPr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Char char="•"/>
              <a:defRPr/>
            </a:pP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Kısaca pazara (piyasaya) mal ve hizmet arz eden kesimdir.</a:t>
            </a:r>
            <a:endParaRPr lang="tr-TR" altLang="tr-TR" sz="32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54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tr-TR" b="1" smtClean="0">
                <a:ln>
                  <a:noFill/>
                </a:ln>
              </a:rPr>
              <a:t>Pazarı (Piyasayı) Oluşturan Öğeler</a:t>
            </a:r>
            <a:endParaRPr lang="tr-TR" altLang="tr-TR" smtClean="0">
              <a:ln>
                <a:noFill/>
              </a:ln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Char char="•"/>
              <a:defRPr/>
            </a:pPr>
            <a:r>
              <a:rPr lang="tr-TR" altLang="tr-TR" sz="3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Tüketiciler:</a:t>
            </a: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 </a:t>
            </a:r>
          </a:p>
          <a:p>
            <a:pPr marL="0" indent="0"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None/>
              <a:defRPr/>
            </a:pP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Çeşitli ihtiyaç, </a:t>
            </a:r>
            <a:r>
              <a:rPr lang="tr-TR" alt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istek ve arzularını tatmin etmek amacıyla satın alma faaliyetlerinde bulunarak pazarlama sistemine katılan taraf olarak tanımlanabilir. </a:t>
            </a:r>
            <a:endParaRPr lang="tr-TR" altLang="tr-TR" sz="32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marL="0" indent="0" algn="just" eaLnBrk="1" fontAlgn="auto" hangingPunct="1">
              <a:lnSpc>
                <a:spcPct val="90000"/>
              </a:lnSpc>
              <a:buClr>
                <a:srgbClr val="B15E28"/>
              </a:buClr>
              <a:buFont typeface="Arial"/>
              <a:buNone/>
              <a:defRPr/>
            </a:pPr>
            <a:r>
              <a:rPr lang="tr-TR" altLang="tr-TR" sz="3200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Kısaca mal ve hizmet talep eden kesimdir.</a:t>
            </a:r>
            <a:endParaRPr lang="tr-TR" altLang="tr-TR" sz="3200" dirty="0">
              <a:solidFill>
                <a:prstClr val="black">
                  <a:lumMod val="85000"/>
                  <a:lumOff val="15000"/>
                </a:prstClr>
              </a:solidFill>
            </a:endParaRPr>
          </a:p>
          <a:p>
            <a:pPr eaLnBrk="1" fontAlgn="auto" hangingPunct="1">
              <a:buFont typeface="Arial"/>
              <a:buChar char="•"/>
              <a:defRPr/>
            </a:pPr>
            <a:endParaRPr lang="tr-T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27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Office PowerPoint</Application>
  <PresentationFormat>Geniş ekran</PresentationFormat>
  <Paragraphs>42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TURİZM PAZARLAMASI</vt:lpstr>
      <vt:lpstr>Pazarlama İle İlgili Temel Kavramlar</vt:lpstr>
      <vt:lpstr>Pazarlama İle İlgili Temel Kavramlar</vt:lpstr>
      <vt:lpstr>Pazarlama İle İlgili Temel Kavramlar</vt:lpstr>
      <vt:lpstr>Pazarlama İle İlgili Temel Kavramlar</vt:lpstr>
      <vt:lpstr>Pazarlamanın Tanımı</vt:lpstr>
      <vt:lpstr>Pazarlamaya Giriş</vt:lpstr>
      <vt:lpstr>Pazarı (Piyasayı) Oluşturan Öğeler</vt:lpstr>
      <vt:lpstr>Pazarı (Piyasayı) Oluşturan Öğeler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emir üner</dc:creator>
  <cp:lastModifiedBy>emir üner</cp:lastModifiedBy>
  <cp:revision>1</cp:revision>
  <dcterms:created xsi:type="dcterms:W3CDTF">2017-10-29T15:49:52Z</dcterms:created>
  <dcterms:modified xsi:type="dcterms:W3CDTF">2017-10-29T15:50:20Z</dcterms:modified>
</cp:coreProperties>
</file>