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59428-E6F9-417B-AF28-30C32FE4FAFA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3C19F-7707-4DDA-9532-E0069CF0E3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2651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17818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4ED36A3-E095-46F8-828F-A8FD677163D6}" type="slidenum">
              <a:rPr lang="tr-TR" altLang="tr-TR">
                <a:solidFill>
                  <a:prstClr val="black"/>
                </a:solidFill>
              </a:rPr>
              <a:pPr/>
              <a:t>7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8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68A4-912E-482B-A142-7B8729D45A92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1750-5F84-4021-9A0A-CD628E311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040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68A4-912E-482B-A142-7B8729D45A92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1750-5F84-4021-9A0A-CD628E311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4527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68A4-912E-482B-A142-7B8729D45A92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1750-5F84-4021-9A0A-CD628E311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0647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12188825" cy="6872288"/>
            <a:chOff x="0" y="0"/>
            <a:chExt cx="12188825" cy="6872226"/>
          </a:xfrm>
        </p:grpSpPr>
        <p:pic>
          <p:nvPicPr>
            <p:cNvPr id="5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>
              <a:fillRect/>
            </a:stretch>
          </p:blipFill>
          <p:spPr bwMode="auto">
            <a:xfrm rot="5400000">
              <a:off x="5245268" y="530352"/>
              <a:ext cx="1673352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>
              <a:fillRect/>
            </a:stretch>
          </p:blipFill>
          <p:spPr bwMode="auto">
            <a:xfrm rot="5400000">
              <a:off x="5263556" y="5747514"/>
              <a:ext cx="1636776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fld id="{46F0250F-6A10-4301-B4CC-4BA132172BDF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224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9A6D7-736A-4F5D-AC0D-98A6B23734F7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693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5A880-A84E-4EBC-8C03-ECA4F58A18CB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5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D8907-A20D-4692-838B-A44E850DCF7B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08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DCB98-1F7B-42B9-B0F2-2117C10DFAAD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1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12422-CEE2-43DD-A891-26266AE017D1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02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C7353-6398-4DFC-9924-2B21F970045C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88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FBF67-B147-4135-A66F-B800D03BB9F8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37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68A4-912E-482B-A142-7B8729D45A92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1750-5F84-4021-9A0A-CD628E311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6285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BF883-526F-4136-916A-67BE1CC421AF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60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B5DE9-BE00-4E8E-AB7B-64FC82BD44A2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832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9B72B-CFF9-4FA5-99AC-8635E596F8FC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186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0599738" y="28273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A33D94A-E0BD-4627-9DB7-6A9E590868A9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170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36A17-AF2A-4CA2-98FE-E626B93BEE20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805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0599738" y="25987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50F43E6-4FCD-479B-9778-D50461232915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621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98A16D2-CEBB-421D-B068-02A031B44717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39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775A1-E32E-4982-A5E4-549412888323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46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A5DC6-5A7D-461C-9E37-3564B39E80CA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3781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12188825" cy="6872288"/>
            <a:chOff x="0" y="0"/>
            <a:chExt cx="12188825" cy="6872226"/>
          </a:xfrm>
        </p:grpSpPr>
        <p:pic>
          <p:nvPicPr>
            <p:cNvPr id="5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>
              <a:fillRect/>
            </a:stretch>
          </p:blipFill>
          <p:spPr bwMode="auto">
            <a:xfrm rot="5400000">
              <a:off x="5245268" y="530352"/>
              <a:ext cx="1673352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>
              <a:fillRect/>
            </a:stretch>
          </p:blipFill>
          <p:spPr bwMode="auto">
            <a:xfrm rot="5400000">
              <a:off x="5263556" y="5747514"/>
              <a:ext cx="1636776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fld id="{46F0250F-6A10-4301-B4CC-4BA132172BDF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28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68A4-912E-482B-A142-7B8729D45A92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1750-5F84-4021-9A0A-CD628E311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1384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9A6D7-736A-4F5D-AC0D-98A6B23734F7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1340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5A880-A84E-4EBC-8C03-ECA4F58A18CB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125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D8907-A20D-4692-838B-A44E850DCF7B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7453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DCB98-1F7B-42B9-B0F2-2117C10DFAAD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42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12422-CEE2-43DD-A891-26266AE017D1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270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C7353-6398-4DFC-9924-2B21F970045C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149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FBF67-B147-4135-A66F-B800D03BB9F8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206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BF883-526F-4136-916A-67BE1CC421AF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748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B5DE9-BE00-4E8E-AB7B-64FC82BD44A2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6760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9B72B-CFF9-4FA5-99AC-8635E596F8FC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84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68A4-912E-482B-A142-7B8729D45A92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1750-5F84-4021-9A0A-CD628E311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95294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0599738" y="28273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A33D94A-E0BD-4627-9DB7-6A9E590868A9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7277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36A17-AF2A-4CA2-98FE-E626B93BEE20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28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0599738" y="2598738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r-TR" sz="8000" smtClean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50F43E6-4FCD-479B-9778-D50461232915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932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98A16D2-CEBB-421D-B068-02A031B44717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0182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775A1-E32E-4982-A5E4-549412888323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988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A5DC6-5A7D-461C-9E37-3564B39E80CA}" type="slidenum">
              <a:rPr lang="tr-TR" altLang="tr-TR">
                <a:solidFill>
                  <a:prstClr val="black"/>
                </a:solidFill>
              </a:rPr>
              <a:pPr/>
              <a:t>‹#›</a:t>
            </a:fld>
            <a:endParaRPr lang="tr-TR" alt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68A4-912E-482B-A142-7B8729D45A92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1750-5F84-4021-9A0A-CD628E311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3827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68A4-912E-482B-A142-7B8729D45A92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1750-5F84-4021-9A0A-CD628E311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510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68A4-912E-482B-A142-7B8729D45A92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1750-5F84-4021-9A0A-CD628E311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6560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68A4-912E-482B-A142-7B8729D45A92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1750-5F84-4021-9A0A-CD628E311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0056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68A4-912E-482B-A142-7B8729D45A92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31750-5F84-4021-9A0A-CD628E311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855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268A4-912E-482B-A142-7B8729D45A92}" type="datetimeFigureOut">
              <a:rPr lang="tr-TR" smtClean="0"/>
              <a:t>29.10.2017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31750-5F84-4021-9A0A-CD628E3113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266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12188825" cy="6856413"/>
            <a:chOff x="0" y="0"/>
            <a:chExt cx="12188825" cy="6856215"/>
          </a:xfrm>
        </p:grpSpPr>
        <p:pic>
          <p:nvPicPr>
            <p:cNvPr id="1032" name="Picture 7" descr="H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>
              <a:fillRect/>
            </a:stretch>
          </p:blipFill>
          <p:spPr bwMode="auto">
            <a:xfrm rot="5400000">
              <a:off x="5706471" y="76265"/>
              <a:ext cx="758952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>
              <a:fillRect/>
            </a:stretch>
          </p:blipFill>
          <p:spPr bwMode="auto">
            <a:xfrm rot="5400000">
              <a:off x="5706470" y="6173526"/>
              <a:ext cx="758952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anose="02020404030301010803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322E164-0D56-4A07-898F-45BAF9B12C69}" type="slidenum">
              <a:rPr lang="tr-TR" altLang="tr-TR">
                <a:solidFill>
                  <a:prstClr val="black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4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12188825" cy="6856413"/>
            <a:chOff x="0" y="0"/>
            <a:chExt cx="12188825" cy="6856215"/>
          </a:xfrm>
        </p:grpSpPr>
        <p:pic>
          <p:nvPicPr>
            <p:cNvPr id="1032" name="Picture 7" descr="H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>
              <a:fillRect/>
            </a:stretch>
          </p:blipFill>
          <p:spPr bwMode="auto">
            <a:xfrm rot="5400000">
              <a:off x="5706471" y="76265"/>
              <a:ext cx="758952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>
              <a:fillRect/>
            </a:stretch>
          </p:blipFill>
          <p:spPr bwMode="auto">
            <a:xfrm rot="5400000">
              <a:off x="5706470" y="6173526"/>
              <a:ext cx="758952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anose="02020404030301010803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322E164-0D56-4A07-898F-45BAF9B12C69}" type="slidenum">
              <a:rPr lang="tr-TR" altLang="tr-TR">
                <a:solidFill>
                  <a:prstClr val="black"/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1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2400" y="1871663"/>
            <a:ext cx="6815138" cy="15144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TURİZM PAZARLAMASI</a:t>
            </a:r>
            <a:endParaRPr lang="tr-TR" altLang="tr-TR" sz="32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92400" y="3657600"/>
            <a:ext cx="6815138" cy="1320800"/>
          </a:xfrm>
        </p:spPr>
        <p:txBody>
          <a:bodyPr/>
          <a:lstStyle/>
          <a:p>
            <a:pPr eaLnBrk="1" hangingPunct="1"/>
            <a:r>
              <a:rPr lang="tr-TR" altLang="tr-TR" sz="3200" smtClean="0"/>
              <a:t>Emir Hilmi Üner</a:t>
            </a:r>
          </a:p>
        </p:txBody>
      </p:sp>
    </p:spTree>
    <p:extLst>
      <p:ext uri="{BB962C8B-B14F-4D97-AF65-F5344CB8AC3E}">
        <p14:creationId xmlns:p14="http://schemas.microsoft.com/office/powerpoint/2010/main" val="838997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0"/>
            <a:ext cx="10591800" cy="63246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90000"/>
              </a:lnSpc>
              <a:buFont typeface="Arial"/>
              <a:buChar char="•"/>
              <a:defRPr/>
            </a:pPr>
            <a:endParaRPr lang="tr-TR" altLang="tr-TR" sz="3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 eaLnBrk="1" fontAlgn="auto" hangingPunct="1">
              <a:lnSpc>
                <a:spcPct val="90000"/>
              </a:lnSpc>
              <a:buFont typeface="Arial"/>
              <a:buNone/>
              <a:defRPr/>
            </a:pPr>
            <a:endParaRPr lang="tr-TR" sz="4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 eaLnBrk="1" fontAlgn="auto" hangingPunct="1">
              <a:lnSpc>
                <a:spcPct val="90000"/>
              </a:lnSpc>
              <a:buFont typeface="Arial"/>
              <a:buNone/>
              <a:defRPr/>
            </a:pPr>
            <a:r>
              <a:rPr lang="tr-T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Pazarı (Piyasayı) </a:t>
            </a:r>
            <a:r>
              <a:rPr lang="tr-TR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Oluşturan Öğeler</a:t>
            </a:r>
            <a:endParaRPr lang="tr-TR" altLang="tr-TR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lnSpc>
                <a:spcPct val="90000"/>
              </a:lnSpc>
              <a:buFont typeface="Arial"/>
              <a:buChar char="•"/>
              <a:defRPr/>
            </a:pPr>
            <a:endParaRPr lang="tr-TR" altLang="tr-TR" sz="3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lnSpc>
                <a:spcPct val="90000"/>
              </a:lnSpc>
              <a:buFont typeface="Arial"/>
              <a:buChar char="•"/>
              <a:defRPr/>
            </a:pPr>
            <a:endParaRPr lang="tr-TR" altLang="tr-TR" sz="3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 eaLnBrk="1" fontAlgn="auto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tr-TR" altLang="tr-T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Aracılar:</a:t>
            </a: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0" indent="0" algn="just" eaLnBrk="1" fontAlgn="auto" hangingPunct="1">
              <a:lnSpc>
                <a:spcPct val="90000"/>
              </a:lnSpc>
              <a:buFont typeface="Arial"/>
              <a:buNone/>
              <a:defRPr/>
            </a:pP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Üreticiler </a:t>
            </a: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 tüketiciler arasındaki bağlantıların veya irtibatın sağlanmasına yardımcı olan </a:t>
            </a: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toptancı, </a:t>
            </a: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perakendeci satıcı veya daha </a:t>
            </a: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altLang="tr-T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genel bir ifade ile pazarlamacılardan oluşmaktadır</a:t>
            </a:r>
            <a:r>
              <a:rPr lang="tr-TR" altLang="tr-T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tr-TR" altLang="tr-T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46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dirty="0">
                <a:solidFill>
                  <a:srgbClr val="C00000"/>
                </a:solidFill>
                <a:latin typeface="+mn-lt"/>
              </a:rPr>
              <a:t>Pazarlama İle İlgili </a:t>
            </a:r>
            <a:r>
              <a:rPr lang="tr-TR" altLang="tr-TR" dirty="0" smtClean="0">
                <a:solidFill>
                  <a:srgbClr val="C00000"/>
                </a:solidFill>
                <a:latin typeface="+mn-lt"/>
              </a:rPr>
              <a:t>Temel Kavramlar</a:t>
            </a:r>
            <a:endParaRPr lang="tr-TR" altLang="tr-TR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86000"/>
            <a:ext cx="11125200" cy="3810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tr-TR" altLang="tr-TR" sz="3600" smtClean="0">
                <a:solidFill>
                  <a:srgbClr val="FF0000"/>
                </a:solidFill>
              </a:rPr>
              <a:t>İhtiyaç:</a:t>
            </a:r>
            <a:r>
              <a:rPr lang="tr-TR" altLang="tr-TR" sz="3600" smtClean="0"/>
              <a:t> 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altLang="tr-TR" sz="3600" smtClean="0"/>
              <a:t>İnsanların hayatlarını sürdürebilmelerini sağlayan gereksinimleridir. İhtiyaçlar giderildiğinde insana  mutluluk ve tatmin sağlarlar.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altLang="tr-TR" sz="3600" smtClean="0">
                <a:solidFill>
                  <a:srgbClr val="FF0000"/>
                </a:solidFill>
              </a:rPr>
              <a:t>İstek:</a:t>
            </a:r>
            <a:r>
              <a:rPr lang="tr-TR" altLang="tr-TR" sz="3600" smtClean="0"/>
              <a:t> 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altLang="tr-TR" sz="3600" smtClean="0"/>
              <a:t>İhtiyaçlardan doğan tüketim (mal ve ürün satın alma) eğilimidir. </a:t>
            </a:r>
          </a:p>
        </p:txBody>
      </p:sp>
    </p:spTree>
    <p:extLst>
      <p:ext uri="{BB962C8B-B14F-4D97-AF65-F5344CB8AC3E}">
        <p14:creationId xmlns:p14="http://schemas.microsoft.com/office/powerpoint/2010/main" val="2077867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>
                <a:ln>
                  <a:noFill/>
                </a:ln>
                <a:solidFill>
                  <a:srgbClr val="C00000"/>
                </a:solidFill>
              </a:rPr>
              <a:t>Pazarlama İle İlgili Temel Kavramlar</a:t>
            </a:r>
            <a:endParaRPr lang="tr-TR" altLang="tr-TR" smtClean="0">
              <a:ln>
                <a:noFill/>
              </a:ln>
            </a:endParaRPr>
          </a:p>
        </p:txBody>
      </p:sp>
      <p:sp>
        <p:nvSpPr>
          <p:cNvPr id="18435" name="İçerik Yer Tutucusu 2"/>
          <p:cNvSpPr>
            <a:spLocks noGrp="1"/>
          </p:cNvSpPr>
          <p:nvPr>
            <p:ph idx="1"/>
          </p:nvPr>
        </p:nvSpPr>
        <p:spPr>
          <a:xfrm>
            <a:off x="1066800" y="2438400"/>
            <a:ext cx="9601200" cy="33178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rgbClr val="B15E28"/>
              </a:buClr>
            </a:pPr>
            <a:r>
              <a:rPr lang="tr-TR" altLang="tr-TR" sz="3600" smtClean="0">
                <a:solidFill>
                  <a:srgbClr val="FF0000"/>
                </a:solidFill>
              </a:rPr>
              <a:t>Talep:</a:t>
            </a:r>
            <a:r>
              <a:rPr lang="tr-TR" altLang="tr-TR" sz="3600" smtClean="0"/>
              <a:t> </a:t>
            </a:r>
          </a:p>
          <a:p>
            <a:pPr algn="just" eaLnBrk="1" hangingPunct="1">
              <a:lnSpc>
                <a:spcPct val="90000"/>
              </a:lnSpc>
              <a:buClr>
                <a:srgbClr val="B15E28"/>
              </a:buClr>
            </a:pPr>
            <a:r>
              <a:rPr lang="tr-TR" altLang="tr-TR" sz="3600" smtClean="0"/>
              <a:t>Satın alma gücüne sahip tüketicilerin satın almak istedikleri mal ve hizmetlerdir. </a:t>
            </a:r>
          </a:p>
          <a:p>
            <a:pPr algn="just" eaLnBrk="1" hangingPunct="1">
              <a:lnSpc>
                <a:spcPct val="90000"/>
              </a:lnSpc>
              <a:buClr>
                <a:srgbClr val="B15E28"/>
              </a:buClr>
            </a:pPr>
            <a:r>
              <a:rPr lang="tr-TR" altLang="tr-TR" sz="3600" smtClean="0">
                <a:solidFill>
                  <a:srgbClr val="FF0000"/>
                </a:solidFill>
              </a:rPr>
              <a:t>Arz:</a:t>
            </a:r>
            <a:r>
              <a:rPr lang="tr-TR" altLang="tr-TR" sz="3600" smtClean="0"/>
              <a:t> </a:t>
            </a:r>
          </a:p>
          <a:p>
            <a:pPr algn="just" eaLnBrk="1" hangingPunct="1">
              <a:lnSpc>
                <a:spcPct val="90000"/>
              </a:lnSpc>
              <a:buClr>
                <a:srgbClr val="B15E28"/>
              </a:buClr>
            </a:pPr>
            <a:r>
              <a:rPr lang="tr-TR" altLang="tr-TR" sz="3600" smtClean="0"/>
              <a:t>Tüketicilerin talebini karşılamak amacıyla üreticiler tarafından pazara sunulan mal ve hizmetlerdir. </a:t>
            </a:r>
            <a:endParaRPr lang="tr-TR" altLang="tr-TR" sz="3200" smtClean="0"/>
          </a:p>
        </p:txBody>
      </p:sp>
    </p:spTree>
    <p:extLst>
      <p:ext uri="{BB962C8B-B14F-4D97-AF65-F5344CB8AC3E}">
        <p14:creationId xmlns:p14="http://schemas.microsoft.com/office/powerpoint/2010/main" val="5061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>
                <a:ln>
                  <a:noFill/>
                </a:ln>
                <a:solidFill>
                  <a:srgbClr val="C00000"/>
                </a:solidFill>
              </a:rPr>
              <a:t>Pazarlama İle İlgili Temel Kavramlar</a:t>
            </a:r>
            <a:endParaRPr lang="tr-TR" altLang="tr-TR" smtClean="0">
              <a:ln>
                <a:noFill/>
              </a:ln>
            </a:endParaRPr>
          </a:p>
        </p:txBody>
      </p:sp>
      <p:sp>
        <p:nvSpPr>
          <p:cNvPr id="19459" name="İçerik Yer Tutucusu 2"/>
          <p:cNvSpPr>
            <a:spLocks noGrp="1"/>
          </p:cNvSpPr>
          <p:nvPr>
            <p:ph idx="1"/>
          </p:nvPr>
        </p:nvSpPr>
        <p:spPr>
          <a:xfrm>
            <a:off x="1295400" y="2557463"/>
            <a:ext cx="10210800" cy="3317875"/>
          </a:xfrm>
        </p:spPr>
        <p:txBody>
          <a:bodyPr/>
          <a:lstStyle/>
          <a:p>
            <a:pPr eaLnBrk="1" hangingPunct="1"/>
            <a:r>
              <a:rPr lang="tr-TR" altLang="tr-TR" sz="3900" smtClean="0">
                <a:solidFill>
                  <a:srgbClr val="FF0000"/>
                </a:solidFill>
              </a:rPr>
              <a:t>Pazar: </a:t>
            </a:r>
          </a:p>
          <a:p>
            <a:pPr eaLnBrk="1" hangingPunct="1"/>
            <a:r>
              <a:rPr lang="tr-TR" altLang="tr-TR" sz="3900" smtClean="0"/>
              <a:t>Tüketici (talep) ve üreticilerin (arz) satış ve satın alma amacıyla karşı karşıya geldikleri her türlü ortamdır*.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tr-TR" altLang="tr-TR" smtClean="0">
              <a:solidFill>
                <a:srgbClr val="FF00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tr-TR" altLang="tr-TR" smtClean="0">
              <a:solidFill>
                <a:srgbClr val="FF0000"/>
              </a:solidFill>
            </a:endParaRPr>
          </a:p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37967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>
                <a:ln>
                  <a:noFill/>
                </a:ln>
                <a:solidFill>
                  <a:srgbClr val="C00000"/>
                </a:solidFill>
              </a:rPr>
              <a:t>Pazarlama İle İlgili Temel Kavramlar</a:t>
            </a:r>
            <a:endParaRPr lang="tr-TR" altLang="tr-TR" smtClean="0">
              <a:ln>
                <a:noFill/>
              </a:ln>
            </a:endParaRPr>
          </a:p>
        </p:txBody>
      </p:sp>
      <p:sp>
        <p:nvSpPr>
          <p:cNvPr id="20483" name="İçerik Yer Tutucusu 2"/>
          <p:cNvSpPr>
            <a:spLocks noGrp="1"/>
          </p:cNvSpPr>
          <p:nvPr>
            <p:ph idx="1"/>
          </p:nvPr>
        </p:nvSpPr>
        <p:spPr>
          <a:xfrm>
            <a:off x="838200" y="2438400"/>
            <a:ext cx="9601200" cy="3690938"/>
          </a:xfrm>
        </p:spPr>
        <p:txBody>
          <a:bodyPr/>
          <a:lstStyle/>
          <a:p>
            <a:pPr eaLnBrk="1" hangingPunct="1"/>
            <a:r>
              <a:rPr lang="tr-TR" altLang="tr-TR" sz="3600" smtClean="0">
                <a:solidFill>
                  <a:srgbClr val="FF0000"/>
                </a:solidFill>
              </a:rPr>
              <a:t>Memnuniyet:</a:t>
            </a:r>
            <a:r>
              <a:rPr lang="tr-TR" altLang="tr-TR" sz="3600" smtClean="0"/>
              <a:t> </a:t>
            </a:r>
          </a:p>
          <a:p>
            <a:pPr eaLnBrk="1" hangingPunct="1"/>
            <a:r>
              <a:rPr lang="tr-TR" altLang="tr-TR" sz="3600" smtClean="0"/>
              <a:t>Ürünün (mal yada hizmet) müşteri beklentilerini karşılama düzeyidir</a:t>
            </a:r>
          </a:p>
          <a:p>
            <a:pPr eaLnBrk="1" hangingPunct="1"/>
            <a:r>
              <a:rPr lang="tr-TR" altLang="tr-TR" sz="3600" smtClean="0">
                <a:solidFill>
                  <a:srgbClr val="FF0000"/>
                </a:solidFill>
              </a:rPr>
              <a:t>Kalite</a:t>
            </a:r>
            <a:r>
              <a:rPr lang="tr-TR" altLang="tr-TR" sz="3600" smtClean="0"/>
              <a:t> </a:t>
            </a:r>
          </a:p>
          <a:p>
            <a:pPr eaLnBrk="1" hangingPunct="1"/>
            <a:r>
              <a:rPr lang="tr-TR" altLang="tr-TR" sz="3600" smtClean="0"/>
              <a:t>Müşteri ihtiyaçlarını karşılayan ürünün ya da hizmetin niteliklerinin toplamıdır.</a:t>
            </a:r>
          </a:p>
        </p:txBody>
      </p:sp>
    </p:spTree>
    <p:extLst>
      <p:ext uri="{BB962C8B-B14F-4D97-AF65-F5344CB8AC3E}">
        <p14:creationId xmlns:p14="http://schemas.microsoft.com/office/powerpoint/2010/main" val="8333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Pazarlamanın Tanımı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438400"/>
            <a:ext cx="10972800" cy="41449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tr-TR" altLang="tr-TR" sz="3200" smtClean="0"/>
              <a:t>Pazarlama en basit tanımıyla; iki veya daha fazla taraf arasında gerçekleşen bir değişim sürecidir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altLang="tr-TR" sz="3200" smtClean="0"/>
              <a:t>Pazarlamayı, tüketicilerin istek ve ihtiyaçları doğrultusunda üretilen mal veya hizmetlerin, üretim sürecinden başlayarak satış sonrası desteği de kapsayan bir değiş tokuş süreci olarak tanımlamak mümkündür. </a:t>
            </a:r>
          </a:p>
        </p:txBody>
      </p:sp>
    </p:spTree>
    <p:extLst>
      <p:ext uri="{BB962C8B-B14F-4D97-AF65-F5344CB8AC3E}">
        <p14:creationId xmlns:p14="http://schemas.microsoft.com/office/powerpoint/2010/main" val="570652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Pazarlamaya Giriş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438400"/>
            <a:ext cx="10744200" cy="4038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tr-TR" altLang="tr-TR" sz="3200" smtClean="0"/>
              <a:t>Pazarlama faaliyetleri pazar* (piyasa) adı verilen ve çeşitli öğelerden oluşan bir pazarlama sistemi içinde gerçekleşir. Bu sistemin işleyişinde en genel halde üç grup aktör rol oynamaktadır. Bunlar;</a:t>
            </a:r>
          </a:p>
        </p:txBody>
      </p:sp>
    </p:spTree>
    <p:extLst>
      <p:ext uri="{BB962C8B-B14F-4D97-AF65-F5344CB8AC3E}">
        <p14:creationId xmlns:p14="http://schemas.microsoft.com/office/powerpoint/2010/main" val="5039981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smtClean="0">
                <a:ln>
                  <a:noFill/>
                </a:ln>
              </a:rPr>
              <a:t>Pazarı (Piyasayı) Oluşturan Öğeler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2557463"/>
            <a:ext cx="10210800" cy="3317875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lnSpc>
                <a:spcPct val="90000"/>
              </a:lnSpc>
              <a:buClr>
                <a:srgbClr val="B15E28"/>
              </a:buClr>
              <a:buFont typeface="Arial"/>
              <a:buNone/>
              <a:defRPr/>
            </a:pPr>
            <a:r>
              <a:rPr lang="tr-TR" altLang="tr-TR" sz="3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	Üreticiler:</a:t>
            </a:r>
            <a:r>
              <a:rPr lang="tr-TR" altLang="tr-TR" sz="3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</a:p>
          <a:p>
            <a:pPr algn="just" eaLnBrk="1" fontAlgn="auto" hangingPunct="1">
              <a:lnSpc>
                <a:spcPct val="90000"/>
              </a:lnSpc>
              <a:buClr>
                <a:srgbClr val="B15E28"/>
              </a:buClr>
              <a:buFont typeface="Arial"/>
              <a:buChar char="•"/>
              <a:defRPr/>
            </a:pPr>
            <a:r>
              <a:rPr lang="tr-TR" altLang="tr-TR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</a:t>
            </a:r>
            <a:r>
              <a:rPr lang="tr-TR" altLang="tr-TR" sz="3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azarlama </a:t>
            </a:r>
            <a:r>
              <a:rPr lang="tr-TR" altLang="tr-TR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sisteminin birinci öğesi olup pazarın ihtiyacı olan mal ve hizmetleri üretim faktörlerini bir araya getirerek üreten </a:t>
            </a:r>
            <a:r>
              <a:rPr lang="tr-TR" altLang="tr-TR" sz="3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taraftır</a:t>
            </a:r>
            <a:r>
              <a:rPr lang="tr-TR" altLang="tr-TR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. </a:t>
            </a:r>
            <a:r>
              <a:rPr lang="tr-TR" altLang="tr-TR" sz="3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Üreticilerin başlıca </a:t>
            </a:r>
            <a:r>
              <a:rPr lang="tr-TR" altLang="tr-TR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amaçları ise kar </a:t>
            </a:r>
            <a:r>
              <a:rPr lang="tr-TR" altLang="tr-TR" sz="3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elde etmektir.</a:t>
            </a:r>
          </a:p>
          <a:p>
            <a:pPr algn="just" eaLnBrk="1" fontAlgn="auto" hangingPunct="1">
              <a:lnSpc>
                <a:spcPct val="90000"/>
              </a:lnSpc>
              <a:buClr>
                <a:srgbClr val="B15E28"/>
              </a:buClr>
              <a:buFont typeface="Arial"/>
              <a:buChar char="•"/>
              <a:defRPr/>
            </a:pPr>
            <a:r>
              <a:rPr lang="tr-TR" altLang="tr-TR" sz="3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Kısaca pazara (piyasaya) mal ve hizmet arz eden kesimdir.</a:t>
            </a:r>
            <a:endParaRPr lang="tr-TR" altLang="tr-TR" sz="3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54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smtClean="0">
                <a:ln>
                  <a:noFill/>
                </a:ln>
              </a:rPr>
              <a:t>Pazarı (Piyasayı) Oluşturan Öğeler</a:t>
            </a:r>
            <a:endParaRPr lang="tr-TR" altLang="tr-TR" smtClean="0">
              <a:ln>
                <a:noFill/>
              </a:ln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 eaLnBrk="1" fontAlgn="auto" hangingPunct="1">
              <a:lnSpc>
                <a:spcPct val="90000"/>
              </a:lnSpc>
              <a:buClr>
                <a:srgbClr val="B15E28"/>
              </a:buClr>
              <a:buFont typeface="Arial"/>
              <a:buChar char="•"/>
              <a:defRPr/>
            </a:pPr>
            <a:r>
              <a:rPr lang="tr-TR" altLang="tr-TR" sz="32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Tüketiciler:</a:t>
            </a:r>
            <a:r>
              <a:rPr lang="tr-TR" altLang="tr-TR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</a:p>
          <a:p>
            <a:pPr marL="0" indent="0" algn="just" eaLnBrk="1" fontAlgn="auto" hangingPunct="1">
              <a:lnSpc>
                <a:spcPct val="90000"/>
              </a:lnSpc>
              <a:buClr>
                <a:srgbClr val="B15E28"/>
              </a:buClr>
              <a:buFont typeface="Arial"/>
              <a:buNone/>
              <a:defRPr/>
            </a:pPr>
            <a:r>
              <a:rPr lang="tr-TR" altLang="tr-TR" sz="3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Çeşitli ihtiyaç, </a:t>
            </a:r>
            <a:r>
              <a:rPr lang="tr-TR" altLang="tr-TR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istek ve arzularını tatmin etmek amacıyla satın alma faaliyetlerinde bulunarak pazarlama sistemine katılan taraf olarak tanımlanabilir. </a:t>
            </a:r>
            <a:endParaRPr lang="tr-TR" altLang="tr-TR" sz="32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indent="0" algn="just" eaLnBrk="1" fontAlgn="auto" hangingPunct="1">
              <a:lnSpc>
                <a:spcPct val="90000"/>
              </a:lnSpc>
              <a:buClr>
                <a:srgbClr val="B15E28"/>
              </a:buClr>
              <a:buFont typeface="Arial"/>
              <a:buNone/>
              <a:defRPr/>
            </a:pPr>
            <a:r>
              <a:rPr lang="tr-TR" altLang="tr-TR" sz="3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Kısaca mal ve hizmet talep eden kesimdir.</a:t>
            </a:r>
            <a:endParaRPr lang="tr-TR" altLang="tr-TR" sz="3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27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3.xml><?xml version="1.0" encoding="utf-8"?>
<a:theme xmlns:a="http://schemas.openxmlformats.org/drawingml/2006/main" name="1_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Application>Microsoft Office PowerPoint</Application>
  <PresentationFormat>Geniş ekran</PresentationFormat>
  <Paragraphs>42</Paragraphs>
  <Slides>10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Garamond</vt:lpstr>
      <vt:lpstr>Office Teması</vt:lpstr>
      <vt:lpstr>Organik</vt:lpstr>
      <vt:lpstr>1_Organik</vt:lpstr>
      <vt:lpstr>TURİZM PAZARLAMASI</vt:lpstr>
      <vt:lpstr>Pazarlama İle İlgili Temel Kavramlar</vt:lpstr>
      <vt:lpstr>Pazarlama İle İlgili Temel Kavramlar</vt:lpstr>
      <vt:lpstr>Pazarlama İle İlgili Temel Kavramlar</vt:lpstr>
      <vt:lpstr>Pazarlama İle İlgili Temel Kavramlar</vt:lpstr>
      <vt:lpstr>Pazarlamanın Tanımı</vt:lpstr>
      <vt:lpstr>Pazarlamaya Giriş</vt:lpstr>
      <vt:lpstr>Pazarı (Piyasayı) Oluşturan Öğeler</vt:lpstr>
      <vt:lpstr>Pazarı (Piyasayı) Oluşturan Öğeler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TURİZM PAZARLAMASI</dc:title>
  <dc:creator>emir üner</dc:creator>
  <cp:lastModifiedBy>emir üner</cp:lastModifiedBy>
  <cp:revision>1</cp:revision>
  <dcterms:created xsi:type="dcterms:W3CDTF">2017-10-29T15:49:52Z</dcterms:created>
  <dcterms:modified xsi:type="dcterms:W3CDTF">2017-10-29T15:50:20Z</dcterms:modified>
</cp:coreProperties>
</file>