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DF86-A508-4DAC-9A60-7FFB067DFB83}" type="datetimeFigureOut">
              <a:rPr lang="tr-TR" smtClean="0"/>
              <a:t>11.09.2017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3A211-5B8A-4CA0-9AC4-ED0936A81191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30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DF86-A508-4DAC-9A60-7FFB067DFB83}" type="datetimeFigureOut">
              <a:rPr lang="tr-TR" smtClean="0"/>
              <a:t>11.09.2017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3A211-5B8A-4CA0-9AC4-ED0936A811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228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DF86-A508-4DAC-9A60-7FFB067DFB83}" type="datetimeFigureOut">
              <a:rPr lang="tr-TR" smtClean="0"/>
              <a:t>11.09.2017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3A211-5B8A-4CA0-9AC4-ED0936A811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616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DF86-A508-4DAC-9A60-7FFB067DFB83}" type="datetimeFigureOut">
              <a:rPr lang="tr-TR" smtClean="0"/>
              <a:t>11.09.2017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3A211-5B8A-4CA0-9AC4-ED0936A811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39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DF86-A508-4DAC-9A60-7FFB067DFB83}" type="datetimeFigureOut">
              <a:rPr lang="tr-TR" smtClean="0"/>
              <a:t>11.09.2017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3A211-5B8A-4CA0-9AC4-ED0936A81191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40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DF86-A508-4DAC-9A60-7FFB067DFB83}" type="datetimeFigureOut">
              <a:rPr lang="tr-TR" smtClean="0"/>
              <a:t>11.09.2017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3A211-5B8A-4CA0-9AC4-ED0936A811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84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DF86-A508-4DAC-9A60-7FFB067DFB83}" type="datetimeFigureOut">
              <a:rPr lang="tr-TR" smtClean="0"/>
              <a:t>11.09.2017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3A211-5B8A-4CA0-9AC4-ED0936A811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463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DF86-A508-4DAC-9A60-7FFB067DFB83}" type="datetimeFigureOut">
              <a:rPr lang="tr-TR" smtClean="0"/>
              <a:t>11.09.2017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3A211-5B8A-4CA0-9AC4-ED0936A811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2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DF86-A508-4DAC-9A60-7FFB067DFB83}" type="datetimeFigureOut">
              <a:rPr lang="tr-TR" smtClean="0"/>
              <a:t>11.09.2017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3A211-5B8A-4CA0-9AC4-ED0936A811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691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478DF86-A508-4DAC-9A60-7FFB067DFB83}" type="datetimeFigureOut">
              <a:rPr lang="tr-TR" smtClean="0"/>
              <a:t>11.09.2017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E3A211-5B8A-4CA0-9AC4-ED0936A811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561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DF86-A508-4DAC-9A60-7FFB067DFB83}" type="datetimeFigureOut">
              <a:rPr lang="tr-TR" smtClean="0"/>
              <a:t>11.09.2017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3A211-5B8A-4CA0-9AC4-ED0936A811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30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478DF86-A508-4DAC-9A60-7FFB067DFB83}" type="datetimeFigureOut">
              <a:rPr lang="tr-TR" smtClean="0"/>
              <a:t>11.09.2017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E3A211-5B8A-4CA0-9AC4-ED0936A81191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51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Karbonhidratlar II</a:t>
            </a:r>
            <a:br>
              <a:rPr lang="tr-TR" dirty="0" smtClean="0"/>
            </a:br>
            <a:r>
              <a:rPr lang="tr-TR" dirty="0" err="1" smtClean="0"/>
              <a:t>Disakkaridler</a:t>
            </a:r>
            <a:r>
              <a:rPr lang="tr-TR" dirty="0" smtClean="0"/>
              <a:t> ve </a:t>
            </a:r>
            <a:r>
              <a:rPr lang="tr-TR" dirty="0" err="1" smtClean="0"/>
              <a:t>Polisakkaridler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Dr</a:t>
            </a:r>
            <a:r>
              <a:rPr lang="tr-TR" dirty="0" smtClean="0"/>
              <a:t> Tevhide Sel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7028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Disakkaritler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0337" y="1845734"/>
            <a:ext cx="10935343" cy="4023360"/>
          </a:xfrm>
        </p:spPr>
        <p:txBody>
          <a:bodyPr>
            <a:normAutofit/>
          </a:bodyPr>
          <a:lstStyle/>
          <a:p>
            <a:r>
              <a:rPr lang="tr-TR" alt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monosakkarit</a:t>
            </a: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molekülündeki  </a:t>
            </a:r>
            <a:r>
              <a:rPr lang="tr-TR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anomerik</a:t>
            </a: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karbonun </a:t>
            </a: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hidroksil </a:t>
            </a:r>
            <a:r>
              <a:rPr lang="tr-TR" alt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grubu ile </a:t>
            </a: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diğer </a:t>
            </a:r>
            <a:r>
              <a:rPr lang="tr-TR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monosakkarit</a:t>
            </a: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molekülünün hidroksil grubunun reaksiyona girmesi oluşturulan </a:t>
            </a: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O-</a:t>
            </a:r>
            <a:r>
              <a:rPr lang="tr-TR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glikozidik</a:t>
            </a: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bağ </a:t>
            </a:r>
            <a:r>
              <a:rPr lang="tr-TR" alt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birbirine </a:t>
            </a: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bağlanmış iki </a:t>
            </a:r>
            <a:r>
              <a:rPr lang="tr-TR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monosakkarit</a:t>
            </a: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molekülünden oluşmuş bileşiklerdir</a:t>
            </a:r>
            <a:r>
              <a:rPr lang="tr-TR" altLang="tr-TR" sz="3600" dirty="0" smtClean="0">
                <a:latin typeface="Times New Roman" panose="02020603050405020304" pitchFamily="18" charset="0"/>
              </a:rPr>
              <a:t>.</a:t>
            </a:r>
          </a:p>
          <a:p>
            <a:r>
              <a:rPr lang="tr-TR" altLang="tr-TR" sz="3600" dirty="0" smtClean="0">
                <a:latin typeface="Times New Roman" panose="02020603050405020304" pitchFamily="18" charset="0"/>
              </a:rPr>
              <a:t>Laktoz (süt şekeri)   </a:t>
            </a:r>
            <a:r>
              <a:rPr lang="tr-TR" altLang="tr-TR" sz="3600" dirty="0" err="1" smtClean="0">
                <a:latin typeface="Times New Roman" panose="02020603050405020304" pitchFamily="18" charset="0"/>
              </a:rPr>
              <a:t>galaktoz</a:t>
            </a:r>
            <a:r>
              <a:rPr lang="tr-TR" altLang="tr-TR" sz="3600" dirty="0" smtClean="0">
                <a:latin typeface="Times New Roman" panose="02020603050405020304" pitchFamily="18" charset="0"/>
              </a:rPr>
              <a:t> + </a:t>
            </a:r>
            <a:r>
              <a:rPr lang="tr-TR" altLang="tr-TR" sz="3600" dirty="0" err="1" smtClean="0">
                <a:latin typeface="Times New Roman" panose="02020603050405020304" pitchFamily="18" charset="0"/>
              </a:rPr>
              <a:t>glukoz</a:t>
            </a:r>
            <a:endParaRPr lang="tr-TR" altLang="tr-TR" sz="3600" dirty="0" smtClean="0">
              <a:latin typeface="Times New Roman" panose="02020603050405020304" pitchFamily="18" charset="0"/>
            </a:endParaRPr>
          </a:p>
          <a:p>
            <a:r>
              <a:rPr lang="tr-TR" altLang="tr-TR" sz="3600" dirty="0" err="1" smtClean="0">
                <a:latin typeface="Times New Roman" panose="02020603050405020304" pitchFamily="18" charset="0"/>
              </a:rPr>
              <a:t>Sakkaroz</a:t>
            </a:r>
            <a:r>
              <a:rPr lang="tr-TR" altLang="tr-TR" sz="3600" dirty="0" smtClean="0">
                <a:latin typeface="Times New Roman" panose="02020603050405020304" pitchFamily="18" charset="0"/>
              </a:rPr>
              <a:t> (çay şekeri)  </a:t>
            </a:r>
            <a:r>
              <a:rPr lang="tr-TR" altLang="tr-TR" sz="3600" dirty="0" err="1" smtClean="0">
                <a:latin typeface="Times New Roman" panose="02020603050405020304" pitchFamily="18" charset="0"/>
              </a:rPr>
              <a:t>glukoz</a:t>
            </a:r>
            <a:r>
              <a:rPr lang="tr-TR" altLang="tr-TR" sz="3600" dirty="0" smtClean="0">
                <a:latin typeface="Times New Roman" panose="02020603050405020304" pitchFamily="18" charset="0"/>
              </a:rPr>
              <a:t> + </a:t>
            </a:r>
            <a:r>
              <a:rPr lang="tr-TR" altLang="tr-TR" sz="3600" dirty="0" err="1" smtClean="0">
                <a:latin typeface="Times New Roman" panose="02020603050405020304" pitchFamily="18" charset="0"/>
              </a:rPr>
              <a:t>fruktoz</a:t>
            </a:r>
            <a:endParaRPr lang="tr-TR" altLang="tr-TR" sz="3600" dirty="0">
              <a:latin typeface="Times New Roman" panose="02020603050405020304" pitchFamily="18" charset="0"/>
            </a:endParaRPr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856474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5407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572877"/>
            <a:ext cx="10058400" cy="529621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tr-TR" altLang="tr-TR" sz="3600" dirty="0" err="1">
                <a:latin typeface="Times New Roman" panose="02020603050405020304" pitchFamily="18" charset="0"/>
              </a:rPr>
              <a:t>Disakkaritlerin</a:t>
            </a:r>
            <a:r>
              <a:rPr lang="tr-TR" altLang="tr-TR" sz="3600" dirty="0">
                <a:latin typeface="Times New Roman" panose="02020603050405020304" pitchFamily="18" charset="0"/>
              </a:rPr>
              <a:t> oluşumunu sağlayan </a:t>
            </a:r>
            <a:r>
              <a:rPr lang="tr-TR" altLang="tr-TR" sz="3600" dirty="0" err="1">
                <a:latin typeface="Times New Roman" panose="02020603050405020304" pitchFamily="18" charset="0"/>
              </a:rPr>
              <a:t>glikozidik</a:t>
            </a:r>
            <a:r>
              <a:rPr lang="tr-TR" altLang="tr-TR" sz="3600" dirty="0">
                <a:latin typeface="Times New Roman" panose="02020603050405020304" pitchFamily="18" charset="0"/>
              </a:rPr>
              <a:t> bağlar, </a:t>
            </a:r>
            <a:r>
              <a:rPr lang="tr-TR" altLang="tr-TR" sz="3600" dirty="0">
                <a:latin typeface="Times New Roman" panose="02020603050405020304" pitchFamily="18" charset="0"/>
                <a:sym typeface="Symbol" panose="05050102010706020507" pitchFamily="18" charset="2"/>
              </a:rPr>
              <a:t> ve </a:t>
            </a:r>
            <a:r>
              <a:rPr lang="tr-TR" altLang="tr-TR" sz="3600" dirty="0">
                <a:latin typeface="Times New Roman" panose="02020603050405020304" pitchFamily="18" charset="0"/>
              </a:rPr>
              <a:t> olmak üzere iki tipte olur. </a:t>
            </a:r>
            <a:endParaRPr lang="tr-TR" altLang="tr-TR" sz="3600" dirty="0" smtClean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3600" dirty="0" err="1" smtClean="0">
                <a:latin typeface="Times New Roman" panose="02020603050405020304" pitchFamily="18" charset="0"/>
              </a:rPr>
              <a:t>Glikozidik</a:t>
            </a:r>
            <a:r>
              <a:rPr lang="tr-TR" altLang="tr-TR" sz="3600" dirty="0" smtClean="0">
                <a:latin typeface="Times New Roman" panose="02020603050405020304" pitchFamily="18" charset="0"/>
              </a:rPr>
              <a:t> </a:t>
            </a:r>
            <a:r>
              <a:rPr lang="tr-TR" altLang="tr-TR" sz="3600" dirty="0">
                <a:latin typeface="Times New Roman" panose="02020603050405020304" pitchFamily="18" charset="0"/>
              </a:rPr>
              <a:t>bağın tipini, birinci </a:t>
            </a:r>
            <a:r>
              <a:rPr lang="tr-TR" altLang="tr-TR" sz="3600" dirty="0" err="1">
                <a:latin typeface="Times New Roman" panose="02020603050405020304" pitchFamily="18" charset="0"/>
              </a:rPr>
              <a:t>C’daki</a:t>
            </a:r>
            <a:r>
              <a:rPr lang="tr-TR" altLang="tr-TR" sz="3600" dirty="0">
                <a:latin typeface="Times New Roman" panose="02020603050405020304" pitchFamily="18" charset="0"/>
              </a:rPr>
              <a:t>  –OH grubunun pozisyonu belirler. </a:t>
            </a:r>
            <a:endParaRPr lang="tr-TR" altLang="tr-TR" sz="3600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O-</a:t>
            </a:r>
            <a:r>
              <a:rPr lang="tr-TR" altLang="tr-T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glikozidik</a:t>
            </a:r>
            <a:r>
              <a:rPr lang="tr-TR" alt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bağ, bir yarı </a:t>
            </a:r>
            <a:r>
              <a:rPr lang="tr-TR" altLang="tr-T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asetal</a:t>
            </a:r>
            <a:r>
              <a:rPr lang="tr-TR" alt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bir alkolden bir </a:t>
            </a:r>
            <a:r>
              <a:rPr lang="tr-TR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asetal</a:t>
            </a: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oluşumunu gösterir</a:t>
            </a:r>
            <a:r>
              <a:rPr lang="tr-TR" alt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3600" dirty="0" smtClean="0">
                <a:latin typeface="Times New Roman" panose="02020603050405020304" pitchFamily="18" charset="0"/>
              </a:rPr>
              <a:t>Birinci </a:t>
            </a:r>
            <a:r>
              <a:rPr lang="tr-TR" altLang="tr-TR" sz="3600" dirty="0" err="1" smtClean="0">
                <a:latin typeface="Times New Roman" panose="02020603050405020304" pitchFamily="18" charset="0"/>
              </a:rPr>
              <a:t>C’daki</a:t>
            </a:r>
            <a:r>
              <a:rPr lang="tr-TR" altLang="tr-TR" sz="3600" dirty="0" smtClean="0">
                <a:latin typeface="Times New Roman" panose="02020603050405020304" pitchFamily="18" charset="0"/>
              </a:rPr>
              <a:t> </a:t>
            </a:r>
            <a:r>
              <a:rPr lang="tr-TR" altLang="tr-TR" sz="3600" dirty="0">
                <a:latin typeface="Times New Roman" panose="02020603050405020304" pitchFamily="18" charset="0"/>
              </a:rPr>
              <a:t>–OH grubunun pozisyonu </a:t>
            </a:r>
            <a:r>
              <a:rPr lang="tr-TR" altLang="tr-TR" sz="3600" dirty="0">
                <a:latin typeface="Times New Roman" panose="02020603050405020304" pitchFamily="18" charset="0"/>
                <a:sym typeface="Symbol" panose="05050102010706020507" pitchFamily="18" charset="2"/>
              </a:rPr>
              <a:t> </a:t>
            </a:r>
            <a:r>
              <a:rPr lang="tr-TR" altLang="tr-TR" sz="3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tr-TR" altLang="tr-TR" sz="3600" dirty="0">
                <a:latin typeface="Times New Roman" panose="02020603050405020304" pitchFamily="18" charset="0"/>
                <a:sym typeface="Symbol" panose="05050102010706020507" pitchFamily="18" charset="2"/>
              </a:rPr>
              <a:t>ise </a:t>
            </a:r>
            <a:endParaRPr lang="tr-TR" altLang="tr-TR" sz="3600" dirty="0" smtClean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tr-TR" altLang="tr-TR" sz="3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</a:t>
            </a:r>
            <a:r>
              <a:rPr lang="tr-TR" altLang="tr-TR" sz="3600" dirty="0">
                <a:latin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tr-TR" altLang="tr-TR" sz="36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glikozidik</a:t>
            </a:r>
            <a:r>
              <a:rPr lang="tr-TR" altLang="tr-TR" sz="3600" dirty="0">
                <a:latin typeface="Times New Roman" panose="02020603050405020304" pitchFamily="18" charset="0"/>
                <a:sym typeface="Symbol" panose="05050102010706020507" pitchFamily="18" charset="2"/>
              </a:rPr>
              <a:t> bağ</a:t>
            </a:r>
            <a:r>
              <a:rPr lang="tr-TR" altLang="tr-TR" sz="3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altLang="tr-TR" sz="3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tr-TR" altLang="tr-TR" sz="3600" dirty="0">
                <a:latin typeface="Times New Roman" panose="02020603050405020304" pitchFamily="18" charset="0"/>
                <a:sym typeface="Symbol" panose="05050102010706020507" pitchFamily="18" charset="2"/>
              </a:rPr>
              <a:t> </a:t>
            </a:r>
            <a:r>
              <a:rPr lang="tr-TR" altLang="tr-TR" sz="36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pozisyonunda </a:t>
            </a:r>
            <a:r>
              <a:rPr lang="tr-TR" altLang="tr-TR" sz="3600" dirty="0">
                <a:latin typeface="Times New Roman" panose="02020603050405020304" pitchFamily="18" charset="0"/>
                <a:sym typeface="Symbol" panose="05050102010706020507" pitchFamily="18" charset="2"/>
              </a:rPr>
              <a:t>ise -</a:t>
            </a:r>
            <a:r>
              <a:rPr lang="tr-TR" altLang="tr-TR" sz="36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glikozidik</a:t>
            </a:r>
            <a:r>
              <a:rPr lang="tr-TR" altLang="tr-TR" sz="3600" dirty="0">
                <a:latin typeface="Times New Roman" panose="02020603050405020304" pitchFamily="18" charset="0"/>
                <a:sym typeface="Symbol" panose="05050102010706020507" pitchFamily="18" charset="2"/>
              </a:rPr>
              <a:t> bağ oluşur.</a:t>
            </a:r>
          </a:p>
          <a:p>
            <a:pPr>
              <a:buFont typeface="Wingdings" panose="05000000000000000000" pitchFamily="2" charset="2"/>
              <a:buChar char="v"/>
            </a:pPr>
            <a:endParaRPr lang="tr-TR" alt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5875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Tüm </a:t>
            </a:r>
            <a:r>
              <a:rPr lang="tr-TR" dirty="0" err="1" smtClean="0"/>
              <a:t>monosakkaridler</a:t>
            </a:r>
            <a:r>
              <a:rPr lang="tr-TR" dirty="0" smtClean="0"/>
              <a:t> </a:t>
            </a:r>
            <a:r>
              <a:rPr lang="tr-TR" dirty="0" err="1" smtClean="0"/>
              <a:t>redüktandır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Polisakkaritler</a:t>
            </a:r>
            <a:r>
              <a:rPr lang="tr-TR" dirty="0" smtClean="0"/>
              <a:t> ise </a:t>
            </a:r>
            <a:r>
              <a:rPr lang="tr-TR" dirty="0" err="1" smtClean="0"/>
              <a:t>redükten</a:t>
            </a:r>
            <a:r>
              <a:rPr lang="tr-TR" dirty="0" smtClean="0"/>
              <a:t> </a:t>
            </a:r>
            <a:r>
              <a:rPr lang="tr-TR" b="1" dirty="0" smtClean="0"/>
              <a:t>değildir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Bir </a:t>
            </a:r>
            <a:r>
              <a:rPr lang="tr-TR" dirty="0" err="1" smtClean="0"/>
              <a:t>disakkaritin</a:t>
            </a:r>
            <a:r>
              <a:rPr lang="tr-TR" dirty="0" smtClean="0"/>
              <a:t> </a:t>
            </a:r>
            <a:r>
              <a:rPr lang="tr-TR" dirty="0" err="1" smtClean="0"/>
              <a:t>redüktan</a:t>
            </a:r>
            <a:r>
              <a:rPr lang="tr-TR" dirty="0" smtClean="0"/>
              <a:t> olabilmesi için </a:t>
            </a:r>
          </a:p>
          <a:p>
            <a:r>
              <a:rPr lang="tr-TR" dirty="0" smtClean="0"/>
              <a:t>en az bir alkil grubunun (</a:t>
            </a:r>
            <a:r>
              <a:rPr lang="tr-TR" dirty="0" err="1" smtClean="0"/>
              <a:t>aldehid</a:t>
            </a:r>
            <a:r>
              <a:rPr lang="tr-TR" dirty="0" smtClean="0"/>
              <a:t> / keton grupları) serbest olması gerekir.</a:t>
            </a:r>
          </a:p>
          <a:p>
            <a:r>
              <a:rPr lang="tr-TR" dirty="0" smtClean="0"/>
              <a:t>Hangi </a:t>
            </a:r>
            <a:r>
              <a:rPr lang="tr-TR" dirty="0" err="1" smtClean="0"/>
              <a:t>disakkaritler</a:t>
            </a:r>
            <a:r>
              <a:rPr lang="tr-TR" dirty="0" smtClean="0"/>
              <a:t> </a:t>
            </a:r>
            <a:r>
              <a:rPr lang="tr-TR" dirty="0" err="1" smtClean="0"/>
              <a:t>redüktandır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0507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oligosakkaridler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3600" dirty="0">
                <a:latin typeface="Times New Roman" panose="02020603050405020304" pitchFamily="18" charset="0"/>
              </a:rPr>
              <a:t>İkiden fazla </a:t>
            </a:r>
            <a:r>
              <a:rPr lang="tr-TR" altLang="tr-TR" sz="3600" dirty="0" err="1">
                <a:latin typeface="Times New Roman" panose="02020603050405020304" pitchFamily="18" charset="0"/>
              </a:rPr>
              <a:t>monosakkarit</a:t>
            </a:r>
            <a:r>
              <a:rPr lang="tr-TR" altLang="tr-TR" sz="3600" dirty="0">
                <a:latin typeface="Times New Roman" panose="02020603050405020304" pitchFamily="18" charset="0"/>
              </a:rPr>
              <a:t> biriminden oluşan </a:t>
            </a:r>
            <a:r>
              <a:rPr lang="tr-TR" altLang="tr-TR" sz="3600" dirty="0" err="1">
                <a:latin typeface="Times New Roman" panose="02020603050405020304" pitchFamily="18" charset="0"/>
              </a:rPr>
              <a:t>trisakkarid</a:t>
            </a:r>
            <a:r>
              <a:rPr lang="tr-TR" altLang="tr-TR" sz="3600" dirty="0">
                <a:latin typeface="Times New Roman" panose="02020603050405020304" pitchFamily="18" charset="0"/>
              </a:rPr>
              <a:t>, </a:t>
            </a:r>
            <a:r>
              <a:rPr lang="tr-TR" altLang="tr-TR" sz="3600" dirty="0" err="1">
                <a:latin typeface="Times New Roman" panose="02020603050405020304" pitchFamily="18" charset="0"/>
              </a:rPr>
              <a:t>tetrasakkarid</a:t>
            </a:r>
            <a:r>
              <a:rPr lang="tr-TR" altLang="tr-TR" sz="3600" dirty="0">
                <a:latin typeface="Times New Roman" panose="02020603050405020304" pitchFamily="18" charset="0"/>
              </a:rPr>
              <a:t>, </a:t>
            </a:r>
            <a:r>
              <a:rPr lang="tr-TR" altLang="tr-TR" sz="3600" dirty="0" err="1">
                <a:latin typeface="Times New Roman" panose="02020603050405020304" pitchFamily="18" charset="0"/>
              </a:rPr>
              <a:t>pentasakkarid</a:t>
            </a:r>
            <a:r>
              <a:rPr lang="tr-TR" altLang="tr-TR" sz="3600" dirty="0">
                <a:latin typeface="Times New Roman" panose="02020603050405020304" pitchFamily="18" charset="0"/>
              </a:rPr>
              <a:t>, </a:t>
            </a:r>
            <a:r>
              <a:rPr lang="tr-TR" altLang="tr-TR" sz="3600" dirty="0" err="1">
                <a:latin typeface="Times New Roman" panose="02020603050405020304" pitchFamily="18" charset="0"/>
              </a:rPr>
              <a:t>hekzasakkarit</a:t>
            </a:r>
            <a:r>
              <a:rPr lang="tr-TR" altLang="tr-TR" sz="3600" dirty="0">
                <a:latin typeface="Times New Roman" panose="02020603050405020304" pitchFamily="18" charset="0"/>
              </a:rPr>
              <a:t> gibi </a:t>
            </a:r>
            <a:r>
              <a:rPr lang="tr-TR" altLang="tr-TR" sz="3600" dirty="0" err="1">
                <a:latin typeface="Times New Roman" panose="02020603050405020304" pitchFamily="18" charset="0"/>
              </a:rPr>
              <a:t>oligosakkaritler</a:t>
            </a:r>
            <a:r>
              <a:rPr lang="tr-TR" altLang="tr-TR" sz="3600" dirty="0">
                <a:latin typeface="Times New Roman" panose="02020603050405020304" pitchFamily="18" charset="0"/>
              </a:rPr>
              <a:t> tanımlanmıştır.</a:t>
            </a:r>
          </a:p>
          <a:p>
            <a:r>
              <a:rPr lang="tr-TR" sz="3600" dirty="0" err="1" smtClean="0"/>
              <a:t>Örn</a:t>
            </a:r>
            <a:r>
              <a:rPr lang="tr-TR" sz="3600" dirty="0" smtClean="0"/>
              <a:t>. Streptomisin, geniş </a:t>
            </a:r>
            <a:r>
              <a:rPr lang="tr-TR" sz="3600" dirty="0" err="1" smtClean="0"/>
              <a:t>spectrumlu</a:t>
            </a:r>
            <a:r>
              <a:rPr lang="tr-TR" sz="3600" dirty="0" smtClean="0"/>
              <a:t> bir antibiyotiktir. Kimyasal yapı olarak bir </a:t>
            </a:r>
            <a:r>
              <a:rPr lang="tr-TR" sz="3600" dirty="0" err="1" smtClean="0"/>
              <a:t>trisakkariddir</a:t>
            </a:r>
            <a:r>
              <a:rPr lang="tr-TR" sz="3600" dirty="0" smtClean="0"/>
              <a:t>.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45346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polisakkaridler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alt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Çok </a:t>
            </a: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sayıda </a:t>
            </a:r>
            <a:r>
              <a:rPr lang="tr-TR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monosakkarit</a:t>
            </a: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veya </a:t>
            </a:r>
            <a:r>
              <a:rPr lang="tr-TR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monosakkarit</a:t>
            </a: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türevi molekülün O-</a:t>
            </a:r>
            <a:r>
              <a:rPr lang="tr-TR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glikozid</a:t>
            </a:r>
            <a:r>
              <a:rPr lang="tr-TR" alt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bağları vasıtasıyla bağlanması suretiyle oluşmuş </a:t>
            </a:r>
            <a:r>
              <a:rPr lang="tr-TR" alt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karbohidratlardır</a:t>
            </a:r>
            <a:r>
              <a:rPr lang="tr-TR" alt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Nişasta, glikojen, selüloz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281876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200" dirty="0" smtClean="0"/>
              <a:t>Yapıda yer alan </a:t>
            </a:r>
            <a:r>
              <a:rPr lang="tr-TR" sz="3200" dirty="0" err="1" smtClean="0"/>
              <a:t>monosakkaridlere</a:t>
            </a:r>
            <a:r>
              <a:rPr lang="tr-TR" sz="3200" dirty="0" smtClean="0"/>
              <a:t> göre ikiye ayrılır.</a:t>
            </a:r>
          </a:p>
          <a:p>
            <a:r>
              <a:rPr lang="tr-TR" sz="3200" dirty="0" smtClean="0"/>
              <a:t>Aynı </a:t>
            </a:r>
            <a:r>
              <a:rPr lang="tr-TR" sz="3200" dirty="0" err="1" smtClean="0"/>
              <a:t>monosakkarid</a:t>
            </a:r>
            <a:r>
              <a:rPr lang="tr-TR" sz="3200" dirty="0" smtClean="0"/>
              <a:t> biriminden oluşmuşsa </a:t>
            </a:r>
            <a:r>
              <a:rPr lang="tr-TR" sz="3200" b="1" dirty="0" err="1" smtClean="0"/>
              <a:t>homopolisakkarid</a:t>
            </a:r>
            <a:endParaRPr lang="tr-TR" sz="3200" b="1" dirty="0" smtClean="0"/>
          </a:p>
          <a:p>
            <a:r>
              <a:rPr lang="tr-TR" sz="3200" dirty="0" smtClean="0"/>
              <a:t>En az iki farklı </a:t>
            </a:r>
            <a:r>
              <a:rPr lang="tr-TR" sz="3200" dirty="0" err="1" smtClean="0"/>
              <a:t>monosakkarid</a:t>
            </a:r>
            <a:r>
              <a:rPr lang="tr-TR" sz="3200" dirty="0" smtClean="0"/>
              <a:t> biriminden oluşmuşsa </a:t>
            </a:r>
            <a:r>
              <a:rPr lang="tr-TR" sz="3200" b="1" dirty="0" err="1" smtClean="0"/>
              <a:t>heteropolisakkarid</a:t>
            </a:r>
            <a:r>
              <a:rPr lang="tr-TR" sz="3200" dirty="0" smtClean="0"/>
              <a:t> olarak adlandırılır.</a:t>
            </a:r>
          </a:p>
          <a:p>
            <a:r>
              <a:rPr lang="tr-TR" sz="3200" dirty="0" smtClean="0"/>
              <a:t>Polimer yapı bazı </a:t>
            </a:r>
            <a:r>
              <a:rPr lang="tr-TR" sz="3200" dirty="0" err="1" smtClean="0"/>
              <a:t>polisakkaridlerde</a:t>
            </a:r>
            <a:r>
              <a:rPr lang="tr-TR" sz="3200" dirty="0" smtClean="0"/>
              <a:t> dallı zincir şeklindedir.</a:t>
            </a:r>
          </a:p>
          <a:p>
            <a:r>
              <a:rPr lang="tr-TR" sz="3200" dirty="0" smtClean="0"/>
              <a:t>Selüloz, düz zincir formdadır.</a:t>
            </a:r>
          </a:p>
          <a:p>
            <a:r>
              <a:rPr lang="tr-TR" sz="3200" dirty="0" smtClean="0"/>
              <a:t>Nişasta ve glikojen ise dallı zincir yapı gösterir.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24082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Glikoproteinler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Yapıda  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%50’den daha fazla 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karbohidrat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içerebilen, fakat genelde protein içeriği baskın olan bileşiklerdir</a:t>
            </a:r>
            <a:r>
              <a:rPr lang="tr-TR" altLang="tr-TR" sz="3200" dirty="0">
                <a:latin typeface="Times New Roman" panose="02020603050405020304" pitchFamily="18" charset="0"/>
              </a:rPr>
              <a:t>. </a:t>
            </a:r>
            <a:r>
              <a:rPr lang="tr-TR" altLang="tr-TR" sz="3200" dirty="0" err="1">
                <a:latin typeface="Times New Roman" panose="02020603050405020304" pitchFamily="18" charset="0"/>
              </a:rPr>
              <a:t>Glikoproteinlerde</a:t>
            </a:r>
            <a:r>
              <a:rPr lang="tr-TR" altLang="tr-TR" sz="3200" dirty="0">
                <a:latin typeface="Times New Roman" panose="02020603050405020304" pitchFamily="18" charset="0"/>
              </a:rPr>
              <a:t> </a:t>
            </a:r>
            <a:r>
              <a:rPr lang="tr-TR" altLang="tr-TR" sz="3200" dirty="0" err="1">
                <a:latin typeface="Times New Roman" panose="02020603050405020304" pitchFamily="18" charset="0"/>
              </a:rPr>
              <a:t>karbohidrat</a:t>
            </a:r>
            <a:r>
              <a:rPr lang="tr-TR" altLang="tr-TR" sz="3200" dirty="0">
                <a:latin typeface="Times New Roman" panose="02020603050405020304" pitchFamily="18" charset="0"/>
              </a:rPr>
              <a:t> </a:t>
            </a:r>
            <a:r>
              <a:rPr lang="tr-TR" altLang="tr-TR" sz="3200" dirty="0" smtClean="0">
                <a:latin typeface="Times New Roman" panose="02020603050405020304" pitchFamily="18" charset="0"/>
              </a:rPr>
              <a:t>kısım protein ile  O  veya N tipi </a:t>
            </a:r>
            <a:r>
              <a:rPr lang="tr-TR" altLang="tr-TR" sz="3200" dirty="0" err="1" smtClean="0">
                <a:latin typeface="Times New Roman" panose="02020603050405020304" pitchFamily="18" charset="0"/>
              </a:rPr>
              <a:t>glikozid</a:t>
            </a:r>
            <a:r>
              <a:rPr lang="tr-TR" altLang="tr-TR" sz="3200" dirty="0" smtClean="0">
                <a:latin typeface="Times New Roman" panose="02020603050405020304" pitchFamily="18" charset="0"/>
              </a:rPr>
              <a:t> bağ yapar. Bağın türünü protein kısmındaki amino asit belirler. Karbonhidratlar, proteindeki  </a:t>
            </a:r>
            <a:r>
              <a:rPr lang="tr-TR" altLang="tr-TR" sz="3200" dirty="0">
                <a:latin typeface="Times New Roman" panose="02020603050405020304" pitchFamily="18" charset="0"/>
              </a:rPr>
              <a:t>serin veya </a:t>
            </a:r>
            <a:r>
              <a:rPr lang="tr-TR" altLang="tr-TR" sz="3200" dirty="0" err="1">
                <a:latin typeface="Times New Roman" panose="02020603050405020304" pitchFamily="18" charset="0"/>
              </a:rPr>
              <a:t>treonin</a:t>
            </a:r>
            <a:r>
              <a:rPr lang="tr-TR" altLang="tr-TR" sz="3200" dirty="0">
                <a:latin typeface="Times New Roman" panose="02020603050405020304" pitchFamily="18" charset="0"/>
              </a:rPr>
              <a:t> amino asidine O-glikozit bağ ile veya </a:t>
            </a:r>
            <a:r>
              <a:rPr lang="tr-TR" altLang="tr-TR" sz="3200" dirty="0" err="1">
                <a:latin typeface="Times New Roman" panose="02020603050405020304" pitchFamily="18" charset="0"/>
              </a:rPr>
              <a:t>asparajine</a:t>
            </a:r>
            <a:r>
              <a:rPr lang="tr-TR" altLang="tr-TR" sz="3200" dirty="0">
                <a:latin typeface="Times New Roman" panose="02020603050405020304" pitchFamily="18" charset="0"/>
              </a:rPr>
              <a:t> N-glikozit bağ ile </a:t>
            </a:r>
            <a:r>
              <a:rPr lang="tr-TR" altLang="tr-TR" sz="3200" dirty="0" smtClean="0">
                <a:latin typeface="Times New Roman" panose="02020603050405020304" pitchFamily="18" charset="0"/>
              </a:rPr>
              <a:t>bağlanır.</a:t>
            </a:r>
            <a:endParaRPr lang="tr-TR" altLang="tr-TR" sz="3200" dirty="0">
              <a:latin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0700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Glikolipidler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Yapılarında 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gliserol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fosfat bulunmayan, 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seramide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bağlı olarak 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karbohidrat</a:t>
            </a:r>
            <a:r>
              <a:rPr lang="tr-TR" alt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içeren </a:t>
            </a:r>
            <a:r>
              <a:rPr lang="tr-TR" alt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sfingolipidlerdir</a:t>
            </a:r>
            <a:r>
              <a:rPr lang="tr-TR" altLang="tr-TR" sz="3200" dirty="0">
                <a:latin typeface="Times New Roman" panose="02020603050405020304" pitchFamily="18" charset="0"/>
              </a:rPr>
              <a:t>. </a:t>
            </a:r>
            <a:endParaRPr lang="tr-TR" altLang="tr-TR" sz="3200" dirty="0" smtClean="0">
              <a:latin typeface="Times New Roman" panose="02020603050405020304" pitchFamily="18" charset="0"/>
            </a:endParaRPr>
          </a:p>
          <a:p>
            <a:r>
              <a:rPr lang="tr-TR" altLang="tr-TR" sz="3200" dirty="0" err="1" smtClean="0"/>
              <a:t>Glikolipidler</a:t>
            </a:r>
            <a:r>
              <a:rPr lang="tr-TR" altLang="tr-TR" sz="3200" dirty="0"/>
              <a:t>, hücreler arası iletimden sorumludurlar.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3430012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</TotalTime>
  <Words>327</Words>
  <Application>Microsoft Office PowerPoint</Application>
  <PresentationFormat>Geniş ekran</PresentationFormat>
  <Paragraphs>35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Symbol</vt:lpstr>
      <vt:lpstr>Times New Roman</vt:lpstr>
      <vt:lpstr>Wingdings</vt:lpstr>
      <vt:lpstr>Geçmişe bakış</vt:lpstr>
      <vt:lpstr>Karbonhidratlar II Disakkaridler ve Polisakkaridler</vt:lpstr>
      <vt:lpstr>Disakkaritler</vt:lpstr>
      <vt:lpstr>PowerPoint Sunusu</vt:lpstr>
      <vt:lpstr>PowerPoint Sunusu</vt:lpstr>
      <vt:lpstr>oligosakkaridler</vt:lpstr>
      <vt:lpstr>polisakkaridler</vt:lpstr>
      <vt:lpstr>PowerPoint Sunusu</vt:lpstr>
      <vt:lpstr>Glikoproteinler</vt:lpstr>
      <vt:lpstr>Glikolipidler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Karbonhidratlar II Disakkaridler ve Polisakkaridler</dc:title>
  <dc:creator>Tevhide</dc:creator>
  <cp:lastModifiedBy>Tevhide</cp:lastModifiedBy>
  <cp:revision>7</cp:revision>
  <dcterms:created xsi:type="dcterms:W3CDTF">2017-09-05T15:10:56Z</dcterms:created>
  <dcterms:modified xsi:type="dcterms:W3CDTF">2017-09-11T10:15:59Z</dcterms:modified>
</cp:coreProperties>
</file>