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353" r:id="rId3"/>
    <p:sldId id="289" r:id="rId4"/>
    <p:sldId id="290" r:id="rId5"/>
    <p:sldId id="291" r:id="rId6"/>
    <p:sldId id="354" r:id="rId7"/>
    <p:sldId id="292" r:id="rId8"/>
    <p:sldId id="355" r:id="rId9"/>
    <p:sldId id="293" r:id="rId10"/>
    <p:sldId id="294" r:id="rId11"/>
    <p:sldId id="295" r:id="rId12"/>
    <p:sldId id="356" r:id="rId13"/>
    <p:sldId id="296" r:id="rId14"/>
    <p:sldId id="297" r:id="rId15"/>
    <p:sldId id="299" r:id="rId16"/>
    <p:sldId id="300" r:id="rId17"/>
    <p:sldId id="301" r:id="rId18"/>
    <p:sldId id="302" r:id="rId19"/>
    <p:sldId id="304" r:id="rId20"/>
    <p:sldId id="357" r:id="rId21"/>
    <p:sldId id="358" r:id="rId22"/>
    <p:sldId id="359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1844824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4221088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Freud’</a:t>
            </a:r>
            <a:r>
              <a:rPr lang="tr-TR" dirty="0" smtClean="0"/>
              <a:t>a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Yaratıcılık, </a:t>
            </a:r>
            <a:r>
              <a:rPr lang="tr-TR" dirty="0" smtClean="0">
                <a:solidFill>
                  <a:srgbClr val="C00000"/>
                </a:solidFill>
              </a:rPr>
              <a:t>bir hareket biçiminin yerine geçen yeni bir davranış </a:t>
            </a:r>
            <a:r>
              <a:rPr lang="tr-TR" dirty="0" smtClean="0"/>
              <a:t>olarak ortaya çıkar.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 ürün </a:t>
            </a:r>
            <a:r>
              <a:rPr lang="tr-TR" dirty="0" smtClean="0">
                <a:solidFill>
                  <a:srgbClr val="C00000"/>
                </a:solidFill>
              </a:rPr>
              <a:t>“bir isteğin, bir dileğin” </a:t>
            </a:r>
            <a:r>
              <a:rPr lang="tr-TR" dirty="0" smtClean="0"/>
              <a:t>yerine getirilmesidir.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114800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Freud</a:t>
            </a:r>
            <a:r>
              <a:rPr lang="tr-TR" dirty="0" smtClean="0"/>
              <a:t>’a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Yaratıcılık, </a:t>
            </a:r>
            <a:r>
              <a:rPr lang="tr-TR" dirty="0" smtClean="0">
                <a:solidFill>
                  <a:srgbClr val="C00000"/>
                </a:solidFill>
              </a:rPr>
              <a:t>toplum içinde bir takım baskı ve yasaklamalara maruz kalmış insanların dışavurumlarıdır.</a:t>
            </a:r>
            <a:endParaRPr lang="tr-TR" dirty="0" smtClean="0"/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Yaratıcılık, topluma zarar verecek </a:t>
            </a:r>
            <a:r>
              <a:rPr lang="tr-TR" dirty="0" smtClean="0">
                <a:solidFill>
                  <a:srgbClr val="C00000"/>
                </a:solidFill>
              </a:rPr>
              <a:t>“libido” enerjisine karşı, bilinçaltında yer alan </a:t>
            </a:r>
            <a:r>
              <a:rPr lang="tr-TR" dirty="0" smtClean="0">
                <a:solidFill>
                  <a:srgbClr val="FF0000"/>
                </a:solidFill>
              </a:rPr>
              <a:t>çatışmalara bir savunma olarak </a:t>
            </a:r>
            <a:r>
              <a:rPr lang="tr-TR" dirty="0" smtClean="0"/>
              <a:t>karşımıza çıkar.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060848"/>
            <a:ext cx="7772400" cy="2550989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Freud</a:t>
            </a:r>
            <a:r>
              <a:rPr lang="tr-TR" dirty="0" smtClean="0"/>
              <a:t>’a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 kişi </a:t>
            </a:r>
            <a:r>
              <a:rPr lang="tr-TR" dirty="0" smtClean="0">
                <a:solidFill>
                  <a:srgbClr val="C00000"/>
                </a:solidFill>
              </a:rPr>
              <a:t>içgüdülerini toplumca kabul edilebilir </a:t>
            </a:r>
            <a:r>
              <a:rPr lang="tr-TR" dirty="0" smtClean="0"/>
              <a:t>bir biçimde ortaya koyar.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Bu haliyle de </a:t>
            </a:r>
            <a:r>
              <a:rPr lang="tr-TR" dirty="0" smtClean="0">
                <a:solidFill>
                  <a:srgbClr val="C00000"/>
                </a:solidFill>
              </a:rPr>
              <a:t>gerçek dünya ile değil, daha çok fantezilerle</a:t>
            </a:r>
            <a:r>
              <a:rPr lang="tr-TR" dirty="0" smtClean="0"/>
              <a:t> ilgilidir.</a:t>
            </a:r>
          </a:p>
          <a:p>
            <a:pPr algn="just"/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>
          <a:xfrm>
            <a:off x="827584" y="2060848"/>
            <a:ext cx="7200800" cy="3672408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Freud’</a:t>
            </a:r>
            <a:r>
              <a:rPr lang="tr-TR" dirty="0" smtClean="0"/>
              <a:t>a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Ruhsal hastalıklar da aynı kökenden çıktığına göre, </a:t>
            </a:r>
            <a:r>
              <a:rPr lang="tr-TR" dirty="0" smtClean="0">
                <a:solidFill>
                  <a:srgbClr val="C00000"/>
                </a:solidFill>
              </a:rPr>
              <a:t>yaratıcılıkla ruhsal hastalıkları </a:t>
            </a:r>
            <a:r>
              <a:rPr lang="tr-TR" dirty="0" smtClean="0"/>
              <a:t>birbirine bağlamanın kuramsal bir temeli vardır.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>
                <a:solidFill>
                  <a:srgbClr val="C00000"/>
                </a:solidFill>
              </a:rPr>
              <a:t>Yaratıcılığın çocukluk yıllarındaki oyunların bir devamı </a:t>
            </a:r>
            <a:r>
              <a:rPr lang="tr-TR" dirty="0" smtClean="0"/>
              <a:t>olarak da görülmektedir.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Psikoanalitik</a:t>
            </a:r>
            <a:r>
              <a:rPr lang="tr-TR" dirty="0" smtClean="0"/>
              <a:t> görüşe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Yaratıcılık, </a:t>
            </a:r>
            <a:r>
              <a:rPr lang="tr-TR" dirty="0" smtClean="0">
                <a:solidFill>
                  <a:srgbClr val="C00000"/>
                </a:solidFill>
              </a:rPr>
              <a:t>insan yapısının olumsuz yönlerinden </a:t>
            </a:r>
            <a:r>
              <a:rPr lang="tr-TR" dirty="0" smtClean="0"/>
              <a:t>oluşur.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 bireyin </a:t>
            </a:r>
            <a:r>
              <a:rPr lang="tr-TR" dirty="0" smtClean="0">
                <a:solidFill>
                  <a:srgbClr val="C00000"/>
                </a:solidFill>
              </a:rPr>
              <a:t>iç çatışmalarının ve saldırgan enerjisinin onaylanan kültürel davranışlara </a:t>
            </a:r>
            <a:r>
              <a:rPr lang="tr-TR" dirty="0" smtClean="0"/>
              <a:t>dönüşmesidir.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Yaratıcılık bilinmeyen </a:t>
            </a:r>
            <a:r>
              <a:rPr lang="tr-TR" dirty="0" smtClean="0">
                <a:solidFill>
                  <a:srgbClr val="C00000"/>
                </a:solidFill>
              </a:rPr>
              <a:t>içgüdüsel atılganlığın ürünü </a:t>
            </a:r>
            <a:r>
              <a:rPr lang="tr-TR" dirty="0" smtClean="0"/>
              <a:t>olarak ortaya çıkar.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pic>
        <p:nvPicPr>
          <p:cNvPr id="6" name="Picture 2" descr="http://img.docstoccdn.com/thumb/orig/3858134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132856"/>
            <a:ext cx="4128459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251520" y="2204864"/>
            <a:ext cx="8712968" cy="3429001"/>
          </a:xfrm>
        </p:spPr>
        <p:txBody>
          <a:bodyPr/>
          <a:lstStyle/>
          <a:p>
            <a:pPr algn="just"/>
            <a:r>
              <a:rPr lang="tr-TR" dirty="0" smtClean="0"/>
              <a:t>Bu kuramın temelini, </a:t>
            </a:r>
            <a:r>
              <a:rPr lang="tr-TR" dirty="0" smtClean="0">
                <a:solidFill>
                  <a:srgbClr val="C00000"/>
                </a:solidFill>
              </a:rPr>
              <a:t>birey ve bireyin çevresinde gelişen olaylar </a:t>
            </a:r>
            <a:r>
              <a:rPr lang="tr-TR" dirty="0" smtClean="0"/>
              <a:t>oluşturmaktadır.</a:t>
            </a:r>
          </a:p>
          <a:p>
            <a:pPr algn="just"/>
            <a:r>
              <a:rPr lang="tr-TR" dirty="0" smtClean="0"/>
              <a:t>Bu kuram;</a:t>
            </a:r>
          </a:p>
          <a:p>
            <a:pPr lvl="1" algn="just"/>
            <a:r>
              <a:rPr lang="tr-TR" dirty="0" smtClean="0"/>
              <a:t>davranışçılık ve </a:t>
            </a:r>
            <a:r>
              <a:rPr lang="tr-TR" dirty="0" err="1" smtClean="0"/>
              <a:t>psikoanalitik</a:t>
            </a:r>
            <a:r>
              <a:rPr lang="tr-TR" dirty="0" smtClean="0"/>
              <a:t> yaklaşımlardan ayrı, </a:t>
            </a:r>
          </a:p>
          <a:p>
            <a:pPr lvl="1" algn="just"/>
            <a:r>
              <a:rPr lang="tr-TR" dirty="0" smtClean="0">
                <a:solidFill>
                  <a:srgbClr val="C00000"/>
                </a:solidFill>
              </a:rPr>
              <a:t>varoluşçu güçlü bir akım olarak ortaya çıkmıştır.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>
          <a:xfrm>
            <a:off x="323528" y="2708920"/>
            <a:ext cx="8352928" cy="1686893"/>
          </a:xfrm>
        </p:spPr>
        <p:txBody>
          <a:bodyPr/>
          <a:lstStyle/>
          <a:p>
            <a:pPr algn="just"/>
            <a:r>
              <a:rPr lang="tr-TR" dirty="0" smtClean="0"/>
              <a:t>“İnsan kendini ne yaparsa odur.” düşüncesi bu kuramın temel ilkesidir.</a:t>
            </a:r>
          </a:p>
          <a:p>
            <a:pPr algn="just"/>
            <a:r>
              <a:rPr lang="tr-TR" dirty="0" smtClean="0"/>
              <a:t> İnsancıl olmak; </a:t>
            </a:r>
            <a:r>
              <a:rPr lang="tr-TR" dirty="0" smtClean="0">
                <a:solidFill>
                  <a:srgbClr val="C00000"/>
                </a:solidFill>
              </a:rPr>
              <a:t>“Dürüstlük, merhamet ve yüreklilik”</a:t>
            </a:r>
            <a:r>
              <a:rPr lang="tr-TR" dirty="0" smtClean="0"/>
              <a:t> ister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>
          <a:xfrm>
            <a:off x="251520" y="2348880"/>
            <a:ext cx="8496944" cy="4176464"/>
          </a:xfrm>
        </p:spPr>
        <p:txBody>
          <a:bodyPr/>
          <a:lstStyle/>
          <a:p>
            <a:pPr algn="just"/>
            <a:r>
              <a:rPr lang="tr-TR" dirty="0" smtClean="0"/>
              <a:t>İnsancıl psikologlar, </a:t>
            </a:r>
            <a:r>
              <a:rPr lang="tr-TR" dirty="0" smtClean="0">
                <a:solidFill>
                  <a:srgbClr val="C00000"/>
                </a:solidFill>
              </a:rPr>
              <a:t>yaratıcılığın insanın olumlu yönleri ile ilgili </a:t>
            </a:r>
            <a:r>
              <a:rPr lang="tr-TR" dirty="0" smtClean="0"/>
              <a:t>olduğunu söylerler. </a:t>
            </a:r>
          </a:p>
          <a:p>
            <a:pPr algn="just"/>
            <a:r>
              <a:rPr lang="tr-TR" dirty="0" smtClean="0"/>
              <a:t>İnsanlar yaratıcı ifade için önemli güçlerle doğmakta ve </a:t>
            </a:r>
            <a:r>
              <a:rPr lang="tr-TR" dirty="0" smtClean="0">
                <a:solidFill>
                  <a:srgbClr val="C00000"/>
                </a:solidFill>
              </a:rPr>
              <a:t>uygun ortam oluşunca, bu güçler tam olarak gelişmektedir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Yaratıcılığın engelleyicileri; </a:t>
            </a:r>
            <a:r>
              <a:rPr lang="tr-TR" dirty="0" smtClean="0">
                <a:solidFill>
                  <a:srgbClr val="C00000"/>
                </a:solidFill>
              </a:rPr>
              <a:t>çatışmalar ve başarının olumsuz yönde değerlendirilmesidir</a:t>
            </a:r>
            <a:r>
              <a:rPr lang="tr-TR" dirty="0" smtClean="0"/>
              <a:t>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1143000"/>
          </a:xfrm>
        </p:spPr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>
          <a:xfrm>
            <a:off x="287524" y="2420888"/>
            <a:ext cx="8568952" cy="2304256"/>
          </a:xfrm>
        </p:spPr>
        <p:txBody>
          <a:bodyPr/>
          <a:lstStyle/>
          <a:p>
            <a:pPr algn="just"/>
            <a:r>
              <a:rPr lang="tr-TR" sz="2800" dirty="0" err="1" smtClean="0"/>
              <a:t>Rogers</a:t>
            </a:r>
            <a:r>
              <a:rPr lang="tr-TR" sz="2800" dirty="0" smtClean="0"/>
              <a:t>, </a:t>
            </a:r>
            <a:r>
              <a:rPr lang="tr-TR" sz="2800" dirty="0" smtClean="0">
                <a:solidFill>
                  <a:srgbClr val="C00000"/>
                </a:solidFill>
              </a:rPr>
              <a:t>yaratıcı olan bireyi ruhsal bakımdan sağlıklı </a:t>
            </a:r>
            <a:r>
              <a:rPr lang="tr-TR" sz="2800" dirty="0" smtClean="0"/>
              <a:t>olarak görmektedir. </a:t>
            </a:r>
          </a:p>
          <a:p>
            <a:pPr algn="just"/>
            <a:r>
              <a:rPr lang="tr-TR" sz="2800" dirty="0" err="1" smtClean="0"/>
              <a:t>Rogers</a:t>
            </a:r>
            <a:r>
              <a:rPr lang="tr-TR" sz="2800" dirty="0" smtClean="0"/>
              <a:t>, </a:t>
            </a:r>
            <a:r>
              <a:rPr lang="tr-TR" sz="2800" dirty="0" smtClean="0">
                <a:solidFill>
                  <a:srgbClr val="C00000"/>
                </a:solidFill>
              </a:rPr>
              <a:t>yaratıcı insanın fonksiyonel anlamda dolu bir kişiliğe sahip </a:t>
            </a:r>
            <a:r>
              <a:rPr lang="tr-TR" sz="2800" dirty="0" smtClean="0"/>
              <a:t>olduğunu savunur.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250825" y="542925"/>
            <a:ext cx="8713788" cy="1143000"/>
          </a:xfrm>
        </p:spPr>
        <p:txBody>
          <a:bodyPr/>
          <a:lstStyle/>
          <a:p>
            <a:r>
              <a:rPr lang="tr-TR" sz="3600" b="1" smtClean="0"/>
              <a:t>YARATICILIKLA İLGİLİ KURAMLAR</a:t>
            </a:r>
            <a:r>
              <a:rPr lang="tr-TR" sz="3600" smtClean="0"/>
              <a:t/>
            </a:r>
            <a:br>
              <a:rPr lang="tr-TR" sz="3600" smtClean="0"/>
            </a:br>
            <a:endParaRPr lang="tr-TR" sz="3600" smtClean="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1547664" y="1557338"/>
            <a:ext cx="6910536" cy="4638675"/>
          </a:xfrm>
        </p:spPr>
        <p:txBody>
          <a:bodyPr/>
          <a:lstStyle/>
          <a:p>
            <a:r>
              <a:rPr lang="tr-TR" b="1" dirty="0" err="1" smtClean="0"/>
              <a:t>Psikoanalitik</a:t>
            </a:r>
            <a:r>
              <a:rPr lang="tr-TR" b="1" dirty="0" smtClean="0"/>
              <a:t> kuram </a:t>
            </a:r>
            <a:r>
              <a:rPr lang="tr-TR" dirty="0" smtClean="0"/>
              <a:t>	</a:t>
            </a:r>
          </a:p>
          <a:p>
            <a:r>
              <a:rPr lang="tr-TR" b="1" dirty="0" smtClean="0"/>
              <a:t>İnsancıl kuram </a:t>
            </a:r>
            <a:endParaRPr lang="tr-TR" dirty="0" smtClean="0"/>
          </a:p>
          <a:p>
            <a:r>
              <a:rPr lang="tr-TR" b="1" dirty="0" smtClean="0"/>
              <a:t>Çağrışım kuramı </a:t>
            </a:r>
            <a:endParaRPr lang="tr-TR" dirty="0" smtClean="0"/>
          </a:p>
          <a:p>
            <a:r>
              <a:rPr lang="tr-TR" b="1" dirty="0" err="1" smtClean="0"/>
              <a:t>Gestalt</a:t>
            </a:r>
            <a:r>
              <a:rPr lang="tr-TR" b="1" dirty="0" smtClean="0"/>
              <a:t> kuramı </a:t>
            </a:r>
            <a:endParaRPr lang="tr-TR" dirty="0" smtClean="0"/>
          </a:p>
          <a:p>
            <a:r>
              <a:rPr lang="tr-TR" b="1" dirty="0" smtClean="0"/>
              <a:t>Bilişsel-gelişimsel kuram </a:t>
            </a:r>
            <a:endParaRPr lang="tr-TR" dirty="0" smtClean="0"/>
          </a:p>
          <a:p>
            <a:r>
              <a:rPr lang="tr-TR" b="1" dirty="0" err="1" smtClean="0"/>
              <a:t>Faktöriyalist</a:t>
            </a:r>
            <a:r>
              <a:rPr lang="tr-TR" b="1" dirty="0" smtClean="0"/>
              <a:t> kuram</a:t>
            </a:r>
            <a:r>
              <a:rPr lang="tr-TR" dirty="0" smtClean="0"/>
              <a:t>	</a:t>
            </a:r>
          </a:p>
          <a:p>
            <a:r>
              <a:rPr lang="tr-TR" b="1" dirty="0" smtClean="0"/>
              <a:t>Karmaşık Kuramlar 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2060848"/>
            <a:ext cx="7772400" cy="3024337"/>
          </a:xfrm>
        </p:spPr>
        <p:txBody>
          <a:bodyPr/>
          <a:lstStyle/>
          <a:p>
            <a:pPr algn="just"/>
            <a:r>
              <a:rPr lang="tr-TR" sz="2800" dirty="0" err="1" smtClean="0"/>
              <a:t>Maslow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C00000"/>
                </a:solidFill>
              </a:rPr>
              <a:t>yaratıcılığın kişinin kendini gerçekleştirmesinde bir yol </a:t>
            </a:r>
            <a:r>
              <a:rPr lang="tr-TR" sz="2800" dirty="0" smtClean="0"/>
              <a:t>olduğunu kabul eder.</a:t>
            </a:r>
          </a:p>
          <a:p>
            <a:pPr algn="just"/>
            <a:r>
              <a:rPr lang="tr-TR" sz="2800" dirty="0" smtClean="0"/>
              <a:t>Yaratıcılığı </a:t>
            </a:r>
            <a:r>
              <a:rPr lang="tr-TR" sz="2800" dirty="0" smtClean="0">
                <a:solidFill>
                  <a:srgbClr val="C00000"/>
                </a:solidFill>
              </a:rPr>
              <a:t>bir ürün, karakter, bir etkinlik, bir süreç ve tutum </a:t>
            </a:r>
            <a:r>
              <a:rPr lang="tr-TR" sz="2800" dirty="0" smtClean="0"/>
              <a:t>olarak düşünür.</a:t>
            </a:r>
          </a:p>
          <a:p>
            <a:pPr algn="just"/>
            <a:r>
              <a:rPr lang="tr-TR" sz="2800" dirty="0" smtClean="0"/>
              <a:t>Yaratıcı birey, </a:t>
            </a:r>
            <a:r>
              <a:rPr lang="tr-TR" sz="2800" dirty="0" smtClean="0">
                <a:solidFill>
                  <a:srgbClr val="C00000"/>
                </a:solidFill>
              </a:rPr>
              <a:t>bir çocuğun gördüklerini </a:t>
            </a:r>
            <a:r>
              <a:rPr lang="tr-TR" sz="2800" dirty="0" smtClean="0"/>
              <a:t>görebilir. Önemli olan o bakış açısını yakalayabilmesidir</a:t>
            </a:r>
            <a:r>
              <a:rPr lang="tr-TR" dirty="0"/>
              <a:t>.</a:t>
            </a:r>
            <a:endParaRPr lang="tr-TR" sz="2800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060848"/>
            <a:ext cx="7772400" cy="3024337"/>
          </a:xfrm>
        </p:spPr>
        <p:txBody>
          <a:bodyPr/>
          <a:lstStyle/>
          <a:p>
            <a:pPr algn="just"/>
            <a:r>
              <a:rPr lang="tr-TR" sz="2800" dirty="0" err="1" smtClean="0"/>
              <a:t>Maslow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C00000"/>
                </a:solidFill>
              </a:rPr>
              <a:t>yaratıcılığın kişinin kendini gerçekleştirmesinde bir yol </a:t>
            </a:r>
            <a:r>
              <a:rPr lang="tr-TR" sz="2800" dirty="0" smtClean="0"/>
              <a:t>olduğunu kabul eder.</a:t>
            </a:r>
          </a:p>
          <a:p>
            <a:pPr algn="just"/>
            <a:r>
              <a:rPr lang="tr-TR" sz="2800" dirty="0" smtClean="0"/>
              <a:t>Yaratıcılığı </a:t>
            </a:r>
            <a:r>
              <a:rPr lang="tr-TR" sz="2800" dirty="0" smtClean="0">
                <a:solidFill>
                  <a:srgbClr val="C00000"/>
                </a:solidFill>
              </a:rPr>
              <a:t>bir ürün, karakter, bir etkinlik, bir süreç ve tutum </a:t>
            </a:r>
            <a:r>
              <a:rPr lang="tr-TR" sz="2800" dirty="0" smtClean="0"/>
              <a:t>olarak düşünür.</a:t>
            </a:r>
          </a:p>
          <a:p>
            <a:pPr algn="just"/>
            <a:r>
              <a:rPr lang="tr-TR" sz="2800" dirty="0" smtClean="0"/>
              <a:t>Yaratıcı birey, </a:t>
            </a:r>
            <a:r>
              <a:rPr lang="tr-TR" sz="2800" dirty="0" smtClean="0">
                <a:solidFill>
                  <a:srgbClr val="C00000"/>
                </a:solidFill>
              </a:rPr>
              <a:t>bir çocuğun gördüklerini </a:t>
            </a:r>
            <a:r>
              <a:rPr lang="tr-TR" sz="2800" dirty="0" smtClean="0"/>
              <a:t>görebilir. Önemli olan o bakış açısını yakalayabilmesidir</a:t>
            </a:r>
            <a:r>
              <a:rPr lang="tr-TR" dirty="0"/>
              <a:t>.</a:t>
            </a:r>
            <a:endParaRPr lang="tr-TR" sz="2800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7531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>
          <a:xfrm>
            <a:off x="251520" y="2564904"/>
            <a:ext cx="8352928" cy="3600400"/>
          </a:xfrm>
        </p:spPr>
        <p:txBody>
          <a:bodyPr/>
          <a:lstStyle/>
          <a:p>
            <a:pPr algn="just"/>
            <a:r>
              <a:rPr lang="tr-TR" dirty="0" smtClean="0"/>
              <a:t>Birey, </a:t>
            </a:r>
            <a:r>
              <a:rPr lang="tr-TR" dirty="0" smtClean="0">
                <a:solidFill>
                  <a:srgbClr val="C00000"/>
                </a:solidFill>
              </a:rPr>
              <a:t>kendi eylemlerini seçer ve kendi kaderini yaratır. </a:t>
            </a:r>
          </a:p>
          <a:p>
            <a:pPr algn="just"/>
            <a:r>
              <a:rPr lang="tr-TR" dirty="0" smtClean="0"/>
              <a:t>İnsanlığa </a:t>
            </a:r>
            <a:r>
              <a:rPr lang="tr-TR" dirty="0" smtClean="0">
                <a:solidFill>
                  <a:srgbClr val="C00000"/>
                </a:solidFill>
              </a:rPr>
              <a:t>zarar verici</a:t>
            </a:r>
            <a:r>
              <a:rPr lang="tr-TR" dirty="0" smtClean="0"/>
              <a:t>, insanlığı </a:t>
            </a:r>
            <a:r>
              <a:rPr lang="tr-TR" dirty="0" smtClean="0">
                <a:solidFill>
                  <a:srgbClr val="C00000"/>
                </a:solidFill>
              </a:rPr>
              <a:t>yok edici-yıkıcı </a:t>
            </a:r>
            <a:r>
              <a:rPr lang="tr-TR" dirty="0" smtClean="0"/>
              <a:t>amaçlar güden ürünlere karşıdırlar. </a:t>
            </a:r>
          </a:p>
          <a:p>
            <a:pPr algn="just"/>
            <a:r>
              <a:rPr lang="tr-TR" dirty="0" smtClean="0"/>
              <a:t>Bu tür ürünleri oluşturan kişileri, alt düzeyde yaratıcı olarak nitelendirirler.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609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>
          <a:xfrm>
            <a:off x="827584" y="1916832"/>
            <a:ext cx="7056784" cy="4258816"/>
          </a:xfrm>
        </p:spPr>
        <p:txBody>
          <a:bodyPr/>
          <a:lstStyle/>
          <a:p>
            <a:pPr algn="just"/>
            <a:r>
              <a:rPr lang="tr-TR" sz="2800" dirty="0" err="1" smtClean="0"/>
              <a:t>Rogers</a:t>
            </a:r>
            <a:r>
              <a:rPr lang="tr-TR" sz="2800" dirty="0" smtClean="0"/>
              <a:t>, yaratıcılığın ortaya çıkmasında en </a:t>
            </a:r>
            <a:r>
              <a:rPr lang="tr-TR" sz="2800" dirty="0" smtClean="0">
                <a:solidFill>
                  <a:srgbClr val="C00000"/>
                </a:solidFill>
              </a:rPr>
              <a:t>temel iki</a:t>
            </a:r>
            <a:r>
              <a:rPr lang="tr-TR" sz="2800" dirty="0" smtClean="0">
                <a:solidFill>
                  <a:srgbClr val="FF0000"/>
                </a:solidFill>
              </a:rPr>
              <a:t> koşulun </a:t>
            </a:r>
            <a:r>
              <a:rPr lang="tr-TR" sz="2800" dirty="0" smtClean="0"/>
              <a:t>olduğunu belirtmiştir;</a:t>
            </a:r>
          </a:p>
          <a:p>
            <a:pPr algn="just">
              <a:buNone/>
            </a:pPr>
            <a:endParaRPr lang="tr-TR" sz="2800" dirty="0" smtClean="0"/>
          </a:p>
          <a:p>
            <a:pPr lvl="1" algn="just"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C00000"/>
                </a:solidFill>
              </a:rPr>
              <a:t>Psikolojik güvenlik</a:t>
            </a:r>
            <a:endParaRPr lang="tr-TR" sz="2400" dirty="0" smtClean="0">
              <a:solidFill>
                <a:srgbClr val="C0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C00000"/>
                </a:solidFill>
              </a:rPr>
              <a:t>Psikolojik özgürlük</a:t>
            </a:r>
            <a:r>
              <a:rPr lang="tr-TR" sz="2400" dirty="0" smtClean="0">
                <a:solidFill>
                  <a:srgbClr val="C00000"/>
                </a:solidFill>
              </a:rPr>
              <a:t> </a:t>
            </a:r>
            <a:endParaRPr lang="tr-TR" sz="2400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75206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“Bir </a:t>
            </a:r>
            <a:r>
              <a:rPr lang="tr-TR" dirty="0" smtClean="0">
                <a:solidFill>
                  <a:srgbClr val="C00000"/>
                </a:solidFill>
              </a:rPr>
              <a:t>insan acıyı azaltmak </a:t>
            </a:r>
            <a:r>
              <a:rPr lang="tr-TR" dirty="0" smtClean="0"/>
              <a:t>için, diğer insan da daha </a:t>
            </a:r>
            <a:r>
              <a:rPr lang="tr-TR" dirty="0" smtClean="0">
                <a:solidFill>
                  <a:srgbClr val="C00000"/>
                </a:solidFill>
              </a:rPr>
              <a:t>katı bir işkence yöntemi </a:t>
            </a:r>
            <a:r>
              <a:rPr lang="tr-TR" dirty="0" smtClean="0"/>
              <a:t>bulmak için çalışır. </a:t>
            </a:r>
          </a:p>
          <a:p>
            <a:pPr algn="just"/>
            <a:r>
              <a:rPr lang="tr-TR" dirty="0" smtClean="0"/>
              <a:t>Her ikisi de </a:t>
            </a:r>
            <a:r>
              <a:rPr lang="tr-TR" dirty="0" smtClean="0">
                <a:solidFill>
                  <a:srgbClr val="C00000"/>
                </a:solidFill>
              </a:rPr>
              <a:t>yaratıcı eylemdir, </a:t>
            </a:r>
            <a:r>
              <a:rPr lang="tr-TR" dirty="0" smtClean="0"/>
              <a:t>fakat </a:t>
            </a:r>
            <a:r>
              <a:rPr lang="tr-TR" dirty="0" smtClean="0">
                <a:solidFill>
                  <a:srgbClr val="C00000"/>
                </a:solidFill>
              </a:rPr>
              <a:t>toplumsal değerleri farklıdır</a:t>
            </a:r>
            <a:r>
              <a:rPr lang="tr-TR" dirty="0" smtClean="0"/>
              <a:t>.  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85800" y="1124744"/>
            <a:ext cx="7772400" cy="740445"/>
          </a:xfrm>
        </p:spPr>
        <p:txBody>
          <a:bodyPr/>
          <a:lstStyle/>
          <a:p>
            <a:r>
              <a:rPr lang="tr-TR" b="1" dirty="0" smtClean="0"/>
              <a:t>İNSANCIL KURAM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02679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683568" y="1196752"/>
            <a:ext cx="7772400" cy="1143000"/>
          </a:xfrm>
        </p:spPr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3131840" y="3140968"/>
            <a:ext cx="2304256" cy="966813"/>
          </a:xfrm>
        </p:spPr>
        <p:txBody>
          <a:bodyPr/>
          <a:lstStyle/>
          <a:p>
            <a:r>
              <a:rPr lang="tr-TR" dirty="0" err="1" smtClean="0"/>
              <a:t>Hume</a:t>
            </a:r>
            <a:endParaRPr lang="tr-TR" dirty="0" smtClean="0"/>
          </a:p>
          <a:p>
            <a:r>
              <a:rPr lang="tr-TR" dirty="0" err="1" smtClean="0"/>
              <a:t>Mill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19445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>
          <a:xfrm>
            <a:off x="503548" y="2780928"/>
            <a:ext cx="8136904" cy="2520280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Fikirler arasındaki çağrışımlar düşünmenin temelini </a:t>
            </a:r>
            <a:r>
              <a:rPr lang="tr-TR" dirty="0" smtClean="0"/>
              <a:t>oluşturur.</a:t>
            </a:r>
          </a:p>
          <a:p>
            <a:pPr algn="just"/>
            <a:r>
              <a:rPr lang="tr-TR" dirty="0" smtClean="0"/>
              <a:t>Yaratıcılık, </a:t>
            </a:r>
            <a:r>
              <a:rPr lang="tr-TR" dirty="0" smtClean="0">
                <a:solidFill>
                  <a:srgbClr val="C00000"/>
                </a:solidFill>
              </a:rPr>
              <a:t>bu çağrışımların sayısına ve alışılmamış</a:t>
            </a:r>
            <a:r>
              <a:rPr lang="tr-TR" dirty="0" smtClean="0"/>
              <a:t> olmasına bağlıdır.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71827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Yaratıcı süreç;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“Belirli bir işe yarayan ya da belirli koşulları yerine getiren </a:t>
            </a:r>
            <a:r>
              <a:rPr lang="tr-TR" dirty="0" smtClean="0">
                <a:solidFill>
                  <a:srgbClr val="C00000"/>
                </a:solidFill>
              </a:rPr>
              <a:t>bazı çağrışım öğelerini birbirine yaklaştırarak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C00000"/>
                </a:solidFill>
              </a:rPr>
              <a:t>yeni bileşimler oluşturma </a:t>
            </a:r>
            <a:r>
              <a:rPr lang="tr-TR" dirty="0" smtClean="0"/>
              <a:t>şeklinde tanımlanır.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336601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348880"/>
            <a:ext cx="7632848" cy="3240360"/>
          </a:xfrm>
        </p:spPr>
        <p:txBody>
          <a:bodyPr/>
          <a:lstStyle/>
          <a:p>
            <a:pPr algn="just"/>
            <a:r>
              <a:rPr lang="tr-TR" dirty="0" smtClean="0"/>
              <a:t>Yaratıcı bir çözüme ulaşmak için üç temel biçim vardır;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Olumlu rastlantı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Benzerlik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Aracılık</a:t>
            </a:r>
          </a:p>
          <a:p>
            <a:pPr lvl="1" algn="just">
              <a:buFont typeface="Wingdings" pitchFamily="2" charset="2"/>
              <a:buChar char="Ø"/>
            </a:pPr>
            <a:endParaRPr lang="tr-TR" dirty="0" smtClean="0"/>
          </a:p>
          <a:p>
            <a:pPr lvl="1" algn="just">
              <a:buFont typeface="Wingdings" pitchFamily="2" charset="2"/>
              <a:buChar char="Ø"/>
            </a:pPr>
            <a:endParaRPr lang="tr-TR" dirty="0" smtClean="0"/>
          </a:p>
          <a:p>
            <a:pPr lvl="1" algn="just">
              <a:buFont typeface="Wingdings" pitchFamily="2" charset="2"/>
              <a:buChar char="Ø"/>
            </a:pP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9035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xfrm>
            <a:off x="539552" y="2780928"/>
            <a:ext cx="8424936" cy="1656184"/>
          </a:xfrm>
        </p:spPr>
        <p:txBody>
          <a:bodyPr/>
          <a:lstStyle/>
          <a:p>
            <a:pPr algn="just"/>
            <a:r>
              <a:rPr lang="tr-TR" b="1" dirty="0" smtClean="0"/>
              <a:t>Olumlu Rastlantı: </a:t>
            </a:r>
            <a:r>
              <a:rPr lang="tr-TR" dirty="0" smtClean="0">
                <a:solidFill>
                  <a:srgbClr val="C00000"/>
                </a:solidFill>
              </a:rPr>
              <a:t>Rastlantı sonucu uyarıcılar yan yana düşerek yaratıcı süreci </a:t>
            </a:r>
            <a:r>
              <a:rPr lang="tr-TR" dirty="0" smtClean="0"/>
              <a:t>oluştururlar.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1050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  <p:sp>
        <p:nvSpPr>
          <p:cNvPr id="23555" name="2 İçerik Yer Tutucusu"/>
          <p:cNvSpPr>
            <a:spLocks noGrp="1"/>
          </p:cNvSpPr>
          <p:nvPr>
            <p:ph sz="half" idx="1"/>
          </p:nvPr>
        </p:nvSpPr>
        <p:spPr>
          <a:xfrm>
            <a:off x="899592" y="1844824"/>
            <a:ext cx="2444080" cy="4464496"/>
          </a:xfrm>
        </p:spPr>
        <p:txBody>
          <a:bodyPr/>
          <a:lstStyle/>
          <a:p>
            <a:r>
              <a:rPr lang="tr-TR" dirty="0" smtClean="0"/>
              <a:t>Freud </a:t>
            </a:r>
          </a:p>
          <a:p>
            <a:r>
              <a:rPr lang="tr-TR" dirty="0" err="1" smtClean="0"/>
              <a:t>Kris</a:t>
            </a:r>
            <a:endParaRPr lang="tr-TR" dirty="0" smtClean="0"/>
          </a:p>
          <a:p>
            <a:r>
              <a:rPr lang="tr-TR" dirty="0" err="1" smtClean="0"/>
              <a:t>Kubie</a:t>
            </a:r>
            <a:endParaRPr lang="tr-TR" dirty="0" smtClean="0"/>
          </a:p>
          <a:p>
            <a:r>
              <a:rPr lang="tr-TR" dirty="0" err="1" smtClean="0"/>
              <a:t>Slochower</a:t>
            </a:r>
            <a:endParaRPr lang="tr-TR" dirty="0" smtClean="0"/>
          </a:p>
          <a:p>
            <a:r>
              <a:rPr lang="tr-TR" dirty="0" smtClean="0"/>
              <a:t>Mac </a:t>
            </a:r>
            <a:r>
              <a:rPr lang="tr-TR" dirty="0" err="1" smtClean="0"/>
              <a:t>Kinnon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Adler </a:t>
            </a:r>
          </a:p>
          <a:p>
            <a:r>
              <a:rPr lang="tr-TR" dirty="0" err="1" smtClean="0"/>
              <a:t>Jung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48130" name="AutoShape 2" descr="data:image/jpeg;base64,/9j/4AAQSkZJRgABAQAAAQABAAD/2wCEAAkGBxQTEhUUExQVFRUXFxgbGBcYGBgcGhgcGBoaGBgXGBcYHCggHBwlHBwaIjEhJSkrLi4uFx8zODMsNygtLisBCgoKDQ0MDgwMDjcZFBkrKzcrLDcsKywsLDcrKysrKzcrKysrKysrKysrKysrKysrKysrKysrKysrKysrKysrK//AABEIAPQAzwMBIgACEQEDEQH/xAAcAAACAgMBAQAAAAAAAAAAAAADBAUGAQIHAAj/xAA7EAABAwIDBQYEBgIBBAMAAAABAAIRAyEEMUEFElFh8AYTInGBkQehscEUMkLR4fEjUmIVM4KSF3Ki/8QAFQEBAQAAAAAAAAAAAAAAAAAAAAH/xAAVEQEBAAAAAAAAAAAAAAAAAAAAAf/aAAwDAQACEQMRAD8Ah3VoNr5J+jiCBrooyu68hFpVLAz6deqCcpYm9zz1TZxls9VX2vMAyY1WadYi6Cap445A8bLd2II456qKZVyN/p7o76k3Bn6oJL8QZz66+qzSqmVGE+vX9FP4N3JA1JzWxeZmTEf0tmiUVjd72QL1HnSVpUqmycdRCH3QQAbML27IQ3bQpAlpqNscpk/JZZi2F8b3P8rsuOSDU4axEm/so+vhjlJjqVZGUAQCLhDfhL5IKpiKLhEAhK4gEeV/4VsxOzpUfX2PKCquN7z19lipVPHhopjE4F3HkkamDtcII9xJyQziHaqTbh+B4/skMVSgoF/xJy4rQ1TJmUF7blYc1Bs4rcVEtKJIgIiZrVb261RKb7c/RYq00MeoRTTa09en1Rw8EDJKsZlf5JgCOHUIDtffryTTHW66/pKUtNE3SbyhAaiz36hOUM9CP3Q8PSkjTgnqVC6AlBicYAASbAa6eaxRoqi9odpVMbiDhKLt2i0w50EhzgbzH6QbIH9r9tmBxp4ZneumN79HpF3fJF2TsLF4k7+JqFjSLMDePJwj6qW7LdladAbwO+Tq4NHsBKt2EbFosggcH2aDQJ3XDgWDr1U1hdktaQYExAI4cFJUqSZbSQR5wo4DnISb8EJm5HJT+5ZR9dm6UVD1cMRcgEcR+yEcOE/WrATB9FC4faA77u8pEt89QD80QLF7PURitnxfVWqoEriKUoKNiqJb1ZIYwX5q27SwAKreKw0Gw/gIIGsy8wl3BStXC8EjXaBMIE91eC3iywAiJ+qb2yt11xWjXSeGSzVM9ZLNA++oRTFBtpF0w1sHjdDw751g9deiM1wnVAdlGUzSpx16ZLWiOE9ck9h9OrckDWEw6fYxBolO0/NAjtzG/h8PUqahp3f/ALGw+arPYTZ+5T3jdz7mflr5rPxTxpbRos0e8k/+I/lZ7GYmwBz0QXzD0slK4enbJK4WnaVKUAEVvSb7ooQt5btcgLCTx1KRKac6yCR4YJvxQVfaTwLakGNTwNtc1zbFbTqU8Uw5w4B17iHRfhkfdXLt697GEtjwgkt1gfrZwI1GoJGqorXGrNaYNS7TMgOaPyn6gojq29IEIVVDwb5Y2/6R9EVxQR9elKiMZg+MKcqFIYgXKCs42hAuM/soLGUYVwxtIlmf9KrbTBFp1QRO7nwQgmGifNaOaMkE5Up+aHTgFb1GSL2WabQOuuSBihxA66hFadPoUOhw8+gnKNEEc/p5ICUHTNlI0GERrzSmEwpUrh6TYGVuigYpPHUo7KyBurNOEFU+KJmjRd/rVj/2H8KJ2DtEMe3QSPPzU98QIdhCDAcXt3ZPCZj0VK2U0EwTFreyDu2zMUHNBBsVKNeFUezAAY0AkjQqyNaimWuujh1ki1yNTqoGi+yH3qFUegNfKCv9uMGKtIj9Quw5X4TwP3XOtm7KrGlus3S4klzHW/I7QZzBhda2hQ3hOqisFspu9LmgOm7tfOUQLZdSaVMkEHdEjgYuPRMOco/bW3atNzQzC71Ava01N4B3iMbwYBMTqYTe8gxWcPmly2Ud0LR4QR2KbYidPNVLaoz60VvxYgKn7YcN7rrNBEuQiSjRfPzWjgOKCYrN081oDoMtLrbf9l6mboG6Fh17eaapPgyk+84n3OaBVxugQWOjW0148EVmLDR9B8vmqzRxxt1wWlfG3zQW4Y0AXP8Aa8MYBmQZ/lU9+0AYkn68EJm0DOZ9/ZA52+/yUmuAncdfyNsvNVXZtdgEPPkVZxjg8Fr7tIiPNUfG09x5GcWQXnY+2m0ngMxNuD2ER68VfezvalmLpvDY72n+Zs58xyMFcAdSc69vdWb4b0av/UKW4Yz34y3QNfWPcIOoY3t3habZLi52rW3I1MqrUviPUq1Ymnh6RP5nm4CtHavsTQxLt4Du3kXc0DzkjUyud4PspRLqlF5rF8kAsa0m2tyI8iI5oOm7O2+2oJp4mlWtcNInzsbKUwWL3lV9j9hcMKQa+m4uBJ71zj3pOniYbAaC6s+A2a2iN1sxzQPB85qJ2niqtO9Kia3BoIG8eF8k5v3AHFGaIEazmioLZe1/xdJzu7NJzXFrqbs2kaFaPec1JYynu7xi5NyNTEeqiarskRu6pIWlR5CXdXtbNYdUt9pQL42oeNoNuCqO2/zdaZq2YoyD5KpbZdHBAjUSjn368kZz7ea0piXRxn5IJgG549aozAIvmZ+iHukH16kLFYkxH7daoNXPzv7pB1X0IWcRU6180m+p7oGjXhaVcSlKr/mh7yA7nyFr35HXXkgF1roUyiHBiVo2i2pULXO3SSIPpql5ggoVZ0OBCCVq7OfTYZdTIOW7BP7hWf4U4IjEPfmAyCeZIMKnfifDnOp10Vy+FG0WtdVaTG9DvXJFdcqtHyUPtTYNKq9tYCKjf1NMTyMZqSr122kiIUZiMfuf5GeKn+uLwP8AcRw1RTTKu6ADK1djZyRQ9rwC0gg3kILcJ4pQa4YEuysma1ZrTcwTl91uynF1Wu12yxiQwF72brt4OYYMwQglMdVBAAPNRdW5SnZy1MsMktJBJufNSFVuqIjnsEoVKhujM+t/qm3EIDn25dFADED1VT22IMTlPRVpxFSASOuCqm33S7l5oIwLfDfnHH20PFDpFZbczy5oLRUZySeKZGnmNPMFTFZoN8vuo7FNvFutEEBiCkn807ixqkajr+aDBctSeHBZc1awiMPah+iM8WhAcg9vIdYSIWd5eKAmycC7EVWUW5vdHGOJ9k9tTY9fD192lJJgCNUTYmMOFc+s0AncIbM/qIlb1u2NZ7mksaSDw5zl1kEVacB2exVYCni3b4Do7vfIaQBcktz99F0jZezm0qTabWhrAI3RkuUbK7c1wQG4Zz3RoHZnM5SZ4Kz0O22KcWxgK4G9LpEDdi4BMSUFlpYU4d8C1I/lH+p4eXBSrDKidmbX/Etcx1N9NzYltQQRNxyPopSkyOaK9WMN9FHVGyJKdxV4HNaCjvENA64oILG0DQpGuI3Q4Bw1MnMc7rFDFsqsDmGQflyKP8QsSGUqeHaRfxH0y+c+y53hMXUwz/DcHNuhHHkURdXMkpSuyAbLbZ21KdYeEw7VuoRMVTJ1tZBHVqog/SOgqztoX+6sOOmIB0Vb2kSTlrw+aBBuS9C2abZ8FucuaC6vpzYaft9FFY2iYmJ6hTpkA8ykMbh7XQU6vYnzseurJQiOakMeyHZZn0STm8UGhI4LAhbQgvKI1qPsgrJKyxANZJuvNz9V5xugs2wMIcRRcwAmM44/p+/srf2c7FUNwOcH7zXXM5xm3kJPyVF7HbX7muATDH2dwkZH6j1Xadl1ABIvp56z7orNDYm42BUfIJzdpp7Jn8MA0HMxc5mybD/qjMaikhhxnF4+XmiO8MplyWqXt7IF3y50DPL91M4LDCm2TnFytcBhNwTqcyoDt12jFEDD0zNWoL/8W841OnqgpXaHG99XdUORJi4/KBa3pKhMYRJtmJtnyE+SJtN+UOjyB1z+c+yj/wATLwZ438skRju4MguDrmeHknKPah7DDvGLCTYo++Hb5HDOMiYuYVfq0ZbMXz/nrigtNTFNe2eAuD9FX8a/OE92ceHN3XgSJ9fL1UriNhNe0mItbrggpoM26yW0QOuuKnh2ZMSHHjEcBOiFW2A9p8LmmI4i8ZILvVoJHGYW38KwPYEjim/dBzna1GD6qGq1JtCse3mHeyVfqU/7QDJ+XVkJ7LIzm2QkQDdhYlFe73669FoNUGrSFh4utgIWlTVBgBdE7G9qy1opPi0kOM3sfZc6DrpmlW3RfRB3nA7abUNjyOYgxz0W+O7X4Wg0mrWYIMQDLpzIDReVwDZdGriaxZTcQ59h4iBxgnhZKtwL9/u90mpvbu7F96YjzlFdmd8SqdV4pYWjVrVHmGNjdHmSbxxtouhbHwrwxprbpqEeLdndB4CbnzKqvw07EjB0xUqgOxDx4jnuD/Rv3OpV7qPDWlziAAJJOUBBGdo9stwtIvN3GzBxK4VjdqOrY175LrxPHd9bXVi7Y9oO/qvqG7GghguLC/uTf+lQtlifETBJmT1kglcXiyZBO8QcweHM569FJPrGxjhHnxyQX4pxdGZEi4g+vNAFQg55HPrRBOYHEuMgmDwkyZBAGfktH19BHX2t9VFYXEbjwTbmORBtzmE1jqL94VYJY780aEWItkJ19kEnsuqBI8VzEgcZ1VgwuK3QYmYuMgLxrfKfdVzD/lyi3Ma6u/vNTOBxF5sZ3Te5MC+WsnqEEpja5aw6ESc7QBaJzPmiYINcwPfmeMR85VX2htXerbjQdxrgXcSQTAPLNWLD1mQDNj/sSBl5xnqgtbkviGSE45CqmyCn7bwgvz5Kn4xsFdD2k0XVK2xR1Ai+XBBBvIQyJRXhADkRrC0hEchSg1LVo9y2dkhvKDXfQa1SbacEQvlCcJQXz4T7PbvuxFQhrKdy5xgAASSSeS6J2a2fgsZin7Qw/iE7t2wN8CHPAN5Igf2uG43aTxRGGY4inm8f7uz8XIWtyVl+GXa78BW3Kh/wVCO813DpUA+R5eSK+i2NXOvib2u3CcLSNx/3XDTUMn5lWjtX2gbhsIazXNc54ApXs4uEgjiAPF5BcHq4kuku8TnOJJ1kySTxmfdArtPGHu3SZ3gOPHPzWmz3htMHXLXX5JTabvCYnMZ6+dkbDU5aOfDP0RAd8Ozz0M6e6xSqzaLzM68vRDxNIjritWP4oDtdJE+RTuKx9Sm8MdZm622h1nLPT0SGDJkkZtaT7aj0+inNt4cVsO2uwXGYGYGZ9voUBaR8JcCBAAgRlxk53gT5prD1nDMEC5MnK0Ee51yUDsnFb4LSL7pbfhpYZ3Uli3gUt4CCQQePnHqiltgEvrE5kk5+efmrw2kBSDmkTzbMHWBEDW8Kg9m3Q8QfF6R5ldJwrQBvEwBkPyzoJPGPRBZHuQK5JTL2oFUIIvGsMEqn7XaYNjr+yu+IaSDAKqu2KJIfGcdFBT61FwAkEA5EiAY4E5oAp36+q6B2O2vTxeG/CYlvibIvmItY6EKL212RqYfxyHU5zGY4SNEFVdTETySVRym8TQ8Pp+yhKoRGmqE4SfUoxMJZxk+p6KDZi0a3VFA8Pmj0G5Dig9srZbsTWp0Kf53mJOgzJMaASpbtl2PqbPFMl2+HyN4CII0PWi6V8Hux3cMOJrN/yPEMaf0M/d0fRSfxboUfwD+8F95vdcd+fpG9PKUVxKjjKz6bKb6jnMp726wkw2bkAaIhfpMgD7xqtKLSL3j7+YWKjY5GftOnmiAbRgUxbMp6jVG7npl5c/34pHaX5G5ZnyTeFbLBbT2+aAOIOmXr6e32StRnQTGJF4MSOAQXQg3p1SJiINjwIvYqydkXASyzmmYDs7iC2cidQq05giycYKraQrUyQKbpMEgibTxjQlASvhTRruERDrWBGdpzBTW1apdTPuRA9/sftofD7ZbWbFQePOcjPn7eyVxxsW5mdJP887oqK2fjDScHBXNnaam9oAne1njnlOXUKh1RBhb0qZ4Ij6JnNL1VEfEXalTBUqdWm+mQ5+66RLhIJaW3jQ/Jc72j24a9rga1d5IMQAxoOg8MFFXvsZjqz6lZtSJpvcDJ8Rg23W6CEHtftCiA87zBUYYe0uDXEcgTnBHzXH9lbZxFKqX0Xv7x1pu4n3mSp7Z343EP3G0qYqEy51bdDyc5If4j5QgzjMU1r++wlUF5gvbexMy6dI1XV+zDqlahGJdTeXjJkxHMnX9lSv8A442g6m4nFsD3mTRYXBjouC4tABM8WnPNW3sRs+vh6TWVrzcDdEtMwWOM34zwQUvtfhThqjqbsjdh0Lf3VPqVF1/4r4IVMGakDepuaQeRO64eV59FxYoNqlTReaIC0GaJGQHXX3RGapyCboxZI1D4kyHWQfTHZfEB+FpP/wBmNPyXHfi32gOIxnctP+Oha2r3Rve1h6FXHZHaunQ2KyrvAuYwsAJuagJDRHsfJcTpVSXFzpc4kkk6kkkk8ybopkVLdaLNSrNuJ4z1ogQTl9Nco+qyHaeaI02g6W/f1T+xwXU7RwMluXrmOPoka7PCROXP6JjYR8B4jIeV54FALFOIMGbW8onQ5Ici8pvHUodYR/Pzi6jy09D7Qg3ZGQMDgp3YuL3PC4jcfYzERr8lXWm/0R69chrSND9kEntfZP4d+9TM03E7jheI/TPJAq1SRfPX0T+AxrarNx8XAE8Ofn+6j9o0DTeWmDwIyI0IQR+LdJlb0K3vyQ64WcCymQ/vHuYQBuAM3g8yAQXbw3YFwYMxFrIO84zZGHq/92jSfBtvNB+yr/aihgMJSJGHw7armO7tvdM3iYiR4ZtIVp3rnzXMfiHtl9PHM7mA6jTc0yA6e+Eusf8Aic+fJFQfZbaX4SuO9YWHI7wgrrGA/C4x9OoA11Vl2vA8Q5HUjkVx3E7WbiZ77O1zyEe612RtKvhKneUH5jdg3kSHRHoPcoO3YnFVqVVo3CRujLInU3y8lPUMXIk2PBVbYW1q+Lp06lai6iIm/wCsm2WbW8Cc1L4Zgabk+uSAHbRneYLENAv3biI5Cfsvn1y+g+020WUsLVc4wNxw8yRAC+e3GyFbUswi0xLghYcI+HFyUQEu8bkYuAhJtd4ijVzZAStXO73YM094uA5kAE/JCoHWUMDVHpg/JAWlMLcM4Wm3RXhbj9/Vea62ZHyQed+UjU89NPXJa7CqQ4jj16aJii6RB9P5n0SmAaW1w3nFvtIQS2MAjmOr9cVFFtz81MbUpaAwAIGV+XX8qFqSDcIMPYn8DgTVaQMxf5HlnZIb6kdjY3u97O8RfLzGv8IFjhn0XCPRTTGMxFGCf8o/JzvkfQZJ97KdWn5aZn+p+vNKYXChrvCZGvnpAHMOHoEVV64IJBsRYhDAup7tFgLd40QcnDiNHKvyiPoUG58yue/FTY5a5mLaJDgGVORH5HcpEj0HFX1g8R8z9UzicGytSfSqDeY9paRyPDmivnirVY4QQAetVrh3ljg5pyMieSuPaT4dV8L/AJMMTiGC5bujfb/4j8w8vZRnZ/GYeo8Uq+GZd0F4Lmubocj1CDqPZHB4p9Frn12VKTgHNBnfjgSY5aH0ViNBzRy4WVe2XsrDUCxzX1IZ+Ud6YIN4cB+YTlMqR2ltdtX/AB03X1Lf0jW4yQJ7c2J+MHdPfu71mgQY1mFxHaeDdRqvpv8AzMcWnzaY/dfQWwcEG1GAXNzvHOBEkk+g9VxTtniG1sViKjY3TVeRzExPqghqATOGNilaKboiGOyy4oiOBW+/PotGe+a2EAHiepQbgrbfshEEWNo/tbNeEBmn0K3cLZ2/fihIu9wHWtkBaTpcNeskvtBpbUa4Wy6CawguLesZcLrXbJ8IMX48efsglHEFogA25ZRfhNifZReJbJyI64JzZmIJp2uYI0981tWM7wPHKIvdBFhiNQpSD6G2YutXNTuyhLiIm1zylALDVXNcLiNZvcceacoYgiPpOltONkLG4UguLQTreJzEG2YyS1OiTPp80FhOKa5u6ACDxvM2ynTrOFU9oYM0qhbppz/pWDZb/Fu6iDru6xpefS/sh7eoB7QSZyjKdOGn7IrrLTd3mevdOUXqJ77xkcXGPdSNI2QOvqLmXxbo0x3JYxoquLi54EHdaNSM7wr9Vq2VY2dWp4jbdOjUAc38PVaAeJAcf/yCg5bRxNV4jfdwzXS+wOGfSY7vGw11w46/f0VI7T7K/wCn4+pRP5AZaeLHXab+3ouv/D3ZrzQbXxI3WASxrs4GT3TkIyHqgD2q2r+AwT6htiK47ukNWtvJ9AZPPdC4jVPgU/8AEDtL+NxjntP+JngpD/iM3Rxcb+UcFXKxtCDNFyZfameaVoC4RsU7wR5IhSnkm2sLgGb0Nney1gAmeEAW5JInJM7xBQFbhbkTvDjdBdRhMU8QetUR3iP35IFALiVkGBl/KMRlEW+a1ZeRHPS2n14oGcHyyg6/b1n0Wu0XjvGbw3hIJAtvDOLZcCQtcK8NzBm+UX87herM3nzfhBzF76wgJhMW51R5MbzidIF7QABYDQJmswgmcj7dXUbXo93UGcO5R1/KlgzeZMa5oIx4vwMpzZjgHS4SI05ZHyWj8A958DHvv+lpdn5SpfZvZLFuIik5vNxDfPMz8kHqzt53ityA94BsDznil6mGgct2fM9WlXbB9hMQ4DeIH/sfS8CDb2U7Q7DGBv1HG3IEznNjxyRXIm1d2QLZT+5PzTb6wdoAZ4mLiJz5LrVL4eYWQXt3rzEujzIkA66aqawfZzDUR/jpNb5AD6BBUKo8Th/zd901hXnKeH0B+68vIBY+oQfRc/7LVz/1/DnXvnD0LHt+i8vIOtdouzeHxO08O+sze3KL3R+lxa5u7vCLxvGyU+L20H0cARTO73jmsdx3TMgcJiPVeXkHz8zNbYjMLC8iDYYXCzj/ANl5eQK0BLh5o1UQ6PJeXkGrHn5pxjzHqvLyDzkN1vmvLyA9Ep3ZrO8eGnKYtnmvLyDo2H7DYV7WGoKj7DN5Gg/0hXHZfZPCsA3aTRwsD8yJ+a8vIqWZgaYgBoRdwAWAHkvLyK2JWCvLyI2C1eF5e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8132" name="AutoShape 4" descr="data:image/jpeg;base64,/9j/4AAQSkZJRgABAQAAAQABAAD/2wCEAAkGBxQTEhUUExQVFRUXFxgbGBcYGBgcGhgcGBoaGBgXGBcYHCggHBwlHBwaIjEhJSkrLi4uFx8zODMsNygtLisBCgoKDQ0MDgwMDjcZFBkrKzcrLDcsKywsLDcrKysrKzcrKysrKysrKysrKysrKysrKysrKysrKysrKysrKysrK//AABEIAPQAzwMBIgACEQEDEQH/xAAcAAACAgMBAQAAAAAAAAAAAAADBAUGAQIHAAj/xAA7EAABAwIDBQYEBgIBBAMAAAABAAIRAyEEMUEFElFh8AYTInGBkQehscEUMkLR4fEjUmIVM4KSF3Ki/8QAFQEBAQAAAAAAAAAAAAAAAAAAAAH/xAAVEQEBAAAAAAAAAAAAAAAAAAAAAf/aAAwDAQACEQMRAD8Ah3VoNr5J+jiCBrooyu68hFpVLAz6deqCcpYm9zz1TZxls9VX2vMAyY1WadYi6Cap445A8bLd2II456qKZVyN/p7o76k3Bn6oJL8QZz66+qzSqmVGE+vX9FP4N3JA1JzWxeZmTEf0tmiUVjd72QL1HnSVpUqmycdRCH3QQAbML27IQ3bQpAlpqNscpk/JZZi2F8b3P8rsuOSDU4axEm/so+vhjlJjqVZGUAQCLhDfhL5IKpiKLhEAhK4gEeV/4VsxOzpUfX2PKCquN7z19lipVPHhopjE4F3HkkamDtcII9xJyQziHaqTbh+B4/skMVSgoF/xJy4rQ1TJmUF7blYc1Bs4rcVEtKJIgIiZrVb261RKb7c/RYq00MeoRTTa09en1Rw8EDJKsZlf5JgCOHUIDtffryTTHW66/pKUtNE3SbyhAaiz36hOUM9CP3Q8PSkjTgnqVC6AlBicYAASbAa6eaxRoqi9odpVMbiDhKLt2i0w50EhzgbzH6QbIH9r9tmBxp4ZneumN79HpF3fJF2TsLF4k7+JqFjSLMDePJwj6qW7LdladAbwO+Tq4NHsBKt2EbFosggcH2aDQJ3XDgWDr1U1hdktaQYExAI4cFJUqSZbSQR5wo4DnISb8EJm5HJT+5ZR9dm6UVD1cMRcgEcR+yEcOE/WrATB9FC4faA77u8pEt89QD80QLF7PURitnxfVWqoEriKUoKNiqJb1ZIYwX5q27SwAKreKw0Gw/gIIGsy8wl3BStXC8EjXaBMIE91eC3iywAiJ+qb2yt11xWjXSeGSzVM9ZLNA++oRTFBtpF0w1sHjdDw751g9deiM1wnVAdlGUzSpx16ZLWiOE9ck9h9OrckDWEw6fYxBolO0/NAjtzG/h8PUqahp3f/ALGw+arPYTZ+5T3jdz7mflr5rPxTxpbRos0e8k/+I/lZ7GYmwBz0QXzD0slK4enbJK4WnaVKUAEVvSb7ooQt5btcgLCTx1KRKac6yCR4YJvxQVfaTwLakGNTwNtc1zbFbTqU8Uw5w4B17iHRfhkfdXLt697GEtjwgkt1gfrZwI1GoJGqorXGrNaYNS7TMgOaPyn6gojq29IEIVVDwb5Y2/6R9EVxQR9elKiMZg+MKcqFIYgXKCs42hAuM/soLGUYVwxtIlmf9KrbTBFp1QRO7nwQgmGifNaOaMkE5Up+aHTgFb1GSL2WabQOuuSBihxA66hFadPoUOhw8+gnKNEEc/p5ICUHTNlI0GERrzSmEwpUrh6TYGVuigYpPHUo7KyBurNOEFU+KJmjRd/rVj/2H8KJ2DtEMe3QSPPzU98QIdhCDAcXt3ZPCZj0VK2U0EwTFreyDu2zMUHNBBsVKNeFUezAAY0AkjQqyNaimWuujh1ki1yNTqoGi+yH3qFUegNfKCv9uMGKtIj9Quw5X4TwP3XOtm7KrGlus3S4klzHW/I7QZzBhda2hQ3hOqisFspu9LmgOm7tfOUQLZdSaVMkEHdEjgYuPRMOco/bW3atNzQzC71Ava01N4B3iMbwYBMTqYTe8gxWcPmly2Ud0LR4QR2KbYidPNVLaoz60VvxYgKn7YcN7rrNBEuQiSjRfPzWjgOKCYrN081oDoMtLrbf9l6mboG6Fh17eaapPgyk+84n3OaBVxugQWOjW0148EVmLDR9B8vmqzRxxt1wWlfG3zQW4Y0AXP8Aa8MYBmQZ/lU9+0AYkn68EJm0DOZ9/ZA52+/yUmuAncdfyNsvNVXZtdgEPPkVZxjg8Fr7tIiPNUfG09x5GcWQXnY+2m0ngMxNuD2ER68VfezvalmLpvDY72n+Zs58xyMFcAdSc69vdWb4b0av/UKW4Yz34y3QNfWPcIOoY3t3habZLi52rW3I1MqrUviPUq1Ymnh6RP5nm4CtHavsTQxLt4Du3kXc0DzkjUyud4PspRLqlF5rF8kAsa0m2tyI8iI5oOm7O2+2oJp4mlWtcNInzsbKUwWL3lV9j9hcMKQa+m4uBJ71zj3pOniYbAaC6s+A2a2iN1sxzQPB85qJ2niqtO9Kia3BoIG8eF8k5v3AHFGaIEazmioLZe1/xdJzu7NJzXFrqbs2kaFaPec1JYynu7xi5NyNTEeqiarskRu6pIWlR5CXdXtbNYdUt9pQL42oeNoNuCqO2/zdaZq2YoyD5KpbZdHBAjUSjn368kZz7ea0piXRxn5IJgG549aozAIvmZ+iHukH16kLFYkxH7daoNXPzv7pB1X0IWcRU6180m+p7oGjXhaVcSlKr/mh7yA7nyFr35HXXkgF1roUyiHBiVo2i2pULXO3SSIPpql5ggoVZ0OBCCVq7OfTYZdTIOW7BP7hWf4U4IjEPfmAyCeZIMKnfifDnOp10Vy+FG0WtdVaTG9DvXJFdcqtHyUPtTYNKq9tYCKjf1NMTyMZqSr122kiIUZiMfuf5GeKn+uLwP8AcRw1RTTKu6ADK1djZyRQ9rwC0gg3kILcJ4pQa4YEuysma1ZrTcwTl91uynF1Wu12yxiQwF72brt4OYYMwQglMdVBAAPNRdW5SnZy1MsMktJBJufNSFVuqIjnsEoVKhujM+t/qm3EIDn25dFADED1VT22IMTlPRVpxFSASOuCqm33S7l5oIwLfDfnHH20PFDpFZbczy5oLRUZySeKZGnmNPMFTFZoN8vuo7FNvFutEEBiCkn807ixqkajr+aDBctSeHBZc1awiMPah+iM8WhAcg9vIdYSIWd5eKAmycC7EVWUW5vdHGOJ9k9tTY9fD192lJJgCNUTYmMOFc+s0AncIbM/qIlb1u2NZ7mksaSDw5zl1kEVacB2exVYCni3b4Do7vfIaQBcktz99F0jZezm0qTabWhrAI3RkuUbK7c1wQG4Zz3RoHZnM5SZ4Kz0O22KcWxgK4G9LpEDdi4BMSUFlpYU4d8C1I/lH+p4eXBSrDKidmbX/Etcx1N9NzYltQQRNxyPopSkyOaK9WMN9FHVGyJKdxV4HNaCjvENA64oILG0DQpGuI3Q4Bw1MnMc7rFDFsqsDmGQflyKP8QsSGUqeHaRfxH0y+c+y53hMXUwz/DcHNuhHHkURdXMkpSuyAbLbZ21KdYeEw7VuoRMVTJ1tZBHVqog/SOgqztoX+6sOOmIB0Vb2kSTlrw+aBBuS9C2abZ8FucuaC6vpzYaft9FFY2iYmJ6hTpkA8ykMbh7XQU6vYnzseurJQiOakMeyHZZn0STm8UGhI4LAhbQgvKI1qPsgrJKyxANZJuvNz9V5xugs2wMIcRRcwAmM44/p+/srf2c7FUNwOcH7zXXM5xm3kJPyVF7HbX7muATDH2dwkZH6j1Xadl1ABIvp56z7orNDYm42BUfIJzdpp7Jn8MA0HMxc5mybD/qjMaikhhxnF4+XmiO8MplyWqXt7IF3y50DPL91M4LDCm2TnFytcBhNwTqcyoDt12jFEDD0zNWoL/8W841OnqgpXaHG99XdUORJi4/KBa3pKhMYRJtmJtnyE+SJtN+UOjyB1z+c+yj/wATLwZ438skRju4MguDrmeHknKPah7DDvGLCTYo++Hb5HDOMiYuYVfq0ZbMXz/nrigtNTFNe2eAuD9FX8a/OE92ceHN3XgSJ9fL1UriNhNe0mItbrggpoM26yW0QOuuKnh2ZMSHHjEcBOiFW2A9p8LmmI4i8ZILvVoJHGYW38KwPYEjim/dBzna1GD6qGq1JtCse3mHeyVfqU/7QDJ+XVkJ7LIzm2QkQDdhYlFe73669FoNUGrSFh4utgIWlTVBgBdE7G9qy1opPi0kOM3sfZc6DrpmlW3RfRB3nA7abUNjyOYgxz0W+O7X4Wg0mrWYIMQDLpzIDReVwDZdGriaxZTcQ59h4iBxgnhZKtwL9/u90mpvbu7F96YjzlFdmd8SqdV4pYWjVrVHmGNjdHmSbxxtouhbHwrwxprbpqEeLdndB4CbnzKqvw07EjB0xUqgOxDx4jnuD/Rv3OpV7qPDWlziAAJJOUBBGdo9stwtIvN3GzBxK4VjdqOrY175LrxPHd9bXVi7Y9oO/qvqG7GghguLC/uTf+lQtlifETBJmT1kglcXiyZBO8QcweHM569FJPrGxjhHnxyQX4pxdGZEi4g+vNAFQg55HPrRBOYHEuMgmDwkyZBAGfktH19BHX2t9VFYXEbjwTbmORBtzmE1jqL94VYJY780aEWItkJ19kEnsuqBI8VzEgcZ1VgwuK3QYmYuMgLxrfKfdVzD/lyi3Ma6u/vNTOBxF5sZ3Te5MC+WsnqEEpja5aw6ESc7QBaJzPmiYINcwPfmeMR85VX2htXerbjQdxrgXcSQTAPLNWLD1mQDNj/sSBl5xnqgtbkviGSE45CqmyCn7bwgvz5Kn4xsFdD2k0XVK2xR1Ai+XBBBvIQyJRXhADkRrC0hEchSg1LVo9y2dkhvKDXfQa1SbacEQvlCcJQXz4T7PbvuxFQhrKdy5xgAASSSeS6J2a2fgsZin7Qw/iE7t2wN8CHPAN5Igf2uG43aTxRGGY4inm8f7uz8XIWtyVl+GXa78BW3Kh/wVCO813DpUA+R5eSK+i2NXOvib2u3CcLSNx/3XDTUMn5lWjtX2gbhsIazXNc54ApXs4uEgjiAPF5BcHq4kuku8TnOJJ1kySTxmfdArtPGHu3SZ3gOPHPzWmz3htMHXLXX5JTabvCYnMZ6+dkbDU5aOfDP0RAd8Ozz0M6e6xSqzaLzM68vRDxNIjritWP4oDtdJE+RTuKx9Sm8MdZm622h1nLPT0SGDJkkZtaT7aj0+inNt4cVsO2uwXGYGYGZ9voUBaR8JcCBAAgRlxk53gT5prD1nDMEC5MnK0Ee51yUDsnFb4LSL7pbfhpYZ3Uli3gUt4CCQQePnHqiltgEvrE5kk5+efmrw2kBSDmkTzbMHWBEDW8Kg9m3Q8QfF6R5ldJwrQBvEwBkPyzoJPGPRBZHuQK5JTL2oFUIIvGsMEqn7XaYNjr+yu+IaSDAKqu2KJIfGcdFBT61FwAkEA5EiAY4E5oAp36+q6B2O2vTxeG/CYlvibIvmItY6EKL212RqYfxyHU5zGY4SNEFVdTETySVRym8TQ8Pp+yhKoRGmqE4SfUoxMJZxk+p6KDZi0a3VFA8Pmj0G5Dig9srZbsTWp0Kf53mJOgzJMaASpbtl2PqbPFMl2+HyN4CII0PWi6V8Hux3cMOJrN/yPEMaf0M/d0fRSfxboUfwD+8F95vdcd+fpG9PKUVxKjjKz6bKb6jnMp726wkw2bkAaIhfpMgD7xqtKLSL3j7+YWKjY5GftOnmiAbRgUxbMp6jVG7npl5c/34pHaX5G5ZnyTeFbLBbT2+aAOIOmXr6e32StRnQTGJF4MSOAQXQg3p1SJiINjwIvYqydkXASyzmmYDs7iC2cidQq05giycYKraQrUyQKbpMEgibTxjQlASvhTRruERDrWBGdpzBTW1apdTPuRA9/sftofD7ZbWbFQePOcjPn7eyVxxsW5mdJP887oqK2fjDScHBXNnaam9oAne1njnlOXUKh1RBhb0qZ4Ij6JnNL1VEfEXalTBUqdWm+mQ5+66RLhIJaW3jQ/Jc72j24a9rga1d5IMQAxoOg8MFFXvsZjqz6lZtSJpvcDJ8Rg23W6CEHtftCiA87zBUYYe0uDXEcgTnBHzXH9lbZxFKqX0Xv7x1pu4n3mSp7Z343EP3G0qYqEy51bdDyc5If4j5QgzjMU1r++wlUF5gvbexMy6dI1XV+zDqlahGJdTeXjJkxHMnX9lSv8A442g6m4nFsD3mTRYXBjouC4tABM8WnPNW3sRs+vh6TWVrzcDdEtMwWOM34zwQUvtfhThqjqbsjdh0Lf3VPqVF1/4r4IVMGakDepuaQeRO64eV59FxYoNqlTReaIC0GaJGQHXX3RGapyCboxZI1D4kyHWQfTHZfEB+FpP/wBmNPyXHfi32gOIxnctP+Oha2r3Rve1h6FXHZHaunQ2KyrvAuYwsAJuagJDRHsfJcTpVSXFzpc4kkk6kkkk8ybopkVLdaLNSrNuJ4z1ogQTl9Nco+qyHaeaI02g6W/f1T+xwXU7RwMluXrmOPoka7PCROXP6JjYR8B4jIeV54FALFOIMGbW8onQ5Ici8pvHUodYR/Pzi6jy09D7Qg3ZGQMDgp3YuL3PC4jcfYzERr8lXWm/0R69chrSND9kEntfZP4d+9TM03E7jheI/TPJAq1SRfPX0T+AxrarNx8XAE8Ofn+6j9o0DTeWmDwIyI0IQR+LdJlb0K3vyQ64WcCymQ/vHuYQBuAM3g8yAQXbw3YFwYMxFrIO84zZGHq/92jSfBtvNB+yr/aihgMJSJGHw7armO7tvdM3iYiR4ZtIVp3rnzXMfiHtl9PHM7mA6jTc0yA6e+Eusf8Aic+fJFQfZbaX4SuO9YWHI7wgrrGA/C4x9OoA11Vl2vA8Q5HUjkVx3E7WbiZ77O1zyEe612RtKvhKneUH5jdg3kSHRHoPcoO3YnFVqVVo3CRujLInU3y8lPUMXIk2PBVbYW1q+Lp06lai6iIm/wCsm2WbW8Cc1L4Zgabk+uSAHbRneYLENAv3biI5Cfsvn1y+g+020WUsLVc4wNxw8yRAC+e3GyFbUswi0xLghYcI+HFyUQEu8bkYuAhJtd4ijVzZAStXO73YM094uA5kAE/JCoHWUMDVHpg/JAWlMLcM4Wm3RXhbj9/Vea62ZHyQed+UjU89NPXJa7CqQ4jj16aJii6RB9P5n0SmAaW1w3nFvtIQS2MAjmOr9cVFFtz81MbUpaAwAIGV+XX8qFqSDcIMPYn8DgTVaQMxf5HlnZIb6kdjY3u97O8RfLzGv8IFjhn0XCPRTTGMxFGCf8o/JzvkfQZJ97KdWn5aZn+p+vNKYXChrvCZGvnpAHMOHoEVV64IJBsRYhDAup7tFgLd40QcnDiNHKvyiPoUG58yue/FTY5a5mLaJDgGVORH5HcpEj0HFX1g8R8z9UzicGytSfSqDeY9paRyPDmivnirVY4QQAetVrh3ljg5pyMieSuPaT4dV8L/AJMMTiGC5bujfb/4j8w8vZRnZ/GYeo8Uq+GZd0F4Lmubocj1CDqPZHB4p9Frn12VKTgHNBnfjgSY5aH0ViNBzRy4WVe2XsrDUCxzX1IZ+Ud6YIN4cB+YTlMqR2ltdtX/AB03X1Lf0jW4yQJ7c2J+MHdPfu71mgQY1mFxHaeDdRqvpv8AzMcWnzaY/dfQWwcEG1GAXNzvHOBEkk+g9VxTtniG1sViKjY3TVeRzExPqghqATOGNilaKboiGOyy4oiOBW+/PotGe+a2EAHiepQbgrbfshEEWNo/tbNeEBmn0K3cLZ2/fihIu9wHWtkBaTpcNeskvtBpbUa4Wy6CawguLesZcLrXbJ8IMX48efsglHEFogA25ZRfhNifZReJbJyI64JzZmIJp2uYI0981tWM7wPHKIvdBFhiNQpSD6G2YutXNTuyhLiIm1zylALDVXNcLiNZvcceacoYgiPpOltONkLG4UguLQTreJzEG2YyS1OiTPp80FhOKa5u6ACDxvM2ynTrOFU9oYM0qhbppz/pWDZb/Fu6iDru6xpefS/sh7eoB7QSZyjKdOGn7IrrLTd3mevdOUXqJ77xkcXGPdSNI2QOvqLmXxbo0x3JYxoquLi54EHdaNSM7wr9Vq2VY2dWp4jbdOjUAc38PVaAeJAcf/yCg5bRxNV4jfdwzXS+wOGfSY7vGw11w46/f0VI7T7K/wCn4+pRP5AZaeLHXab+3ouv/D3ZrzQbXxI3WASxrs4GT3TkIyHqgD2q2r+AwT6htiK47ukNWtvJ9AZPPdC4jVPgU/8AEDtL+NxjntP+JngpD/iM3Rxcb+UcFXKxtCDNFyZfameaVoC4RsU7wR5IhSnkm2sLgGb0Nney1gAmeEAW5JInJM7xBQFbhbkTvDjdBdRhMU8QetUR3iP35IFALiVkGBl/KMRlEW+a1ZeRHPS2n14oGcHyyg6/b1n0Wu0XjvGbw3hIJAtvDOLZcCQtcK8NzBm+UX87herM3nzfhBzF76wgJhMW51R5MbzidIF7QABYDQJmswgmcj7dXUbXo93UGcO5R1/KlgzeZMa5oIx4vwMpzZjgHS4SI05ZHyWj8A958DHvv+lpdn5SpfZvZLFuIik5vNxDfPMz8kHqzt53ityA94BsDznil6mGgct2fM9WlXbB9hMQ4DeIH/sfS8CDb2U7Q7DGBv1HG3IEznNjxyRXIm1d2QLZT+5PzTb6wdoAZ4mLiJz5LrVL4eYWQXt3rzEujzIkA66aqawfZzDUR/jpNb5AD6BBUKo8Th/zd901hXnKeH0B+68vIBY+oQfRc/7LVz/1/DnXvnD0LHt+i8vIOtdouzeHxO08O+sze3KL3R+lxa5u7vCLxvGyU+L20H0cARTO73jmsdx3TMgcJiPVeXkHz8zNbYjMLC8iDYYXCzj/ANl5eQK0BLh5o1UQ6PJeXkGrHn5pxjzHqvLyDzkN1vmvLyA9Ep3ZrO8eGnKYtnmvLyDo2H7DYV7WGoKj7DN5Gg/0hXHZfZPCsA3aTRwsD8yJ+a8vIqWZgaYgBoRdwAWAHkvLyK2JWCvLyI2C1eF5e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8134" name="AutoShape 6" descr="data:image/jpeg;base64,/9j/4AAQSkZJRgABAQAAAQABAAD/2wCEAAkGBxQTEhUUExQVFRUXFxgbGBcYGBgcGhgcGBoaGBgXGBcYHCggHBwlHBwaIjEhJSkrLi4uFx8zODMsNygtLisBCgoKDQ0MDgwMDjcZFBkrKzcrLDcsKywsLDcrKysrKzcrKysrKysrKysrKysrKysrKysrKysrKysrKysrKysrK//AABEIAPQAzwMBIgACEQEDEQH/xAAcAAACAgMBAQAAAAAAAAAAAAADBAUGAQIHAAj/xAA7EAABAwIDBQYEBgIBBAMAAAABAAIRAyEEMUEFElFh8AYTInGBkQehscEUMkLR4fEjUmIVM4KSF3Ki/8QAFQEBAQAAAAAAAAAAAAAAAAAAAAH/xAAVEQEBAAAAAAAAAAAAAAAAAAAAAf/aAAwDAQACEQMRAD8Ah3VoNr5J+jiCBrooyu68hFpVLAz6deqCcpYm9zz1TZxls9VX2vMAyY1WadYi6Cap445A8bLd2II456qKZVyN/p7o76k3Bn6oJL8QZz66+qzSqmVGE+vX9FP4N3JA1JzWxeZmTEf0tmiUVjd72QL1HnSVpUqmycdRCH3QQAbML27IQ3bQpAlpqNscpk/JZZi2F8b3P8rsuOSDU4axEm/so+vhjlJjqVZGUAQCLhDfhL5IKpiKLhEAhK4gEeV/4VsxOzpUfX2PKCquN7z19lipVPHhopjE4F3HkkamDtcII9xJyQziHaqTbh+B4/skMVSgoF/xJy4rQ1TJmUF7blYc1Bs4rcVEtKJIgIiZrVb261RKb7c/RYq00MeoRTTa09en1Rw8EDJKsZlf5JgCOHUIDtffryTTHW66/pKUtNE3SbyhAaiz36hOUM9CP3Q8PSkjTgnqVC6AlBicYAASbAa6eaxRoqi9odpVMbiDhKLt2i0w50EhzgbzH6QbIH9r9tmBxp4ZneumN79HpF3fJF2TsLF4k7+JqFjSLMDePJwj6qW7LdladAbwO+Tq4NHsBKt2EbFosggcH2aDQJ3XDgWDr1U1hdktaQYExAI4cFJUqSZbSQR5wo4DnISb8EJm5HJT+5ZR9dm6UVD1cMRcgEcR+yEcOE/WrATB9FC4faA77u8pEt89QD80QLF7PURitnxfVWqoEriKUoKNiqJb1ZIYwX5q27SwAKreKw0Gw/gIIGsy8wl3BStXC8EjXaBMIE91eC3iywAiJ+qb2yt11xWjXSeGSzVM9ZLNA++oRTFBtpF0w1sHjdDw751g9deiM1wnVAdlGUzSpx16ZLWiOE9ck9h9OrckDWEw6fYxBolO0/NAjtzG/h8PUqahp3f/ALGw+arPYTZ+5T3jdz7mflr5rPxTxpbRos0e8k/+I/lZ7GYmwBz0QXzD0slK4enbJK4WnaVKUAEVvSb7ooQt5btcgLCTx1KRKac6yCR4YJvxQVfaTwLakGNTwNtc1zbFbTqU8Uw5w4B17iHRfhkfdXLt697GEtjwgkt1gfrZwI1GoJGqorXGrNaYNS7TMgOaPyn6gojq29IEIVVDwb5Y2/6R9EVxQR9elKiMZg+MKcqFIYgXKCs42hAuM/soLGUYVwxtIlmf9KrbTBFp1QRO7nwQgmGifNaOaMkE5Up+aHTgFb1GSL2WabQOuuSBihxA66hFadPoUOhw8+gnKNEEc/p5ICUHTNlI0GERrzSmEwpUrh6TYGVuigYpPHUo7KyBurNOEFU+KJmjRd/rVj/2H8KJ2DtEMe3QSPPzU98QIdhCDAcXt3ZPCZj0VK2U0EwTFreyDu2zMUHNBBsVKNeFUezAAY0AkjQqyNaimWuujh1ki1yNTqoGi+yH3qFUegNfKCv9uMGKtIj9Quw5X4TwP3XOtm7KrGlus3S4klzHW/I7QZzBhda2hQ3hOqisFspu9LmgOm7tfOUQLZdSaVMkEHdEjgYuPRMOco/bW3atNzQzC71Ava01N4B3iMbwYBMTqYTe8gxWcPmly2Ud0LR4QR2KbYidPNVLaoz60VvxYgKn7YcN7rrNBEuQiSjRfPzWjgOKCYrN081oDoMtLrbf9l6mboG6Fh17eaapPgyk+84n3OaBVxugQWOjW0148EVmLDR9B8vmqzRxxt1wWlfG3zQW4Y0AXP8Aa8MYBmQZ/lU9+0AYkn68EJm0DOZ9/ZA52+/yUmuAncdfyNsvNVXZtdgEPPkVZxjg8Fr7tIiPNUfG09x5GcWQXnY+2m0ngMxNuD2ER68VfezvalmLpvDY72n+Zs58xyMFcAdSc69vdWb4b0av/UKW4Yz34y3QNfWPcIOoY3t3habZLi52rW3I1MqrUviPUq1Ymnh6RP5nm4CtHavsTQxLt4Du3kXc0DzkjUyud4PspRLqlF5rF8kAsa0m2tyI8iI5oOm7O2+2oJp4mlWtcNInzsbKUwWL3lV9j9hcMKQa+m4uBJ71zj3pOniYbAaC6s+A2a2iN1sxzQPB85qJ2niqtO9Kia3BoIG8eF8k5v3AHFGaIEazmioLZe1/xdJzu7NJzXFrqbs2kaFaPec1JYynu7xi5NyNTEeqiarskRu6pIWlR5CXdXtbNYdUt9pQL42oeNoNuCqO2/zdaZq2YoyD5KpbZdHBAjUSjn368kZz7ea0piXRxn5IJgG549aozAIvmZ+iHukH16kLFYkxH7daoNXPzv7pB1X0IWcRU6180m+p7oGjXhaVcSlKr/mh7yA7nyFr35HXXkgF1roUyiHBiVo2i2pULXO3SSIPpql5ggoVZ0OBCCVq7OfTYZdTIOW7BP7hWf4U4IjEPfmAyCeZIMKnfifDnOp10Vy+FG0WtdVaTG9DvXJFdcqtHyUPtTYNKq9tYCKjf1NMTyMZqSr122kiIUZiMfuf5GeKn+uLwP8AcRw1RTTKu6ADK1djZyRQ9rwC0gg3kILcJ4pQa4YEuysma1ZrTcwTl91uynF1Wu12yxiQwF72brt4OYYMwQglMdVBAAPNRdW5SnZy1MsMktJBJufNSFVuqIjnsEoVKhujM+t/qm3EIDn25dFADED1VT22IMTlPRVpxFSASOuCqm33S7l5oIwLfDfnHH20PFDpFZbczy5oLRUZySeKZGnmNPMFTFZoN8vuo7FNvFutEEBiCkn807ixqkajr+aDBctSeHBZc1awiMPah+iM8WhAcg9vIdYSIWd5eKAmycC7EVWUW5vdHGOJ9k9tTY9fD192lJJgCNUTYmMOFc+s0AncIbM/qIlb1u2NZ7mksaSDw5zl1kEVacB2exVYCni3b4Do7vfIaQBcktz99F0jZezm0qTabWhrAI3RkuUbK7c1wQG4Zz3RoHZnM5SZ4Kz0O22KcWxgK4G9LpEDdi4BMSUFlpYU4d8C1I/lH+p4eXBSrDKidmbX/Etcx1N9NzYltQQRNxyPopSkyOaK9WMN9FHVGyJKdxV4HNaCjvENA64oILG0DQpGuI3Q4Bw1MnMc7rFDFsqsDmGQflyKP8QsSGUqeHaRfxH0y+c+y53hMXUwz/DcHNuhHHkURdXMkpSuyAbLbZ21KdYeEw7VuoRMVTJ1tZBHVqog/SOgqztoX+6sOOmIB0Vb2kSTlrw+aBBuS9C2abZ8FucuaC6vpzYaft9FFY2iYmJ6hTpkA8ykMbh7XQU6vYnzseurJQiOakMeyHZZn0STm8UGhI4LAhbQgvKI1qPsgrJKyxANZJuvNz9V5xugs2wMIcRRcwAmM44/p+/srf2c7FUNwOcH7zXXM5xm3kJPyVF7HbX7muATDH2dwkZH6j1Xadl1ABIvp56z7orNDYm42BUfIJzdpp7Jn8MA0HMxc5mybD/qjMaikhhxnF4+XmiO8MplyWqXt7IF3y50DPL91M4LDCm2TnFytcBhNwTqcyoDt12jFEDD0zNWoL/8W841OnqgpXaHG99XdUORJi4/KBa3pKhMYRJtmJtnyE+SJtN+UOjyB1z+c+yj/wATLwZ438skRju4MguDrmeHknKPah7DDvGLCTYo++Hb5HDOMiYuYVfq0ZbMXz/nrigtNTFNe2eAuD9FX8a/OE92ceHN3XgSJ9fL1UriNhNe0mItbrggpoM26yW0QOuuKnh2ZMSHHjEcBOiFW2A9p8LmmI4i8ZILvVoJHGYW38KwPYEjim/dBzna1GD6qGq1JtCse3mHeyVfqU/7QDJ+XVkJ7LIzm2QkQDdhYlFe73669FoNUGrSFh4utgIWlTVBgBdE7G9qy1opPi0kOM3sfZc6DrpmlW3RfRB3nA7abUNjyOYgxz0W+O7X4Wg0mrWYIMQDLpzIDReVwDZdGriaxZTcQ59h4iBxgnhZKtwL9/u90mpvbu7F96YjzlFdmd8SqdV4pYWjVrVHmGNjdHmSbxxtouhbHwrwxprbpqEeLdndB4CbnzKqvw07EjB0xUqgOxDx4jnuD/Rv3OpV7qPDWlziAAJJOUBBGdo9stwtIvN3GzBxK4VjdqOrY175LrxPHd9bXVi7Y9oO/qvqG7GghguLC/uTf+lQtlifETBJmT1kglcXiyZBO8QcweHM569FJPrGxjhHnxyQX4pxdGZEi4g+vNAFQg55HPrRBOYHEuMgmDwkyZBAGfktH19BHX2t9VFYXEbjwTbmORBtzmE1jqL94VYJY780aEWItkJ19kEnsuqBI8VzEgcZ1VgwuK3QYmYuMgLxrfKfdVzD/lyi3Ma6u/vNTOBxF5sZ3Te5MC+WsnqEEpja5aw6ESc7QBaJzPmiYINcwPfmeMR85VX2htXerbjQdxrgXcSQTAPLNWLD1mQDNj/sSBl5xnqgtbkviGSE45CqmyCn7bwgvz5Kn4xsFdD2k0XVK2xR1Ai+XBBBvIQyJRXhADkRrC0hEchSg1LVo9y2dkhvKDXfQa1SbacEQvlCcJQXz4T7PbvuxFQhrKdy5xgAASSSeS6J2a2fgsZin7Qw/iE7t2wN8CHPAN5Igf2uG43aTxRGGY4inm8f7uz8XIWtyVl+GXa78BW3Kh/wVCO813DpUA+R5eSK+i2NXOvib2u3CcLSNx/3XDTUMn5lWjtX2gbhsIazXNc54ApXs4uEgjiAPF5BcHq4kuku8TnOJJ1kySTxmfdArtPGHu3SZ3gOPHPzWmz3htMHXLXX5JTabvCYnMZ6+dkbDU5aOfDP0RAd8Ozz0M6e6xSqzaLzM68vRDxNIjritWP4oDtdJE+RTuKx9Sm8MdZm622h1nLPT0SGDJkkZtaT7aj0+inNt4cVsO2uwXGYGYGZ9voUBaR8JcCBAAgRlxk53gT5prD1nDMEC5MnK0Ee51yUDsnFb4LSL7pbfhpYZ3Uli3gUt4CCQQePnHqiltgEvrE5kk5+efmrw2kBSDmkTzbMHWBEDW8Kg9m3Q8QfF6R5ldJwrQBvEwBkPyzoJPGPRBZHuQK5JTL2oFUIIvGsMEqn7XaYNjr+yu+IaSDAKqu2KJIfGcdFBT61FwAkEA5EiAY4E5oAp36+q6B2O2vTxeG/CYlvibIvmItY6EKL212RqYfxyHU5zGY4SNEFVdTETySVRym8TQ8Pp+yhKoRGmqE4SfUoxMJZxk+p6KDZi0a3VFA8Pmj0G5Dig9srZbsTWp0Kf53mJOgzJMaASpbtl2PqbPFMl2+HyN4CII0PWi6V8Hux3cMOJrN/yPEMaf0M/d0fRSfxboUfwD+8F95vdcd+fpG9PKUVxKjjKz6bKb6jnMp726wkw2bkAaIhfpMgD7xqtKLSL3j7+YWKjY5GftOnmiAbRgUxbMp6jVG7npl5c/34pHaX5G5ZnyTeFbLBbT2+aAOIOmXr6e32StRnQTGJF4MSOAQXQg3p1SJiINjwIvYqydkXASyzmmYDs7iC2cidQq05giycYKraQrUyQKbpMEgibTxjQlASvhTRruERDrWBGdpzBTW1apdTPuRA9/sftofD7ZbWbFQePOcjPn7eyVxxsW5mdJP887oqK2fjDScHBXNnaam9oAne1njnlOXUKh1RBhb0qZ4Ij6JnNL1VEfEXalTBUqdWm+mQ5+66RLhIJaW3jQ/Jc72j24a9rga1d5IMQAxoOg8MFFXvsZjqz6lZtSJpvcDJ8Rg23W6CEHtftCiA87zBUYYe0uDXEcgTnBHzXH9lbZxFKqX0Xv7x1pu4n3mSp7Z343EP3G0qYqEy51bdDyc5If4j5QgzjMU1r++wlUF5gvbexMy6dI1XV+zDqlahGJdTeXjJkxHMnX9lSv8A442g6m4nFsD3mTRYXBjouC4tABM8WnPNW3sRs+vh6TWVrzcDdEtMwWOM34zwQUvtfhThqjqbsjdh0Lf3VPqVF1/4r4IVMGakDepuaQeRO64eV59FxYoNqlTReaIC0GaJGQHXX3RGapyCboxZI1D4kyHWQfTHZfEB+FpP/wBmNPyXHfi32gOIxnctP+Oha2r3Rve1h6FXHZHaunQ2KyrvAuYwsAJuagJDRHsfJcTpVSXFzpc4kkk6kkkk8ybopkVLdaLNSrNuJ4z1ogQTl9Nco+qyHaeaI02g6W/f1T+xwXU7RwMluXrmOPoka7PCROXP6JjYR8B4jIeV54FALFOIMGbW8onQ5Ici8pvHUodYR/Pzi6jy09D7Qg3ZGQMDgp3YuL3PC4jcfYzERr8lXWm/0R69chrSND9kEntfZP4d+9TM03E7jheI/TPJAq1SRfPX0T+AxrarNx8XAE8Ofn+6j9o0DTeWmDwIyI0IQR+LdJlb0K3vyQ64WcCymQ/vHuYQBuAM3g8yAQXbw3YFwYMxFrIO84zZGHq/92jSfBtvNB+yr/aihgMJSJGHw7armO7tvdM3iYiR4ZtIVp3rnzXMfiHtl9PHM7mA6jTc0yA6e+Eusf8Aic+fJFQfZbaX4SuO9YWHI7wgrrGA/C4x9OoA11Vl2vA8Q5HUjkVx3E7WbiZ77O1zyEe612RtKvhKneUH5jdg3kSHRHoPcoO3YnFVqVVo3CRujLInU3y8lPUMXIk2PBVbYW1q+Lp06lai6iIm/wCsm2WbW8Cc1L4Zgabk+uSAHbRneYLENAv3biI5Cfsvn1y+g+020WUsLVc4wNxw8yRAC+e3GyFbUswi0xLghYcI+HFyUQEu8bkYuAhJtd4ijVzZAStXO73YM094uA5kAE/JCoHWUMDVHpg/JAWlMLcM4Wm3RXhbj9/Vea62ZHyQed+UjU89NPXJa7CqQ4jj16aJii6RB9P5n0SmAaW1w3nFvtIQS2MAjmOr9cVFFtz81MbUpaAwAIGV+XX8qFqSDcIMPYn8DgTVaQMxf5HlnZIb6kdjY3u97O8RfLzGv8IFjhn0XCPRTTGMxFGCf8o/JzvkfQZJ97KdWn5aZn+p+vNKYXChrvCZGvnpAHMOHoEVV64IJBsRYhDAup7tFgLd40QcnDiNHKvyiPoUG58yue/FTY5a5mLaJDgGVORH5HcpEj0HFX1g8R8z9UzicGytSfSqDeY9paRyPDmivnirVY4QQAetVrh3ljg5pyMieSuPaT4dV8L/AJMMTiGC5bujfb/4j8w8vZRnZ/GYeo8Uq+GZd0F4Lmubocj1CDqPZHB4p9Frn12VKTgHNBnfjgSY5aH0ViNBzRy4WVe2XsrDUCxzX1IZ+Ud6YIN4cB+YTlMqR2ltdtX/AB03X1Lf0jW4yQJ7c2J+MHdPfu71mgQY1mFxHaeDdRqvpv8AzMcWnzaY/dfQWwcEG1GAXNzvHOBEkk+g9VxTtniG1sViKjY3TVeRzExPqghqATOGNilaKboiGOyy4oiOBW+/PotGe+a2EAHiepQbgrbfshEEWNo/tbNeEBmn0K3cLZ2/fihIu9wHWtkBaTpcNeskvtBpbUa4Wy6CawguLesZcLrXbJ8IMX48efsglHEFogA25ZRfhNifZReJbJyI64JzZmIJp2uYI0981tWM7wPHKIvdBFhiNQpSD6G2YutXNTuyhLiIm1zylALDVXNcLiNZvcceacoYgiPpOltONkLG4UguLQTreJzEG2YyS1OiTPp80FhOKa5u6ACDxvM2ynTrOFU9oYM0qhbppz/pWDZb/Fu6iDru6xpefS/sh7eoB7QSZyjKdOGn7IrrLTd3mevdOUXqJ77xkcXGPdSNI2QOvqLmXxbo0x3JYxoquLi54EHdaNSM7wr9Vq2VY2dWp4jbdOjUAc38PVaAeJAcf/yCg5bRxNV4jfdwzXS+wOGfSY7vGw11w46/f0VI7T7K/wCn4+pRP5AZaeLHXab+3ouv/D3ZrzQbXxI3WASxrs4GT3TkIyHqgD2q2r+AwT6htiK47ukNWtvJ9AZPPdC4jVPgU/8AEDtL+NxjntP+JngpD/iM3Rxcb+UcFXKxtCDNFyZfameaVoC4RsU7wR5IhSnkm2sLgGb0Nney1gAmeEAW5JInJM7xBQFbhbkTvDjdBdRhMU8QetUR3iP35IFALiVkGBl/KMRlEW+a1ZeRHPS2n14oGcHyyg6/b1n0Wu0XjvGbw3hIJAtvDOLZcCQtcK8NzBm+UX87herM3nzfhBzF76wgJhMW51R5MbzidIF7QABYDQJmswgmcj7dXUbXo93UGcO5R1/KlgzeZMa5oIx4vwMpzZjgHS4SI05ZHyWj8A958DHvv+lpdn5SpfZvZLFuIik5vNxDfPMz8kHqzt53ityA94BsDznil6mGgct2fM9WlXbB9hMQ4DeIH/sfS8CDb2U7Q7DGBv1HG3IEznNjxyRXIm1d2QLZT+5PzTb6wdoAZ4mLiJz5LrVL4eYWQXt3rzEujzIkA66aqawfZzDUR/jpNb5AD6BBUKo8Th/zd901hXnKeH0B+68vIBY+oQfRc/7LVz/1/DnXvnD0LHt+i8vIOtdouzeHxO08O+sze3KL3R+lxa5u7vCLxvGyU+L20H0cARTO73jmsdx3TMgcJiPVeXkHz8zNbYjMLC8iDYYXCzj/ANl5eQK0BLh5o1UQ6PJeXkGrHn5pxjzHqvLyDzkN1vmvLyA9Ep3ZrO8eGnKYtnmvLyDo2H7DYV7WGoKj7DN5Gg/0hXHZfZPCsA3aTRwsD8yJ+a8vIqWZgaYgBoRdwAWAHkvLyK2JWCvLyI2C1eF5e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8136" name="Picture 8" descr="http://images.fineartamerica.com/images-medium-large/sigmund-freud-1856-1939-photograph-everet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204864"/>
            <a:ext cx="1153305" cy="1944216"/>
          </a:xfrm>
          <a:prstGeom prst="rect">
            <a:avLst/>
          </a:prstGeom>
          <a:noFill/>
        </p:spPr>
      </p:pic>
      <p:pic>
        <p:nvPicPr>
          <p:cNvPr id="48138" name="Picture 10" descr="http://neft.dk/jkontor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204864"/>
            <a:ext cx="1047257" cy="1835780"/>
          </a:xfrm>
          <a:prstGeom prst="rect">
            <a:avLst/>
          </a:prstGeom>
          <a:noFill/>
        </p:spPr>
      </p:pic>
      <p:pic>
        <p:nvPicPr>
          <p:cNvPr id="48140" name="Picture 12" descr="http://www.intropsych.com/ch11_personality/11adl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572000" y="4509120"/>
            <a:ext cx="1164930" cy="1440160"/>
          </a:xfrm>
          <a:prstGeom prst="rect">
            <a:avLst/>
          </a:prstGeom>
          <a:noFill/>
        </p:spPr>
      </p:pic>
      <p:pic>
        <p:nvPicPr>
          <p:cNvPr id="48142" name="Picture 14" descr="http://profiles.nlm.nih.gov/ps/access/RRBBC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204864"/>
            <a:ext cx="1347732" cy="2160240"/>
          </a:xfrm>
          <a:prstGeom prst="rect">
            <a:avLst/>
          </a:prstGeom>
          <a:noFill/>
        </p:spPr>
      </p:pic>
      <p:pic>
        <p:nvPicPr>
          <p:cNvPr id="48144" name="Picture 16" descr="http://img.dare.co.uk/wp/donald-alexander-macKinn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4581128"/>
            <a:ext cx="1128500" cy="14739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>
          <a:xfrm>
            <a:off x="937429" y="2276872"/>
            <a:ext cx="7488832" cy="2736304"/>
          </a:xfrm>
        </p:spPr>
        <p:txBody>
          <a:bodyPr/>
          <a:lstStyle/>
          <a:p>
            <a:pPr algn="just"/>
            <a:r>
              <a:rPr lang="tr-TR" sz="2800" b="1" dirty="0" smtClean="0"/>
              <a:t>Benzerlik:</a:t>
            </a:r>
            <a:r>
              <a:rPr lang="tr-TR" sz="2800" dirty="0" smtClean="0"/>
              <a:t> Gerekli çağrışım elemanları, </a:t>
            </a:r>
            <a:r>
              <a:rPr lang="tr-TR" sz="2800" dirty="0" smtClean="0">
                <a:solidFill>
                  <a:srgbClr val="C00000"/>
                </a:solidFill>
              </a:rPr>
              <a:t>uyarıcıların ya da çağrışım öğelerinin benzerliklerinden</a:t>
            </a:r>
            <a:r>
              <a:rPr lang="tr-TR" sz="2800" dirty="0" smtClean="0"/>
              <a:t> ortaya çıkabilir. </a:t>
            </a:r>
          </a:p>
          <a:p>
            <a:pPr algn="just"/>
            <a:r>
              <a:rPr lang="tr-TR" sz="2800" dirty="0" smtClean="0">
                <a:solidFill>
                  <a:srgbClr val="C00000"/>
                </a:solidFill>
              </a:rPr>
              <a:t>Resim, taş yontma, beste ve şiir </a:t>
            </a:r>
            <a:r>
              <a:rPr lang="tr-TR" sz="2800" dirty="0" smtClean="0"/>
              <a:t>gibi uğraşlarda bu tür yaklaşımlar kolayca izlenebilmektedir.</a:t>
            </a:r>
          </a:p>
          <a:p>
            <a:pPr algn="just"/>
            <a:endParaRPr lang="tr-TR" sz="2800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83241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2 İçerik Yer Tutucusu"/>
          <p:cNvSpPr>
            <a:spLocks noGrp="1"/>
          </p:cNvSpPr>
          <p:nvPr>
            <p:ph idx="1"/>
          </p:nvPr>
        </p:nvSpPr>
        <p:spPr>
          <a:xfrm>
            <a:off x="827584" y="1916832"/>
            <a:ext cx="7776864" cy="4423197"/>
          </a:xfrm>
        </p:spPr>
        <p:txBody>
          <a:bodyPr/>
          <a:lstStyle/>
          <a:p>
            <a:pPr algn="just"/>
            <a:r>
              <a:rPr lang="tr-TR" b="1" dirty="0" smtClean="0">
                <a:solidFill>
                  <a:srgbClr val="C00000"/>
                </a:solidFill>
              </a:rPr>
              <a:t>Aracılık: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Gerekli </a:t>
            </a:r>
            <a:r>
              <a:rPr lang="tr-TR" dirty="0" smtClean="0">
                <a:solidFill>
                  <a:srgbClr val="C00000"/>
                </a:solidFill>
              </a:rPr>
              <a:t>çağrışım elemanlarının, ortak öğelerin aracılığıyla akla gelmesi </a:t>
            </a:r>
            <a:r>
              <a:rPr lang="tr-TR" dirty="0" smtClean="0"/>
              <a:t>sağlanabilir. </a:t>
            </a:r>
          </a:p>
          <a:p>
            <a:pPr algn="just"/>
            <a:r>
              <a:rPr lang="tr-TR" dirty="0" smtClean="0"/>
              <a:t>Çeşitli simgelerin kullanımının çok önemli olduğu matematik, kimya gibi alanlarda bu yolun izlenmesi zorunludur.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06695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2420888"/>
            <a:ext cx="7848872" cy="3919141"/>
          </a:xfrm>
        </p:spPr>
        <p:txBody>
          <a:bodyPr/>
          <a:lstStyle/>
          <a:p>
            <a:pPr algn="just"/>
            <a:r>
              <a:rPr lang="tr-TR" dirty="0" smtClean="0"/>
              <a:t>Bu kurama göre </a:t>
            </a:r>
            <a:r>
              <a:rPr lang="tr-TR" dirty="0" smtClean="0">
                <a:solidFill>
                  <a:srgbClr val="C00000"/>
                </a:solidFill>
              </a:rPr>
              <a:t>bireylerin yaratıcı düşünme becerileri birbirinden farklıdır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C00000"/>
                </a:solidFill>
              </a:rPr>
              <a:t>bir bireyin yaratıcılık düzeyi onun çağrışımsal hiyerarşisine</a:t>
            </a:r>
            <a:r>
              <a:rPr lang="tr-TR" dirty="0" smtClean="0"/>
              <a:t> bağlıdır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ÇAĞRIŞIM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780935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05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755576" y="2924944"/>
            <a:ext cx="7772400" cy="1614884"/>
          </a:xfrm>
        </p:spPr>
        <p:txBody>
          <a:bodyPr/>
          <a:lstStyle/>
          <a:p>
            <a:pPr marL="342900" lvl="1" indent="-342900" algn="just">
              <a:buBlip>
                <a:blip r:embed="rId2"/>
              </a:buBlip>
            </a:pPr>
            <a:r>
              <a:rPr lang="tr-TR" dirty="0" err="1" smtClean="0">
                <a:solidFill>
                  <a:srgbClr val="004620"/>
                </a:solidFill>
              </a:rPr>
              <a:t>Psikoanalitik</a:t>
            </a:r>
            <a:r>
              <a:rPr lang="tr-TR" dirty="0" smtClean="0">
                <a:solidFill>
                  <a:srgbClr val="004620"/>
                </a:solidFill>
              </a:rPr>
              <a:t> kuramcılara göre, </a:t>
            </a:r>
          </a:p>
          <a:p>
            <a:pPr marL="342900" lvl="1" indent="-342900" algn="just">
              <a:buNone/>
            </a:pPr>
            <a:r>
              <a:rPr lang="tr-TR" dirty="0" smtClean="0">
                <a:solidFill>
                  <a:srgbClr val="004620"/>
                </a:solidFill>
              </a:rPr>
              <a:t>   “Yaratıcı düşüncenin temelini; </a:t>
            </a:r>
            <a:r>
              <a:rPr lang="tr-TR" dirty="0" smtClean="0">
                <a:solidFill>
                  <a:srgbClr val="C00000"/>
                </a:solidFill>
              </a:rPr>
              <a:t>bilinç öncesi </a:t>
            </a:r>
            <a:r>
              <a:rPr lang="tr-TR" dirty="0" smtClean="0">
                <a:solidFill>
                  <a:srgbClr val="004620"/>
                </a:solidFill>
              </a:rPr>
              <a:t>oluşturmaktadır.”</a:t>
            </a:r>
            <a:endParaRPr lang="tr-TR" dirty="0" smtClean="0"/>
          </a:p>
          <a:p>
            <a:pPr algn="just"/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>
          <a:xfrm>
            <a:off x="685800" y="2420887"/>
            <a:ext cx="7772400" cy="3775125"/>
          </a:xfrm>
        </p:spPr>
        <p:txBody>
          <a:bodyPr/>
          <a:lstStyle/>
          <a:p>
            <a:pPr marL="342900" lvl="1" indent="-342900" algn="just">
              <a:buBlip>
                <a:blip r:embed="rId2"/>
              </a:buBlip>
            </a:pPr>
            <a:r>
              <a:rPr lang="tr-TR" dirty="0" smtClean="0"/>
              <a:t>Yaratıcılık için </a:t>
            </a:r>
            <a:r>
              <a:rPr lang="tr-TR" dirty="0" smtClean="0">
                <a:solidFill>
                  <a:srgbClr val="FF0000"/>
                </a:solidFill>
              </a:rPr>
              <a:t>bilinç öncesinin değeri</a:t>
            </a:r>
            <a:r>
              <a:rPr lang="tr-TR" dirty="0" smtClean="0"/>
              <a:t>;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 bilgilerin toplanması,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birleştirilmesi,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Karşılaştırılmasındaki özgürlükte yatar. </a:t>
            </a:r>
          </a:p>
          <a:p>
            <a:pPr algn="just"/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2852936"/>
            <a:ext cx="7772400" cy="1038821"/>
          </a:xfrm>
        </p:spPr>
        <p:txBody>
          <a:bodyPr/>
          <a:lstStyle/>
          <a:p>
            <a:pPr marL="342900" lvl="1" indent="-342900" algn="just">
              <a:buBlip>
                <a:blip r:embed="rId2"/>
              </a:buBlip>
            </a:pPr>
            <a:r>
              <a:rPr lang="tr-TR" dirty="0" smtClean="0"/>
              <a:t>Yaratıcılık üzerindeki </a:t>
            </a:r>
            <a:r>
              <a:rPr lang="tr-TR" dirty="0" smtClean="0">
                <a:solidFill>
                  <a:srgbClr val="C00000"/>
                </a:solidFill>
              </a:rPr>
              <a:t>nörotik davranışların kalıcı etkisi</a:t>
            </a:r>
            <a:r>
              <a:rPr lang="tr-TR" dirty="0" smtClean="0"/>
              <a:t> üzerinde durulmaktadır.</a:t>
            </a:r>
          </a:p>
          <a:p>
            <a:pPr algn="just"/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574254" y="2564904"/>
            <a:ext cx="7847012" cy="2334964"/>
          </a:xfrm>
        </p:spPr>
        <p:txBody>
          <a:bodyPr/>
          <a:lstStyle/>
          <a:p>
            <a:pPr algn="just"/>
            <a:r>
              <a:rPr lang="tr-TR" dirty="0" err="1" smtClean="0"/>
              <a:t>Psikoanalitik</a:t>
            </a:r>
            <a:r>
              <a:rPr lang="tr-TR" dirty="0" smtClean="0"/>
              <a:t> görüşe göre;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 geçici olarak </a:t>
            </a:r>
            <a:r>
              <a:rPr lang="tr-TR" dirty="0" smtClean="0">
                <a:solidFill>
                  <a:srgbClr val="C00000"/>
                </a:solidFill>
              </a:rPr>
              <a:t>mantıksal-rasyonel düşünmenin </a:t>
            </a:r>
            <a:r>
              <a:rPr lang="tr-TR" dirty="0" smtClean="0"/>
              <a:t>kaldırılması gereklidir.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Çünkü bunlar düşünmeyi sınırlandırır ve yeni çözümlerin formüle edilmesini engeller.</a:t>
            </a:r>
          </a:p>
          <a:p>
            <a:pPr lvl="1" algn="just">
              <a:buNone/>
            </a:pPr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95736" y="2060849"/>
            <a:ext cx="6262464" cy="4135164"/>
          </a:xfrm>
        </p:spPr>
        <p:txBody>
          <a:bodyPr/>
          <a:lstStyle/>
          <a:p>
            <a:r>
              <a:rPr lang="tr-TR" dirty="0" err="1" smtClean="0"/>
              <a:t>Psikoanalitik</a:t>
            </a:r>
            <a:r>
              <a:rPr lang="tr-TR" dirty="0" smtClean="0"/>
              <a:t> görüş;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solidFill>
                  <a:srgbClr val="C00000"/>
                </a:solidFill>
              </a:rPr>
              <a:t>yaratıcılığın kökenleri,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solidFill>
                  <a:srgbClr val="7030A0"/>
                </a:solidFill>
              </a:rPr>
              <a:t>anlatımları,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solidFill>
                  <a:srgbClr val="C00000"/>
                </a:solidFill>
              </a:rPr>
              <a:t>güdülenmeleri,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solidFill>
                  <a:srgbClr val="7030A0"/>
                </a:solidFill>
              </a:rPr>
              <a:t>sapmaları</a:t>
            </a:r>
          </a:p>
          <a:p>
            <a:pPr lvl="1">
              <a:buNone/>
            </a:pPr>
            <a:r>
              <a:rPr lang="tr-TR" dirty="0" smtClean="0"/>
              <a:t>ile en çok ilgilenen görüştür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 smtClean="0"/>
              <a:t>Bu kuram içinde </a:t>
            </a:r>
            <a:r>
              <a:rPr lang="tr-TR" sz="2800" dirty="0" smtClean="0">
                <a:solidFill>
                  <a:srgbClr val="C00000"/>
                </a:solidFill>
              </a:rPr>
              <a:t>Adler;</a:t>
            </a:r>
          </a:p>
          <a:p>
            <a:pPr marL="742950" lvl="2" indent="-342900" algn="just">
              <a:buFont typeface="Wingdings" pitchFamily="2" charset="2"/>
              <a:buChar char="Ø"/>
            </a:pPr>
            <a:r>
              <a:rPr lang="tr-TR" sz="2800" dirty="0" smtClean="0"/>
              <a:t>Yaratıcılığı, </a:t>
            </a:r>
            <a:r>
              <a:rPr lang="tr-TR" sz="2800" dirty="0" smtClean="0">
                <a:solidFill>
                  <a:srgbClr val="C00000"/>
                </a:solidFill>
              </a:rPr>
              <a:t>fiziksel ve psikolojik alanlardaki yetersizliklerin</a:t>
            </a:r>
            <a:r>
              <a:rPr lang="tr-TR" sz="2800" dirty="0" smtClean="0"/>
              <a:t> telafisi için bir yol olarak tanımlar. </a:t>
            </a:r>
          </a:p>
          <a:p>
            <a:pPr algn="just"/>
            <a:r>
              <a:rPr lang="tr-TR" sz="2800" dirty="0" err="1" smtClean="0">
                <a:solidFill>
                  <a:srgbClr val="C00000"/>
                </a:solidFill>
              </a:rPr>
              <a:t>Jung</a:t>
            </a:r>
            <a:r>
              <a:rPr lang="tr-TR" sz="2800" dirty="0" smtClean="0">
                <a:solidFill>
                  <a:srgbClr val="C00000"/>
                </a:solidFill>
              </a:rPr>
              <a:t>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Yaratıcılığı farkında olmadan </a:t>
            </a:r>
            <a:r>
              <a:rPr lang="tr-TR" dirty="0" smtClean="0">
                <a:solidFill>
                  <a:srgbClr val="C00000"/>
                </a:solidFill>
              </a:rPr>
              <a:t>derin bir kuyudan çıkan fikirler</a:t>
            </a:r>
            <a:r>
              <a:rPr lang="tr-TR" dirty="0" smtClean="0"/>
              <a:t> olarak tanımlar.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PSİKOANALİTİK  KURAM</a:t>
            </a:r>
            <a:endParaRPr lang="tr-TR" sz="3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876</TotalTime>
  <Words>824</Words>
  <Application>Microsoft Office PowerPoint</Application>
  <PresentationFormat>Ekran Gösterisi (4:3)</PresentationFormat>
  <Paragraphs>128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7" baseType="lpstr">
      <vt:lpstr>Comic Sans MS</vt:lpstr>
      <vt:lpstr>Times New Roman</vt:lpstr>
      <vt:lpstr>Wingdings</vt:lpstr>
      <vt:lpstr>Şiirsel tasarım şablonu</vt:lpstr>
      <vt:lpstr>ÇOCUK VE YARATICILIK</vt:lpstr>
      <vt:lpstr>YARATICILIKLA İLGİLİ KURAMLAR 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PSİKOANALİTİK  KURAM</vt:lpstr>
      <vt:lpstr>İNSANCIL KURAM  </vt:lpstr>
      <vt:lpstr>İNSANCIL KURAM  </vt:lpstr>
      <vt:lpstr>İNSANCIL KURAM  </vt:lpstr>
      <vt:lpstr>İNSANCIL KURAM  </vt:lpstr>
      <vt:lpstr>İNSANCIL KURAM  </vt:lpstr>
      <vt:lpstr>İNSANCIL KURAM  </vt:lpstr>
      <vt:lpstr>İNSANCIL KURAM  </vt:lpstr>
      <vt:lpstr>İNSANCIL KURAM  </vt:lpstr>
      <vt:lpstr>İNSANCIL KURAM  </vt:lpstr>
      <vt:lpstr>İNSANCIL KURAM  </vt:lpstr>
      <vt:lpstr>ÇAĞRIŞIM KURAMI  </vt:lpstr>
      <vt:lpstr>ÇAĞRIŞIM KURAMI  </vt:lpstr>
      <vt:lpstr>ÇAĞRIŞIM KURAMI  </vt:lpstr>
      <vt:lpstr>ÇAĞRIŞIM KURAMI  </vt:lpstr>
      <vt:lpstr>ÇAĞRIŞIM KURAMI  </vt:lpstr>
      <vt:lpstr>ÇAĞRIŞIM KURAMI  </vt:lpstr>
      <vt:lpstr>ÇAĞRIŞIM KURAMI  </vt:lpstr>
      <vt:lpstr>ÇAĞRIŞIM KURAMI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69</cp:revision>
  <cp:lastPrinted>2017-03-07T05:16:26Z</cp:lastPrinted>
  <dcterms:created xsi:type="dcterms:W3CDTF">2009-04-17T20:58:37Z</dcterms:created>
  <dcterms:modified xsi:type="dcterms:W3CDTF">2020-12-16T17:48:44Z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