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8"/>
  </p:notesMasterIdLst>
  <p:sldIdLst>
    <p:sldId id="256" r:id="rId2"/>
    <p:sldId id="288" r:id="rId3"/>
    <p:sldId id="301" r:id="rId4"/>
    <p:sldId id="302" r:id="rId5"/>
    <p:sldId id="303" r:id="rId6"/>
    <p:sldId id="285" r:id="rId7"/>
    <p:sldId id="286" r:id="rId8"/>
    <p:sldId id="287" r:id="rId9"/>
    <p:sldId id="292" r:id="rId10"/>
    <p:sldId id="293" r:id="rId11"/>
    <p:sldId id="294" r:id="rId12"/>
    <p:sldId id="295" r:id="rId13"/>
    <p:sldId id="296" r:id="rId14"/>
    <p:sldId id="297" r:id="rId15"/>
    <p:sldId id="298" r:id="rId16"/>
    <p:sldId id="299" r:id="rId17"/>
    <p:sldId id="300" r:id="rId18"/>
    <p:sldId id="304" r:id="rId19"/>
    <p:sldId id="305" r:id="rId20"/>
    <p:sldId id="306" r:id="rId21"/>
    <p:sldId id="307" r:id="rId22"/>
    <p:sldId id="308" r:id="rId23"/>
    <p:sldId id="309" r:id="rId24"/>
    <p:sldId id="283" r:id="rId25"/>
    <p:sldId id="310" r:id="rId26"/>
    <p:sldId id="284"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rkan kelesoglu" initials="sk" lastIdx="1" clrIdx="0">
    <p:extLst>
      <p:ext uri="{19B8F6BF-5375-455C-9EA6-DF929625EA0E}">
        <p15:presenceInfo xmlns:p15="http://schemas.microsoft.com/office/powerpoint/2012/main" userId="S::serkan.kelesoglu@gazi.edu.tr::68ff2de7-4f9b-4af9-8c10-44e95fb9b7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Açık Stil 3 - Vurgu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Orta Sti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18"/>
  </p:normalViewPr>
  <p:slideViewPr>
    <p:cSldViewPr snapToGrid="0" snapToObjects="1">
      <p:cViewPr varScale="1">
        <p:scale>
          <a:sx n="104" d="100"/>
          <a:sy n="104" d="100"/>
        </p:scale>
        <p:origin x="8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96380F-F818-A54D-9033-D64F8D0999DF}" type="doc">
      <dgm:prSet loTypeId="urn:microsoft.com/office/officeart/2005/8/layout/cycle8" loCatId="" qsTypeId="urn:microsoft.com/office/officeart/2005/8/quickstyle/simple1" qsCatId="simple" csTypeId="urn:microsoft.com/office/officeart/2005/8/colors/colorful1" csCatId="colorful" phldr="1"/>
      <dgm:spPr/>
    </dgm:pt>
    <dgm:pt modelId="{19DD3498-1307-0740-B250-5897A65F564F}">
      <dgm:prSet phldrT="[Metin]"/>
      <dgm:spPr/>
      <dgm:t>
        <a:bodyPr/>
        <a:lstStyle/>
        <a:p>
          <a:r>
            <a:rPr lang="tr-TR" dirty="0"/>
            <a:t>Siyasi</a:t>
          </a:r>
        </a:p>
      </dgm:t>
    </dgm:pt>
    <dgm:pt modelId="{9308A42A-2EEA-8945-879D-D42B43DAE338}" type="parTrans" cxnId="{2C1D53A0-38BD-D740-9BC6-8EF2DCC591B5}">
      <dgm:prSet/>
      <dgm:spPr/>
      <dgm:t>
        <a:bodyPr/>
        <a:lstStyle/>
        <a:p>
          <a:endParaRPr lang="tr-TR"/>
        </a:p>
      </dgm:t>
    </dgm:pt>
    <dgm:pt modelId="{F4DA32BD-9087-724A-B616-2CCC959A0938}" type="sibTrans" cxnId="{2C1D53A0-38BD-D740-9BC6-8EF2DCC591B5}">
      <dgm:prSet/>
      <dgm:spPr/>
      <dgm:t>
        <a:bodyPr/>
        <a:lstStyle/>
        <a:p>
          <a:endParaRPr lang="tr-TR"/>
        </a:p>
      </dgm:t>
    </dgm:pt>
    <dgm:pt modelId="{DF3C5C1C-0995-774C-B184-8B7B6A636C40}">
      <dgm:prSet phldrT="[Metin]"/>
      <dgm:spPr/>
      <dgm:t>
        <a:bodyPr/>
        <a:lstStyle/>
        <a:p>
          <a:r>
            <a:rPr lang="tr-TR" dirty="0"/>
            <a:t>Ekonomik</a:t>
          </a:r>
        </a:p>
      </dgm:t>
    </dgm:pt>
    <dgm:pt modelId="{03929971-D8B9-4145-AA22-DF29DC7D97A5}" type="parTrans" cxnId="{C40EADC7-59C0-2148-AA4F-ECC84B809C32}">
      <dgm:prSet/>
      <dgm:spPr/>
      <dgm:t>
        <a:bodyPr/>
        <a:lstStyle/>
        <a:p>
          <a:endParaRPr lang="tr-TR"/>
        </a:p>
      </dgm:t>
    </dgm:pt>
    <dgm:pt modelId="{54E511C5-EF7D-F64A-A27D-D38BE973B8D5}" type="sibTrans" cxnId="{C40EADC7-59C0-2148-AA4F-ECC84B809C32}">
      <dgm:prSet/>
      <dgm:spPr/>
      <dgm:t>
        <a:bodyPr/>
        <a:lstStyle/>
        <a:p>
          <a:endParaRPr lang="tr-TR"/>
        </a:p>
      </dgm:t>
    </dgm:pt>
    <dgm:pt modelId="{32BD876D-711E-3A43-A738-7B11D317402B}">
      <dgm:prSet phldrT="[Metin]"/>
      <dgm:spPr/>
      <dgm:t>
        <a:bodyPr/>
        <a:lstStyle/>
        <a:p>
          <a:r>
            <a:rPr lang="tr-TR" dirty="0"/>
            <a:t>Eğitim</a:t>
          </a:r>
        </a:p>
      </dgm:t>
    </dgm:pt>
    <dgm:pt modelId="{71DF2E38-9D31-6444-BEBB-2357577696CF}" type="parTrans" cxnId="{7E6B60A6-BFE5-F648-9AF1-6DEB333F8BA8}">
      <dgm:prSet/>
      <dgm:spPr/>
      <dgm:t>
        <a:bodyPr/>
        <a:lstStyle/>
        <a:p>
          <a:endParaRPr lang="tr-TR"/>
        </a:p>
      </dgm:t>
    </dgm:pt>
    <dgm:pt modelId="{2BA06259-DE96-FE4E-92A9-0FFEDDE77A52}" type="sibTrans" cxnId="{7E6B60A6-BFE5-F648-9AF1-6DEB333F8BA8}">
      <dgm:prSet/>
      <dgm:spPr/>
      <dgm:t>
        <a:bodyPr/>
        <a:lstStyle/>
        <a:p>
          <a:endParaRPr lang="tr-TR"/>
        </a:p>
      </dgm:t>
    </dgm:pt>
    <dgm:pt modelId="{F15715BE-1F58-7943-82A7-CE2317DD37FA}" type="pres">
      <dgm:prSet presAssocID="{1496380F-F818-A54D-9033-D64F8D0999DF}" presName="compositeShape" presStyleCnt="0">
        <dgm:presLayoutVars>
          <dgm:chMax val="7"/>
          <dgm:dir/>
          <dgm:resizeHandles val="exact"/>
        </dgm:presLayoutVars>
      </dgm:prSet>
      <dgm:spPr/>
    </dgm:pt>
    <dgm:pt modelId="{48B5B92F-C577-6E4D-9186-033A4A4B5EA5}" type="pres">
      <dgm:prSet presAssocID="{1496380F-F818-A54D-9033-D64F8D0999DF}" presName="wedge1" presStyleLbl="node1" presStyleIdx="0" presStyleCnt="3"/>
      <dgm:spPr/>
    </dgm:pt>
    <dgm:pt modelId="{0C1B259C-3B58-6843-A01E-193C78C8812A}" type="pres">
      <dgm:prSet presAssocID="{1496380F-F818-A54D-9033-D64F8D0999DF}" presName="dummy1a" presStyleCnt="0"/>
      <dgm:spPr/>
    </dgm:pt>
    <dgm:pt modelId="{697BAD2D-4428-DD4A-9C8E-7302D04BEB48}" type="pres">
      <dgm:prSet presAssocID="{1496380F-F818-A54D-9033-D64F8D0999DF}" presName="dummy1b" presStyleCnt="0"/>
      <dgm:spPr/>
    </dgm:pt>
    <dgm:pt modelId="{FCE79179-C348-E24C-A72F-3313DF4B2975}" type="pres">
      <dgm:prSet presAssocID="{1496380F-F818-A54D-9033-D64F8D0999DF}" presName="wedge1Tx" presStyleLbl="node1" presStyleIdx="0" presStyleCnt="3">
        <dgm:presLayoutVars>
          <dgm:chMax val="0"/>
          <dgm:chPref val="0"/>
          <dgm:bulletEnabled val="1"/>
        </dgm:presLayoutVars>
      </dgm:prSet>
      <dgm:spPr/>
    </dgm:pt>
    <dgm:pt modelId="{C46868DB-E4AD-CA48-B4A7-906B189EE8E9}" type="pres">
      <dgm:prSet presAssocID="{1496380F-F818-A54D-9033-D64F8D0999DF}" presName="wedge2" presStyleLbl="node1" presStyleIdx="1" presStyleCnt="3"/>
      <dgm:spPr/>
    </dgm:pt>
    <dgm:pt modelId="{6D5B3C3C-11AB-D74F-A400-1C8612EE513B}" type="pres">
      <dgm:prSet presAssocID="{1496380F-F818-A54D-9033-D64F8D0999DF}" presName="dummy2a" presStyleCnt="0"/>
      <dgm:spPr/>
    </dgm:pt>
    <dgm:pt modelId="{B7F4E902-DC41-DA43-8203-B41AF0C7D32C}" type="pres">
      <dgm:prSet presAssocID="{1496380F-F818-A54D-9033-D64F8D0999DF}" presName="dummy2b" presStyleCnt="0"/>
      <dgm:spPr/>
    </dgm:pt>
    <dgm:pt modelId="{6392BB9F-8611-FC44-BCEC-542EACF04010}" type="pres">
      <dgm:prSet presAssocID="{1496380F-F818-A54D-9033-D64F8D0999DF}" presName="wedge2Tx" presStyleLbl="node1" presStyleIdx="1" presStyleCnt="3">
        <dgm:presLayoutVars>
          <dgm:chMax val="0"/>
          <dgm:chPref val="0"/>
          <dgm:bulletEnabled val="1"/>
        </dgm:presLayoutVars>
      </dgm:prSet>
      <dgm:spPr/>
    </dgm:pt>
    <dgm:pt modelId="{B4DA1442-F4FE-2449-A7EE-1899387BACE2}" type="pres">
      <dgm:prSet presAssocID="{1496380F-F818-A54D-9033-D64F8D0999DF}" presName="wedge3" presStyleLbl="node1" presStyleIdx="2" presStyleCnt="3"/>
      <dgm:spPr/>
    </dgm:pt>
    <dgm:pt modelId="{A6F2E126-E100-754C-B490-0AD6B52C8206}" type="pres">
      <dgm:prSet presAssocID="{1496380F-F818-A54D-9033-D64F8D0999DF}" presName="dummy3a" presStyleCnt="0"/>
      <dgm:spPr/>
    </dgm:pt>
    <dgm:pt modelId="{52C916E7-4889-464A-9071-0333A3556B1C}" type="pres">
      <dgm:prSet presAssocID="{1496380F-F818-A54D-9033-D64F8D0999DF}" presName="dummy3b" presStyleCnt="0"/>
      <dgm:spPr/>
    </dgm:pt>
    <dgm:pt modelId="{568AC6C4-8412-FF41-BAE9-95ABC0AD04CA}" type="pres">
      <dgm:prSet presAssocID="{1496380F-F818-A54D-9033-D64F8D0999DF}" presName="wedge3Tx" presStyleLbl="node1" presStyleIdx="2" presStyleCnt="3">
        <dgm:presLayoutVars>
          <dgm:chMax val="0"/>
          <dgm:chPref val="0"/>
          <dgm:bulletEnabled val="1"/>
        </dgm:presLayoutVars>
      </dgm:prSet>
      <dgm:spPr/>
    </dgm:pt>
    <dgm:pt modelId="{5E76566C-34F1-B74F-ADEB-D8617B812EC8}" type="pres">
      <dgm:prSet presAssocID="{F4DA32BD-9087-724A-B616-2CCC959A0938}" presName="arrowWedge1" presStyleLbl="fgSibTrans2D1" presStyleIdx="0" presStyleCnt="3"/>
      <dgm:spPr/>
    </dgm:pt>
    <dgm:pt modelId="{4A00C8E6-FAF2-4146-915D-79F1287B7182}" type="pres">
      <dgm:prSet presAssocID="{54E511C5-EF7D-F64A-A27D-D38BE973B8D5}" presName="arrowWedge2" presStyleLbl="fgSibTrans2D1" presStyleIdx="1" presStyleCnt="3"/>
      <dgm:spPr/>
    </dgm:pt>
    <dgm:pt modelId="{925DB1A5-1DE5-0D44-95C6-A66F4CCFD57A}" type="pres">
      <dgm:prSet presAssocID="{2BA06259-DE96-FE4E-92A9-0FFEDDE77A52}" presName="arrowWedge3" presStyleLbl="fgSibTrans2D1" presStyleIdx="2" presStyleCnt="3"/>
      <dgm:spPr/>
    </dgm:pt>
  </dgm:ptLst>
  <dgm:cxnLst>
    <dgm:cxn modelId="{4EF6F61E-B35C-1C40-AB8B-44F182166449}" type="presOf" srcId="{32BD876D-711E-3A43-A738-7B11D317402B}" destId="{B4DA1442-F4FE-2449-A7EE-1899387BACE2}" srcOrd="0" destOrd="0" presId="urn:microsoft.com/office/officeart/2005/8/layout/cycle8"/>
    <dgm:cxn modelId="{B442BE32-7011-1946-900F-8FF064C8BE8B}" type="presOf" srcId="{19DD3498-1307-0740-B250-5897A65F564F}" destId="{FCE79179-C348-E24C-A72F-3313DF4B2975}" srcOrd="1" destOrd="0" presId="urn:microsoft.com/office/officeart/2005/8/layout/cycle8"/>
    <dgm:cxn modelId="{7B7E5178-8DCE-2A48-B81A-6ADD5827FD6D}" type="presOf" srcId="{DF3C5C1C-0995-774C-B184-8B7B6A636C40}" destId="{6392BB9F-8611-FC44-BCEC-542EACF04010}" srcOrd="1" destOrd="0" presId="urn:microsoft.com/office/officeart/2005/8/layout/cycle8"/>
    <dgm:cxn modelId="{874E567A-A521-C145-9125-C8F32C3353EC}" type="presOf" srcId="{19DD3498-1307-0740-B250-5897A65F564F}" destId="{48B5B92F-C577-6E4D-9186-033A4A4B5EA5}" srcOrd="0" destOrd="0" presId="urn:microsoft.com/office/officeart/2005/8/layout/cycle8"/>
    <dgm:cxn modelId="{D7C84E97-0776-D743-9240-F1A8CDA6C11F}" type="presOf" srcId="{32BD876D-711E-3A43-A738-7B11D317402B}" destId="{568AC6C4-8412-FF41-BAE9-95ABC0AD04CA}" srcOrd="1" destOrd="0" presId="urn:microsoft.com/office/officeart/2005/8/layout/cycle8"/>
    <dgm:cxn modelId="{2C1D53A0-38BD-D740-9BC6-8EF2DCC591B5}" srcId="{1496380F-F818-A54D-9033-D64F8D0999DF}" destId="{19DD3498-1307-0740-B250-5897A65F564F}" srcOrd="0" destOrd="0" parTransId="{9308A42A-2EEA-8945-879D-D42B43DAE338}" sibTransId="{F4DA32BD-9087-724A-B616-2CCC959A0938}"/>
    <dgm:cxn modelId="{7E6B60A6-BFE5-F648-9AF1-6DEB333F8BA8}" srcId="{1496380F-F818-A54D-9033-D64F8D0999DF}" destId="{32BD876D-711E-3A43-A738-7B11D317402B}" srcOrd="2" destOrd="0" parTransId="{71DF2E38-9D31-6444-BEBB-2357577696CF}" sibTransId="{2BA06259-DE96-FE4E-92A9-0FFEDDE77A52}"/>
    <dgm:cxn modelId="{C40EADC7-59C0-2148-AA4F-ECC84B809C32}" srcId="{1496380F-F818-A54D-9033-D64F8D0999DF}" destId="{DF3C5C1C-0995-774C-B184-8B7B6A636C40}" srcOrd="1" destOrd="0" parTransId="{03929971-D8B9-4145-AA22-DF29DC7D97A5}" sibTransId="{54E511C5-EF7D-F64A-A27D-D38BE973B8D5}"/>
    <dgm:cxn modelId="{D5E90CCC-04E1-FD48-BEC4-C9DFF143E6F0}" type="presOf" srcId="{DF3C5C1C-0995-774C-B184-8B7B6A636C40}" destId="{C46868DB-E4AD-CA48-B4A7-906B189EE8E9}" srcOrd="0" destOrd="0" presId="urn:microsoft.com/office/officeart/2005/8/layout/cycle8"/>
    <dgm:cxn modelId="{D73CA3D0-2AA9-C34D-9FE7-FA6ED6A50B03}" type="presOf" srcId="{1496380F-F818-A54D-9033-D64F8D0999DF}" destId="{F15715BE-1F58-7943-82A7-CE2317DD37FA}" srcOrd="0" destOrd="0" presId="urn:microsoft.com/office/officeart/2005/8/layout/cycle8"/>
    <dgm:cxn modelId="{CED83313-51A3-3F4F-84FD-3AC73289551F}" type="presParOf" srcId="{F15715BE-1F58-7943-82A7-CE2317DD37FA}" destId="{48B5B92F-C577-6E4D-9186-033A4A4B5EA5}" srcOrd="0" destOrd="0" presId="urn:microsoft.com/office/officeart/2005/8/layout/cycle8"/>
    <dgm:cxn modelId="{EB7AA264-1584-D141-BC60-094B69DF60CC}" type="presParOf" srcId="{F15715BE-1F58-7943-82A7-CE2317DD37FA}" destId="{0C1B259C-3B58-6843-A01E-193C78C8812A}" srcOrd="1" destOrd="0" presId="urn:microsoft.com/office/officeart/2005/8/layout/cycle8"/>
    <dgm:cxn modelId="{005CE03D-748B-7B4A-A60D-0D2D2A443D0B}" type="presParOf" srcId="{F15715BE-1F58-7943-82A7-CE2317DD37FA}" destId="{697BAD2D-4428-DD4A-9C8E-7302D04BEB48}" srcOrd="2" destOrd="0" presId="urn:microsoft.com/office/officeart/2005/8/layout/cycle8"/>
    <dgm:cxn modelId="{6866854A-99FF-3D46-8874-53D8B3369554}" type="presParOf" srcId="{F15715BE-1F58-7943-82A7-CE2317DD37FA}" destId="{FCE79179-C348-E24C-A72F-3313DF4B2975}" srcOrd="3" destOrd="0" presId="urn:microsoft.com/office/officeart/2005/8/layout/cycle8"/>
    <dgm:cxn modelId="{7E4DFFD6-EA90-F44E-BAD1-04E24F822012}" type="presParOf" srcId="{F15715BE-1F58-7943-82A7-CE2317DD37FA}" destId="{C46868DB-E4AD-CA48-B4A7-906B189EE8E9}" srcOrd="4" destOrd="0" presId="urn:microsoft.com/office/officeart/2005/8/layout/cycle8"/>
    <dgm:cxn modelId="{4212D2FF-4542-B146-8F60-CDFC9ADF8A26}" type="presParOf" srcId="{F15715BE-1F58-7943-82A7-CE2317DD37FA}" destId="{6D5B3C3C-11AB-D74F-A400-1C8612EE513B}" srcOrd="5" destOrd="0" presId="urn:microsoft.com/office/officeart/2005/8/layout/cycle8"/>
    <dgm:cxn modelId="{5E5561D0-2475-A547-941A-D3EEC78E2480}" type="presParOf" srcId="{F15715BE-1F58-7943-82A7-CE2317DD37FA}" destId="{B7F4E902-DC41-DA43-8203-B41AF0C7D32C}" srcOrd="6" destOrd="0" presId="urn:microsoft.com/office/officeart/2005/8/layout/cycle8"/>
    <dgm:cxn modelId="{AA985C3E-6C3B-2D4B-96CD-210D6446B6D7}" type="presParOf" srcId="{F15715BE-1F58-7943-82A7-CE2317DD37FA}" destId="{6392BB9F-8611-FC44-BCEC-542EACF04010}" srcOrd="7" destOrd="0" presId="urn:microsoft.com/office/officeart/2005/8/layout/cycle8"/>
    <dgm:cxn modelId="{BF444B74-C997-FA42-BB7B-9A3CB0CC58A1}" type="presParOf" srcId="{F15715BE-1F58-7943-82A7-CE2317DD37FA}" destId="{B4DA1442-F4FE-2449-A7EE-1899387BACE2}" srcOrd="8" destOrd="0" presId="urn:microsoft.com/office/officeart/2005/8/layout/cycle8"/>
    <dgm:cxn modelId="{211E0DC1-4640-EF42-B488-6B28CB370E23}" type="presParOf" srcId="{F15715BE-1F58-7943-82A7-CE2317DD37FA}" destId="{A6F2E126-E100-754C-B490-0AD6B52C8206}" srcOrd="9" destOrd="0" presId="urn:microsoft.com/office/officeart/2005/8/layout/cycle8"/>
    <dgm:cxn modelId="{6C955D50-5280-6B4E-94A7-8496563D17E7}" type="presParOf" srcId="{F15715BE-1F58-7943-82A7-CE2317DD37FA}" destId="{52C916E7-4889-464A-9071-0333A3556B1C}" srcOrd="10" destOrd="0" presId="urn:microsoft.com/office/officeart/2005/8/layout/cycle8"/>
    <dgm:cxn modelId="{817D5248-C976-9843-BD76-03D3F7D1B67F}" type="presParOf" srcId="{F15715BE-1F58-7943-82A7-CE2317DD37FA}" destId="{568AC6C4-8412-FF41-BAE9-95ABC0AD04CA}" srcOrd="11" destOrd="0" presId="urn:microsoft.com/office/officeart/2005/8/layout/cycle8"/>
    <dgm:cxn modelId="{4AD6D06A-3EDC-5A4D-A8C0-08F1F6A6E3A3}" type="presParOf" srcId="{F15715BE-1F58-7943-82A7-CE2317DD37FA}" destId="{5E76566C-34F1-B74F-ADEB-D8617B812EC8}" srcOrd="12" destOrd="0" presId="urn:microsoft.com/office/officeart/2005/8/layout/cycle8"/>
    <dgm:cxn modelId="{3F41FEBE-878B-8744-84D1-F53C6C9845BF}" type="presParOf" srcId="{F15715BE-1F58-7943-82A7-CE2317DD37FA}" destId="{4A00C8E6-FAF2-4146-915D-79F1287B7182}" srcOrd="13" destOrd="0" presId="urn:microsoft.com/office/officeart/2005/8/layout/cycle8"/>
    <dgm:cxn modelId="{16649E40-597F-154D-AFC0-9DCE6FC656E8}" type="presParOf" srcId="{F15715BE-1F58-7943-82A7-CE2317DD37FA}" destId="{925DB1A5-1DE5-0D44-95C6-A66F4CCFD57A}"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B5B92F-C577-6E4D-9186-033A4A4B5EA5}">
      <dsp:nvSpPr>
        <dsp:cNvPr id="0" name=""/>
        <dsp:cNvSpPr/>
      </dsp:nvSpPr>
      <dsp:spPr>
        <a:xfrm>
          <a:off x="1881902" y="352213"/>
          <a:ext cx="4551680" cy="4551680"/>
        </a:xfrm>
        <a:prstGeom prst="pie">
          <a:avLst>
            <a:gd name="adj1" fmla="val 16200000"/>
            <a:gd name="adj2" fmla="val 180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58420" rIns="58420" bIns="58420" numCol="1" spcCol="1270" anchor="ctr" anchorCtr="0">
          <a:noAutofit/>
        </a:bodyPr>
        <a:lstStyle/>
        <a:p>
          <a:pPr marL="0" lvl="0" indent="0" algn="ctr" defTabSz="2044700">
            <a:lnSpc>
              <a:spcPct val="90000"/>
            </a:lnSpc>
            <a:spcBef>
              <a:spcPct val="0"/>
            </a:spcBef>
            <a:spcAft>
              <a:spcPct val="35000"/>
            </a:spcAft>
            <a:buNone/>
          </a:pPr>
          <a:r>
            <a:rPr lang="tr-TR" sz="4600" kern="1200" dirty="0"/>
            <a:t>Siyasi</a:t>
          </a:r>
        </a:p>
      </dsp:txBody>
      <dsp:txXfrm>
        <a:off x="4280746" y="1316736"/>
        <a:ext cx="1625600" cy="1354666"/>
      </dsp:txXfrm>
    </dsp:sp>
    <dsp:sp modelId="{C46868DB-E4AD-CA48-B4A7-906B189EE8E9}">
      <dsp:nvSpPr>
        <dsp:cNvPr id="0" name=""/>
        <dsp:cNvSpPr/>
      </dsp:nvSpPr>
      <dsp:spPr>
        <a:xfrm>
          <a:off x="1788159" y="514773"/>
          <a:ext cx="4551680" cy="4551680"/>
        </a:xfrm>
        <a:prstGeom prst="pie">
          <a:avLst>
            <a:gd name="adj1" fmla="val 1800000"/>
            <a:gd name="adj2" fmla="val 900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58420" rIns="58420" bIns="58420" numCol="1" spcCol="1270" anchor="ctr" anchorCtr="0">
          <a:noAutofit/>
        </a:bodyPr>
        <a:lstStyle/>
        <a:p>
          <a:pPr marL="0" lvl="0" indent="0" algn="ctr" defTabSz="2044700">
            <a:lnSpc>
              <a:spcPct val="90000"/>
            </a:lnSpc>
            <a:spcBef>
              <a:spcPct val="0"/>
            </a:spcBef>
            <a:spcAft>
              <a:spcPct val="35000"/>
            </a:spcAft>
            <a:buNone/>
          </a:pPr>
          <a:r>
            <a:rPr lang="tr-TR" sz="4600" kern="1200" dirty="0"/>
            <a:t>Ekonomik</a:t>
          </a:r>
        </a:p>
      </dsp:txBody>
      <dsp:txXfrm>
        <a:off x="2871893" y="3467946"/>
        <a:ext cx="2438400" cy="1192106"/>
      </dsp:txXfrm>
    </dsp:sp>
    <dsp:sp modelId="{B4DA1442-F4FE-2449-A7EE-1899387BACE2}">
      <dsp:nvSpPr>
        <dsp:cNvPr id="0" name=""/>
        <dsp:cNvSpPr/>
      </dsp:nvSpPr>
      <dsp:spPr>
        <a:xfrm>
          <a:off x="1694416" y="352213"/>
          <a:ext cx="4551680" cy="4551680"/>
        </a:xfrm>
        <a:prstGeom prst="pie">
          <a:avLst>
            <a:gd name="adj1" fmla="val 9000000"/>
            <a:gd name="adj2" fmla="val 1620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58420" rIns="58420" bIns="58420" numCol="1" spcCol="1270" anchor="ctr" anchorCtr="0">
          <a:noAutofit/>
        </a:bodyPr>
        <a:lstStyle/>
        <a:p>
          <a:pPr marL="0" lvl="0" indent="0" algn="ctr" defTabSz="2044700">
            <a:lnSpc>
              <a:spcPct val="90000"/>
            </a:lnSpc>
            <a:spcBef>
              <a:spcPct val="0"/>
            </a:spcBef>
            <a:spcAft>
              <a:spcPct val="35000"/>
            </a:spcAft>
            <a:buNone/>
          </a:pPr>
          <a:r>
            <a:rPr lang="tr-TR" sz="4600" kern="1200" dirty="0"/>
            <a:t>Eğitim</a:t>
          </a:r>
        </a:p>
      </dsp:txBody>
      <dsp:txXfrm>
        <a:off x="2221653" y="1316736"/>
        <a:ext cx="1625600" cy="1354666"/>
      </dsp:txXfrm>
    </dsp:sp>
    <dsp:sp modelId="{5E76566C-34F1-B74F-ADEB-D8617B812EC8}">
      <dsp:nvSpPr>
        <dsp:cNvPr id="0" name=""/>
        <dsp:cNvSpPr/>
      </dsp:nvSpPr>
      <dsp:spPr>
        <a:xfrm>
          <a:off x="1600507" y="70442"/>
          <a:ext cx="5115221" cy="5115221"/>
        </a:xfrm>
        <a:prstGeom prst="circularArrow">
          <a:avLst>
            <a:gd name="adj1" fmla="val 5085"/>
            <a:gd name="adj2" fmla="val 327528"/>
            <a:gd name="adj3" fmla="val 1472472"/>
            <a:gd name="adj4" fmla="val 16199432"/>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A00C8E6-FAF2-4146-915D-79F1287B7182}">
      <dsp:nvSpPr>
        <dsp:cNvPr id="0" name=""/>
        <dsp:cNvSpPr/>
      </dsp:nvSpPr>
      <dsp:spPr>
        <a:xfrm>
          <a:off x="1506389" y="232714"/>
          <a:ext cx="5115221" cy="5115221"/>
        </a:xfrm>
        <a:prstGeom prst="circularArrow">
          <a:avLst>
            <a:gd name="adj1" fmla="val 5085"/>
            <a:gd name="adj2" fmla="val 327528"/>
            <a:gd name="adj3" fmla="val 8671970"/>
            <a:gd name="adj4" fmla="val 1800502"/>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25DB1A5-1DE5-0D44-95C6-A66F4CCFD57A}">
      <dsp:nvSpPr>
        <dsp:cNvPr id="0" name=""/>
        <dsp:cNvSpPr/>
      </dsp:nvSpPr>
      <dsp:spPr>
        <a:xfrm>
          <a:off x="1412270" y="70442"/>
          <a:ext cx="5115221" cy="5115221"/>
        </a:xfrm>
        <a:prstGeom prst="circularArrow">
          <a:avLst>
            <a:gd name="adj1" fmla="val 5085"/>
            <a:gd name="adj2" fmla="val 327528"/>
            <a:gd name="adj3" fmla="val 15873039"/>
            <a:gd name="adj4" fmla="val 9000000"/>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87C65A-78E7-EF4C-B2F8-0099EC3FB389}" type="datetimeFigureOut">
              <a:rPr lang="tr-TR" smtClean="0"/>
              <a:t>17.04.2020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8C9917-65F1-E744-80DB-DF389FF40C32}" type="slidenum">
              <a:rPr lang="tr-TR" smtClean="0"/>
              <a:t>‹#›</a:t>
            </a:fld>
            <a:endParaRPr lang="tr-TR"/>
          </a:p>
        </p:txBody>
      </p:sp>
    </p:spTree>
    <p:extLst>
      <p:ext uri="{BB962C8B-B14F-4D97-AF65-F5344CB8AC3E}">
        <p14:creationId xmlns:p14="http://schemas.microsoft.com/office/powerpoint/2010/main" val="2739443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1AAAEC-E309-4144-A70D-B70751816A9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E8D5D8C-C444-4D4C-AE55-D0F044AE16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C721C5F-04D4-1F43-B3BD-EB1EF430FFAD}"/>
              </a:ext>
            </a:extLst>
          </p:cNvPr>
          <p:cNvSpPr>
            <a:spLocks noGrp="1"/>
          </p:cNvSpPr>
          <p:nvPr>
            <p:ph type="dt" sz="half" idx="10"/>
          </p:nvPr>
        </p:nvSpPr>
        <p:spPr/>
        <p:txBody>
          <a:bodyPr/>
          <a:lstStyle/>
          <a:p>
            <a:fld id="{5CE39C4A-3E83-F044-9E06-069AD83DE722}" type="datetime1">
              <a:rPr lang="tr-TR" smtClean="0"/>
              <a:t>17.04.2020</a:t>
            </a:fld>
            <a:endParaRPr lang="tr-TR"/>
          </a:p>
        </p:txBody>
      </p:sp>
      <p:sp>
        <p:nvSpPr>
          <p:cNvPr id="5" name="Alt Bilgi Yer Tutucusu 4">
            <a:extLst>
              <a:ext uri="{FF2B5EF4-FFF2-40B4-BE49-F238E27FC236}">
                <a16:creationId xmlns:a16="http://schemas.microsoft.com/office/drawing/2014/main" id="{FDD66C9A-B6C6-D947-AFD4-0B4B920DC2DC}"/>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EFA86ED1-86E5-5A45-A1E2-237FBE13D576}"/>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2925839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6AD4CC-B1A0-014E-B95E-8B3D93FA575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A310607-C648-5C40-AC31-B7E48AD2728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2579731-1791-7644-94FC-5F979C1C0338}"/>
              </a:ext>
            </a:extLst>
          </p:cNvPr>
          <p:cNvSpPr>
            <a:spLocks noGrp="1"/>
          </p:cNvSpPr>
          <p:nvPr>
            <p:ph type="dt" sz="half" idx="10"/>
          </p:nvPr>
        </p:nvSpPr>
        <p:spPr/>
        <p:txBody>
          <a:bodyPr/>
          <a:lstStyle/>
          <a:p>
            <a:fld id="{9047AF5F-0CAB-0148-99D2-7E62C29DFD15}" type="datetime1">
              <a:rPr lang="tr-TR" smtClean="0"/>
              <a:t>17.04.2020</a:t>
            </a:fld>
            <a:endParaRPr lang="tr-TR"/>
          </a:p>
        </p:txBody>
      </p:sp>
      <p:sp>
        <p:nvSpPr>
          <p:cNvPr id="5" name="Alt Bilgi Yer Tutucusu 4">
            <a:extLst>
              <a:ext uri="{FF2B5EF4-FFF2-40B4-BE49-F238E27FC236}">
                <a16:creationId xmlns:a16="http://schemas.microsoft.com/office/drawing/2014/main" id="{A935A411-4FAD-8547-886F-4A2F30E1EBB9}"/>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C6551106-4B2E-FA4B-9C42-E8A452AC6545}"/>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213909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40BDE74-A36C-0E4A-87BF-39985F227D1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AA83ADF-FC1C-4D4D-83A2-E5604635EC5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1021047-6D2A-F246-BF77-2B3D3DD2D332}"/>
              </a:ext>
            </a:extLst>
          </p:cNvPr>
          <p:cNvSpPr>
            <a:spLocks noGrp="1"/>
          </p:cNvSpPr>
          <p:nvPr>
            <p:ph type="dt" sz="half" idx="10"/>
          </p:nvPr>
        </p:nvSpPr>
        <p:spPr/>
        <p:txBody>
          <a:bodyPr/>
          <a:lstStyle/>
          <a:p>
            <a:fld id="{D996127C-723A-C24B-91DF-D5E782E4C7CF}" type="datetime1">
              <a:rPr lang="tr-TR" smtClean="0"/>
              <a:t>17.04.2020</a:t>
            </a:fld>
            <a:endParaRPr lang="tr-TR"/>
          </a:p>
        </p:txBody>
      </p:sp>
      <p:sp>
        <p:nvSpPr>
          <p:cNvPr id="5" name="Alt Bilgi Yer Tutucusu 4">
            <a:extLst>
              <a:ext uri="{FF2B5EF4-FFF2-40B4-BE49-F238E27FC236}">
                <a16:creationId xmlns:a16="http://schemas.microsoft.com/office/drawing/2014/main" id="{3A017397-BC14-C440-BC6A-02C64CF9EC81}"/>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FBD72016-1015-5042-A44C-A9797F8A6CE9}"/>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46440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B64D67-D41E-574E-8E84-A5CE238CAD3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93625BD-52CE-B449-B92E-4E5F96A4973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3106FF3-6FA6-B84E-A7DB-90C490A34249}"/>
              </a:ext>
            </a:extLst>
          </p:cNvPr>
          <p:cNvSpPr>
            <a:spLocks noGrp="1"/>
          </p:cNvSpPr>
          <p:nvPr>
            <p:ph type="dt" sz="half" idx="10"/>
          </p:nvPr>
        </p:nvSpPr>
        <p:spPr/>
        <p:txBody>
          <a:bodyPr/>
          <a:lstStyle/>
          <a:p>
            <a:fld id="{8A2C0220-915A-B94B-AE6E-B1A520AC9772}" type="datetime1">
              <a:rPr lang="tr-TR" smtClean="0"/>
              <a:t>17.04.2020</a:t>
            </a:fld>
            <a:endParaRPr lang="tr-TR"/>
          </a:p>
        </p:txBody>
      </p:sp>
      <p:sp>
        <p:nvSpPr>
          <p:cNvPr id="5" name="Alt Bilgi Yer Tutucusu 4">
            <a:extLst>
              <a:ext uri="{FF2B5EF4-FFF2-40B4-BE49-F238E27FC236}">
                <a16:creationId xmlns:a16="http://schemas.microsoft.com/office/drawing/2014/main" id="{DFD0E7A5-0A92-D34F-B5F1-F11D557DAE66}"/>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A878D8F3-7C9C-9549-A7A3-D971C28742D7}"/>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4091644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AA2AB2-97E3-F34C-8230-C4B557B92D5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E399E5D-9325-E04F-A35D-09CB589E1A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195CBF5-A3B5-CB48-89BD-7F724FA91AA1}"/>
              </a:ext>
            </a:extLst>
          </p:cNvPr>
          <p:cNvSpPr>
            <a:spLocks noGrp="1"/>
          </p:cNvSpPr>
          <p:nvPr>
            <p:ph type="dt" sz="half" idx="10"/>
          </p:nvPr>
        </p:nvSpPr>
        <p:spPr/>
        <p:txBody>
          <a:bodyPr/>
          <a:lstStyle/>
          <a:p>
            <a:fld id="{8745241B-14EC-EA45-B58C-1961FAB1D200}" type="datetime1">
              <a:rPr lang="tr-TR" smtClean="0"/>
              <a:t>17.04.2020</a:t>
            </a:fld>
            <a:endParaRPr lang="tr-TR"/>
          </a:p>
        </p:txBody>
      </p:sp>
      <p:sp>
        <p:nvSpPr>
          <p:cNvPr id="5" name="Alt Bilgi Yer Tutucusu 4">
            <a:extLst>
              <a:ext uri="{FF2B5EF4-FFF2-40B4-BE49-F238E27FC236}">
                <a16:creationId xmlns:a16="http://schemas.microsoft.com/office/drawing/2014/main" id="{4FF536DD-7C16-7E48-BDB3-823FC2E92DF5}"/>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35BE08BB-D878-6941-ABC4-ED7B034081FE}"/>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208872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2E4BD7-8D7F-C747-9845-F5A054384C0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DE03946-CD96-F043-A7B7-C488D609608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329997C-2C46-0245-9855-35B058CD375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93FB5DD-12C4-D44D-8F42-C6725A1BD996}"/>
              </a:ext>
            </a:extLst>
          </p:cNvPr>
          <p:cNvSpPr>
            <a:spLocks noGrp="1"/>
          </p:cNvSpPr>
          <p:nvPr>
            <p:ph type="dt" sz="half" idx="10"/>
          </p:nvPr>
        </p:nvSpPr>
        <p:spPr/>
        <p:txBody>
          <a:bodyPr/>
          <a:lstStyle/>
          <a:p>
            <a:fld id="{587ED981-C7E1-AF49-BDF7-864054D26D60}" type="datetime1">
              <a:rPr lang="tr-TR" smtClean="0"/>
              <a:t>17.04.2020</a:t>
            </a:fld>
            <a:endParaRPr lang="tr-TR"/>
          </a:p>
        </p:txBody>
      </p:sp>
      <p:sp>
        <p:nvSpPr>
          <p:cNvPr id="6" name="Alt Bilgi Yer Tutucusu 5">
            <a:extLst>
              <a:ext uri="{FF2B5EF4-FFF2-40B4-BE49-F238E27FC236}">
                <a16:creationId xmlns:a16="http://schemas.microsoft.com/office/drawing/2014/main" id="{0864F3C8-7399-1443-89D0-1EBB138A179F}"/>
              </a:ext>
            </a:extLst>
          </p:cNvPr>
          <p:cNvSpPr>
            <a:spLocks noGrp="1"/>
          </p:cNvSpPr>
          <p:nvPr>
            <p:ph type="ftr" sz="quarter" idx="11"/>
          </p:nvPr>
        </p:nvSpPr>
        <p:spPr/>
        <p:txBody>
          <a:bodyPr/>
          <a:lstStyle/>
          <a:p>
            <a:r>
              <a:rPr lang="tr-TR"/>
              <a:t>2005 Sosyal Bilgiler Öğretim Programı Sunumu - Dr. Serkan Keleşoğlu</a:t>
            </a:r>
          </a:p>
        </p:txBody>
      </p:sp>
      <p:sp>
        <p:nvSpPr>
          <p:cNvPr id="7" name="Slayt Numarası Yer Tutucusu 6">
            <a:extLst>
              <a:ext uri="{FF2B5EF4-FFF2-40B4-BE49-F238E27FC236}">
                <a16:creationId xmlns:a16="http://schemas.microsoft.com/office/drawing/2014/main" id="{71D453E3-3BF7-9C43-BE9B-983DFA18FC7A}"/>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98818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B2087D-846F-8740-9367-E539C43B215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1D3DD82-EA58-2A48-B8BB-122323D7E3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0B5ABE8-FDAE-9446-8CB8-F6B3C520AF1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8113514-FE34-CE4B-ACC1-BB76B66AC3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D2C33A5-70EF-5748-BDD9-09864FFDE68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AA7E3B7-C55C-6049-B579-9D89715A9D84}"/>
              </a:ext>
            </a:extLst>
          </p:cNvPr>
          <p:cNvSpPr>
            <a:spLocks noGrp="1"/>
          </p:cNvSpPr>
          <p:nvPr>
            <p:ph type="dt" sz="half" idx="10"/>
          </p:nvPr>
        </p:nvSpPr>
        <p:spPr/>
        <p:txBody>
          <a:bodyPr/>
          <a:lstStyle/>
          <a:p>
            <a:fld id="{C5ECF96B-FC81-D846-8D36-E9910BEDFF34}" type="datetime1">
              <a:rPr lang="tr-TR" smtClean="0"/>
              <a:t>17.04.2020</a:t>
            </a:fld>
            <a:endParaRPr lang="tr-TR"/>
          </a:p>
        </p:txBody>
      </p:sp>
      <p:sp>
        <p:nvSpPr>
          <p:cNvPr id="8" name="Alt Bilgi Yer Tutucusu 7">
            <a:extLst>
              <a:ext uri="{FF2B5EF4-FFF2-40B4-BE49-F238E27FC236}">
                <a16:creationId xmlns:a16="http://schemas.microsoft.com/office/drawing/2014/main" id="{C37F2845-E27C-2E4E-901A-D7D4C8521EE8}"/>
              </a:ext>
            </a:extLst>
          </p:cNvPr>
          <p:cNvSpPr>
            <a:spLocks noGrp="1"/>
          </p:cNvSpPr>
          <p:nvPr>
            <p:ph type="ftr" sz="quarter" idx="11"/>
          </p:nvPr>
        </p:nvSpPr>
        <p:spPr/>
        <p:txBody>
          <a:bodyPr/>
          <a:lstStyle/>
          <a:p>
            <a:r>
              <a:rPr lang="tr-TR"/>
              <a:t>2005 Sosyal Bilgiler Öğretim Programı Sunumu - Dr. Serkan Keleşoğlu</a:t>
            </a:r>
          </a:p>
        </p:txBody>
      </p:sp>
      <p:sp>
        <p:nvSpPr>
          <p:cNvPr id="9" name="Slayt Numarası Yer Tutucusu 8">
            <a:extLst>
              <a:ext uri="{FF2B5EF4-FFF2-40B4-BE49-F238E27FC236}">
                <a16:creationId xmlns:a16="http://schemas.microsoft.com/office/drawing/2014/main" id="{D2E1B1C8-CEC1-7E46-BE72-CD57AA9221A1}"/>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967385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3BCF6A-DACC-1342-B044-62398664F4D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A5A9518-3820-8D4F-B834-6DB51AB9001F}"/>
              </a:ext>
            </a:extLst>
          </p:cNvPr>
          <p:cNvSpPr>
            <a:spLocks noGrp="1"/>
          </p:cNvSpPr>
          <p:nvPr>
            <p:ph type="dt" sz="half" idx="10"/>
          </p:nvPr>
        </p:nvSpPr>
        <p:spPr/>
        <p:txBody>
          <a:bodyPr/>
          <a:lstStyle/>
          <a:p>
            <a:fld id="{C0215687-73B2-124E-8A2B-2D9CF4681C88}" type="datetime1">
              <a:rPr lang="tr-TR" smtClean="0"/>
              <a:t>17.04.2020</a:t>
            </a:fld>
            <a:endParaRPr lang="tr-TR"/>
          </a:p>
        </p:txBody>
      </p:sp>
      <p:sp>
        <p:nvSpPr>
          <p:cNvPr id="4" name="Alt Bilgi Yer Tutucusu 3">
            <a:extLst>
              <a:ext uri="{FF2B5EF4-FFF2-40B4-BE49-F238E27FC236}">
                <a16:creationId xmlns:a16="http://schemas.microsoft.com/office/drawing/2014/main" id="{B80E618F-EF84-5041-ACFA-D88409D15EB3}"/>
              </a:ext>
            </a:extLst>
          </p:cNvPr>
          <p:cNvSpPr>
            <a:spLocks noGrp="1"/>
          </p:cNvSpPr>
          <p:nvPr>
            <p:ph type="ftr" sz="quarter" idx="11"/>
          </p:nvPr>
        </p:nvSpPr>
        <p:spPr/>
        <p:txBody>
          <a:bodyPr/>
          <a:lstStyle/>
          <a:p>
            <a:r>
              <a:rPr lang="tr-TR"/>
              <a:t>2005 Sosyal Bilgiler Öğretim Programı Sunumu - Dr. Serkan Keleşoğlu</a:t>
            </a:r>
          </a:p>
        </p:txBody>
      </p:sp>
      <p:sp>
        <p:nvSpPr>
          <p:cNvPr id="5" name="Slayt Numarası Yer Tutucusu 4">
            <a:extLst>
              <a:ext uri="{FF2B5EF4-FFF2-40B4-BE49-F238E27FC236}">
                <a16:creationId xmlns:a16="http://schemas.microsoft.com/office/drawing/2014/main" id="{6538A9BC-6A0A-1F49-9524-EF0C276C4CE9}"/>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83962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17A868E-5EB1-C74F-9E12-A1AD9A9C7C7F}"/>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163EE3F6-D7E8-154A-9990-B0E762B4DBE1}"/>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D327DC28-9625-F144-B419-EA930269ACDF}"/>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2670927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824F5F-82B0-534E-B11F-60918236F8F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0D60A07-215D-F04A-8DBF-7D89114FC3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EE33DFA-0560-ED47-ABC0-126DF0CA16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E6E752A-8098-2E4D-85DF-1453E97E346B}"/>
              </a:ext>
            </a:extLst>
          </p:cNvPr>
          <p:cNvSpPr>
            <a:spLocks noGrp="1"/>
          </p:cNvSpPr>
          <p:nvPr>
            <p:ph type="dt" sz="half" idx="10"/>
          </p:nvPr>
        </p:nvSpPr>
        <p:spPr/>
        <p:txBody>
          <a:bodyPr/>
          <a:lstStyle/>
          <a:p>
            <a:fld id="{A1181747-EAC2-C245-81F5-71CE60201127}" type="datetime1">
              <a:rPr lang="tr-TR" smtClean="0"/>
              <a:t>17.04.2020</a:t>
            </a:fld>
            <a:endParaRPr lang="tr-TR"/>
          </a:p>
        </p:txBody>
      </p:sp>
      <p:sp>
        <p:nvSpPr>
          <p:cNvPr id="6" name="Alt Bilgi Yer Tutucusu 5">
            <a:extLst>
              <a:ext uri="{FF2B5EF4-FFF2-40B4-BE49-F238E27FC236}">
                <a16:creationId xmlns:a16="http://schemas.microsoft.com/office/drawing/2014/main" id="{1D96C324-12A7-5E4C-81C8-E48DDC215C16}"/>
              </a:ext>
            </a:extLst>
          </p:cNvPr>
          <p:cNvSpPr>
            <a:spLocks noGrp="1"/>
          </p:cNvSpPr>
          <p:nvPr>
            <p:ph type="ftr" sz="quarter" idx="11"/>
          </p:nvPr>
        </p:nvSpPr>
        <p:spPr/>
        <p:txBody>
          <a:bodyPr/>
          <a:lstStyle/>
          <a:p>
            <a:r>
              <a:rPr lang="tr-TR"/>
              <a:t>2005 Sosyal Bilgiler Öğretim Programı Sunumu - Dr. Serkan Keleşoğlu</a:t>
            </a:r>
          </a:p>
        </p:txBody>
      </p:sp>
      <p:sp>
        <p:nvSpPr>
          <p:cNvPr id="7" name="Slayt Numarası Yer Tutucusu 6">
            <a:extLst>
              <a:ext uri="{FF2B5EF4-FFF2-40B4-BE49-F238E27FC236}">
                <a16:creationId xmlns:a16="http://schemas.microsoft.com/office/drawing/2014/main" id="{3FD48BF4-C294-274E-838E-02B480068D5E}"/>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536743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CCB995-A445-C74C-AFDB-C5D3F8BC444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40F85D8-535E-604A-B191-9F2D6C56A0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484D9CC-EF55-A049-B759-0D2AC03A8C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C2A33C4-E4E8-A14C-9D30-4439BDD74AD6}"/>
              </a:ext>
            </a:extLst>
          </p:cNvPr>
          <p:cNvSpPr>
            <a:spLocks noGrp="1"/>
          </p:cNvSpPr>
          <p:nvPr>
            <p:ph type="dt" sz="half" idx="10"/>
          </p:nvPr>
        </p:nvSpPr>
        <p:spPr/>
        <p:txBody>
          <a:bodyPr/>
          <a:lstStyle/>
          <a:p>
            <a:fld id="{B4A38C21-33BE-664F-B2C1-270198A0F0B1}" type="datetime1">
              <a:rPr lang="tr-TR" smtClean="0"/>
              <a:t>17.04.2020</a:t>
            </a:fld>
            <a:endParaRPr lang="tr-TR"/>
          </a:p>
        </p:txBody>
      </p:sp>
      <p:sp>
        <p:nvSpPr>
          <p:cNvPr id="6" name="Alt Bilgi Yer Tutucusu 5">
            <a:extLst>
              <a:ext uri="{FF2B5EF4-FFF2-40B4-BE49-F238E27FC236}">
                <a16:creationId xmlns:a16="http://schemas.microsoft.com/office/drawing/2014/main" id="{A4CAACCA-1231-2E4A-9E22-B132DB5A4801}"/>
              </a:ext>
            </a:extLst>
          </p:cNvPr>
          <p:cNvSpPr>
            <a:spLocks noGrp="1"/>
          </p:cNvSpPr>
          <p:nvPr>
            <p:ph type="ftr" sz="quarter" idx="11"/>
          </p:nvPr>
        </p:nvSpPr>
        <p:spPr/>
        <p:txBody>
          <a:bodyPr/>
          <a:lstStyle/>
          <a:p>
            <a:r>
              <a:rPr lang="tr-TR"/>
              <a:t>2005 Sosyal Bilgiler Öğretim Programı Sunumu - Dr. Serkan Keleşoğlu</a:t>
            </a:r>
          </a:p>
        </p:txBody>
      </p:sp>
      <p:sp>
        <p:nvSpPr>
          <p:cNvPr id="7" name="Slayt Numarası Yer Tutucusu 6">
            <a:extLst>
              <a:ext uri="{FF2B5EF4-FFF2-40B4-BE49-F238E27FC236}">
                <a16:creationId xmlns:a16="http://schemas.microsoft.com/office/drawing/2014/main" id="{265CCE46-26DD-D844-A45E-6C62F1050941}"/>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1052816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358A44F-1EFA-F749-81A4-8C098C7DE3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5941950-1FF7-484B-BF50-A76327B58E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1E93D91-381E-9043-A895-70E5EEC2B6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CD7D9E-8A53-5740-8B8B-AA169558E120}" type="datetime1">
              <a:rPr lang="tr-TR" smtClean="0"/>
              <a:t>17.04.2020</a:t>
            </a:fld>
            <a:endParaRPr lang="tr-TR"/>
          </a:p>
        </p:txBody>
      </p:sp>
      <p:sp>
        <p:nvSpPr>
          <p:cNvPr id="5" name="Alt Bilgi Yer Tutucusu 4">
            <a:extLst>
              <a:ext uri="{FF2B5EF4-FFF2-40B4-BE49-F238E27FC236}">
                <a16:creationId xmlns:a16="http://schemas.microsoft.com/office/drawing/2014/main" id="{E92787F1-7BE1-0B49-B3E4-FC41F7F809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F898EDD0-0E02-3B47-9D58-69AD02FDF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F33D86-CA8C-924C-8D4E-0FCA5BB2FA17}" type="slidenum">
              <a:rPr lang="tr-TR" smtClean="0"/>
              <a:t>‹#›</a:t>
            </a:fld>
            <a:endParaRPr lang="tr-TR"/>
          </a:p>
        </p:txBody>
      </p:sp>
    </p:spTree>
    <p:extLst>
      <p:ext uri="{BB962C8B-B14F-4D97-AF65-F5344CB8AC3E}">
        <p14:creationId xmlns:p14="http://schemas.microsoft.com/office/powerpoint/2010/main" val="1279358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ikdörtgen 5">
            <a:extLst>
              <a:ext uri="{FF2B5EF4-FFF2-40B4-BE49-F238E27FC236}">
                <a16:creationId xmlns:a16="http://schemas.microsoft.com/office/drawing/2014/main" id="{F3606CEC-6D08-6B4C-B04C-8200B1E8C9AE}"/>
              </a:ext>
            </a:extLst>
          </p:cNvPr>
          <p:cNvSpPr/>
          <p:nvPr/>
        </p:nvSpPr>
        <p:spPr>
          <a:xfrm>
            <a:off x="1524000" y="1122362"/>
            <a:ext cx="9144000" cy="2840037"/>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5800" b="0" kern="1200" cap="none" spc="0">
                <a:ln w="0"/>
                <a:solidFill>
                  <a:schemeClr val="tx1"/>
                </a:solidFill>
                <a:effectLst>
                  <a:outerShdw blurRad="38100" dist="25400" dir="5400000" algn="ctr" rotWithShape="0">
                    <a:srgbClr val="6E747A">
                      <a:alpha val="43000"/>
                    </a:srgbClr>
                  </a:outerShdw>
                </a:effectLst>
                <a:latin typeface="+mj-lt"/>
                <a:ea typeface="+mj-ea"/>
                <a:cs typeface="+mj-cs"/>
              </a:rPr>
              <a:t>Sosyal Bilgiler Öğretim Programları Dersi</a:t>
            </a:r>
          </a:p>
        </p:txBody>
      </p:sp>
      <p:cxnSp>
        <p:nvCxnSpPr>
          <p:cNvPr id="15" name="Straight Connector 14">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
        <p:nvSpPr>
          <p:cNvPr id="2" name="Veri Yer Tutucusu 1">
            <a:extLst>
              <a:ext uri="{FF2B5EF4-FFF2-40B4-BE49-F238E27FC236}">
                <a16:creationId xmlns:a16="http://schemas.microsoft.com/office/drawing/2014/main" id="{3993FFBF-1BE2-D04A-904C-707B92C40103}"/>
              </a:ext>
            </a:extLst>
          </p:cNvPr>
          <p:cNvSpPr>
            <a:spLocks noGrp="1"/>
          </p:cNvSpPr>
          <p:nvPr>
            <p:ph type="dt" sz="half" idx="10"/>
          </p:nvPr>
        </p:nvSpPr>
        <p:spPr>
          <a:xfrm>
            <a:off x="838200" y="6159710"/>
            <a:ext cx="2743200" cy="365125"/>
          </a:xfrm>
        </p:spPr>
        <p:txBody>
          <a:bodyPr vert="horz" lIns="91440" tIns="45720" rIns="91440" bIns="45720" rtlCol="0" anchor="ctr">
            <a:normAutofit/>
          </a:bodyPr>
          <a:lstStyle/>
          <a:p>
            <a:pPr>
              <a:spcAft>
                <a:spcPts val="600"/>
              </a:spcAft>
            </a:pPr>
            <a:fld id="{8C305666-2BDF-614E-8EF7-6F4E42D9D4B8}" type="datetime1">
              <a:rPr lang="en-US" smtClean="0"/>
              <a:pPr>
                <a:spcAft>
                  <a:spcPts val="600"/>
                </a:spcAft>
              </a:pPr>
              <a:t>4/17/20</a:t>
            </a:fld>
            <a:endParaRPr lang="en-US"/>
          </a:p>
        </p:txBody>
      </p:sp>
      <p:sp>
        <p:nvSpPr>
          <p:cNvPr id="3" name="Alt Bilgi Yer Tutucusu 2">
            <a:extLst>
              <a:ext uri="{FF2B5EF4-FFF2-40B4-BE49-F238E27FC236}">
                <a16:creationId xmlns:a16="http://schemas.microsoft.com/office/drawing/2014/main" id="{DC415D03-89C2-1043-B964-B2FE1ADC3E37}"/>
              </a:ext>
            </a:extLst>
          </p:cNvPr>
          <p:cNvSpPr>
            <a:spLocks noGrp="1"/>
          </p:cNvSpPr>
          <p:nvPr>
            <p:ph type="ftr" sz="quarter" idx="11"/>
          </p:nvPr>
        </p:nvSpPr>
        <p:spPr>
          <a:xfrm>
            <a:off x="4038600" y="6159710"/>
            <a:ext cx="4114800" cy="365125"/>
          </a:xfrm>
        </p:spPr>
        <p:txBody>
          <a:bodyPr vert="horz" lIns="91440" tIns="45720" rIns="91440" bIns="45720" rtlCol="0" anchor="ctr">
            <a:normAutofit/>
          </a:bodyPr>
          <a:lstStyle/>
          <a:p>
            <a:pPr>
              <a:spcAft>
                <a:spcPts val="600"/>
              </a:spcAft>
            </a:pPr>
            <a:r>
              <a:rPr lang="en-US" sz="1100" kern="1200">
                <a:solidFill>
                  <a:schemeClr val="tx1">
                    <a:tint val="75000"/>
                  </a:schemeClr>
                </a:solidFill>
                <a:latin typeface="+mn-lt"/>
                <a:ea typeface="+mn-ea"/>
                <a:cs typeface="+mn-cs"/>
              </a:rPr>
              <a:t>2005 Sosyal Bilgiler Öğretim Programı Sunumu - Dr. Serkan Keleşoğlu</a:t>
            </a:r>
          </a:p>
        </p:txBody>
      </p:sp>
      <p:sp>
        <p:nvSpPr>
          <p:cNvPr id="4" name="Slayt Numarası Yer Tutucusu 3">
            <a:extLst>
              <a:ext uri="{FF2B5EF4-FFF2-40B4-BE49-F238E27FC236}">
                <a16:creationId xmlns:a16="http://schemas.microsoft.com/office/drawing/2014/main" id="{A3673436-7E50-FF44-8A33-6498AF59C237}"/>
              </a:ext>
            </a:extLst>
          </p:cNvPr>
          <p:cNvSpPr>
            <a:spLocks noGrp="1"/>
          </p:cNvSpPr>
          <p:nvPr>
            <p:ph type="sldNum" sz="quarter" idx="12"/>
          </p:nvPr>
        </p:nvSpPr>
        <p:spPr>
          <a:xfrm>
            <a:off x="8610600" y="6159710"/>
            <a:ext cx="2743200" cy="365125"/>
          </a:xfrm>
        </p:spPr>
        <p:txBody>
          <a:bodyPr vert="horz" lIns="91440" tIns="45720" rIns="91440" bIns="45720" rtlCol="0" anchor="ctr">
            <a:normAutofit/>
          </a:bodyPr>
          <a:lstStyle/>
          <a:p>
            <a:pPr>
              <a:spcAft>
                <a:spcPts val="600"/>
              </a:spcAft>
            </a:pPr>
            <a:fld id="{41F33D86-CA8C-924C-8D4E-0FCA5BB2FA17}" type="slidenum">
              <a:rPr lang="en-US" smtClean="0"/>
              <a:pPr>
                <a:spcAft>
                  <a:spcPts val="600"/>
                </a:spcAft>
              </a:pPr>
              <a:t>1</a:t>
            </a:fld>
            <a:endParaRPr lang="en-US"/>
          </a:p>
        </p:txBody>
      </p:sp>
      <p:sp>
        <p:nvSpPr>
          <p:cNvPr id="5" name="Dikdörtgen 4">
            <a:extLst>
              <a:ext uri="{FF2B5EF4-FFF2-40B4-BE49-F238E27FC236}">
                <a16:creationId xmlns:a16="http://schemas.microsoft.com/office/drawing/2014/main" id="{FD793355-99FA-5A4A-9F7D-F50718283408}"/>
              </a:ext>
            </a:extLst>
          </p:cNvPr>
          <p:cNvSpPr/>
          <p:nvPr/>
        </p:nvSpPr>
        <p:spPr>
          <a:xfrm>
            <a:off x="1236721" y="4287456"/>
            <a:ext cx="9718558" cy="646331"/>
          </a:xfrm>
          <a:prstGeom prst="rect">
            <a:avLst/>
          </a:prstGeom>
          <a:noFill/>
        </p:spPr>
        <p:txBody>
          <a:bodyPr wrap="none" lIns="91440" tIns="45720" rIns="91440" bIns="45720">
            <a:spAutoFit/>
          </a:bodyPr>
          <a:lstStyle/>
          <a:p>
            <a:pPr algn="ctr">
              <a:spcAft>
                <a:spcPts val="600"/>
              </a:spcAft>
            </a:pPr>
            <a:r>
              <a:rPr lang="tr-TR" sz="3600" dirty="0">
                <a:ln w="0"/>
                <a:effectLst>
                  <a:outerShdw blurRad="38100" dist="25400" dir="5400000" algn="ctr" rotWithShape="0">
                    <a:srgbClr val="6E747A">
                      <a:alpha val="43000"/>
                    </a:srgbClr>
                  </a:outerShdw>
                </a:effectLst>
              </a:rPr>
              <a:t>1998</a:t>
            </a:r>
            <a:r>
              <a:rPr lang="tr-TR" sz="3600" b="0" cap="none" spc="0" dirty="0">
                <a:ln w="0"/>
                <a:effectLst>
                  <a:outerShdw blurRad="38100" dist="25400" dir="5400000" algn="ctr" rotWithShape="0">
                    <a:srgbClr val="6E747A">
                      <a:alpha val="43000"/>
                    </a:srgbClr>
                  </a:outerShdw>
                </a:effectLst>
              </a:rPr>
              <a:t> Sosyal Bilgiler Öğretim Programının Analizi - 1</a:t>
            </a:r>
          </a:p>
        </p:txBody>
      </p:sp>
    </p:spTree>
    <p:extLst>
      <p:ext uri="{BB962C8B-B14F-4D97-AF65-F5344CB8AC3E}">
        <p14:creationId xmlns:p14="http://schemas.microsoft.com/office/powerpoint/2010/main" val="29657007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10</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538541"/>
            <a:ext cx="10888579" cy="4199611"/>
          </a:xfrm>
          <a:prstGeom prst="rect">
            <a:avLst/>
          </a:prstGeom>
          <a:noFill/>
        </p:spPr>
        <p:txBody>
          <a:bodyPr wrap="square" rtlCol="0">
            <a:spAutoFit/>
          </a:bodyPr>
          <a:lstStyle/>
          <a:p>
            <a:pPr marL="457200" indent="-457200">
              <a:lnSpc>
                <a:spcPct val="150000"/>
              </a:lnSpc>
              <a:buFont typeface="+mj-lt"/>
              <a:buAutoNum type="arabicPeriod" startAt="9"/>
            </a:pPr>
            <a:r>
              <a:rPr lang="tr-TR" sz="2000" dirty="0"/>
              <a:t>Öğrencilere çoğulcu demokratik rejimin başlıca rejimlerden üstünlüğü, tarihten örnekler verilerek kavratılır. Demokratik bir toplum hayatının gerektirdiği duyuş, düşünüş ve davranışları kavrayabilmelerini sağlamak için okul içi eğitici faaliyetlerden yararlanılır. Özellikle sınıf ve eğitici kol faaliyetlerine aday olmakta, çeşitli iş ve grup çalışmalarında öğrenciler cesaretlendirilir. </a:t>
            </a:r>
          </a:p>
          <a:p>
            <a:pPr marL="457200" indent="-457200">
              <a:lnSpc>
                <a:spcPct val="150000"/>
              </a:lnSpc>
              <a:buFont typeface="+mj-lt"/>
              <a:buAutoNum type="arabicPeriod" startAt="9"/>
            </a:pPr>
            <a:r>
              <a:rPr lang="tr-TR" sz="2000" dirty="0"/>
              <a:t>Öğrencilere vatandaşlık hak ve görevleri ile sorumlulukları kavratılır, yasalara uyma alışkanlığı kazandırılır. </a:t>
            </a:r>
          </a:p>
          <a:p>
            <a:pPr marL="457200" indent="-457200">
              <a:lnSpc>
                <a:spcPct val="150000"/>
              </a:lnSpc>
              <a:buFont typeface="+mj-lt"/>
              <a:buAutoNum type="arabicPeriod" startAt="9"/>
            </a:pPr>
            <a:r>
              <a:rPr lang="tr-TR" sz="2000" dirty="0"/>
              <a:t>Öğrencilere topluluk halinde yaşayan insanların sevgi, saygı ve anlayış duyguları içinde iş birliği yapmaları, birbirlerinin görüş ve düşüncelerine saygı göstermeleri ve başarılarını takdir etmeleri gerektiği benimsetilir. </a:t>
            </a:r>
          </a:p>
        </p:txBody>
      </p:sp>
      <p:sp>
        <p:nvSpPr>
          <p:cNvPr id="6" name="Dikdörtgen 5">
            <a:extLst>
              <a:ext uri="{FF2B5EF4-FFF2-40B4-BE49-F238E27FC236}">
                <a16:creationId xmlns:a16="http://schemas.microsoft.com/office/drawing/2014/main" id="{3717F6B3-27A1-6246-928F-BBD48A3CB0B4}"/>
              </a:ext>
            </a:extLst>
          </p:cNvPr>
          <p:cNvSpPr/>
          <p:nvPr/>
        </p:nvSpPr>
        <p:spPr>
          <a:xfrm>
            <a:off x="2209800" y="627955"/>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3732532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11</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538541"/>
            <a:ext cx="10888579" cy="4199611"/>
          </a:xfrm>
          <a:prstGeom prst="rect">
            <a:avLst/>
          </a:prstGeom>
          <a:noFill/>
        </p:spPr>
        <p:txBody>
          <a:bodyPr wrap="square" rtlCol="0">
            <a:spAutoFit/>
          </a:bodyPr>
          <a:lstStyle/>
          <a:p>
            <a:pPr marL="457200" indent="-457200">
              <a:lnSpc>
                <a:spcPct val="150000"/>
              </a:lnSpc>
              <a:buFont typeface="+mj-lt"/>
              <a:buAutoNum type="arabicPeriod" startAt="12"/>
            </a:pPr>
            <a:r>
              <a:rPr lang="tr-TR" sz="2000" dirty="0"/>
              <a:t>Milli bilince sahip, bilimsel düşünceye açık, sorumluluk almaya istekli bireylerin yetiştirilmesi temel alınır. </a:t>
            </a:r>
          </a:p>
          <a:p>
            <a:pPr marL="457200" indent="-457200">
              <a:lnSpc>
                <a:spcPct val="150000"/>
              </a:lnSpc>
              <a:buFont typeface="+mj-lt"/>
              <a:buAutoNum type="arabicPeriod" startAt="12"/>
            </a:pPr>
            <a:r>
              <a:rPr lang="tr-TR" sz="2000" dirty="0"/>
              <a:t>Öğrencilere, insan ve toplum hayatının sürekli bir değişme ve gelişme içinde olduğunu insanların ihtiyaçlarının yaşadıkları zaman ve ortama göre farklılıklar ve gelişmeler gösterdiği belirtilir; gelişmelerin getirdiği yeniliklerin, insanların yaşam tarzlarını etkiledi veya değiştirdiği, geçmişten ve günümüzden verilecek örneklerle açıklanır. </a:t>
            </a:r>
          </a:p>
          <a:p>
            <a:pPr marL="457200" indent="-457200">
              <a:lnSpc>
                <a:spcPct val="150000"/>
              </a:lnSpc>
              <a:buFont typeface="+mj-lt"/>
              <a:buAutoNum type="arabicPeriod" startAt="12"/>
            </a:pPr>
            <a:r>
              <a:rPr lang="tr-TR" sz="2000" dirty="0"/>
              <a:t>Toplum hayatında insan zekasının ve gücünün, insana daha rahat daha mutlu bir yaşam sağlaması için kullandığı, elde edilen her başarının, birbiri ardından gelen kuşakların çalışmalarının bir birikimi olduğu vurgulanır. </a:t>
            </a:r>
          </a:p>
        </p:txBody>
      </p:sp>
      <p:sp>
        <p:nvSpPr>
          <p:cNvPr id="6" name="Dikdörtgen 5">
            <a:extLst>
              <a:ext uri="{FF2B5EF4-FFF2-40B4-BE49-F238E27FC236}">
                <a16:creationId xmlns:a16="http://schemas.microsoft.com/office/drawing/2014/main" id="{3717F6B3-27A1-6246-928F-BBD48A3CB0B4}"/>
              </a:ext>
            </a:extLst>
          </p:cNvPr>
          <p:cNvSpPr/>
          <p:nvPr/>
        </p:nvSpPr>
        <p:spPr>
          <a:xfrm>
            <a:off x="2209800" y="627955"/>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1241736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12</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538541"/>
            <a:ext cx="10888579" cy="3737946"/>
          </a:xfrm>
          <a:prstGeom prst="rect">
            <a:avLst/>
          </a:prstGeom>
          <a:noFill/>
        </p:spPr>
        <p:txBody>
          <a:bodyPr wrap="square" rtlCol="0">
            <a:spAutoFit/>
          </a:bodyPr>
          <a:lstStyle/>
          <a:p>
            <a:pPr marL="457200" indent="-457200">
              <a:lnSpc>
                <a:spcPct val="150000"/>
              </a:lnSpc>
              <a:buFont typeface="+mj-lt"/>
              <a:buAutoNum type="arabicPeriod" startAt="15"/>
            </a:pPr>
            <a:r>
              <a:rPr lang="tr-TR" sz="2000" dirty="0"/>
              <a:t>İlköğretim okulunu bitirecek öğrencilerin bazılarının bir mesleğe yönelecekleri göz önüne alınarak istihdam alanı çok olan meslekler hakkında bilgiler verilir, bu mesleklerle ilgili iş yerlerine ziyaretler yapılarak bunları tanımaları sağlanır. Bir meslek sahibi olmanın birey ve vatandaş olarak gerekliliği üzerinde durulur, iş sahibi olmayan bir kişinin hangi meslekten olursa olsun işini gereğince yapan herkesin saygıdeğer bir insan olacağı düşüncesi benimsetilir. </a:t>
            </a:r>
          </a:p>
          <a:p>
            <a:pPr marL="457200" indent="-457200">
              <a:lnSpc>
                <a:spcPct val="150000"/>
              </a:lnSpc>
              <a:buFont typeface="+mj-lt"/>
              <a:buAutoNum type="arabicPeriod" startAt="15"/>
            </a:pPr>
            <a:r>
              <a:rPr lang="tr-TR" sz="2000" dirty="0"/>
              <a:t>Öğrencilere, Anadolu Uygarlıklarına ait tarihi eserlerin ve anıtların tarihin bir belgesi olduğu kavratılır. Bunları yıkılmaktan, bozulmaktan ve yabancı ellere geçmekten korumanın, bakım ve temizliklerine önem vermenin milli bir görev olduğu belirtilir. </a:t>
            </a:r>
          </a:p>
        </p:txBody>
      </p:sp>
      <p:sp>
        <p:nvSpPr>
          <p:cNvPr id="6" name="Dikdörtgen 5">
            <a:extLst>
              <a:ext uri="{FF2B5EF4-FFF2-40B4-BE49-F238E27FC236}">
                <a16:creationId xmlns:a16="http://schemas.microsoft.com/office/drawing/2014/main" id="{3717F6B3-27A1-6246-928F-BBD48A3CB0B4}"/>
              </a:ext>
            </a:extLst>
          </p:cNvPr>
          <p:cNvSpPr/>
          <p:nvPr/>
        </p:nvSpPr>
        <p:spPr>
          <a:xfrm>
            <a:off x="2209800" y="627955"/>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3990504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13</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2021691"/>
            <a:ext cx="10888579" cy="2814617"/>
          </a:xfrm>
          <a:prstGeom prst="rect">
            <a:avLst/>
          </a:prstGeom>
          <a:noFill/>
        </p:spPr>
        <p:txBody>
          <a:bodyPr wrap="square" rtlCol="0">
            <a:spAutoFit/>
          </a:bodyPr>
          <a:lstStyle/>
          <a:p>
            <a:pPr marL="457200" indent="-457200">
              <a:lnSpc>
                <a:spcPct val="150000"/>
              </a:lnSpc>
              <a:buFont typeface="+mj-lt"/>
              <a:buAutoNum type="arabicPeriod" startAt="17"/>
            </a:pPr>
            <a:r>
              <a:rPr lang="tr-TR" sz="2000" dirty="0"/>
              <a:t>Öğretmen, 29 Ekim Cumhuriyet Bayramı, 23 Nisan Ulusal Egemenlik ve Çocuk Bayramı, 19 Mayıs Atatürk’ü Anma ve Gençlik Spor Bayramı, Kurtuluş Savaşı’ndaki bir zaferin veya Türk inkılaplarıyla ilgili herhangi bir olayın yıl dönümü Türkiye Büyük Millet Meclisi’nin açılması, geçit töreni gibi fırsatlardan yararlanarak Sosyal Bilgiler konularına karşı öğrencilerin ilgisi uyandırılır ve bu konuların canlandırılmasına çalışılır. Ayrıca gazete ve dergilerde çıkan seviyeye uygun yazı ve resimlerle öğrencilerin dikkatini çeker. </a:t>
            </a:r>
          </a:p>
        </p:txBody>
      </p:sp>
      <p:sp>
        <p:nvSpPr>
          <p:cNvPr id="6" name="Dikdörtgen 5">
            <a:extLst>
              <a:ext uri="{FF2B5EF4-FFF2-40B4-BE49-F238E27FC236}">
                <a16:creationId xmlns:a16="http://schemas.microsoft.com/office/drawing/2014/main" id="{3717F6B3-27A1-6246-928F-BBD48A3CB0B4}"/>
              </a:ext>
            </a:extLst>
          </p:cNvPr>
          <p:cNvSpPr/>
          <p:nvPr/>
        </p:nvSpPr>
        <p:spPr>
          <a:xfrm>
            <a:off x="2209800" y="969283"/>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2645088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14</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2021691"/>
            <a:ext cx="10888579" cy="2814617"/>
          </a:xfrm>
          <a:prstGeom prst="rect">
            <a:avLst/>
          </a:prstGeom>
          <a:noFill/>
        </p:spPr>
        <p:txBody>
          <a:bodyPr wrap="square" rtlCol="0">
            <a:spAutoFit/>
          </a:bodyPr>
          <a:lstStyle/>
          <a:p>
            <a:pPr marL="457200" indent="-457200">
              <a:lnSpc>
                <a:spcPct val="150000"/>
              </a:lnSpc>
              <a:buFont typeface="+mj-lt"/>
              <a:buAutoNum type="arabicPeriod" startAt="18"/>
            </a:pPr>
            <a:r>
              <a:rPr lang="tr-TR" sz="2000" dirty="0"/>
              <a:t>Öğretmen tarihi bir olay, Kurtuluş Savaşı veya Türk İnkılaplarının herhangi bir yönü üzerinde dururken, bu olayların çevredeki izlerini araştırır ve çocukların dikkatini bunlar üzerine çeker. Atatürk, hayatının herhangi bir safhasında okulun bulunduğu yerde bulunmuş, oradan geçmiş ve orada bir kongre toplamış, bir beyanname yayınlamış, bir nutuk söylemiş veya Türk inkılaplarının önemli bir safhasını başlatmış ise okulun bulunduğu yerde onun adına bir anıt varsa bir binaya, bir caddeye, bir meydana adı verilmiş ise bunlar üzerinde durulur. </a:t>
            </a:r>
          </a:p>
        </p:txBody>
      </p:sp>
      <p:sp>
        <p:nvSpPr>
          <p:cNvPr id="6" name="Dikdörtgen 5">
            <a:extLst>
              <a:ext uri="{FF2B5EF4-FFF2-40B4-BE49-F238E27FC236}">
                <a16:creationId xmlns:a16="http://schemas.microsoft.com/office/drawing/2014/main" id="{3717F6B3-27A1-6246-928F-BBD48A3CB0B4}"/>
              </a:ext>
            </a:extLst>
          </p:cNvPr>
          <p:cNvSpPr/>
          <p:nvPr/>
        </p:nvSpPr>
        <p:spPr>
          <a:xfrm>
            <a:off x="2209800" y="969283"/>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1090581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15</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689106"/>
            <a:ext cx="10888579" cy="4199611"/>
          </a:xfrm>
          <a:prstGeom prst="rect">
            <a:avLst/>
          </a:prstGeom>
          <a:noFill/>
        </p:spPr>
        <p:txBody>
          <a:bodyPr wrap="square" rtlCol="0">
            <a:spAutoFit/>
          </a:bodyPr>
          <a:lstStyle/>
          <a:p>
            <a:pPr marL="457200" indent="-457200">
              <a:lnSpc>
                <a:spcPct val="150000"/>
              </a:lnSpc>
              <a:buFont typeface="+mj-lt"/>
              <a:buAutoNum type="arabicPeriod" startAt="19"/>
            </a:pPr>
            <a:r>
              <a:rPr lang="tr-TR" sz="2000" dirty="0"/>
              <a:t>Öğretmen, Osmanlı Devleti’nin son yıllarında ülkenin nasıl geri kaldığını, parçalanmış olma durumuna geldiğini ve bu şartlarda Atatürk’ün önderliğinde Türkiye Cumhuriyeti’nin yeni kurulduğunu, geliştiğini öğrencilere kavratılır, bu maksatla Atatürk ilke ve inkılapları üzerinde önemle durulur. </a:t>
            </a:r>
          </a:p>
          <a:p>
            <a:pPr marL="457200" indent="-457200">
              <a:lnSpc>
                <a:spcPct val="150000"/>
              </a:lnSpc>
              <a:buFont typeface="+mj-lt"/>
              <a:buAutoNum type="arabicPeriod" startAt="19"/>
            </a:pPr>
            <a:r>
              <a:rPr lang="tr-TR" sz="2000" dirty="0"/>
              <a:t>Konuların işlenişinde kavramlar, ilgili olduğu konu ile birlikte verilir. </a:t>
            </a:r>
          </a:p>
          <a:p>
            <a:pPr marL="457200" indent="-457200">
              <a:lnSpc>
                <a:spcPct val="150000"/>
              </a:lnSpc>
              <a:buFont typeface="+mj-lt"/>
              <a:buAutoNum type="arabicPeriod" startAt="19"/>
            </a:pPr>
            <a:r>
              <a:rPr lang="tr-TR" sz="2000" dirty="0"/>
              <a:t>Konularda olayların geçtiği yer, zaman, devlet veya ilgili kişi (padişah, sadrazam, devlet adamı, bilim adamı, komutan vb.) adları belirtilir. </a:t>
            </a:r>
          </a:p>
          <a:p>
            <a:pPr marL="457200" indent="-457200">
              <a:lnSpc>
                <a:spcPct val="150000"/>
              </a:lnSpc>
              <a:buFont typeface="+mj-lt"/>
              <a:buAutoNum type="arabicPeriod" startAt="19"/>
            </a:pPr>
            <a:r>
              <a:rPr lang="tr-TR" sz="2000" dirty="0"/>
              <a:t>Tarihi olaylara yön veren kişilerin yerinde ve zamanında gösterdikleri ileri görüşlülük, kavrayış, cesaret, fedakarlık ve kahramanlıkları örnek olaylarla kavratılır. </a:t>
            </a:r>
          </a:p>
        </p:txBody>
      </p:sp>
      <p:sp>
        <p:nvSpPr>
          <p:cNvPr id="6" name="Dikdörtgen 5">
            <a:extLst>
              <a:ext uri="{FF2B5EF4-FFF2-40B4-BE49-F238E27FC236}">
                <a16:creationId xmlns:a16="http://schemas.microsoft.com/office/drawing/2014/main" id="{3717F6B3-27A1-6246-928F-BBD48A3CB0B4}"/>
              </a:ext>
            </a:extLst>
          </p:cNvPr>
          <p:cNvSpPr/>
          <p:nvPr/>
        </p:nvSpPr>
        <p:spPr>
          <a:xfrm>
            <a:off x="2277979" y="636698"/>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3238939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16</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689106"/>
            <a:ext cx="10888579" cy="3276282"/>
          </a:xfrm>
          <a:prstGeom prst="rect">
            <a:avLst/>
          </a:prstGeom>
          <a:noFill/>
        </p:spPr>
        <p:txBody>
          <a:bodyPr wrap="square" rtlCol="0">
            <a:spAutoFit/>
          </a:bodyPr>
          <a:lstStyle/>
          <a:p>
            <a:pPr marL="457200" indent="-457200">
              <a:lnSpc>
                <a:spcPct val="150000"/>
              </a:lnSpc>
              <a:buFont typeface="+mj-lt"/>
              <a:buAutoNum type="arabicPeriod" startAt="23"/>
            </a:pPr>
            <a:r>
              <a:rPr lang="tr-TR" sz="2000" dirty="0"/>
              <a:t>Öğretmen tarihi konuları işlerken olayların seyrinden çok neden-sonuç ilişkisi üzerinde durur, varsa günümüze etkilerinden söz eder, ayrıntı sayılabilecek tarih, yer, kişi bilgileri ezberletilmez. Aynı şekilde öğretmen coğrafya konularını işlerken ayrıntı sayılabilecek, yer adları ve zamanla değişen istatistik verileri ezberletmek yerine, coğrafi olayların neden ve sonuç analizlerini yapar, insan-doğal ortamın etkileşimi üzerinde durur, sözü edilen olayların farklı dağılış nedenleri açıklar. Yer adları ve istatistiklerin en tipik olanlarını seçer, istatistikleri grafikler şeklinde sunarak sevimli hale getirir ve öğrenmeyi kolaylaştırılır. </a:t>
            </a:r>
          </a:p>
        </p:txBody>
      </p:sp>
      <p:sp>
        <p:nvSpPr>
          <p:cNvPr id="6" name="Dikdörtgen 5">
            <a:extLst>
              <a:ext uri="{FF2B5EF4-FFF2-40B4-BE49-F238E27FC236}">
                <a16:creationId xmlns:a16="http://schemas.microsoft.com/office/drawing/2014/main" id="{3717F6B3-27A1-6246-928F-BBD48A3CB0B4}"/>
              </a:ext>
            </a:extLst>
          </p:cNvPr>
          <p:cNvSpPr/>
          <p:nvPr/>
        </p:nvSpPr>
        <p:spPr>
          <a:xfrm>
            <a:off x="2277979" y="636698"/>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3951949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17</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689106"/>
            <a:ext cx="10888579" cy="4199611"/>
          </a:xfrm>
          <a:prstGeom prst="rect">
            <a:avLst/>
          </a:prstGeom>
          <a:noFill/>
        </p:spPr>
        <p:txBody>
          <a:bodyPr wrap="square" rtlCol="0">
            <a:spAutoFit/>
          </a:bodyPr>
          <a:lstStyle/>
          <a:p>
            <a:pPr marL="457200" indent="-457200">
              <a:lnSpc>
                <a:spcPct val="150000"/>
              </a:lnSpc>
              <a:buFont typeface="+mj-lt"/>
              <a:buAutoNum type="arabicPeriod" startAt="24"/>
            </a:pPr>
            <a:r>
              <a:rPr lang="tr-TR" sz="2000" dirty="0"/>
              <a:t>Öğrencilere, yurdumuzun doğal kaynakları (tarım toprakları, madenler, enerji kaynakları, akarsular, göller, denizler, ormanlar, çayır ve meralar vb.) tükenmez olmadığı, bunlardan gelecek nesillerin de yararlanacağı, dolasıyla bunların korunması ve verimli kullanılması gerektiği bilinci kazandırılır. </a:t>
            </a:r>
          </a:p>
          <a:p>
            <a:pPr marL="457200" indent="-457200">
              <a:lnSpc>
                <a:spcPct val="150000"/>
              </a:lnSpc>
              <a:buFont typeface="+mj-lt"/>
              <a:buAutoNum type="arabicPeriod" startAt="24"/>
            </a:pPr>
            <a:r>
              <a:rPr lang="tr-TR" sz="2000" dirty="0"/>
              <a:t>Türkiye’nin coğrafi bölgeleri işlenirken;</a:t>
            </a:r>
          </a:p>
          <a:p>
            <a:pPr marL="914400" lvl="1" indent="-457200">
              <a:lnSpc>
                <a:spcPct val="150000"/>
              </a:lnSpc>
              <a:buFont typeface="Arial" panose="020B0604020202020204" pitchFamily="34" charset="0"/>
              <a:buChar char="•"/>
            </a:pPr>
            <a:r>
              <a:rPr lang="tr-TR" sz="2000" dirty="0"/>
              <a:t>Karadeniz Bölgesi konusunda Atatürk’ün 19 Mayıs 1919’da Samsun’a çıkışı ile Milli Mücadele’nin başlamış olduğu vurgulanır. Amasya Genelgesi’nin kapsam ve sonuçlarına değinilir, Kastamonu’dan bahsedilirken şapka ve dolasıyla kılık kıyafet inkılabından bahsedilir. </a:t>
            </a:r>
          </a:p>
          <a:p>
            <a:pPr marL="914400" lvl="1" indent="-457200">
              <a:lnSpc>
                <a:spcPct val="150000"/>
              </a:lnSpc>
              <a:buFont typeface="Arial" panose="020B0604020202020204" pitchFamily="34" charset="0"/>
              <a:buChar char="•"/>
            </a:pPr>
            <a:r>
              <a:rPr lang="tr-TR" sz="2000" dirty="0"/>
              <a:t>Marmara Bölgesi konusunda; Boğazların önemine ve Lozan Antlaşması’nın bu konudaki sonuçları ile daha sonra boğazlara yeni bir statü getiren Montrö Sözleşmesi’ne de yer verilir. </a:t>
            </a:r>
          </a:p>
        </p:txBody>
      </p:sp>
      <p:sp>
        <p:nvSpPr>
          <p:cNvPr id="6" name="Dikdörtgen 5">
            <a:extLst>
              <a:ext uri="{FF2B5EF4-FFF2-40B4-BE49-F238E27FC236}">
                <a16:creationId xmlns:a16="http://schemas.microsoft.com/office/drawing/2014/main" id="{3717F6B3-27A1-6246-928F-BBD48A3CB0B4}"/>
              </a:ext>
            </a:extLst>
          </p:cNvPr>
          <p:cNvSpPr/>
          <p:nvPr/>
        </p:nvSpPr>
        <p:spPr>
          <a:xfrm>
            <a:off x="2277979" y="636698"/>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3954118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18</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097695"/>
            <a:ext cx="10888579" cy="5122941"/>
          </a:xfrm>
          <a:prstGeom prst="rect">
            <a:avLst/>
          </a:prstGeom>
          <a:noFill/>
        </p:spPr>
        <p:txBody>
          <a:bodyPr wrap="square" rtlCol="0">
            <a:spAutoFit/>
          </a:bodyPr>
          <a:lstStyle/>
          <a:p>
            <a:pPr marL="457200" indent="-457200">
              <a:lnSpc>
                <a:spcPct val="150000"/>
              </a:lnSpc>
              <a:buFont typeface="+mj-lt"/>
              <a:buAutoNum type="arabicPeriod" startAt="25"/>
            </a:pPr>
            <a:r>
              <a:rPr lang="tr-TR" sz="2000" dirty="0"/>
              <a:t>Türkiye’nin coğrafi bölgeleri işlenirken;</a:t>
            </a:r>
          </a:p>
          <a:p>
            <a:pPr marL="914400" lvl="1" indent="-457200">
              <a:lnSpc>
                <a:spcPct val="150000"/>
              </a:lnSpc>
              <a:buFont typeface="Arial" panose="020B0604020202020204" pitchFamily="34" charset="0"/>
              <a:buChar char="•"/>
            </a:pPr>
            <a:r>
              <a:rPr lang="tr-TR" sz="2000" dirty="0"/>
              <a:t>Ege Bölgesi işlenirken, Milli Mücadele yıllarında bu bölgede yaşanan savaşlar ve sonuçlarından bahsedilir. </a:t>
            </a:r>
          </a:p>
          <a:p>
            <a:pPr marL="914400" lvl="1" indent="-457200">
              <a:lnSpc>
                <a:spcPct val="150000"/>
              </a:lnSpc>
              <a:buFont typeface="Arial" panose="020B0604020202020204" pitchFamily="34" charset="0"/>
              <a:buChar char="•"/>
            </a:pPr>
            <a:r>
              <a:rPr lang="tr-TR" sz="2000" dirty="0"/>
              <a:t>İç Anadolu Bölgesi konusunda, Sivas Kongresi ve önemi, Atatürk’ün Ankara’ya Gelişi, Sakarya Meydan Muhaberesi, TBMM’nin Açılışı ve Ankara’nın başkent oluşunun coğrafi nedenleri üzerinde durulur. </a:t>
            </a:r>
          </a:p>
          <a:p>
            <a:pPr marL="914400" lvl="1" indent="-457200">
              <a:lnSpc>
                <a:spcPct val="150000"/>
              </a:lnSpc>
              <a:buFont typeface="Arial" panose="020B0604020202020204" pitchFamily="34" charset="0"/>
              <a:buChar char="•"/>
            </a:pPr>
            <a:r>
              <a:rPr lang="tr-TR" sz="2000" dirty="0"/>
              <a:t>Akdeniz Bölgesi konusunda, Atatürk’ün Hatay’ın Ana Vatan’a katılmasına verdiği önemden söz edilir. </a:t>
            </a:r>
          </a:p>
          <a:p>
            <a:pPr marL="914400" lvl="1" indent="-457200">
              <a:lnSpc>
                <a:spcPct val="150000"/>
              </a:lnSpc>
              <a:buFont typeface="Arial" panose="020B0604020202020204" pitchFamily="34" charset="0"/>
              <a:buChar char="•"/>
            </a:pPr>
            <a:r>
              <a:rPr lang="tr-TR" sz="2000" dirty="0"/>
              <a:t>Doğu ve Güneydoğu Anadolu bölgeleri konularında, Erzurum Kongresi ve bu kongrede alınan kararların önem ve sonuçlarına yer verilir, ayrıca bölgeler incelenirken Milli Mücadele sırasındaki kahramanlıkları (Gazi Antep, Şanlı Urfa, Kahraman Maraş örnekleriyle) açıklanır.  </a:t>
            </a:r>
          </a:p>
        </p:txBody>
      </p:sp>
      <p:sp>
        <p:nvSpPr>
          <p:cNvPr id="6" name="Dikdörtgen 5">
            <a:extLst>
              <a:ext uri="{FF2B5EF4-FFF2-40B4-BE49-F238E27FC236}">
                <a16:creationId xmlns:a16="http://schemas.microsoft.com/office/drawing/2014/main" id="{3717F6B3-27A1-6246-928F-BBD48A3CB0B4}"/>
              </a:ext>
            </a:extLst>
          </p:cNvPr>
          <p:cNvSpPr/>
          <p:nvPr/>
        </p:nvSpPr>
        <p:spPr>
          <a:xfrm>
            <a:off x="2302692" y="377206"/>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2858661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19</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329194"/>
            <a:ext cx="10888579" cy="4199611"/>
          </a:xfrm>
          <a:prstGeom prst="rect">
            <a:avLst/>
          </a:prstGeom>
          <a:noFill/>
        </p:spPr>
        <p:txBody>
          <a:bodyPr wrap="square" rtlCol="0">
            <a:spAutoFit/>
          </a:bodyPr>
          <a:lstStyle/>
          <a:p>
            <a:pPr marL="457200" indent="-457200">
              <a:lnSpc>
                <a:spcPct val="150000"/>
              </a:lnSpc>
              <a:buFont typeface="+mj-lt"/>
              <a:buAutoNum type="arabicPeriod" startAt="26"/>
            </a:pPr>
            <a:r>
              <a:rPr lang="tr-TR" sz="2000" dirty="0"/>
              <a:t>Yurdumuzun jeopolitik konumunun önemi ve bunun doğurduğu sonuçlar üzerinde özellikle durulur. </a:t>
            </a:r>
          </a:p>
          <a:p>
            <a:pPr marL="457200" indent="-457200">
              <a:lnSpc>
                <a:spcPct val="150000"/>
              </a:lnSpc>
              <a:buFont typeface="+mj-lt"/>
              <a:buAutoNum type="arabicPeriod" startAt="26"/>
            </a:pPr>
            <a:r>
              <a:rPr lang="tr-TR" sz="2000" dirty="0"/>
              <a:t>Türkiye’de nüfus konusu işlenirken, Atatürk’ün eğitime ve öğretime verdiği önem, Yeni Türk alfabesinin kabul edilmesi ve okuma yazma seferberliği üzerinde durulur. </a:t>
            </a:r>
          </a:p>
          <a:p>
            <a:pPr marL="457200" indent="-457200">
              <a:lnSpc>
                <a:spcPct val="150000"/>
              </a:lnSpc>
              <a:buFont typeface="+mj-lt"/>
              <a:buAutoNum type="arabicPeriod" startAt="26"/>
            </a:pPr>
            <a:r>
              <a:rPr lang="tr-TR" sz="2000" dirty="0"/>
              <a:t>Türkiye ekonomisi işlenirken, Lozan Barış Antlaşması ve kapitülasyonların kaldırılması ve bunun ekonomik yönden sonuçları açıklanır. Atatürk’ün tarım, endüstri ve madencilik alanlarında yapılması gerekenler konusundaki görüşleri belirtilir. </a:t>
            </a:r>
          </a:p>
          <a:p>
            <a:pPr marL="457200" indent="-457200">
              <a:lnSpc>
                <a:spcPct val="150000"/>
              </a:lnSpc>
              <a:buFont typeface="+mj-lt"/>
              <a:buAutoNum type="arabicPeriod" startAt="26"/>
            </a:pPr>
            <a:r>
              <a:rPr lang="tr-TR" sz="2000" dirty="0"/>
              <a:t>Konuların işlenişinde yalnızca ders kitabı ile yetinilmez, öğrencilerin seviyesine uygun çeşitli kaynaklardan da yararlanılır. Böylece öğrencinin araştırma yapması ve bunu alışkanlık haline getirmesi sağlanır. </a:t>
            </a:r>
          </a:p>
        </p:txBody>
      </p:sp>
      <p:sp>
        <p:nvSpPr>
          <p:cNvPr id="6" name="Dikdörtgen 5">
            <a:extLst>
              <a:ext uri="{FF2B5EF4-FFF2-40B4-BE49-F238E27FC236}">
                <a16:creationId xmlns:a16="http://schemas.microsoft.com/office/drawing/2014/main" id="{3717F6B3-27A1-6246-928F-BBD48A3CB0B4}"/>
              </a:ext>
            </a:extLst>
          </p:cNvPr>
          <p:cNvSpPr/>
          <p:nvPr/>
        </p:nvSpPr>
        <p:spPr>
          <a:xfrm>
            <a:off x="2302692" y="377206"/>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3528576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025A6D2-D1BD-DD4C-B307-83C50FBA3A9B}"/>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BDCAAFC1-9CF7-5047-87FF-9398AD8C4D4B}"/>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07587834-0C8F-824B-8C9C-A09B2D8866C4}"/>
              </a:ext>
            </a:extLst>
          </p:cNvPr>
          <p:cNvSpPr>
            <a:spLocks noGrp="1"/>
          </p:cNvSpPr>
          <p:nvPr>
            <p:ph type="sldNum" sz="quarter" idx="12"/>
          </p:nvPr>
        </p:nvSpPr>
        <p:spPr/>
        <p:txBody>
          <a:bodyPr/>
          <a:lstStyle/>
          <a:p>
            <a:fld id="{41F33D86-CA8C-924C-8D4E-0FCA5BB2FA17}" type="slidenum">
              <a:rPr lang="tr-TR" smtClean="0"/>
              <a:t>2</a:t>
            </a:fld>
            <a:endParaRPr lang="tr-TR"/>
          </a:p>
        </p:txBody>
      </p:sp>
      <p:graphicFrame>
        <p:nvGraphicFramePr>
          <p:cNvPr id="5" name="Diyagram 4">
            <a:extLst>
              <a:ext uri="{FF2B5EF4-FFF2-40B4-BE49-F238E27FC236}">
                <a16:creationId xmlns:a16="http://schemas.microsoft.com/office/drawing/2014/main" id="{78B2BA0D-1754-D04C-8344-BB710157E9E7}"/>
              </a:ext>
            </a:extLst>
          </p:cNvPr>
          <p:cNvGraphicFramePr/>
          <p:nvPr>
            <p:extLst>
              <p:ext uri="{D42A27DB-BD31-4B8C-83A1-F6EECF244321}">
                <p14:modId xmlns:p14="http://schemas.microsoft.com/office/powerpoint/2010/main" val="2135464868"/>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3723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20</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097695"/>
            <a:ext cx="10888579" cy="5122941"/>
          </a:xfrm>
          <a:prstGeom prst="rect">
            <a:avLst/>
          </a:prstGeom>
          <a:noFill/>
        </p:spPr>
        <p:txBody>
          <a:bodyPr wrap="square" rtlCol="0">
            <a:spAutoFit/>
          </a:bodyPr>
          <a:lstStyle/>
          <a:p>
            <a:pPr marL="457200" indent="-457200">
              <a:lnSpc>
                <a:spcPct val="150000"/>
              </a:lnSpc>
              <a:buFont typeface="+mj-lt"/>
              <a:buAutoNum type="arabicPeriod" startAt="30"/>
            </a:pPr>
            <a:r>
              <a:rPr lang="tr-TR" sz="2000" dirty="0"/>
              <a:t>Konuların işlenişinde yalnız anlatım ve soru-cevap teknikleriyle yetinilmeyip konuların özelliğine göre; münazara, örnek olay incelemesi, problem çözme gibi öğrenciyi aktif kılan onu araştırmaya ve incelemeye sevk eden tekniklere de başvurulur. </a:t>
            </a:r>
          </a:p>
          <a:p>
            <a:pPr marL="457200" indent="-457200">
              <a:lnSpc>
                <a:spcPct val="150000"/>
              </a:lnSpc>
              <a:buFont typeface="+mj-lt"/>
              <a:buAutoNum type="arabicPeriod" startAt="30"/>
            </a:pPr>
            <a:r>
              <a:rPr lang="tr-TR" sz="2000" dirty="0"/>
              <a:t>Öğrencilerin çalışma ortamları – yalnız derslikler değil- aile, okul, çeşitli topluluklar, kitaplıklar, müzeler, sergiler vb. yerleri de kapsar. Öğrencilere bu yerlerde incelemeler, gezi-gözlem ve ilgili kişilerle görüşmeler yaptırılır. </a:t>
            </a:r>
          </a:p>
          <a:p>
            <a:pPr marL="457200" indent="-457200">
              <a:lnSpc>
                <a:spcPct val="150000"/>
              </a:lnSpc>
              <a:buFont typeface="+mj-lt"/>
              <a:buAutoNum type="arabicPeriod" startAt="30"/>
            </a:pPr>
            <a:r>
              <a:rPr lang="tr-TR" sz="2000" dirty="0"/>
              <a:t>Öğretmenlerin belirleyeceği bazı ünitelerde küme çalışması yöntemi uygulanır. Bu suretle öğrencilerin, çeşitli kaynaklardan bilgi edinme ve bilgilerini başkalarına sunma yolları, yardımlaşma, iş birliği yapma, birlikte çalışma, eleştirel düşünme, başkalarının görüşlerine saygı duyma, gruba katılma, grubu yönetme, kendine güvenme, sorumluluk alma, topluluk karşısında konuşabilme becerileri geliştirilir. </a:t>
            </a:r>
          </a:p>
        </p:txBody>
      </p:sp>
      <p:sp>
        <p:nvSpPr>
          <p:cNvPr id="6" name="Dikdörtgen 5">
            <a:extLst>
              <a:ext uri="{FF2B5EF4-FFF2-40B4-BE49-F238E27FC236}">
                <a16:creationId xmlns:a16="http://schemas.microsoft.com/office/drawing/2014/main" id="{3717F6B3-27A1-6246-928F-BBD48A3CB0B4}"/>
              </a:ext>
            </a:extLst>
          </p:cNvPr>
          <p:cNvSpPr/>
          <p:nvPr/>
        </p:nvSpPr>
        <p:spPr>
          <a:xfrm>
            <a:off x="2302692" y="377206"/>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3058016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21</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559360"/>
            <a:ext cx="10888579" cy="4199611"/>
          </a:xfrm>
          <a:prstGeom prst="rect">
            <a:avLst/>
          </a:prstGeom>
          <a:noFill/>
        </p:spPr>
        <p:txBody>
          <a:bodyPr wrap="square" rtlCol="0">
            <a:spAutoFit/>
          </a:bodyPr>
          <a:lstStyle/>
          <a:p>
            <a:pPr marL="457200" indent="-457200">
              <a:lnSpc>
                <a:spcPct val="150000"/>
              </a:lnSpc>
              <a:buFont typeface="+mj-lt"/>
              <a:buAutoNum type="arabicPeriod" startAt="33"/>
            </a:pPr>
            <a:r>
              <a:rPr lang="tr-TR" sz="2000" dirty="0"/>
              <a:t>Konulardaki önemli tarihi olaylar, öğrencilerle birlikte tarih şeridine işlenerek onlarda zaman kavramı geliştirilir. </a:t>
            </a:r>
          </a:p>
          <a:p>
            <a:pPr marL="457200" indent="-457200">
              <a:lnSpc>
                <a:spcPct val="150000"/>
              </a:lnSpc>
              <a:buFont typeface="+mj-lt"/>
              <a:buAutoNum type="arabicPeriod" startAt="33"/>
            </a:pPr>
            <a:r>
              <a:rPr lang="tr-TR" sz="2000" dirty="0"/>
              <a:t>Tarihi tablolar, resimler, kartpostallar incelenip bunlarla konular somutlaştırılır. Resimler ünite köşelerinde veya okulun çeşitli yerlerinde sergilenir ve gelecek yıllarda da kullanılabilecek albüm haline getirilir. </a:t>
            </a:r>
          </a:p>
          <a:p>
            <a:pPr marL="457200" indent="-457200">
              <a:lnSpc>
                <a:spcPct val="150000"/>
              </a:lnSpc>
              <a:buFont typeface="+mj-lt"/>
              <a:buAutoNum type="arabicPeriod" startAt="33"/>
            </a:pPr>
            <a:r>
              <a:rPr lang="tr-TR" sz="2000" dirty="0"/>
              <a:t>Program araç listesinde belirtilen harita, yer küre, video kaset, film, film şeridi, </a:t>
            </a:r>
            <a:r>
              <a:rPr lang="tr-TR" sz="2000" dirty="0" err="1"/>
              <a:t>slatylar</a:t>
            </a:r>
            <a:r>
              <a:rPr lang="tr-TR" sz="2000" dirty="0"/>
              <a:t> vb. eğitim araçları donanım merkez müdürlükleri ile Film, Radyo ve </a:t>
            </a:r>
            <a:r>
              <a:rPr lang="tr-TR" sz="2000" dirty="0" err="1"/>
              <a:t>Televizyon’da</a:t>
            </a:r>
            <a:r>
              <a:rPr lang="tr-TR" sz="2000" dirty="0"/>
              <a:t> Eğitim Başkanlığından sağlanarak konuların işleniş sırasında yeri geldikçe etkili bir şekilde kullanılır. Konularla ilgili bulunabilen eğitim araç ve gereçlerinden –bilgisayar, CD ve disklerden- yararlanılır. </a:t>
            </a:r>
          </a:p>
        </p:txBody>
      </p:sp>
      <p:sp>
        <p:nvSpPr>
          <p:cNvPr id="6" name="Dikdörtgen 5">
            <a:extLst>
              <a:ext uri="{FF2B5EF4-FFF2-40B4-BE49-F238E27FC236}">
                <a16:creationId xmlns:a16="http://schemas.microsoft.com/office/drawing/2014/main" id="{3717F6B3-27A1-6246-928F-BBD48A3CB0B4}"/>
              </a:ext>
            </a:extLst>
          </p:cNvPr>
          <p:cNvSpPr/>
          <p:nvPr/>
        </p:nvSpPr>
        <p:spPr>
          <a:xfrm>
            <a:off x="2302692" y="377206"/>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32791299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22</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328527"/>
            <a:ext cx="10888579" cy="4661276"/>
          </a:xfrm>
          <a:prstGeom prst="rect">
            <a:avLst/>
          </a:prstGeom>
          <a:noFill/>
        </p:spPr>
        <p:txBody>
          <a:bodyPr wrap="square" rtlCol="0">
            <a:spAutoFit/>
          </a:bodyPr>
          <a:lstStyle/>
          <a:p>
            <a:pPr marL="457200" indent="-457200">
              <a:lnSpc>
                <a:spcPct val="150000"/>
              </a:lnSpc>
              <a:buFont typeface="+mj-lt"/>
              <a:buAutoNum type="arabicPeriod" startAt="36"/>
            </a:pPr>
            <a:r>
              <a:rPr lang="tr-TR" sz="2000" dirty="0"/>
              <a:t>Konuların işlenişinde «yakından uzağa, somuttan soyuta, basitten karmaşığa» ilkesine uyulur. </a:t>
            </a:r>
          </a:p>
          <a:p>
            <a:pPr marL="457200" indent="-457200">
              <a:lnSpc>
                <a:spcPct val="150000"/>
              </a:lnSpc>
              <a:buFont typeface="+mj-lt"/>
              <a:buAutoNum type="arabicPeriod" startAt="36"/>
            </a:pPr>
            <a:r>
              <a:rPr lang="tr-TR" sz="2000" dirty="0"/>
              <a:t>Konuların özelliklerine göre ilgili haritalar ve atlaslar üzerinde gerekli çalışmalar yapılır. Ayrıca gerekli bilgiler dilsiz harita üzerine işlenir. </a:t>
            </a:r>
          </a:p>
          <a:p>
            <a:pPr marL="457200" indent="-457200">
              <a:lnSpc>
                <a:spcPct val="150000"/>
              </a:lnSpc>
              <a:buFont typeface="+mj-lt"/>
              <a:buAutoNum type="arabicPeriod" startAt="36"/>
            </a:pPr>
            <a:r>
              <a:rPr lang="tr-TR" sz="2000" dirty="0"/>
              <a:t>Ders kitabında yer alan istatistiki bilgiler ve bunlara dayalı olarak hazırlanan harita, grafik ve şemaların en son verileri içermesine dikkat edilir ve çalışmalar bunlara göre yapılır. </a:t>
            </a:r>
          </a:p>
          <a:p>
            <a:pPr marL="457200" indent="-457200">
              <a:lnSpc>
                <a:spcPct val="150000"/>
              </a:lnSpc>
              <a:buFont typeface="+mj-lt"/>
              <a:buAutoNum type="arabicPeriod" startAt="36"/>
            </a:pPr>
            <a:r>
              <a:rPr lang="tr-TR" sz="2000" dirty="0"/>
              <a:t>Öğretmen ders kitabında yer alan milli, ahlaki, insani, manevi ve kültürel değerler bakımından besleyici, demokratik, laik ve sosyal bir hukuk devleti olan Türkiye Cumhuriyeti’ne karşı görev ve sorumluluklarını yerine getirmede yol gösterici ve bu değerlerle ilgili ders konularını sevdirici okuma parçalarından (her ünitede en çok iki okuma parçası) derslerin işlenişi sırasında araç olarak yararlanılır. </a:t>
            </a:r>
          </a:p>
        </p:txBody>
      </p:sp>
      <p:sp>
        <p:nvSpPr>
          <p:cNvPr id="6" name="Dikdörtgen 5">
            <a:extLst>
              <a:ext uri="{FF2B5EF4-FFF2-40B4-BE49-F238E27FC236}">
                <a16:creationId xmlns:a16="http://schemas.microsoft.com/office/drawing/2014/main" id="{3717F6B3-27A1-6246-928F-BBD48A3CB0B4}"/>
              </a:ext>
            </a:extLst>
          </p:cNvPr>
          <p:cNvSpPr/>
          <p:nvPr/>
        </p:nvSpPr>
        <p:spPr>
          <a:xfrm>
            <a:off x="2302692" y="377206"/>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30157180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23</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192603"/>
            <a:ext cx="10888579" cy="4661276"/>
          </a:xfrm>
          <a:prstGeom prst="rect">
            <a:avLst/>
          </a:prstGeom>
          <a:noFill/>
        </p:spPr>
        <p:txBody>
          <a:bodyPr wrap="square" rtlCol="0">
            <a:spAutoFit/>
          </a:bodyPr>
          <a:lstStyle/>
          <a:p>
            <a:pPr marL="457200" indent="-457200">
              <a:lnSpc>
                <a:spcPct val="150000"/>
              </a:lnSpc>
              <a:buFont typeface="+mj-lt"/>
              <a:buAutoNum type="arabicPeriod" startAt="40"/>
            </a:pPr>
            <a:r>
              <a:rPr lang="tr-TR" sz="2000" dirty="0"/>
              <a:t>Öğretmen geçmiş uygarlıkları anlatıp tarihi kalıntılar üzerinde dururken öğrencilere bu devirlerden kalan yurda ve insanlığa hizmet etmiş sırada doğmuş ve orada yaşamış Türk büyüklerinden müzelerde korunan yazılı ve yazısız eserleriyle araç-gereçleri inceletilir. </a:t>
            </a:r>
          </a:p>
          <a:p>
            <a:pPr marL="457200" indent="-457200">
              <a:lnSpc>
                <a:spcPct val="150000"/>
              </a:lnSpc>
              <a:buFont typeface="+mj-lt"/>
              <a:buAutoNum type="arabicPeriod" startAt="40"/>
            </a:pPr>
            <a:r>
              <a:rPr lang="tr-TR" sz="2000" dirty="0"/>
              <a:t>Öğrencilerin davranışlarındaki gelişmeler ve edindikleri alışkanlıklar gözlenir, kazandıkları bilgiler, çeşitli teknikler ve ölçme araçları ile ölçülüp değerlendirilir.</a:t>
            </a:r>
          </a:p>
          <a:p>
            <a:pPr marL="457200" indent="-457200">
              <a:lnSpc>
                <a:spcPct val="150000"/>
              </a:lnSpc>
              <a:buFont typeface="+mj-lt"/>
              <a:buAutoNum type="arabicPeriod" startAt="40"/>
            </a:pPr>
            <a:r>
              <a:rPr lang="tr-TR" sz="2000" dirty="0"/>
              <a:t>19.06.1995 tarih ve 2433 sayılı Tebliğler Dergisi ile 15.07.1996 tarih ve 2457 sayılı Tebliğler Dergisi’nde yer alan Atatürkçülükle İlgili Konular bütünüyle ve bütün yönleriyle (açıklamalar, hedefler ve davranışlar) 4,5,6,7. Sınıf Sosyal Bilgiler öğretim programı için de aynen geçerlidir. Bu konuların işleneceği üniteler, öğretim programının sonundaki tabloda verilmiştir. </a:t>
            </a:r>
          </a:p>
          <a:p>
            <a:pPr marL="457200" indent="-457200">
              <a:lnSpc>
                <a:spcPct val="150000"/>
              </a:lnSpc>
              <a:buFont typeface="+mj-lt"/>
              <a:buAutoNum type="arabicPeriod" startAt="40"/>
            </a:pPr>
            <a:r>
              <a:rPr lang="tr-TR" sz="2000" dirty="0"/>
              <a:t>Bu programa göre hazırlanacak ders kitaplarının forma sayıları aşağıda gösterilmiştir. </a:t>
            </a:r>
          </a:p>
        </p:txBody>
      </p:sp>
      <p:sp>
        <p:nvSpPr>
          <p:cNvPr id="6" name="Dikdörtgen 5">
            <a:extLst>
              <a:ext uri="{FF2B5EF4-FFF2-40B4-BE49-F238E27FC236}">
                <a16:creationId xmlns:a16="http://schemas.microsoft.com/office/drawing/2014/main" id="{3717F6B3-27A1-6246-928F-BBD48A3CB0B4}"/>
              </a:ext>
            </a:extLst>
          </p:cNvPr>
          <p:cNvSpPr/>
          <p:nvPr/>
        </p:nvSpPr>
        <p:spPr>
          <a:xfrm>
            <a:off x="2302692" y="377206"/>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39655005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8EB93C3-DF02-A24A-8868-7B4824DA5EC5}"/>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E0B7EDFB-818A-1B45-8F2D-D623B8F3690C}"/>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61DA38DD-B633-DF40-9B0D-CC21C45508FB}"/>
              </a:ext>
            </a:extLst>
          </p:cNvPr>
          <p:cNvSpPr>
            <a:spLocks noGrp="1"/>
          </p:cNvSpPr>
          <p:nvPr>
            <p:ph type="sldNum" sz="quarter" idx="12"/>
          </p:nvPr>
        </p:nvSpPr>
        <p:spPr/>
        <p:txBody>
          <a:bodyPr/>
          <a:lstStyle/>
          <a:p>
            <a:fld id="{41F33D86-CA8C-924C-8D4E-0FCA5BB2FA17}" type="slidenum">
              <a:rPr lang="tr-TR" smtClean="0"/>
              <a:t>24</a:t>
            </a:fld>
            <a:endParaRPr lang="tr-TR"/>
          </a:p>
        </p:txBody>
      </p:sp>
      <p:sp>
        <p:nvSpPr>
          <p:cNvPr id="6" name="Dikdörtgen 5">
            <a:extLst>
              <a:ext uri="{FF2B5EF4-FFF2-40B4-BE49-F238E27FC236}">
                <a16:creationId xmlns:a16="http://schemas.microsoft.com/office/drawing/2014/main" id="{5F11657E-F6FF-C747-9BFD-5100F6E0548B}"/>
              </a:ext>
            </a:extLst>
          </p:cNvPr>
          <p:cNvSpPr/>
          <p:nvPr/>
        </p:nvSpPr>
        <p:spPr>
          <a:xfrm>
            <a:off x="838200" y="3013501"/>
            <a:ext cx="10515601" cy="830997"/>
          </a:xfrm>
          <a:prstGeom prst="rect">
            <a:avLst/>
          </a:prstGeom>
          <a:noFill/>
        </p:spPr>
        <p:txBody>
          <a:bodyPr wrap="square" lIns="91440" tIns="45720" rIns="91440" bIns="45720">
            <a:spAutoFit/>
          </a:bodyPr>
          <a:lstStyle/>
          <a:p>
            <a:pPr algn="ctr"/>
            <a:r>
              <a:rPr lang="tr-TR" sz="2400" dirty="0">
                <a:ln w="0"/>
                <a:solidFill>
                  <a:schemeClr val="accent1"/>
                </a:solidFill>
                <a:effectLst>
                  <a:outerShdw blurRad="38100" dist="25400" dir="5400000" algn="ctr" rotWithShape="0">
                    <a:srgbClr val="6E747A">
                      <a:alpha val="43000"/>
                    </a:srgbClr>
                  </a:outerShdw>
                </a:effectLst>
              </a:rPr>
              <a:t>1998 Sosyal Bilgiler Öğretim Programının Analizi – 1 </a:t>
            </a:r>
          </a:p>
          <a:p>
            <a:pPr algn="ctr"/>
            <a:r>
              <a:rPr lang="tr-TR" sz="2400" b="0" cap="none" spc="0" dirty="0">
                <a:ln w="0"/>
                <a:solidFill>
                  <a:schemeClr val="accent1"/>
                </a:solidFill>
                <a:effectLst>
                  <a:outerShdw blurRad="38100" dist="25400" dir="5400000" algn="ctr" rotWithShape="0">
                    <a:srgbClr val="6E747A">
                      <a:alpha val="43000"/>
                    </a:srgbClr>
                  </a:outerShdw>
                </a:effectLst>
              </a:rPr>
              <a:t>Sunumuna ilişkin olarak sormak istediğiniz soru var mıdır?</a:t>
            </a:r>
          </a:p>
        </p:txBody>
      </p:sp>
    </p:spTree>
    <p:extLst>
      <p:ext uri="{BB962C8B-B14F-4D97-AF65-F5344CB8AC3E}">
        <p14:creationId xmlns:p14="http://schemas.microsoft.com/office/powerpoint/2010/main" val="655922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25</a:t>
            </a:fld>
            <a:endParaRPr lang="tr-TR"/>
          </a:p>
        </p:txBody>
      </p:sp>
      <p:sp>
        <p:nvSpPr>
          <p:cNvPr id="6" name="Dikdörtgen 5">
            <a:extLst>
              <a:ext uri="{FF2B5EF4-FFF2-40B4-BE49-F238E27FC236}">
                <a16:creationId xmlns:a16="http://schemas.microsoft.com/office/drawing/2014/main" id="{3717F6B3-27A1-6246-928F-BBD48A3CB0B4}"/>
              </a:ext>
            </a:extLst>
          </p:cNvPr>
          <p:cNvSpPr/>
          <p:nvPr/>
        </p:nvSpPr>
        <p:spPr>
          <a:xfrm>
            <a:off x="4941653" y="377206"/>
            <a:ext cx="1723357"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Kaynakça</a:t>
            </a:r>
          </a:p>
        </p:txBody>
      </p:sp>
    </p:spTree>
    <p:extLst>
      <p:ext uri="{BB962C8B-B14F-4D97-AF65-F5344CB8AC3E}">
        <p14:creationId xmlns:p14="http://schemas.microsoft.com/office/powerpoint/2010/main" val="16091730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9EF30C2-29AC-4A0D-BC0A-A679CF113E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0050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Dikdörtgen 5">
            <a:extLst>
              <a:ext uri="{FF2B5EF4-FFF2-40B4-BE49-F238E27FC236}">
                <a16:creationId xmlns:a16="http://schemas.microsoft.com/office/drawing/2014/main" id="{5F11657E-F6FF-C747-9BFD-5100F6E0548B}"/>
              </a:ext>
            </a:extLst>
          </p:cNvPr>
          <p:cNvSpPr/>
          <p:nvPr/>
        </p:nvSpPr>
        <p:spPr>
          <a:xfrm>
            <a:off x="5093520" y="2744662"/>
            <a:ext cx="6589707" cy="2387600"/>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5100" kern="1200">
                <a:ln w="0"/>
                <a:solidFill>
                  <a:srgbClr val="FFFFFF"/>
                </a:solidFill>
                <a:effectLst>
                  <a:outerShdw blurRad="38100" dist="25400" dir="5400000" algn="ctr" rotWithShape="0">
                    <a:srgbClr val="6E747A">
                      <a:alpha val="43000"/>
                    </a:srgbClr>
                  </a:outerShdw>
                </a:effectLst>
                <a:latin typeface="+mj-lt"/>
                <a:ea typeface="+mj-ea"/>
                <a:cs typeface="+mj-cs"/>
              </a:rPr>
              <a:t>Dinlediğiniz için teşekkürler, sağlıklı günler …</a:t>
            </a:r>
            <a:endParaRPr lang="en-US" sz="5100" b="0" kern="1200" cap="none" spc="0">
              <a:ln w="0"/>
              <a:solidFill>
                <a:srgbClr val="FFFFFF"/>
              </a:solidFill>
              <a:effectLst>
                <a:outerShdw blurRad="38100" dist="25400" dir="5400000" algn="ctr" rotWithShape="0">
                  <a:srgbClr val="6E747A">
                    <a:alpha val="43000"/>
                  </a:srgbClr>
                </a:outerShdw>
              </a:effectLst>
              <a:latin typeface="+mj-lt"/>
              <a:ea typeface="+mj-ea"/>
              <a:cs typeface="+mj-cs"/>
            </a:endParaRPr>
          </a:p>
        </p:txBody>
      </p:sp>
      <p:cxnSp>
        <p:nvCxnSpPr>
          <p:cNvPr id="15" name="Straight Connector 14">
            <a:extLst>
              <a:ext uri="{FF2B5EF4-FFF2-40B4-BE49-F238E27FC236}">
                <a16:creationId xmlns:a16="http://schemas.microsoft.com/office/drawing/2014/main" id="{266A0658-1CC4-4B0D-AAB7-A702286AF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24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7" name="Freeform: Shape 16">
            <a:extLst>
              <a:ext uri="{FF2B5EF4-FFF2-40B4-BE49-F238E27FC236}">
                <a16:creationId xmlns:a16="http://schemas.microsoft.com/office/drawing/2014/main" id="{A04F1504-431A-4D86-9091-AE7E4B333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2348"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EA804283-B929-4503-802F-4585376E2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Oval 20">
            <a:extLst>
              <a:ext uri="{FF2B5EF4-FFF2-40B4-BE49-F238E27FC236}">
                <a16:creationId xmlns:a16="http://schemas.microsoft.com/office/drawing/2014/main" id="{AD3811F5-514E-49A4-B382-673ED228A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69044"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067AD921-1CEE-4C1B-9AA3-C66D908DD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 name="Veri Yer Tutucusu 1">
            <a:extLst>
              <a:ext uri="{FF2B5EF4-FFF2-40B4-BE49-F238E27FC236}">
                <a16:creationId xmlns:a16="http://schemas.microsoft.com/office/drawing/2014/main" id="{E8EB93C3-DF02-A24A-8868-7B4824DA5EC5}"/>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pPr>
            <a:fld id="{F113F0C4-2CAF-1743-888E-46F79AEC8860}" type="datetime1">
              <a:rPr lang="en-US" smtClean="0"/>
              <a:pPr>
                <a:spcAft>
                  <a:spcPts val="600"/>
                </a:spcAft>
              </a:pPr>
              <a:t>4/17/20</a:t>
            </a:fld>
            <a:endParaRPr lang="en-US"/>
          </a:p>
        </p:txBody>
      </p:sp>
      <p:sp>
        <p:nvSpPr>
          <p:cNvPr id="3" name="Alt Bilgi Yer Tutucusu 2">
            <a:extLst>
              <a:ext uri="{FF2B5EF4-FFF2-40B4-BE49-F238E27FC236}">
                <a16:creationId xmlns:a16="http://schemas.microsoft.com/office/drawing/2014/main" id="{E0B7EDFB-818A-1B45-8F2D-D623B8F3690C}"/>
              </a:ext>
            </a:extLst>
          </p:cNvPr>
          <p:cNvSpPr>
            <a:spLocks noGrp="1"/>
          </p:cNvSpPr>
          <p:nvPr>
            <p:ph type="ftr" sz="quarter" idx="11"/>
          </p:nvPr>
        </p:nvSpPr>
        <p:spPr>
          <a:xfrm>
            <a:off x="5093519" y="6356350"/>
            <a:ext cx="4606401"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2005 Sosyal Bilgiler Öğretim Programı Sunumu - Dr. Serkan Keleşoğlu</a:t>
            </a:r>
          </a:p>
        </p:txBody>
      </p:sp>
      <p:sp>
        <p:nvSpPr>
          <p:cNvPr id="25" name="Arc 24">
            <a:extLst>
              <a:ext uri="{FF2B5EF4-FFF2-40B4-BE49-F238E27FC236}">
                <a16:creationId xmlns:a16="http://schemas.microsoft.com/office/drawing/2014/main" id="{C36A08F5-3B56-47C5-A371-9187BE56E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39683"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Slayt Numarası Yer Tutucusu 3">
            <a:extLst>
              <a:ext uri="{FF2B5EF4-FFF2-40B4-BE49-F238E27FC236}">
                <a16:creationId xmlns:a16="http://schemas.microsoft.com/office/drawing/2014/main" id="{61DA38DD-B633-DF40-9B0D-CC21C45508FB}"/>
              </a:ext>
            </a:extLst>
          </p:cNvPr>
          <p:cNvSpPr>
            <a:spLocks noGrp="1"/>
          </p:cNvSpPr>
          <p:nvPr>
            <p:ph type="sldNum" sz="quarter" idx="12"/>
          </p:nvPr>
        </p:nvSpPr>
        <p:spPr>
          <a:xfrm>
            <a:off x="10208694" y="6356350"/>
            <a:ext cx="1145105" cy="365125"/>
          </a:xfrm>
        </p:spPr>
        <p:txBody>
          <a:bodyPr vert="horz" lIns="91440" tIns="45720" rIns="91440" bIns="45720" rtlCol="0" anchor="ctr">
            <a:normAutofit/>
          </a:bodyPr>
          <a:lstStyle/>
          <a:p>
            <a:pPr>
              <a:spcAft>
                <a:spcPts val="600"/>
              </a:spcAft>
            </a:pPr>
            <a:fld id="{41F33D86-CA8C-924C-8D4E-0FCA5BB2FA17}" type="slidenum">
              <a:rPr lang="en-US">
                <a:solidFill>
                  <a:srgbClr val="FFFFFF"/>
                </a:solidFill>
              </a:rPr>
              <a:pPr>
                <a:spcAft>
                  <a:spcPts val="600"/>
                </a:spcAft>
              </a:pPr>
              <a:t>26</a:t>
            </a:fld>
            <a:endParaRPr lang="en-US">
              <a:solidFill>
                <a:srgbClr val="FFFFFF"/>
              </a:solidFill>
            </a:endParaRPr>
          </a:p>
        </p:txBody>
      </p:sp>
    </p:spTree>
    <p:extLst>
      <p:ext uri="{BB962C8B-B14F-4D97-AF65-F5344CB8AC3E}">
        <p14:creationId xmlns:p14="http://schemas.microsoft.com/office/powerpoint/2010/main" val="3382562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3</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568768"/>
            <a:ext cx="10515600" cy="4199611"/>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tr-TR" sz="2000" dirty="0"/>
              <a:t>1965 – 1980 Adalet Partisi Dönemi</a:t>
            </a:r>
          </a:p>
          <a:p>
            <a:pPr marL="457200" indent="-457200">
              <a:lnSpc>
                <a:spcPct val="150000"/>
              </a:lnSpc>
              <a:buFont typeface="Arial" panose="020B0604020202020204" pitchFamily="34" charset="0"/>
              <a:buChar char="•"/>
            </a:pPr>
            <a:r>
              <a:rPr lang="tr-TR" sz="2000" dirty="0"/>
              <a:t>Askeri Darbeler (1960 – 1971 – 1973 – 1980)</a:t>
            </a:r>
          </a:p>
          <a:p>
            <a:pPr marL="457200" indent="-457200">
              <a:lnSpc>
                <a:spcPct val="150000"/>
              </a:lnSpc>
              <a:buFont typeface="Arial" panose="020B0604020202020204" pitchFamily="34" charset="0"/>
              <a:buChar char="•"/>
            </a:pPr>
            <a:r>
              <a:rPr lang="tr-TR" sz="2000" dirty="0"/>
              <a:t>1974 – Kıbrıs Barış Harekatı</a:t>
            </a:r>
          </a:p>
          <a:p>
            <a:pPr marL="457200" indent="-457200">
              <a:lnSpc>
                <a:spcPct val="150000"/>
              </a:lnSpc>
              <a:buFont typeface="Arial" panose="020B0604020202020204" pitchFamily="34" charset="0"/>
              <a:buChar char="•"/>
            </a:pPr>
            <a:r>
              <a:rPr lang="tr-TR" sz="2000" dirty="0"/>
              <a:t>1990’lar gazeteci ve bilim adamlarına yönelik suikastlar</a:t>
            </a:r>
          </a:p>
          <a:p>
            <a:pPr marL="457200" indent="-457200">
              <a:lnSpc>
                <a:spcPct val="150000"/>
              </a:lnSpc>
              <a:buFont typeface="Arial" panose="020B0604020202020204" pitchFamily="34" charset="0"/>
              <a:buChar char="•"/>
            </a:pPr>
            <a:r>
              <a:rPr lang="tr-TR" sz="2000" dirty="0"/>
              <a:t>Koalisyon hükümetleri</a:t>
            </a:r>
          </a:p>
          <a:p>
            <a:pPr marL="457200" indent="-457200">
              <a:lnSpc>
                <a:spcPct val="150000"/>
              </a:lnSpc>
              <a:buFont typeface="Arial" panose="020B0604020202020204" pitchFamily="34" charset="0"/>
              <a:buChar char="•"/>
            </a:pPr>
            <a:r>
              <a:rPr lang="tr-TR" sz="2000" dirty="0"/>
              <a:t>1991 – Körfez Savaşı</a:t>
            </a:r>
          </a:p>
          <a:p>
            <a:pPr marL="457200" indent="-457200">
              <a:lnSpc>
                <a:spcPct val="150000"/>
              </a:lnSpc>
              <a:buFont typeface="Arial" panose="020B0604020202020204" pitchFamily="34" charset="0"/>
              <a:buChar char="•"/>
            </a:pPr>
            <a:r>
              <a:rPr lang="tr-TR" sz="2000" dirty="0"/>
              <a:t>1992 – 1995 Bosna Savaşı</a:t>
            </a:r>
          </a:p>
          <a:p>
            <a:pPr marL="457200" indent="-457200">
              <a:lnSpc>
                <a:spcPct val="150000"/>
              </a:lnSpc>
              <a:buFont typeface="Arial" panose="020B0604020202020204" pitchFamily="34" charset="0"/>
              <a:buChar char="•"/>
            </a:pPr>
            <a:r>
              <a:rPr lang="tr-TR" sz="2000" dirty="0"/>
              <a:t>Terör</a:t>
            </a:r>
          </a:p>
          <a:p>
            <a:pPr marL="457200" indent="-457200">
              <a:lnSpc>
                <a:spcPct val="150000"/>
              </a:lnSpc>
              <a:buFont typeface="Arial" panose="020B0604020202020204" pitchFamily="34" charset="0"/>
              <a:buChar char="•"/>
            </a:pPr>
            <a:r>
              <a:rPr lang="tr-TR" sz="2000" dirty="0"/>
              <a:t>28 Şubat 1997</a:t>
            </a:r>
          </a:p>
        </p:txBody>
      </p:sp>
      <p:sp>
        <p:nvSpPr>
          <p:cNvPr id="6" name="Dikdörtgen 5">
            <a:extLst>
              <a:ext uri="{FF2B5EF4-FFF2-40B4-BE49-F238E27FC236}">
                <a16:creationId xmlns:a16="http://schemas.microsoft.com/office/drawing/2014/main" id="{3717F6B3-27A1-6246-928F-BBD48A3CB0B4}"/>
              </a:ext>
            </a:extLst>
          </p:cNvPr>
          <p:cNvSpPr/>
          <p:nvPr/>
        </p:nvSpPr>
        <p:spPr>
          <a:xfrm>
            <a:off x="2955667" y="688409"/>
            <a:ext cx="56298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1968’den 1998’e Siyasi Görünüm</a:t>
            </a:r>
          </a:p>
        </p:txBody>
      </p:sp>
    </p:spTree>
    <p:extLst>
      <p:ext uri="{BB962C8B-B14F-4D97-AF65-F5344CB8AC3E}">
        <p14:creationId xmlns:p14="http://schemas.microsoft.com/office/powerpoint/2010/main" val="673710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4</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568768"/>
            <a:ext cx="10515600" cy="2352952"/>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tr-TR" sz="2000" dirty="0"/>
              <a:t>1968 – 1998 Ekonomik Krizler</a:t>
            </a:r>
          </a:p>
          <a:p>
            <a:pPr marL="457200" indent="-457200">
              <a:lnSpc>
                <a:spcPct val="150000"/>
              </a:lnSpc>
              <a:buFont typeface="Arial" panose="020B0604020202020204" pitchFamily="34" charset="0"/>
              <a:buChar char="•"/>
            </a:pPr>
            <a:r>
              <a:rPr lang="tr-TR" sz="2000" dirty="0"/>
              <a:t>Yüksek Enflasyon</a:t>
            </a:r>
          </a:p>
          <a:p>
            <a:pPr marL="457200" indent="-457200">
              <a:lnSpc>
                <a:spcPct val="150000"/>
              </a:lnSpc>
              <a:buFont typeface="Arial" panose="020B0604020202020204" pitchFamily="34" charset="0"/>
              <a:buChar char="•"/>
            </a:pPr>
            <a:r>
              <a:rPr lang="tr-TR" sz="2000" dirty="0"/>
              <a:t>Avrupa Birliği Süreci (1950 – Günümüze)</a:t>
            </a:r>
          </a:p>
          <a:p>
            <a:pPr marL="457200" indent="-457200">
              <a:lnSpc>
                <a:spcPct val="150000"/>
              </a:lnSpc>
              <a:buFont typeface="Arial" panose="020B0604020202020204" pitchFamily="34" charset="0"/>
              <a:buChar char="•"/>
            </a:pPr>
            <a:r>
              <a:rPr lang="tr-TR" sz="2000" dirty="0"/>
              <a:t>1995 - Gümrük Birliği </a:t>
            </a:r>
          </a:p>
          <a:p>
            <a:pPr marL="457200" indent="-457200">
              <a:lnSpc>
                <a:spcPct val="150000"/>
              </a:lnSpc>
              <a:buFont typeface="Arial" panose="020B0604020202020204" pitchFamily="34" charset="0"/>
              <a:buChar char="•"/>
            </a:pPr>
            <a:r>
              <a:rPr lang="tr-TR" sz="2000" dirty="0"/>
              <a:t>1999 – Gölcük Depremi</a:t>
            </a:r>
          </a:p>
        </p:txBody>
      </p:sp>
      <p:sp>
        <p:nvSpPr>
          <p:cNvPr id="7" name="Dikdörtgen 6">
            <a:extLst>
              <a:ext uri="{FF2B5EF4-FFF2-40B4-BE49-F238E27FC236}">
                <a16:creationId xmlns:a16="http://schemas.microsoft.com/office/drawing/2014/main" id="{5F70724F-BD0A-C248-B9CE-5256C2A1E447}"/>
              </a:ext>
            </a:extLst>
          </p:cNvPr>
          <p:cNvSpPr/>
          <p:nvPr/>
        </p:nvSpPr>
        <p:spPr>
          <a:xfrm>
            <a:off x="2598006" y="688409"/>
            <a:ext cx="6345200"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1968’den 1998’e Ekonomik Görünüm</a:t>
            </a:r>
          </a:p>
        </p:txBody>
      </p:sp>
    </p:spTree>
    <p:extLst>
      <p:ext uri="{BB962C8B-B14F-4D97-AF65-F5344CB8AC3E}">
        <p14:creationId xmlns:p14="http://schemas.microsoft.com/office/powerpoint/2010/main" val="4067746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5</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360561"/>
            <a:ext cx="10515600" cy="4661276"/>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tr-TR" sz="2000" dirty="0"/>
              <a:t>1968 – Öğrenci Olayları</a:t>
            </a:r>
          </a:p>
          <a:p>
            <a:pPr marL="457200" indent="-457200">
              <a:lnSpc>
                <a:spcPct val="150000"/>
              </a:lnSpc>
              <a:buFont typeface="Arial" panose="020B0604020202020204" pitchFamily="34" charset="0"/>
              <a:buChar char="•"/>
            </a:pPr>
            <a:r>
              <a:rPr lang="tr-TR" sz="2000" dirty="0"/>
              <a:t>1973 – 1739 Sayılı Milli Eğitim Temel Kanunu</a:t>
            </a:r>
          </a:p>
          <a:p>
            <a:pPr marL="457200" indent="-457200">
              <a:lnSpc>
                <a:spcPct val="150000"/>
              </a:lnSpc>
              <a:buFont typeface="Arial" panose="020B0604020202020204" pitchFamily="34" charset="0"/>
              <a:buChar char="•"/>
            </a:pPr>
            <a:r>
              <a:rPr lang="tr-TR" sz="2000" dirty="0" err="1"/>
              <a:t>Esasici</a:t>
            </a:r>
            <a:r>
              <a:rPr lang="tr-TR" sz="2000" dirty="0"/>
              <a:t> ve </a:t>
            </a:r>
            <a:r>
              <a:rPr lang="tr-TR" sz="2000" dirty="0" err="1"/>
              <a:t>Daimici</a:t>
            </a:r>
            <a:r>
              <a:rPr lang="tr-TR" sz="2000" dirty="0"/>
              <a:t> Eğitim Felsefesi</a:t>
            </a:r>
          </a:p>
          <a:p>
            <a:pPr marL="457200" indent="-457200">
              <a:lnSpc>
                <a:spcPct val="150000"/>
              </a:lnSpc>
              <a:buFont typeface="Arial" panose="020B0604020202020204" pitchFamily="34" charset="0"/>
              <a:buChar char="•"/>
            </a:pPr>
            <a:r>
              <a:rPr lang="tr-TR" sz="2000" dirty="0"/>
              <a:t>«İyi Yurttaş» yetiştirme amacı</a:t>
            </a:r>
          </a:p>
          <a:p>
            <a:pPr marL="457200" indent="-457200">
              <a:lnSpc>
                <a:spcPct val="150000"/>
              </a:lnSpc>
              <a:buFont typeface="Arial" panose="020B0604020202020204" pitchFamily="34" charset="0"/>
              <a:buChar char="•"/>
            </a:pPr>
            <a:r>
              <a:rPr lang="tr-TR" sz="2000" dirty="0"/>
              <a:t>Öğretmen ve konu merkezli</a:t>
            </a:r>
          </a:p>
          <a:p>
            <a:pPr marL="457200" indent="-457200">
              <a:lnSpc>
                <a:spcPct val="150000"/>
              </a:lnSpc>
              <a:buFont typeface="Arial" panose="020B0604020202020204" pitchFamily="34" charset="0"/>
              <a:buChar char="•"/>
            </a:pPr>
            <a:r>
              <a:rPr lang="tr-TR" sz="2000" dirty="0"/>
              <a:t>Okullaşma ve okur-yazar oranlarında artış</a:t>
            </a:r>
          </a:p>
          <a:p>
            <a:pPr marL="457200" indent="-457200">
              <a:lnSpc>
                <a:spcPct val="150000"/>
              </a:lnSpc>
              <a:buFont typeface="Arial" panose="020B0604020202020204" pitchFamily="34" charset="0"/>
              <a:buChar char="•"/>
            </a:pPr>
            <a:r>
              <a:rPr lang="tr-TR" sz="2000" dirty="0"/>
              <a:t>Fen ve Matematik Eğitimine verilen önemin artması</a:t>
            </a:r>
          </a:p>
          <a:p>
            <a:pPr marL="457200" indent="-457200">
              <a:lnSpc>
                <a:spcPct val="150000"/>
              </a:lnSpc>
              <a:buFont typeface="Arial" panose="020B0604020202020204" pitchFamily="34" charset="0"/>
              <a:buChar char="•"/>
            </a:pPr>
            <a:r>
              <a:rPr lang="tr-TR" sz="2000" dirty="0"/>
              <a:t>1980 – Dünya Bankası destekli projeler</a:t>
            </a:r>
          </a:p>
          <a:p>
            <a:pPr marL="457200" indent="-457200">
              <a:lnSpc>
                <a:spcPct val="150000"/>
              </a:lnSpc>
              <a:buFont typeface="Arial" panose="020B0604020202020204" pitchFamily="34" charset="0"/>
              <a:buChar char="•"/>
            </a:pPr>
            <a:r>
              <a:rPr lang="tr-TR" sz="2000" dirty="0"/>
              <a:t>1982 – YÖK </a:t>
            </a:r>
          </a:p>
          <a:p>
            <a:pPr marL="457200" indent="-457200">
              <a:lnSpc>
                <a:spcPct val="150000"/>
              </a:lnSpc>
              <a:buFont typeface="Arial" panose="020B0604020202020204" pitchFamily="34" charset="0"/>
              <a:buChar char="•"/>
            </a:pPr>
            <a:r>
              <a:rPr lang="tr-TR" sz="2000" dirty="0"/>
              <a:t>1998 – Kesintisiz 8 yıl zorunlu eğitim</a:t>
            </a:r>
          </a:p>
        </p:txBody>
      </p:sp>
      <p:sp>
        <p:nvSpPr>
          <p:cNvPr id="7" name="Dikdörtgen 6">
            <a:extLst>
              <a:ext uri="{FF2B5EF4-FFF2-40B4-BE49-F238E27FC236}">
                <a16:creationId xmlns:a16="http://schemas.microsoft.com/office/drawing/2014/main" id="{338B7730-DB15-6E41-BBD4-A518F6ECD541}"/>
              </a:ext>
            </a:extLst>
          </p:cNvPr>
          <p:cNvSpPr/>
          <p:nvPr/>
        </p:nvSpPr>
        <p:spPr>
          <a:xfrm>
            <a:off x="2844159" y="441274"/>
            <a:ext cx="6075317"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1968’den 1998’e Eğitimin Görünüm</a:t>
            </a:r>
          </a:p>
        </p:txBody>
      </p:sp>
    </p:spTree>
    <p:extLst>
      <p:ext uri="{BB962C8B-B14F-4D97-AF65-F5344CB8AC3E}">
        <p14:creationId xmlns:p14="http://schemas.microsoft.com/office/powerpoint/2010/main" val="2668466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Veri Yer Tutucusu 1">
            <a:extLst>
              <a:ext uri="{FF2B5EF4-FFF2-40B4-BE49-F238E27FC236}">
                <a16:creationId xmlns:a16="http://schemas.microsoft.com/office/drawing/2014/main" id="{46B5A1D6-6B47-4545-84D0-30F70542AEB2}"/>
              </a:ext>
            </a:extLst>
          </p:cNvPr>
          <p:cNvSpPr>
            <a:spLocks noGrp="1"/>
          </p:cNvSpPr>
          <p:nvPr>
            <p:ph type="dt" sz="half" idx="10"/>
          </p:nvPr>
        </p:nvSpPr>
        <p:spPr>
          <a:xfrm>
            <a:off x="643467" y="6356350"/>
            <a:ext cx="2743200" cy="365125"/>
          </a:xfrm>
        </p:spPr>
        <p:txBody>
          <a:bodyPr>
            <a:normAutofit/>
          </a:bodyPr>
          <a:lstStyle/>
          <a:p>
            <a:pPr>
              <a:spcAft>
                <a:spcPts val="600"/>
              </a:spcAft>
            </a:pPr>
            <a:fld id="{F113F0C4-2CAF-1743-888E-46F79AEC8860}" type="datetime1">
              <a:rPr lang="tr-TR" smtClean="0"/>
              <a:pPr>
                <a:spcAft>
                  <a:spcPts val="600"/>
                </a:spcAft>
              </a:pPr>
              <a:t>17.04.2020</a:t>
            </a:fld>
            <a:endParaRPr lang="tr-TR"/>
          </a:p>
        </p:txBody>
      </p:sp>
      <p:sp>
        <p:nvSpPr>
          <p:cNvPr id="3" name="Alt Bilgi Yer Tutucusu 2">
            <a:extLst>
              <a:ext uri="{FF2B5EF4-FFF2-40B4-BE49-F238E27FC236}">
                <a16:creationId xmlns:a16="http://schemas.microsoft.com/office/drawing/2014/main" id="{B7D0CBEE-A47D-DC4C-8DBD-59698B54DB49}"/>
              </a:ext>
            </a:extLst>
          </p:cNvPr>
          <p:cNvSpPr>
            <a:spLocks noGrp="1"/>
          </p:cNvSpPr>
          <p:nvPr>
            <p:ph type="ftr" sz="quarter" idx="11"/>
          </p:nvPr>
        </p:nvSpPr>
        <p:spPr>
          <a:xfrm>
            <a:off x="4038600" y="6356350"/>
            <a:ext cx="4114800" cy="365125"/>
          </a:xfrm>
        </p:spPr>
        <p:txBody>
          <a:bodyPr>
            <a:normAutofit/>
          </a:bodyPr>
          <a:lstStyle/>
          <a:p>
            <a:pPr>
              <a:spcAft>
                <a:spcPts val="600"/>
              </a:spcAft>
            </a:pPr>
            <a:r>
              <a:rPr lang="tr-TR" sz="1100"/>
              <a:t>2005 Sosyal Bilgiler Öğretim Programı Sunumu - Dr. Serkan Keleşoğlu</a:t>
            </a:r>
          </a:p>
        </p:txBody>
      </p:sp>
      <p:sp>
        <p:nvSpPr>
          <p:cNvPr id="4" name="Slayt Numarası Yer Tutucusu 3">
            <a:extLst>
              <a:ext uri="{FF2B5EF4-FFF2-40B4-BE49-F238E27FC236}">
                <a16:creationId xmlns:a16="http://schemas.microsoft.com/office/drawing/2014/main" id="{A63F0215-F647-6C48-9AC5-D6415639E009}"/>
              </a:ext>
            </a:extLst>
          </p:cNvPr>
          <p:cNvSpPr>
            <a:spLocks noGrp="1"/>
          </p:cNvSpPr>
          <p:nvPr>
            <p:ph type="sldNum" sz="quarter" idx="12"/>
          </p:nvPr>
        </p:nvSpPr>
        <p:spPr>
          <a:xfrm>
            <a:off x="8805333" y="6356350"/>
            <a:ext cx="2743200" cy="365125"/>
          </a:xfrm>
        </p:spPr>
        <p:txBody>
          <a:bodyPr>
            <a:normAutofit/>
          </a:bodyPr>
          <a:lstStyle/>
          <a:p>
            <a:pPr>
              <a:spcAft>
                <a:spcPts val="600"/>
              </a:spcAft>
            </a:pPr>
            <a:fld id="{41F33D86-CA8C-924C-8D4E-0FCA5BB2FA17}" type="slidenum">
              <a:rPr lang="tr-TR" smtClean="0"/>
              <a:pPr>
                <a:spcAft>
                  <a:spcPts val="600"/>
                </a:spcAft>
              </a:pPr>
              <a:t>6</a:t>
            </a:fld>
            <a:endParaRPr lang="tr-TR"/>
          </a:p>
        </p:txBody>
      </p:sp>
      <p:sp>
        <p:nvSpPr>
          <p:cNvPr id="21" name="Isosceles Triangle 20">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Resim 5" descr="metin, makbuz, gazete içeren bir resim&#10;&#10;Açıklama otomatik olarak oluşturuldu">
            <a:extLst>
              <a:ext uri="{FF2B5EF4-FFF2-40B4-BE49-F238E27FC236}">
                <a16:creationId xmlns:a16="http://schemas.microsoft.com/office/drawing/2014/main" id="{15C53DB3-8973-134F-8371-7D195B28DE8B}"/>
              </a:ext>
            </a:extLst>
          </p:cNvPr>
          <p:cNvPicPr>
            <a:picLocks noChangeAspect="1"/>
          </p:cNvPicPr>
          <p:nvPr/>
        </p:nvPicPr>
        <p:blipFill>
          <a:blip r:embed="rId2"/>
          <a:stretch>
            <a:fillRect/>
          </a:stretch>
        </p:blipFill>
        <p:spPr>
          <a:xfrm>
            <a:off x="3179212" y="407911"/>
            <a:ext cx="5833576" cy="5571065"/>
          </a:xfrm>
          <a:prstGeom prst="rect">
            <a:avLst/>
          </a:prstGeom>
          <a:ln>
            <a:noFill/>
          </a:ln>
        </p:spPr>
      </p:pic>
      <p:sp>
        <p:nvSpPr>
          <p:cNvPr id="23" name="Isosceles Triangle 22">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49" name="Picture 1" descr="page74image33077888">
            <a:extLst>
              <a:ext uri="{FF2B5EF4-FFF2-40B4-BE49-F238E27FC236}">
                <a16:creationId xmlns:a16="http://schemas.microsoft.com/office/drawing/2014/main" id="{EC813F7E-CF1D-E642-BD4D-303F4E64E6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0160000" cy="675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3087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25D14CE-6219-DE4F-89C9-D102BC68EC4A}"/>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F8DC676A-F234-2740-85DB-D2AD1BADFC20}"/>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F3EB1122-AD10-A245-8656-73281E452A02}"/>
              </a:ext>
            </a:extLst>
          </p:cNvPr>
          <p:cNvSpPr>
            <a:spLocks noGrp="1"/>
          </p:cNvSpPr>
          <p:nvPr>
            <p:ph type="sldNum" sz="quarter" idx="12"/>
          </p:nvPr>
        </p:nvSpPr>
        <p:spPr/>
        <p:txBody>
          <a:bodyPr/>
          <a:lstStyle/>
          <a:p>
            <a:fld id="{41F33D86-CA8C-924C-8D4E-0FCA5BB2FA17}" type="slidenum">
              <a:rPr lang="tr-TR" smtClean="0"/>
              <a:t>7</a:t>
            </a:fld>
            <a:endParaRPr lang="tr-TR"/>
          </a:p>
        </p:txBody>
      </p:sp>
      <p:sp>
        <p:nvSpPr>
          <p:cNvPr id="5" name="Metin kutusu 4">
            <a:extLst>
              <a:ext uri="{FF2B5EF4-FFF2-40B4-BE49-F238E27FC236}">
                <a16:creationId xmlns:a16="http://schemas.microsoft.com/office/drawing/2014/main" id="{68CDFCFD-0518-1148-B73B-6D7B1CB7C991}"/>
              </a:ext>
            </a:extLst>
          </p:cNvPr>
          <p:cNvSpPr txBox="1"/>
          <p:nvPr/>
        </p:nvSpPr>
        <p:spPr>
          <a:xfrm>
            <a:off x="2310809" y="413737"/>
            <a:ext cx="7570381" cy="5632311"/>
          </a:xfrm>
          <a:prstGeom prst="rect">
            <a:avLst/>
          </a:prstGeom>
          <a:noFill/>
        </p:spPr>
        <p:txBody>
          <a:bodyPr wrap="square" rtlCol="0">
            <a:spAutoFit/>
          </a:bodyPr>
          <a:lstStyle/>
          <a:p>
            <a:pPr marL="342900" indent="-342900">
              <a:buAutoNum type="arabicPeriod"/>
            </a:pPr>
            <a:r>
              <a:rPr lang="tr-TR" dirty="0"/>
              <a:t>Türk Milli Eğitiminin Temel Amaçları</a:t>
            </a:r>
          </a:p>
          <a:p>
            <a:pPr marL="342900" indent="-342900">
              <a:buAutoNum type="arabicPeriod"/>
            </a:pPr>
            <a:r>
              <a:rPr lang="tr-TR" dirty="0"/>
              <a:t>Programın Uygulanışıyla İlgili Açıklamalar</a:t>
            </a:r>
          </a:p>
          <a:p>
            <a:pPr marL="342900" indent="-342900">
              <a:buAutoNum type="arabicPeriod"/>
            </a:pPr>
            <a:r>
              <a:rPr lang="tr-TR" dirty="0"/>
              <a:t>Genel Amaçlar  </a:t>
            </a:r>
          </a:p>
          <a:p>
            <a:pPr marL="800100" lvl="1" indent="-342900">
              <a:buAutoNum type="arabicPeriod"/>
            </a:pPr>
            <a:r>
              <a:rPr lang="tr-TR" dirty="0"/>
              <a:t>Vatandaşlık Görevleri ve Sorumlulukları Yönünden;</a:t>
            </a:r>
          </a:p>
          <a:p>
            <a:pPr marL="800100" lvl="1" indent="-342900">
              <a:buAutoNum type="arabicPeriod"/>
            </a:pPr>
            <a:r>
              <a:rPr lang="tr-TR" dirty="0"/>
              <a:t>Toplumda İnsanların Birbirleriyle Olan İlişkileri Yönünden;</a:t>
            </a:r>
          </a:p>
          <a:p>
            <a:pPr marL="800100" lvl="1" indent="-342900">
              <a:buAutoNum type="arabicPeriod"/>
            </a:pPr>
            <a:r>
              <a:rPr lang="tr-TR" dirty="0"/>
              <a:t>Çevreyi, Yurdu ve Dünyayı Tanıma Yetenekleri Yönünde;</a:t>
            </a:r>
          </a:p>
          <a:p>
            <a:pPr marL="800100" lvl="1" indent="-342900">
              <a:buAutoNum type="arabicPeriod"/>
            </a:pPr>
            <a:r>
              <a:rPr lang="tr-TR" dirty="0"/>
              <a:t>Ekonomik Yaşama Fikrini ve Yeteneklerini Geliştirmek Yönünden</a:t>
            </a:r>
          </a:p>
          <a:p>
            <a:pPr marL="342900" indent="-342900">
              <a:buAutoNum type="arabicPeriod"/>
            </a:pPr>
            <a:r>
              <a:rPr lang="tr-TR" dirty="0"/>
              <a:t>4. Sınıf Özel Amaçlar</a:t>
            </a:r>
          </a:p>
          <a:p>
            <a:pPr marL="342900" indent="-342900">
              <a:buAutoNum type="arabicPeriod"/>
            </a:pPr>
            <a:r>
              <a:rPr lang="tr-TR" dirty="0"/>
              <a:t>4. Sınıf Konular</a:t>
            </a:r>
          </a:p>
          <a:p>
            <a:pPr marL="342900" indent="-342900">
              <a:buAutoNum type="arabicPeriod"/>
            </a:pPr>
            <a:r>
              <a:rPr lang="tr-TR" dirty="0"/>
              <a:t>5. Sınıf Özel Amaçlar</a:t>
            </a:r>
          </a:p>
          <a:p>
            <a:pPr marL="342900" indent="-342900">
              <a:buAutoNum type="arabicPeriod"/>
            </a:pPr>
            <a:r>
              <a:rPr lang="tr-TR" dirty="0"/>
              <a:t>5. Sınıf Konular</a:t>
            </a:r>
          </a:p>
          <a:p>
            <a:pPr marL="342900" indent="-342900">
              <a:buAutoNum type="arabicPeriod"/>
            </a:pPr>
            <a:r>
              <a:rPr lang="tr-TR" dirty="0"/>
              <a:t>6. Sınıf Özel Amaçlar</a:t>
            </a:r>
          </a:p>
          <a:p>
            <a:pPr marL="342900" indent="-342900">
              <a:buAutoNum type="arabicPeriod"/>
            </a:pPr>
            <a:r>
              <a:rPr lang="tr-TR" dirty="0"/>
              <a:t>6. Sınıf Konular</a:t>
            </a:r>
          </a:p>
          <a:p>
            <a:pPr marL="342900" indent="-342900">
              <a:buAutoNum type="arabicPeriod"/>
            </a:pPr>
            <a:r>
              <a:rPr lang="tr-TR" dirty="0"/>
              <a:t>7. Sınıf Amaçlar</a:t>
            </a:r>
          </a:p>
          <a:p>
            <a:pPr marL="342900" indent="-342900">
              <a:buAutoNum type="arabicPeriod"/>
            </a:pPr>
            <a:r>
              <a:rPr lang="tr-TR" dirty="0"/>
              <a:t>7. Sınıf Konular</a:t>
            </a:r>
          </a:p>
          <a:p>
            <a:pPr marL="342900" indent="-342900">
              <a:buAutoNum type="arabicPeriod"/>
            </a:pPr>
            <a:r>
              <a:rPr lang="tr-TR" dirty="0"/>
              <a:t>Atatürkçülük İle İlgili Konular</a:t>
            </a:r>
          </a:p>
          <a:p>
            <a:pPr marL="342900" indent="-342900">
              <a:buAutoNum type="arabicPeriod"/>
            </a:pPr>
            <a:r>
              <a:rPr lang="tr-TR" dirty="0"/>
              <a:t>Sosyal Bilgiler Dersinde Kullanılabilecek Araçlar ve Gereçler</a:t>
            </a:r>
          </a:p>
          <a:p>
            <a:pPr marL="800100" lvl="1" indent="-342900">
              <a:buAutoNum type="arabicPeriod"/>
            </a:pPr>
            <a:r>
              <a:rPr lang="tr-TR" dirty="0"/>
              <a:t>Haritalar ve Levhalar</a:t>
            </a:r>
          </a:p>
          <a:p>
            <a:pPr marL="800100" lvl="1" indent="-342900">
              <a:buAutoNum type="arabicPeriod"/>
            </a:pPr>
            <a:r>
              <a:rPr lang="tr-TR" dirty="0"/>
              <a:t>Video Kasetler</a:t>
            </a:r>
          </a:p>
          <a:p>
            <a:pPr marL="800100" lvl="1" indent="-342900">
              <a:buAutoNum type="arabicPeriod"/>
            </a:pPr>
            <a:r>
              <a:rPr lang="tr-TR" dirty="0"/>
              <a:t>Film Şeridi (531-568)</a:t>
            </a:r>
          </a:p>
        </p:txBody>
      </p:sp>
    </p:spTree>
    <p:extLst>
      <p:ext uri="{BB962C8B-B14F-4D97-AF65-F5344CB8AC3E}">
        <p14:creationId xmlns:p14="http://schemas.microsoft.com/office/powerpoint/2010/main" val="251929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8</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568768"/>
            <a:ext cx="10515600" cy="4199611"/>
          </a:xfrm>
          <a:prstGeom prst="rect">
            <a:avLst/>
          </a:prstGeom>
          <a:noFill/>
        </p:spPr>
        <p:txBody>
          <a:bodyPr wrap="square" rtlCol="0">
            <a:spAutoFit/>
          </a:bodyPr>
          <a:lstStyle/>
          <a:p>
            <a:pPr marL="457200" indent="-457200">
              <a:lnSpc>
                <a:spcPct val="150000"/>
              </a:lnSpc>
              <a:buFont typeface="+mj-lt"/>
              <a:buAutoNum type="arabicPeriod"/>
            </a:pPr>
            <a:r>
              <a:rPr lang="tr-TR" sz="2000" dirty="0"/>
              <a:t>Öğrencilerin, Atatürk ilke ve inkılaplarına bağlı, laik, demokratik ve çağdaş değerleri benimseyen ve koruyan bireyler olarak yetişmeleri sağlanır. </a:t>
            </a:r>
          </a:p>
          <a:p>
            <a:pPr marL="457200" indent="-457200">
              <a:lnSpc>
                <a:spcPct val="150000"/>
              </a:lnSpc>
              <a:buFont typeface="+mj-lt"/>
              <a:buAutoNum type="arabicPeriod"/>
            </a:pPr>
            <a:r>
              <a:rPr lang="tr-TR" sz="2000" dirty="0"/>
              <a:t>Öğrencilere, Atatürk’ün »Milli kültürümüzü çağdaş uygarlık seviyesinin üstüne çıkarma» ilkesini gerçekleştirmek gerektiği bilinci kazandırılır. </a:t>
            </a:r>
          </a:p>
          <a:p>
            <a:pPr marL="457200" indent="-457200">
              <a:lnSpc>
                <a:spcPct val="150000"/>
              </a:lnSpc>
              <a:buFont typeface="+mj-lt"/>
              <a:buAutoNum type="arabicPeriod"/>
            </a:pPr>
            <a:r>
              <a:rPr lang="tr-TR" sz="2000" dirty="0"/>
              <a:t>Her fırsattan yararlanılarak, Atatürk’ün «Yurtta Sulh Cihanda Sulh» ilkesinin ve devletin bağımsızlığının, yurt ve millet bütünlüğünün ancak güçlü olmakla sağlanabileceği bilinci kazandırılır. </a:t>
            </a:r>
          </a:p>
          <a:p>
            <a:pPr marL="457200" indent="-457200">
              <a:lnSpc>
                <a:spcPct val="150000"/>
              </a:lnSpc>
              <a:buFont typeface="+mj-lt"/>
              <a:buAutoNum type="arabicPeriod"/>
            </a:pPr>
            <a:r>
              <a:rPr lang="tr-TR" sz="2000" dirty="0"/>
              <a:t>Toplumun bireyi olan öğrencilerin güven duygularını kuvvetlendirmek için Atatürk’ün «Türk, öğün, çalış, güven» ve «Ne Mutlu Türk’üm diyene» sözleri temel alınır. </a:t>
            </a:r>
          </a:p>
        </p:txBody>
      </p:sp>
      <p:sp>
        <p:nvSpPr>
          <p:cNvPr id="6" name="Dikdörtgen 5">
            <a:extLst>
              <a:ext uri="{FF2B5EF4-FFF2-40B4-BE49-F238E27FC236}">
                <a16:creationId xmlns:a16="http://schemas.microsoft.com/office/drawing/2014/main" id="{3717F6B3-27A1-6246-928F-BBD48A3CB0B4}"/>
              </a:ext>
            </a:extLst>
          </p:cNvPr>
          <p:cNvSpPr/>
          <p:nvPr/>
        </p:nvSpPr>
        <p:spPr>
          <a:xfrm>
            <a:off x="2269958" y="688409"/>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4029166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17.04.2020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9</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199" y="1098362"/>
            <a:ext cx="10888579" cy="5122941"/>
          </a:xfrm>
          <a:prstGeom prst="rect">
            <a:avLst/>
          </a:prstGeom>
          <a:noFill/>
        </p:spPr>
        <p:txBody>
          <a:bodyPr wrap="square" rtlCol="0">
            <a:spAutoFit/>
          </a:bodyPr>
          <a:lstStyle/>
          <a:p>
            <a:pPr marL="457200" indent="-457200">
              <a:lnSpc>
                <a:spcPct val="150000"/>
              </a:lnSpc>
              <a:buFont typeface="+mj-lt"/>
              <a:buAutoNum type="arabicPeriod" startAt="5"/>
            </a:pPr>
            <a:r>
              <a:rPr lang="tr-TR" sz="2000" dirty="0"/>
              <a:t>Öğrencilerin; Türk milletine, Türk bayrağına , Türk ordusuna ve vatanına hizmet eden kişilere karşı saygı, sevgi ve güven duyguları kuvvetlendirilir, milli birlik ve dayanışmanın anlam ve önemini kavratılır. </a:t>
            </a:r>
          </a:p>
          <a:p>
            <a:pPr marL="457200" indent="-457200">
              <a:lnSpc>
                <a:spcPct val="150000"/>
              </a:lnSpc>
              <a:buFont typeface="+mj-lt"/>
              <a:buAutoNum type="arabicPeriod" startAt="5"/>
            </a:pPr>
            <a:r>
              <a:rPr lang="tr-TR" sz="2000" dirty="0"/>
              <a:t>Konuların, tarih, coğrafya, vatandaşlık, ekonomi, psikoloji, sosyoloji, antropoloji, hukuk ve eğitim alanlarıyla ilişkili olmak üzere çok yönlü bir bütün olarak işlenir. </a:t>
            </a:r>
          </a:p>
          <a:p>
            <a:pPr marL="457200" indent="-457200">
              <a:lnSpc>
                <a:spcPct val="150000"/>
              </a:lnSpc>
              <a:buFont typeface="+mj-lt"/>
              <a:buAutoNum type="arabicPeriod" startAt="5"/>
            </a:pPr>
            <a:r>
              <a:rPr lang="tr-TR" sz="2000" dirty="0"/>
              <a:t>Konuların işlenişinde, programdaki sıraya esas olmakla birlikte öğretmen ünitelere çevre özelliklerini de dikkate alarak Türk milli eğitiminin genel amaç ve temel ilkelerine uygun yeni konular ekleyebilir veya verilmiş olan konuların yerlerini değiştirebilir. </a:t>
            </a:r>
          </a:p>
          <a:p>
            <a:pPr marL="457200" indent="-457200">
              <a:lnSpc>
                <a:spcPct val="150000"/>
              </a:lnSpc>
              <a:buFont typeface="+mj-lt"/>
              <a:buAutoNum type="arabicPeriod" startAt="5"/>
            </a:pPr>
            <a:r>
              <a:rPr lang="tr-TR" sz="2000" dirty="0"/>
              <a:t>Öğrencilere demokrasinin çağımızın en güzel yaşam tarzı olduğu kavratılır, demokrasimizin korunması ve geliştirilmesi gerektiği bilinci kazandırılır. Türkiye Cumhuriyeti’nin demokratik olduğu, cumhuriyetin demokrasi ile bütünleştiği belirtilir, vatan ve cumhuriyet sevgisi telkin edilir. </a:t>
            </a:r>
          </a:p>
        </p:txBody>
      </p:sp>
      <p:sp>
        <p:nvSpPr>
          <p:cNvPr id="6" name="Dikdörtgen 5">
            <a:extLst>
              <a:ext uri="{FF2B5EF4-FFF2-40B4-BE49-F238E27FC236}">
                <a16:creationId xmlns:a16="http://schemas.microsoft.com/office/drawing/2014/main" id="{3717F6B3-27A1-6246-928F-BBD48A3CB0B4}"/>
              </a:ext>
            </a:extLst>
          </p:cNvPr>
          <p:cNvSpPr/>
          <p:nvPr/>
        </p:nvSpPr>
        <p:spPr>
          <a:xfrm>
            <a:off x="2209800" y="335568"/>
            <a:ext cx="7001276"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Programın Uygulanışıyla İlgili Açıklamalar</a:t>
            </a:r>
          </a:p>
        </p:txBody>
      </p:sp>
    </p:spTree>
    <p:extLst>
      <p:ext uri="{BB962C8B-B14F-4D97-AF65-F5344CB8AC3E}">
        <p14:creationId xmlns:p14="http://schemas.microsoft.com/office/powerpoint/2010/main" val="3221465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2316</Words>
  <Application>Microsoft Macintosh PowerPoint</Application>
  <PresentationFormat>Geniş ekran</PresentationFormat>
  <Paragraphs>200</Paragraphs>
  <Slides>26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Serkan.Kelesoglu</dc:creator>
  <cp:lastModifiedBy>Serkan.Kelesoglu</cp:lastModifiedBy>
  <cp:revision>25</cp:revision>
  <dcterms:created xsi:type="dcterms:W3CDTF">2020-04-16T23:21:39Z</dcterms:created>
  <dcterms:modified xsi:type="dcterms:W3CDTF">2020-04-17T08:00:35Z</dcterms:modified>
</cp:coreProperties>
</file>