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7" r:id="rId2"/>
    <p:sldId id="275" r:id="rId3"/>
    <p:sldId id="278" r:id="rId4"/>
    <p:sldId id="279" r:id="rId5"/>
    <p:sldId id="280" r:id="rId6"/>
    <p:sldId id="277" r:id="rId7"/>
    <p:sldId id="281" r:id="rId8"/>
    <p:sldId id="282" r:id="rId9"/>
    <p:sldId id="283" r:id="rId10"/>
    <p:sldId id="284" r:id="rId11"/>
    <p:sldId id="285" r:id="rId12"/>
    <p:sldId id="286" r:id="rId13"/>
    <p:sldId id="287" r:id="rId14"/>
    <p:sldId id="274" r:id="rId15"/>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5" autoAdjust="0"/>
    <p:restoredTop sz="94660"/>
  </p:normalViewPr>
  <p:slideViewPr>
    <p:cSldViewPr snapToGrid="0">
      <p:cViewPr varScale="1">
        <p:scale>
          <a:sx n="83" d="100"/>
          <a:sy n="83" d="100"/>
        </p:scale>
        <p:origin x="686" y="67"/>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özge sakiyan" userId="b6bebe72cd1ac83e" providerId="LiveId" clId="{E147FAD6-2114-374E-A4C8-9642E6507BC7}"/>
    <pc:docChg chg="modSld">
      <pc:chgData name="özge sakiyan" userId="b6bebe72cd1ac83e" providerId="LiveId" clId="{E147FAD6-2114-374E-A4C8-9642E6507BC7}" dt="2021-04-19T04:37:23.559" v="93" actId="20577"/>
      <pc:docMkLst>
        <pc:docMk/>
      </pc:docMkLst>
      <pc:sldChg chg="modSp">
        <pc:chgData name="özge sakiyan" userId="b6bebe72cd1ac83e" providerId="LiveId" clId="{E147FAD6-2114-374E-A4C8-9642E6507BC7}" dt="2021-04-19T04:37:23.559" v="93" actId="20577"/>
        <pc:sldMkLst>
          <pc:docMk/>
          <pc:sldMk cId="1035038048" sldId="276"/>
        </pc:sldMkLst>
        <pc:spChg chg="mod">
          <ac:chgData name="özge sakiyan" userId="b6bebe72cd1ac83e" providerId="LiveId" clId="{E147FAD6-2114-374E-A4C8-9642E6507BC7}" dt="2021-04-19T04:37:23.559" v="93" actId="20577"/>
          <ac:spMkLst>
            <pc:docMk/>
            <pc:sldMk cId="1035038048" sldId="276"/>
            <ac:spMk id="3" creationId="{00000000-0000-0000-0000-000000000000}"/>
          </ac:spMkLst>
        </pc:spChg>
      </pc:sldChg>
    </pc:docChg>
  </pc:docChgLst>
  <pc:docChgLst>
    <pc:chgData name="özge sakiyan" userId="b6bebe72cd1ac83e" providerId="LiveId" clId="{DFDBFAC8-727F-0440-8512-B7C46BDCE9F9}"/>
    <pc:docChg chg="modSld">
      <pc:chgData name="özge sakiyan" userId="b6bebe72cd1ac83e" providerId="LiveId" clId="{DFDBFAC8-727F-0440-8512-B7C46BDCE9F9}" dt="2021-02-26T11:22:17.192" v="10" actId="20577"/>
      <pc:docMkLst>
        <pc:docMk/>
      </pc:docMkLst>
      <pc:sldChg chg="modSp">
        <pc:chgData name="özge sakiyan" userId="b6bebe72cd1ac83e" providerId="LiveId" clId="{DFDBFAC8-727F-0440-8512-B7C46BDCE9F9}" dt="2021-02-26T11:22:17.192" v="10" actId="20577"/>
        <pc:sldMkLst>
          <pc:docMk/>
          <pc:sldMk cId="4218681406" sldId="282"/>
        </pc:sldMkLst>
        <pc:spChg chg="mod">
          <ac:chgData name="özge sakiyan" userId="b6bebe72cd1ac83e" providerId="LiveId" clId="{DFDBFAC8-727F-0440-8512-B7C46BDCE9F9}" dt="2021-02-26T11:22:17.192" v="10" actId="20577"/>
          <ac:spMkLst>
            <pc:docMk/>
            <pc:sldMk cId="4218681406" sldId="282"/>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24.08.2016</a:t>
            </a:r>
            <a:endParaRPr/>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57E03411-58E2-43FD-AE1D-AD77DFF8CB20}" type="slidenum">
              <a:r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24.08.2016</a:t>
            </a:r>
            <a:endParaRP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t>Asıl metin stillerini düzenlemek için tıklayın</a:t>
            </a:r>
          </a:p>
          <a:p>
            <a:pPr lvl="1" rtl="0"/>
            <a:r>
              <a:t>İkinci düzey</a:t>
            </a:r>
          </a:p>
          <a:p>
            <a:pPr lvl="2" rtl="0"/>
            <a:r>
              <a:t>Üçüncü düzey</a:t>
            </a:r>
          </a:p>
          <a:p>
            <a:pPr lvl="3" rtl="0"/>
            <a:r>
              <a:t>Dördüncü düzey</a:t>
            </a:r>
          </a:p>
          <a:p>
            <a:pPr lvl="4" rtl="0"/>
            <a: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C8DC57A8-AE18-4654-B6AF-04B3577165BE}" type="slidenum">
              <a:r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p:nvPr>
        </p:nvSpPr>
        <p:spPr>
          <a:xfrm>
            <a:off x="4265611" y="1752600"/>
            <a:ext cx="6858002" cy="1828800"/>
          </a:xfrm>
        </p:spPr>
        <p:txBody>
          <a:bodyPr rtlCol="0" anchor="b">
            <a:normAutofit/>
          </a:bodyPr>
          <a:lstStyle>
            <a:lvl1pPr algn="l" rtl="0">
              <a:defRPr sz="5400"/>
            </a:lvl1pPr>
          </a:lstStyle>
          <a:p>
            <a:pPr rtl="0"/>
            <a:r>
              <a:rPr lang="tr-TR"/>
              <a:t>Asıl başlık stili için tıklatın</a:t>
            </a:r>
            <a:endParaRPr/>
          </a:p>
        </p:txBody>
      </p:sp>
      <p:sp>
        <p:nvSpPr>
          <p:cNvPr id="3" name="Alt Başlık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tr-TR"/>
              <a:t>Asıl alt başlık stilini düzenlemek için tıklayın</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sim Yazılı Üç Resim">
    <p:spTree>
      <p:nvGrpSpPr>
        <p:cNvPr id="1" name=""/>
        <p:cNvGrpSpPr/>
        <p:nvPr/>
      </p:nvGrpSpPr>
      <p:grpSpPr>
        <a:xfrm>
          <a:off x="0" y="0"/>
          <a:ext cx="0" cy="0"/>
          <a:chOff x="0" y="0"/>
          <a:chExt cx="0" cy="0"/>
        </a:xfrm>
      </p:grpSpPr>
      <p:sp>
        <p:nvSpPr>
          <p:cNvPr id="2" name="Başlık 1"/>
          <p:cNvSpPr>
            <a:spLocks noGrp="1"/>
          </p:cNvSpPr>
          <p:nvPr>
            <p:ph type="title"/>
          </p:nvPr>
        </p:nvSpPr>
        <p:spPr>
          <a:xfrm>
            <a:off x="9066214" y="421594"/>
            <a:ext cx="2286000" cy="1885508"/>
          </a:xfrm>
        </p:spPr>
        <p:txBody>
          <a:bodyPr rtlCol="0">
            <a:normAutofit/>
          </a:bodyPr>
          <a:lstStyle>
            <a:lvl1pPr algn="l" rtl="0">
              <a:defRPr sz="2400"/>
            </a:lvl1pPr>
          </a:lstStyle>
          <a:p>
            <a:pPr rtl="0"/>
            <a:r>
              <a:rPr lang="tr-TR"/>
              <a:t>Asıl başlık stili için tıklatın</a:t>
            </a:r>
            <a:endParaRPr lang="tr"/>
          </a:p>
        </p:txBody>
      </p:sp>
      <p:grpSp>
        <p:nvGrpSpPr>
          <p:cNvPr id="84" name="Gr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97" name="Resim Yer Tutucusu 33" descr="Resim eklemek için boş yer tutucu. Yer tutucuya tıklayın ve eklemek istediğiniz resmi seçin."/>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tr-TR"/>
              <a:t>Resim eklemek için simgeyi tıklatın</a:t>
            </a:r>
            <a:endParaRPr dirty="0"/>
          </a:p>
        </p:txBody>
      </p:sp>
      <p:grpSp>
        <p:nvGrpSpPr>
          <p:cNvPr id="98" name="Grup 97"/>
          <p:cNvGrpSpPr/>
          <p:nvPr/>
        </p:nvGrpSpPr>
        <p:grpSpPr>
          <a:xfrm>
            <a:off x="5322489" y="319177"/>
            <a:ext cx="3389607" cy="2710838"/>
            <a:chOff x="895350" y="3313113"/>
            <a:chExt cx="3613151" cy="2790825"/>
          </a:xfrm>
          <a:solidFill>
            <a:schemeClr val="tx1">
              <a:lumMod val="50000"/>
            </a:schemeClr>
          </a:solidFill>
        </p:grpSpPr>
        <p:sp>
          <p:nvSpPr>
            <p:cNvPr id="99"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0"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11" name="Resim Yer Tutucusu 33" descr="Resim eklemek için boş yer tutucu. Yer tutucuya tıklayın ve eklemek istediğiniz resmi seçin."/>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tr-TR"/>
              <a:t>Resim eklemek için simgeyi tıklatın</a:t>
            </a:r>
            <a:endParaRPr dirty="0"/>
          </a:p>
        </p:txBody>
      </p:sp>
      <p:grpSp>
        <p:nvGrpSpPr>
          <p:cNvPr id="112" name="Grup 111"/>
          <p:cNvGrpSpPr/>
          <p:nvPr/>
        </p:nvGrpSpPr>
        <p:grpSpPr>
          <a:xfrm>
            <a:off x="5322489" y="3245640"/>
            <a:ext cx="3389607" cy="2710838"/>
            <a:chOff x="895350" y="3313113"/>
            <a:chExt cx="3613151" cy="2790825"/>
          </a:xfrm>
          <a:solidFill>
            <a:schemeClr val="tx1">
              <a:lumMod val="50000"/>
            </a:schemeClr>
          </a:solidFill>
        </p:grpSpPr>
        <p:sp>
          <p:nvSpPr>
            <p:cNvPr id="113"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4"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5"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6"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7"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8"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9"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0"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1"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2"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3"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4"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5" name="Resim Yer Tutucusu 33" descr="Resim eklemek için boş yer tutucu. Yer tutucuya tıklayın ve eklemek istediğiniz resmi seçin."/>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tr-TR"/>
              <a:t>Resim eklemek için simgeyi tıklatın</a:t>
            </a:r>
            <a:endParaRPr dirty="0"/>
          </a:p>
        </p:txBody>
      </p:sp>
      <p:sp>
        <p:nvSpPr>
          <p:cNvPr id="126" name="Metin Yer Tutucusu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8" name="Slayt Numarası Yer Tutucusu 7"/>
          <p:cNvSpPr>
            <a:spLocks noGrp="1"/>
          </p:cNvSpPr>
          <p:nvPr>
            <p:ph type="sldNum" sz="quarter" idx="12"/>
          </p:nvPr>
        </p:nvSpPr>
        <p:spPr/>
        <p:txBody>
          <a:bodyPr rtlCol="0"/>
          <a:lstStyle/>
          <a:p>
            <a:pPr rtl="0"/>
            <a:fld id="{022B156B-59AE-415F-B24B-8756D48BB977}" type="slidenum">
              <a:rPr/>
              <a:pPr/>
              <a:t>‹#›</a:t>
            </a:fld>
            <a:endParaRPr/>
          </a:p>
        </p:txBody>
      </p:sp>
      <p:sp>
        <p:nvSpPr>
          <p:cNvPr id="7" name="Alt Bilgi Yer Tutucusu 6"/>
          <p:cNvSpPr>
            <a:spLocks noGrp="1"/>
          </p:cNvSpPr>
          <p:nvPr>
            <p:ph type="ftr" sz="quarter" idx="11"/>
          </p:nvPr>
        </p:nvSpPr>
        <p:spPr/>
        <p:txBody>
          <a:bodyPr rtlCol="0"/>
          <a:lstStyle/>
          <a:p>
            <a:pPr rtl="0"/>
            <a:endParaRPr/>
          </a:p>
        </p:txBody>
      </p:sp>
      <p:sp>
        <p:nvSpPr>
          <p:cNvPr id="6" name="Tarih Yer Tutucusu 5"/>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tr-TR"/>
              <a:t>Asıl başlık stili için tıklatın</a:t>
            </a:r>
            <a:endParaRPr dirty="0"/>
          </a:p>
        </p:txBody>
      </p:sp>
      <p:sp>
        <p:nvSpPr>
          <p:cNvPr id="3" name="İçerik Yer Tutucusu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dirty="0"/>
          </a:p>
        </p:txBody>
      </p:sp>
      <p:sp>
        <p:nvSpPr>
          <p:cNvPr id="4" name="Metin Yer Tutucusu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7" name="Slayt Numarası Yer Tutucusu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a:pPr/>
              <a:t>‹#›</a:t>
            </a:fld>
            <a:endParaRPr/>
          </a:p>
        </p:txBody>
      </p:sp>
      <p:sp>
        <p:nvSpPr>
          <p:cNvPr id="6" name="Alt Bilgi Yer Tutucusu 5"/>
          <p:cNvSpPr>
            <a:spLocks noGrp="1"/>
          </p:cNvSpPr>
          <p:nvPr>
            <p:ph type="ftr" sz="quarter" idx="11"/>
          </p:nvPr>
        </p:nvSpPr>
        <p:spPr/>
        <p:txBody>
          <a:bodyPr rtlCol="0"/>
          <a:lstStyle/>
          <a:p>
            <a:pPr rtl="0"/>
            <a:endParaRPr/>
          </a:p>
        </p:txBody>
      </p:sp>
      <p:sp>
        <p:nvSpPr>
          <p:cNvPr id="5" name="Tarih Yer Tutucusu 4"/>
          <p:cNvSpPr>
            <a:spLocks noGrp="1"/>
          </p:cNvSpPr>
          <p:nvPr>
            <p:ph type="dt" sz="half" idx="10"/>
          </p:nvPr>
        </p:nvSpPr>
        <p:spPr>
          <a:xfrm>
            <a:off x="8075611" y="6019801"/>
            <a:ext cx="1396260" cy="228600"/>
          </a:xfrm>
        </p:spPr>
        <p:txBody>
          <a:bodyPr rtlCol="0"/>
          <a:lstStyle/>
          <a:p>
            <a:pPr rtl="0"/>
            <a:r>
              <a:rPr lang="en-US"/>
              <a:t>24.08.2016</a:t>
            </a:r>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tr-TR"/>
              <a:t>Asıl başlık stili için tıklatın</a:t>
            </a:r>
            <a:endParaRPr dirty="0"/>
          </a:p>
        </p:txBody>
      </p:sp>
      <p:grpSp>
        <p:nvGrpSpPr>
          <p:cNvPr id="8" name="Grup 7"/>
          <p:cNvGrpSpPr/>
          <p:nvPr/>
        </p:nvGrpSpPr>
        <p:grpSpPr>
          <a:xfrm>
            <a:off x="595546" y="781398"/>
            <a:ext cx="6433398" cy="5053665"/>
            <a:chOff x="5162444" y="781398"/>
            <a:chExt cx="6433398" cy="5053665"/>
          </a:xfrm>
        </p:grpSpPr>
        <p:sp>
          <p:nvSpPr>
            <p:cNvPr id="9" name="Serbest 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0" name="Serbest Biçi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nvGrpSpPr>
            <p:cNvPr id="11" name="Grup 10"/>
            <p:cNvGrpSpPr/>
            <p:nvPr/>
          </p:nvGrpSpPr>
          <p:grpSpPr>
            <a:xfrm>
              <a:off x="5814205" y="859113"/>
              <a:ext cx="5129146" cy="4880471"/>
              <a:chOff x="7856559" y="859113"/>
              <a:chExt cx="3086791" cy="4880471"/>
            </a:xfrm>
          </p:grpSpPr>
          <p:sp>
            <p:nvSpPr>
              <p:cNvPr id="20" name="Serbest Biçi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Serbest Biçi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12" name="Serbest Biçi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Serbest Biçi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Serbest Biçi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Serbest Biçi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Serbest Biçi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Serbest Biçi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Serbest Biçi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Serbest Biçi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 name="Resim Yer Tutucusu 2" descr="Resim eklemek için boş yer tutucu. Yer tutucuya tıklayın ve eklemek istediğiniz resmi seçin."/>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tr-TR"/>
              <a:t>Resim eklemek için simgeyi tıklatın</a:t>
            </a:r>
            <a:endParaRPr dirty="0"/>
          </a:p>
        </p:txBody>
      </p:sp>
      <p:sp>
        <p:nvSpPr>
          <p:cNvPr id="4" name="Metin Yer Tutucusu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7" name="Slayt Numarası Yer Tutucusu 6"/>
          <p:cNvSpPr>
            <a:spLocks noGrp="1"/>
          </p:cNvSpPr>
          <p:nvPr>
            <p:ph type="sldNum" sz="quarter" idx="12"/>
          </p:nvPr>
        </p:nvSpPr>
        <p:spPr/>
        <p:txBody>
          <a:bodyPr rtlCol="0"/>
          <a:lstStyle/>
          <a:p>
            <a:pPr rtl="0"/>
            <a:fld id="{022B156B-59AE-415F-B24B-8756D48BB977}" type="slidenum">
              <a:rPr/>
              <a:t>‹#›</a:t>
            </a:fld>
            <a:endParaRPr/>
          </a:p>
        </p:txBody>
      </p:sp>
      <p:sp>
        <p:nvSpPr>
          <p:cNvPr id="6" name="Alt Bilgi Yer Tutucusu 5"/>
          <p:cNvSpPr>
            <a:spLocks noGrp="1"/>
          </p:cNvSpPr>
          <p:nvPr>
            <p:ph type="ftr" sz="quarter" idx="11"/>
          </p:nvPr>
        </p:nvSpPr>
        <p:spPr/>
        <p:txBody>
          <a:bodyPr rtlCol="0"/>
          <a:lstStyle/>
          <a:p>
            <a:pPr rtl="0"/>
            <a:endParaRPr/>
          </a:p>
        </p:txBody>
      </p:sp>
      <p:sp>
        <p:nvSpPr>
          <p:cNvPr id="5" name="Tarih Yer Tutucusu 4"/>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 için tıklatın</a:t>
            </a:r>
            <a:endParaRPr/>
          </a:p>
        </p:txBody>
      </p:sp>
      <p:sp>
        <p:nvSpPr>
          <p:cNvPr id="3" name="Dikey Metin Yer Tutucusu 2"/>
          <p:cNvSpPr>
            <a:spLocks noGrp="1"/>
          </p:cNvSpPr>
          <p:nvPr>
            <p:ph type="body" orient="vert" idx="1"/>
          </p:nvPr>
        </p:nvSpPr>
        <p:spPr/>
        <p:txBody>
          <a:bodyPr vert="eaVert"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6" name="Slayt Numarası Yer Tutucusu 5"/>
          <p:cNvSpPr>
            <a:spLocks noGrp="1"/>
          </p:cNvSpPr>
          <p:nvPr>
            <p:ph type="sldNum" sz="quarter" idx="12"/>
          </p:nvPr>
        </p:nvSpPr>
        <p:spPr/>
        <p:txBody>
          <a:bodyPr rtlCol="0"/>
          <a:lstStyle/>
          <a:p>
            <a:pPr rtl="0"/>
            <a:fld id="{022B156B-59AE-415F-B24B-8756D48BB977}" type="slidenum">
              <a:rPr/>
              <a:t>‹#›</a:t>
            </a:fld>
            <a:endParaRPr/>
          </a:p>
        </p:txBody>
      </p:sp>
      <p:sp>
        <p:nvSpPr>
          <p:cNvPr id="5" name="Alt Bilgi Yer Tutucusu 4"/>
          <p:cNvSpPr>
            <a:spLocks noGrp="1"/>
          </p:cNvSpPr>
          <p:nvPr>
            <p:ph type="ftr" sz="quarter" idx="11"/>
          </p:nvPr>
        </p:nvSpPr>
        <p:spPr/>
        <p:txBody>
          <a:bodyPr rtlCol="0"/>
          <a:lstStyle/>
          <a:p>
            <a:pPr rtl="0"/>
            <a:endParaRPr/>
          </a:p>
        </p:txBody>
      </p:sp>
      <p:sp>
        <p:nvSpPr>
          <p:cNvPr id="4" name="Tarih Yer Tutucusu 3"/>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624268" y="304800"/>
            <a:ext cx="1729531" cy="5676900"/>
          </a:xfrm>
        </p:spPr>
        <p:txBody>
          <a:bodyPr vert="eaVert" rtlCol="0"/>
          <a:lstStyle/>
          <a:p>
            <a:pPr rtl="0"/>
            <a:r>
              <a:rPr lang="tr-TR"/>
              <a:t>Asıl başlık stili için tıklatın</a:t>
            </a:r>
            <a:endParaRPr/>
          </a:p>
        </p:txBody>
      </p:sp>
      <p:sp>
        <p:nvSpPr>
          <p:cNvPr id="3" name="Dikey Metin Yer Tutucusu 2"/>
          <p:cNvSpPr>
            <a:spLocks noGrp="1"/>
          </p:cNvSpPr>
          <p:nvPr>
            <p:ph type="body" orient="vert" idx="1"/>
          </p:nvPr>
        </p:nvSpPr>
        <p:spPr>
          <a:xfrm>
            <a:off x="838199" y="304800"/>
            <a:ext cx="8633671" cy="5676900"/>
          </a:xfrm>
        </p:spPr>
        <p:txBody>
          <a:bodyPr vert="eaVert"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6" name="Slayt Numarası Yer Tutucusu 5"/>
          <p:cNvSpPr>
            <a:spLocks noGrp="1"/>
          </p:cNvSpPr>
          <p:nvPr>
            <p:ph type="sldNum" sz="quarter" idx="12"/>
          </p:nvPr>
        </p:nvSpPr>
        <p:spPr/>
        <p:txBody>
          <a:bodyPr rtlCol="0"/>
          <a:lstStyle/>
          <a:p>
            <a:pPr rtl="0"/>
            <a:fld id="{022B156B-59AE-415F-B24B-8756D48BB977}" type="slidenum">
              <a:rPr/>
              <a:t>‹#›</a:t>
            </a:fld>
            <a:endParaRPr/>
          </a:p>
        </p:txBody>
      </p:sp>
      <p:sp>
        <p:nvSpPr>
          <p:cNvPr id="5" name="Alt Bilgi Yer Tutucusu 4"/>
          <p:cNvSpPr>
            <a:spLocks noGrp="1"/>
          </p:cNvSpPr>
          <p:nvPr>
            <p:ph type="ftr" sz="quarter" idx="11"/>
          </p:nvPr>
        </p:nvSpPr>
        <p:spPr/>
        <p:txBody>
          <a:bodyPr rtlCol="0"/>
          <a:lstStyle/>
          <a:p>
            <a:pPr rtl="0"/>
            <a:endParaRPr/>
          </a:p>
        </p:txBody>
      </p:sp>
      <p:sp>
        <p:nvSpPr>
          <p:cNvPr id="4" name="Tarih Yer Tutucusu 3"/>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 için tıklatın</a:t>
            </a:r>
            <a:endParaRPr/>
          </a:p>
        </p:txBody>
      </p:sp>
      <p:sp>
        <p:nvSpPr>
          <p:cNvPr id="3" name="İçerik Yer Tutucusu 2"/>
          <p:cNvSpPr>
            <a:spLocks noGrp="1"/>
          </p:cNvSpPr>
          <p:nvPr>
            <p:ph idx="1"/>
          </p:nvPr>
        </p:nvSpPr>
        <p:spPr/>
        <p:txBody>
          <a:bodyPr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6" name="Slayt Numarası Yer Tutucusu 5"/>
          <p:cNvSpPr>
            <a:spLocks noGrp="1"/>
          </p:cNvSpPr>
          <p:nvPr>
            <p:ph type="sldNum" sz="quarter" idx="12"/>
          </p:nvPr>
        </p:nvSpPr>
        <p:spPr/>
        <p:txBody>
          <a:bodyPr rtlCol="0"/>
          <a:lstStyle/>
          <a:p>
            <a:pPr rtl="0"/>
            <a:fld id="{022B156B-59AE-415F-B24B-8756D48BB977}" type="slidenum">
              <a:rPr/>
              <a:t>‹#›</a:t>
            </a:fld>
            <a:endParaRPr dirty="0"/>
          </a:p>
        </p:txBody>
      </p:sp>
      <p:sp>
        <p:nvSpPr>
          <p:cNvPr id="5" name="Alt Bilgi Yer Tutucusu 4"/>
          <p:cNvSpPr>
            <a:spLocks noGrp="1"/>
          </p:cNvSpPr>
          <p:nvPr>
            <p:ph type="ftr" sz="quarter" idx="11"/>
          </p:nvPr>
        </p:nvSpPr>
        <p:spPr/>
        <p:txBody>
          <a:bodyPr rtlCol="0"/>
          <a:lstStyle/>
          <a:p>
            <a:pPr rtl="0"/>
            <a:endParaRPr/>
          </a:p>
        </p:txBody>
      </p:sp>
      <p:sp>
        <p:nvSpPr>
          <p:cNvPr id="4" name="Tarih Yer Tutucusu 3"/>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tr-TR"/>
              <a:t>Asıl başlık stili için tıklatın</a:t>
            </a:r>
            <a:endParaRPr/>
          </a:p>
        </p:txBody>
      </p:sp>
      <p:sp>
        <p:nvSpPr>
          <p:cNvPr id="3" name="Metin Yer Tutucusu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tr-TR"/>
              <a:t>Asıl metin stillerini düzenle</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 için tıklatın</a:t>
            </a:r>
            <a:endParaRPr/>
          </a:p>
        </p:txBody>
      </p:sp>
      <p:sp>
        <p:nvSpPr>
          <p:cNvPr id="3" name="İçerik Yer Tutucusu 2"/>
          <p:cNvSpPr>
            <a:spLocks noGrp="1"/>
          </p:cNvSpPr>
          <p:nvPr>
            <p:ph sz="half" idx="1"/>
          </p:nvPr>
        </p:nvSpPr>
        <p:spPr>
          <a:xfrm>
            <a:off x="1065212" y="1825625"/>
            <a:ext cx="4954588" cy="4187952"/>
          </a:xfrm>
        </p:spPr>
        <p:txBody>
          <a:bodyPr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4" name="İçerik Yer Tutucusu 3"/>
          <p:cNvSpPr>
            <a:spLocks noGrp="1"/>
          </p:cNvSpPr>
          <p:nvPr>
            <p:ph sz="half" idx="2"/>
          </p:nvPr>
        </p:nvSpPr>
        <p:spPr>
          <a:xfrm>
            <a:off x="6172200" y="1825625"/>
            <a:ext cx="4951414" cy="4187952"/>
          </a:xfrm>
        </p:spPr>
        <p:txBody>
          <a:bodyPr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7" name="Slayt Numarası Yer Tutucusu 6"/>
          <p:cNvSpPr>
            <a:spLocks noGrp="1"/>
          </p:cNvSpPr>
          <p:nvPr>
            <p:ph type="sldNum" sz="quarter" idx="12"/>
          </p:nvPr>
        </p:nvSpPr>
        <p:spPr/>
        <p:txBody>
          <a:bodyPr rtlCol="0"/>
          <a:lstStyle/>
          <a:p>
            <a:pPr rtl="0"/>
            <a:fld id="{022B156B-59AE-415F-B24B-8756D48BB977}" type="slidenum">
              <a:rPr/>
              <a:t>‹#›</a:t>
            </a:fld>
            <a:endParaRPr/>
          </a:p>
        </p:txBody>
      </p:sp>
      <p:sp>
        <p:nvSpPr>
          <p:cNvPr id="6" name="Alt Bilgi Yer Tutucusu 5"/>
          <p:cNvSpPr>
            <a:spLocks noGrp="1"/>
          </p:cNvSpPr>
          <p:nvPr>
            <p:ph type="ftr" sz="quarter" idx="11"/>
          </p:nvPr>
        </p:nvSpPr>
        <p:spPr/>
        <p:txBody>
          <a:bodyPr rtlCol="0"/>
          <a:lstStyle/>
          <a:p>
            <a:pPr rtl="0"/>
            <a:endParaRPr/>
          </a:p>
        </p:txBody>
      </p:sp>
      <p:sp>
        <p:nvSpPr>
          <p:cNvPr id="5" name="Tarih Yer Tutucusu 4"/>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 için tıklatın</a:t>
            </a:r>
            <a:endParaRPr/>
          </a:p>
        </p:txBody>
      </p:sp>
      <p:sp>
        <p:nvSpPr>
          <p:cNvPr id="3" name="Metin Yer Tutucusu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tr-TR"/>
              <a:t>Asıl metin stillerini düzenle</a:t>
            </a:r>
          </a:p>
        </p:txBody>
      </p:sp>
      <p:sp>
        <p:nvSpPr>
          <p:cNvPr id="4" name="İçerik Yer Tutucusu 3"/>
          <p:cNvSpPr>
            <a:spLocks noGrp="1"/>
          </p:cNvSpPr>
          <p:nvPr>
            <p:ph sz="half" idx="2"/>
          </p:nvPr>
        </p:nvSpPr>
        <p:spPr>
          <a:xfrm>
            <a:off x="1069848" y="2505075"/>
            <a:ext cx="4956048" cy="3476625"/>
          </a:xfrm>
        </p:spPr>
        <p:txBody>
          <a:bodyPr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5" name="Metin Yer Tutucusu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tr-TR"/>
              <a:t>Asıl metin stillerini düzenle</a:t>
            </a:r>
          </a:p>
        </p:txBody>
      </p:sp>
      <p:sp>
        <p:nvSpPr>
          <p:cNvPr id="6" name="İçerik Yer Tutucusu 5"/>
          <p:cNvSpPr>
            <a:spLocks noGrp="1"/>
          </p:cNvSpPr>
          <p:nvPr>
            <p:ph sz="quarter" idx="4"/>
          </p:nvPr>
        </p:nvSpPr>
        <p:spPr>
          <a:xfrm>
            <a:off x="6172200" y="2505075"/>
            <a:ext cx="4956048" cy="3476625"/>
          </a:xfrm>
        </p:spPr>
        <p:txBody>
          <a:bodyPr rtlCol="0"/>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a:p>
        </p:txBody>
      </p:sp>
      <p:sp>
        <p:nvSpPr>
          <p:cNvPr id="9" name="Slayt Numarası Yer Tutucusu 8"/>
          <p:cNvSpPr>
            <a:spLocks noGrp="1"/>
          </p:cNvSpPr>
          <p:nvPr>
            <p:ph type="sldNum" sz="quarter" idx="12"/>
          </p:nvPr>
        </p:nvSpPr>
        <p:spPr/>
        <p:txBody>
          <a:bodyPr rtlCol="0"/>
          <a:lstStyle/>
          <a:p>
            <a:pPr rtl="0"/>
            <a:fld id="{022B156B-59AE-415F-B24B-8756D48BB977}" type="slidenum">
              <a:rPr/>
              <a:t>‹#›</a:t>
            </a:fld>
            <a:endParaRPr/>
          </a:p>
        </p:txBody>
      </p:sp>
      <p:sp>
        <p:nvSpPr>
          <p:cNvPr id="8" name="Alt Bilgi Yer Tutucusu 7"/>
          <p:cNvSpPr>
            <a:spLocks noGrp="1"/>
          </p:cNvSpPr>
          <p:nvPr>
            <p:ph type="ftr" sz="quarter" idx="11"/>
          </p:nvPr>
        </p:nvSpPr>
        <p:spPr/>
        <p:txBody>
          <a:bodyPr rtlCol="0"/>
          <a:lstStyle/>
          <a:p>
            <a:pPr rtl="0"/>
            <a:endParaRPr/>
          </a:p>
        </p:txBody>
      </p:sp>
      <p:sp>
        <p:nvSpPr>
          <p:cNvPr id="7" name="Tarih Yer Tutucusu 6"/>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 için tıklatın</a:t>
            </a:r>
            <a:endParaRPr/>
          </a:p>
        </p:txBody>
      </p:sp>
      <p:sp>
        <p:nvSpPr>
          <p:cNvPr id="5" name="Slayt Numarası Yer Tutucusu 4"/>
          <p:cNvSpPr>
            <a:spLocks noGrp="1"/>
          </p:cNvSpPr>
          <p:nvPr>
            <p:ph type="sldNum" sz="quarter" idx="12"/>
          </p:nvPr>
        </p:nvSpPr>
        <p:spPr/>
        <p:txBody>
          <a:bodyPr rtlCol="0"/>
          <a:lstStyle/>
          <a:p>
            <a:pPr rtl="0"/>
            <a:fld id="{022B156B-59AE-415F-B24B-8756D48BB977}" type="slidenum">
              <a:rPr/>
              <a:t>‹#›</a:t>
            </a:fld>
            <a:endParaRPr/>
          </a:p>
        </p:txBody>
      </p:sp>
      <p:sp>
        <p:nvSpPr>
          <p:cNvPr id="4" name="Alt Bilgi Yer Tutucusu 3"/>
          <p:cNvSpPr>
            <a:spLocks noGrp="1"/>
          </p:cNvSpPr>
          <p:nvPr>
            <p:ph type="ftr" sz="quarter" idx="11"/>
          </p:nvPr>
        </p:nvSpPr>
        <p:spPr/>
        <p:txBody>
          <a:bodyPr rtlCol="0"/>
          <a:lstStyle/>
          <a:p>
            <a:pPr rtl="0"/>
            <a:endParaRPr/>
          </a:p>
        </p:txBody>
      </p:sp>
      <p:sp>
        <p:nvSpPr>
          <p:cNvPr id="3" name="Tarih Yer Tutucusu 2"/>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rtlCol="0"/>
          <a:lstStyle/>
          <a:p>
            <a:pPr rtl="0"/>
            <a:fld id="{022B156B-59AE-415F-B24B-8756D48BB977}" type="slidenum">
              <a:rPr/>
              <a:t>‹#›</a:t>
            </a:fld>
            <a:endParaRPr/>
          </a:p>
        </p:txBody>
      </p:sp>
      <p:sp>
        <p:nvSpPr>
          <p:cNvPr id="3" name="Alt Bilgi Yer Tutucusu 2"/>
          <p:cNvSpPr>
            <a:spLocks noGrp="1"/>
          </p:cNvSpPr>
          <p:nvPr>
            <p:ph type="ftr" sz="quarter" idx="11"/>
          </p:nvPr>
        </p:nvSpPr>
        <p:spPr/>
        <p:txBody>
          <a:bodyPr rtlCol="0"/>
          <a:lstStyle/>
          <a:p>
            <a:pPr rtl="0"/>
            <a:endParaRPr/>
          </a:p>
        </p:txBody>
      </p:sp>
      <p:sp>
        <p:nvSpPr>
          <p:cNvPr id="2" name="Tarih Yer Tutucusu 1"/>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sim Yazılı İki Resim">
    <p:spTree>
      <p:nvGrpSpPr>
        <p:cNvPr id="1" name=""/>
        <p:cNvGrpSpPr/>
        <p:nvPr/>
      </p:nvGrpSpPr>
      <p:grpSpPr>
        <a:xfrm>
          <a:off x="0" y="0"/>
          <a:ext cx="0" cy="0"/>
          <a:chOff x="0" y="0"/>
          <a:chExt cx="0" cy="0"/>
        </a:xfrm>
      </p:grpSpPr>
      <p:sp>
        <p:nvSpPr>
          <p:cNvPr id="2" name="Başlık 1"/>
          <p:cNvSpPr>
            <a:spLocks noGrp="1"/>
          </p:cNvSpPr>
          <p:nvPr>
            <p:ph type="title"/>
          </p:nvPr>
        </p:nvSpPr>
        <p:spPr>
          <a:xfrm>
            <a:off x="1065212" y="304799"/>
            <a:ext cx="10058402" cy="1216152"/>
          </a:xfrm>
        </p:spPr>
        <p:txBody>
          <a:bodyPr rtlCol="0"/>
          <a:lstStyle>
            <a:lvl1pPr algn="l" rtl="0">
              <a:defRPr/>
            </a:lvl1pPr>
          </a:lstStyle>
          <a:p>
            <a:pPr rtl="0"/>
            <a:r>
              <a:rPr lang="tr-TR"/>
              <a:t>Asıl başlık stili için tıklatın</a:t>
            </a:r>
            <a:endParaRPr lang="tr"/>
          </a:p>
        </p:txBody>
      </p:sp>
      <p:grpSp>
        <p:nvGrpSpPr>
          <p:cNvPr id="9" name="Grup 8"/>
          <p:cNvGrpSpPr/>
          <p:nvPr/>
        </p:nvGrpSpPr>
        <p:grpSpPr>
          <a:xfrm>
            <a:off x="1052422" y="1733550"/>
            <a:ext cx="4360503" cy="3050038"/>
            <a:chOff x="895350" y="3313113"/>
            <a:chExt cx="3613151" cy="2790825"/>
          </a:xfrm>
          <a:solidFill>
            <a:schemeClr val="tx1">
              <a:lumMod val="50000"/>
            </a:schemeClr>
          </a:solidFill>
        </p:grpSpPr>
        <p:sp>
          <p:nvSpPr>
            <p:cNvPr id="10"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1"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2"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3"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4"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5"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6"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7"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8"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9"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0"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1"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6" name="Resim Yer Tutucusu 33" descr="Resim eklemek için boş yer tutucu. Yer tutucuya tıklayın ve eklemek istediğiniz resmi seçin."/>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tr-TR"/>
              <a:t>Resim eklemek için simgeyi tıklatın</a:t>
            </a:r>
            <a:endParaRPr dirty="0"/>
          </a:p>
        </p:txBody>
      </p:sp>
      <p:sp>
        <p:nvSpPr>
          <p:cNvPr id="39" name="Metin Yer Tutucusu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grpSp>
        <p:nvGrpSpPr>
          <p:cNvPr id="22" name="Grup 21"/>
          <p:cNvGrpSpPr/>
          <p:nvPr/>
        </p:nvGrpSpPr>
        <p:grpSpPr>
          <a:xfrm>
            <a:off x="6763111" y="1733550"/>
            <a:ext cx="4360503" cy="3050038"/>
            <a:chOff x="895350" y="3313113"/>
            <a:chExt cx="3613151" cy="2790825"/>
          </a:xfrm>
          <a:solidFill>
            <a:schemeClr val="tx1">
              <a:lumMod val="50000"/>
            </a:schemeClr>
          </a:solidFill>
        </p:grpSpPr>
        <p:sp>
          <p:nvSpPr>
            <p:cNvPr id="23"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4"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5"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6"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7"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8"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29"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0"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1"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2"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3"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34"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37" name="Resim Yer Tutucusu 33" descr="Resim eklemek için boş yer tutucu. Yer tutucuya tıklayın ve eklemek istediğiniz resmi seçin."/>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tr-TR"/>
              <a:t>Resim eklemek için simgeyi tıklatın</a:t>
            </a:r>
            <a:endParaRPr dirty="0"/>
          </a:p>
        </p:txBody>
      </p:sp>
      <p:sp>
        <p:nvSpPr>
          <p:cNvPr id="40" name="Metin Yer Tutucusu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8" name="Slayt Numarası Yer Tutucusu 7"/>
          <p:cNvSpPr>
            <a:spLocks noGrp="1"/>
          </p:cNvSpPr>
          <p:nvPr>
            <p:ph type="sldNum" sz="quarter" idx="12"/>
          </p:nvPr>
        </p:nvSpPr>
        <p:spPr/>
        <p:txBody>
          <a:bodyPr rtlCol="0"/>
          <a:lstStyle/>
          <a:p>
            <a:pPr rtl="0"/>
            <a:fld id="{022B156B-59AE-415F-B24B-8756D48BB977}" type="slidenum">
              <a:rPr/>
              <a:pPr/>
              <a:t>‹#›</a:t>
            </a:fld>
            <a:endParaRPr/>
          </a:p>
        </p:txBody>
      </p:sp>
      <p:sp>
        <p:nvSpPr>
          <p:cNvPr id="7" name="Alt Bilgi Yer Tutucusu 6"/>
          <p:cNvSpPr>
            <a:spLocks noGrp="1"/>
          </p:cNvSpPr>
          <p:nvPr>
            <p:ph type="ftr" sz="quarter" idx="11"/>
          </p:nvPr>
        </p:nvSpPr>
        <p:spPr/>
        <p:txBody>
          <a:bodyPr rtlCol="0"/>
          <a:lstStyle/>
          <a:p>
            <a:pPr rtl="0"/>
            <a:endParaRPr/>
          </a:p>
        </p:txBody>
      </p:sp>
      <p:sp>
        <p:nvSpPr>
          <p:cNvPr id="6" name="Tarih Yer Tutucusu 5"/>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sim Yazılı Üç Resim">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 için tıklatın</a:t>
            </a:r>
            <a:endParaRPr lang="tr"/>
          </a:p>
        </p:txBody>
      </p:sp>
      <p:grpSp>
        <p:nvGrpSpPr>
          <p:cNvPr id="52" name="Gr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4"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5"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6"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7"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8"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59"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0"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1"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2"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3"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64"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9" name="Resim Yer Tutucusu 33" descr="Resim eklemek için boş yer tutucu. Yer tutucuya tıklayın ve eklemek istediğiniz resmi seçin."/>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tr-TR"/>
              <a:t>Resim eklemek için simgeyi tıklatın</a:t>
            </a:r>
            <a:endParaRPr dirty="0"/>
          </a:p>
        </p:txBody>
      </p:sp>
      <p:sp>
        <p:nvSpPr>
          <p:cNvPr id="81" name="Metin Yer Tutucusu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grpSp>
        <p:nvGrpSpPr>
          <p:cNvPr id="84" name="Gr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6"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7"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8"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89"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0"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1"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2"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3"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4"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5"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6"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78" name="Resim Yer Tutucusu 33" descr="Resim eklemek için boş yer tutucu. Yer tutucuya tıklayın ve eklemek istediğiniz resmi seçin."/>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tr-TR"/>
              <a:t>Resim eklemek için simgeyi tıklatın</a:t>
            </a:r>
            <a:endParaRPr dirty="0"/>
          </a:p>
        </p:txBody>
      </p:sp>
      <p:sp>
        <p:nvSpPr>
          <p:cNvPr id="82" name="Metin Yer Tutucusu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grpSp>
        <p:nvGrpSpPr>
          <p:cNvPr id="97" name="Gr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Serbest Biçi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99" name="Serbest Biçi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0" name="Serbest Biçi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1" name="Serbest Biçi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2" name="Serbest Biçi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3" name="Serbest Biçi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4" name="Serbest Biçi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5" name="Serbest Biçi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6" name="Serbest Biçi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7" name="Serbest Biçi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8" name="Serbest Biçi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sp>
          <p:nvSpPr>
            <p:cNvPr id="109" name="Serbest Biçi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a:p>
          </p:txBody>
        </p:sp>
      </p:grpSp>
      <p:sp>
        <p:nvSpPr>
          <p:cNvPr id="80" name="Resim Yer Tutucusu 33" descr="Resim eklemek için boş yer tutucu. Yer tutucuya tıklayın ve eklemek istediğiniz resmi seçin."/>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tr-TR"/>
              <a:t>Resim eklemek için simgeyi tıklatın</a:t>
            </a:r>
            <a:endParaRPr dirty="0"/>
          </a:p>
        </p:txBody>
      </p:sp>
      <p:sp>
        <p:nvSpPr>
          <p:cNvPr id="83" name="Metin Yer Tutucusu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tr-TR"/>
              <a:t>Asıl metin stillerini düzenle</a:t>
            </a:r>
          </a:p>
        </p:txBody>
      </p:sp>
      <p:sp>
        <p:nvSpPr>
          <p:cNvPr id="8" name="Slayt Numarası Yer Tutucusu 7"/>
          <p:cNvSpPr>
            <a:spLocks noGrp="1"/>
          </p:cNvSpPr>
          <p:nvPr>
            <p:ph type="sldNum" sz="quarter" idx="12"/>
          </p:nvPr>
        </p:nvSpPr>
        <p:spPr/>
        <p:txBody>
          <a:bodyPr rtlCol="0"/>
          <a:lstStyle/>
          <a:p>
            <a:pPr rtl="0"/>
            <a:fld id="{022B156B-59AE-415F-B24B-8756D48BB977}" type="slidenum">
              <a:rPr/>
              <a:pPr/>
              <a:t>‹#›</a:t>
            </a:fld>
            <a:endParaRPr/>
          </a:p>
        </p:txBody>
      </p:sp>
      <p:sp>
        <p:nvSpPr>
          <p:cNvPr id="7" name="Alt Bilgi Yer Tutucusu 6"/>
          <p:cNvSpPr>
            <a:spLocks noGrp="1"/>
          </p:cNvSpPr>
          <p:nvPr>
            <p:ph type="ftr" sz="quarter" idx="11"/>
          </p:nvPr>
        </p:nvSpPr>
        <p:spPr/>
        <p:txBody>
          <a:bodyPr rtlCol="0"/>
          <a:lstStyle/>
          <a:p>
            <a:pPr rtl="0"/>
            <a:endParaRPr/>
          </a:p>
        </p:txBody>
      </p:sp>
      <p:sp>
        <p:nvSpPr>
          <p:cNvPr id="6" name="Tarih Yer Tutucusu 5"/>
          <p:cNvSpPr>
            <a:spLocks noGrp="1"/>
          </p:cNvSpPr>
          <p:nvPr>
            <p:ph type="dt" sz="half" idx="10"/>
          </p:nvPr>
        </p:nvSpPr>
        <p:spPr/>
        <p:txBody>
          <a:bodyPr rtlCol="0"/>
          <a:lstStyle/>
          <a:p>
            <a:pPr rtl="0"/>
            <a:r>
              <a:rPr lang="en-US"/>
              <a:t>24.08.2016</a:t>
            </a:r>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tr"/>
              <a:t>Asıl başlık stili için tıklatın</a:t>
            </a:r>
            <a:endParaRPr/>
          </a:p>
        </p:txBody>
      </p:sp>
      <p:sp>
        <p:nvSpPr>
          <p:cNvPr id="3" name="Metin Yer Tutucusu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tr"/>
              <a:t>Asıl metin stillerini düzenle</a:t>
            </a:r>
          </a:p>
          <a:p>
            <a:pPr lvl="1" rtl="0"/>
            <a:r>
              <a:rPr lang="tr"/>
              <a:t>İkinci düzey</a:t>
            </a:r>
          </a:p>
          <a:p>
            <a:pPr lvl="2" rtl="0"/>
            <a:r>
              <a:rPr lang="tr"/>
              <a:t>Üçüncü düzey</a:t>
            </a:r>
          </a:p>
          <a:p>
            <a:pPr lvl="3" rtl="0"/>
            <a:r>
              <a:rPr lang="tr"/>
              <a:t>Dördüncü düzey</a:t>
            </a:r>
          </a:p>
          <a:p>
            <a:pPr lvl="4" rtl="0"/>
            <a:r>
              <a:rPr lang="tr"/>
              <a:t>Beşinci düzey</a:t>
            </a:r>
            <a:endParaRPr/>
          </a:p>
        </p:txBody>
      </p:sp>
      <p:sp>
        <p:nvSpPr>
          <p:cNvPr id="6" name="Slayt Numarası Yer Tutucusu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en-US" smtClean="0"/>
              <a:pPr/>
              <a:t>‹#›</a:t>
            </a:fld>
            <a:endParaRPr lang="en-US"/>
          </a:p>
        </p:txBody>
      </p:sp>
      <p:sp>
        <p:nvSpPr>
          <p:cNvPr id="5" name="Alt Bilgi Yer Tutucusu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endParaRPr lang="en-US"/>
          </a:p>
        </p:txBody>
      </p:sp>
      <p:sp>
        <p:nvSpPr>
          <p:cNvPr id="4" name="Tarih Yer Tutucusu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pPr rtl="0"/>
            <a:r>
              <a:rPr lang="en-US"/>
              <a:t>24.08.2016</a:t>
            </a:r>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964873" y="1752600"/>
            <a:ext cx="8158740" cy="1828800"/>
          </a:xfrm>
        </p:spPr>
        <p:txBody>
          <a:bodyPr rtlCol="0">
            <a:normAutofit/>
          </a:bodyPr>
          <a:lstStyle/>
          <a:p>
            <a:pPr rtl="0"/>
            <a:r>
              <a:rPr lang="tr" dirty="0" smtClean="0"/>
              <a:t>Protein </a:t>
            </a:r>
            <a:r>
              <a:rPr lang="tr" dirty="0"/>
              <a:t>analysis</a:t>
            </a:r>
          </a:p>
        </p:txBody>
      </p:sp>
      <p:sp>
        <p:nvSpPr>
          <p:cNvPr id="3" name="Alt Başlık 2"/>
          <p:cNvSpPr>
            <a:spLocks noGrp="1"/>
          </p:cNvSpPr>
          <p:nvPr>
            <p:ph type="subTitle" idx="1"/>
          </p:nvPr>
        </p:nvSpPr>
        <p:spPr>
          <a:xfrm>
            <a:off x="4265610" y="3733800"/>
            <a:ext cx="6858002" cy="1604554"/>
          </a:xfrm>
        </p:spPr>
        <p:txBody>
          <a:bodyPr rtlCol="0">
            <a:normAutofit lnSpcReduction="10000"/>
          </a:bodyPr>
          <a:lstStyle/>
          <a:p>
            <a:pPr rtl="0"/>
            <a:r>
              <a:rPr lang="tr" dirty="0"/>
              <a:t>Assoc Prof. ÖZGE ŞAKIYAN DEMİRKOL</a:t>
            </a:r>
          </a:p>
          <a:p>
            <a:pPr algn="r" rtl="0"/>
            <a:endParaRPr lang="tr" sz="1200" dirty="0"/>
          </a:p>
          <a:p>
            <a:pPr algn="r" rtl="0"/>
            <a:endParaRPr lang="tr" sz="1200" dirty="0"/>
          </a:p>
          <a:p>
            <a:pPr algn="r" rtl="0"/>
            <a:endParaRPr lang="tr" sz="1200" dirty="0"/>
          </a:p>
          <a:p>
            <a:pPr algn="r" rtl="0"/>
            <a:endParaRPr lang="tr" sz="1200" dirty="0"/>
          </a:p>
          <a:p>
            <a:pPr algn="r" rtl="0"/>
            <a:endParaRPr lang="tr" sz="1200" dirty="0"/>
          </a:p>
          <a:p>
            <a:pPr algn="r" rtl="0"/>
            <a:endParaRPr lang="tr" sz="1200" dirty="0"/>
          </a:p>
          <a:p>
            <a:pPr algn="r" rtl="0"/>
            <a:r>
              <a:rPr lang="tr" sz="1200" dirty="0" smtClean="0"/>
              <a:t>26.04.2021</a:t>
            </a:r>
            <a:endParaRPr lang="tr" sz="1200"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65214" y="591127"/>
            <a:ext cx="10058400" cy="5390573"/>
          </a:xfrm>
        </p:spPr>
        <p:txBody>
          <a:bodyPr/>
          <a:lstStyle/>
          <a:p>
            <a:r>
              <a:rPr lang="en-US" i="1" dirty="0"/>
              <a:t>Advantages:</a:t>
            </a:r>
            <a:r>
              <a:rPr lang="en-US" dirty="0"/>
              <a:t> It is much faster than the </a:t>
            </a:r>
            <a:r>
              <a:rPr lang="en-US" dirty="0" err="1"/>
              <a:t>Kjeldahl</a:t>
            </a:r>
            <a:r>
              <a:rPr lang="en-US" dirty="0"/>
              <a:t> method (under 4 minutes per measurement, compared to 1-2 hours for </a:t>
            </a:r>
            <a:r>
              <a:rPr lang="en-US" dirty="0" err="1"/>
              <a:t>Kjeldahl</a:t>
            </a:r>
            <a:r>
              <a:rPr lang="en-US" dirty="0"/>
              <a:t>). It doesn't need toxic chemicals or catalysts. Many samples can be measured automatically. It is easy to use.</a:t>
            </a:r>
          </a:p>
          <a:p>
            <a:r>
              <a:rPr lang="en-US" i="1" dirty="0"/>
              <a:t>Disadvantages: </a:t>
            </a:r>
            <a:r>
              <a:rPr lang="en-US" dirty="0"/>
              <a:t>High initial cost. It does not give a measure of the true protein, since all nitrogen in foods is not in the form of protein. Different proteins need different correction factors because they have different amino acid sequences. The small sample size makes it difficult to obtain a representative sample.</a:t>
            </a:r>
          </a:p>
        </p:txBody>
      </p:sp>
    </p:spTree>
    <p:extLst>
      <p:ext uri="{BB962C8B-B14F-4D97-AF65-F5344CB8AC3E}">
        <p14:creationId xmlns:p14="http://schemas.microsoft.com/office/powerpoint/2010/main" val="258444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UV </a:t>
            </a:r>
            <a:r>
              <a:rPr lang="tr-TR" dirty="0" err="1" smtClean="0"/>
              <a:t>visible</a:t>
            </a:r>
            <a:r>
              <a:rPr lang="tr-TR" dirty="0" smtClean="0"/>
              <a:t> </a:t>
            </a:r>
            <a:r>
              <a:rPr lang="tr-TR" dirty="0" err="1" smtClean="0"/>
              <a:t>spectroscopy</a:t>
            </a:r>
            <a:endParaRPr lang="tr-TR" dirty="0"/>
          </a:p>
        </p:txBody>
      </p:sp>
      <p:sp>
        <p:nvSpPr>
          <p:cNvPr id="3" name="İçerik Yer Tutucusu 2"/>
          <p:cNvSpPr>
            <a:spLocks noGrp="1"/>
          </p:cNvSpPr>
          <p:nvPr>
            <p:ph idx="1"/>
          </p:nvPr>
        </p:nvSpPr>
        <p:spPr/>
        <p:txBody>
          <a:bodyPr>
            <a:normAutofit lnSpcReduction="10000"/>
          </a:bodyPr>
          <a:lstStyle/>
          <a:p>
            <a:r>
              <a:rPr lang="en-US" dirty="0"/>
              <a:t>These methods use either the natural ability of proteins to absorb (or scatter) light in the UV-visible region of the electromagnetic spectrum, or they chemically or physically modify proteins to make them absorb (or scatter) light in this region</a:t>
            </a:r>
            <a:r>
              <a:rPr lang="en-US" dirty="0" smtClean="0"/>
              <a:t>.</a:t>
            </a:r>
            <a:endParaRPr lang="tr-TR" dirty="0" smtClean="0"/>
          </a:p>
          <a:p>
            <a:r>
              <a:rPr lang="tr-TR" b="1" dirty="0" err="1"/>
              <a:t>Biuret</a:t>
            </a:r>
            <a:r>
              <a:rPr lang="tr-TR" b="1" dirty="0"/>
              <a:t> </a:t>
            </a:r>
            <a:r>
              <a:rPr lang="tr-TR" b="1" dirty="0" err="1" smtClean="0"/>
              <a:t>Method</a:t>
            </a:r>
            <a:endParaRPr lang="tr-TR" b="1" dirty="0" smtClean="0"/>
          </a:p>
          <a:p>
            <a:r>
              <a:rPr lang="tr-TR" b="1" dirty="0" err="1"/>
              <a:t>Lowry</a:t>
            </a:r>
            <a:r>
              <a:rPr lang="tr-TR" b="1" dirty="0"/>
              <a:t> </a:t>
            </a:r>
            <a:r>
              <a:rPr lang="tr-TR" b="1" dirty="0" err="1" smtClean="0"/>
              <a:t>Method</a:t>
            </a:r>
            <a:endParaRPr lang="tr-TR" b="1" dirty="0" smtClean="0"/>
          </a:p>
          <a:p>
            <a:r>
              <a:rPr lang="tr-TR" b="1" dirty="0" err="1"/>
              <a:t>Dye</a:t>
            </a:r>
            <a:r>
              <a:rPr lang="tr-TR" b="1" dirty="0"/>
              <a:t> </a:t>
            </a:r>
            <a:r>
              <a:rPr lang="tr-TR" b="1" dirty="0" err="1"/>
              <a:t>binding</a:t>
            </a:r>
            <a:r>
              <a:rPr lang="tr-TR" b="1" dirty="0"/>
              <a:t> </a:t>
            </a:r>
            <a:r>
              <a:rPr lang="tr-TR" b="1" dirty="0" err="1" smtClean="0"/>
              <a:t>methods</a:t>
            </a:r>
            <a:endParaRPr lang="tr-TR" b="1" dirty="0" smtClean="0"/>
          </a:p>
          <a:p>
            <a:r>
              <a:rPr lang="tr-TR" b="1" dirty="0" err="1"/>
              <a:t>Turbimetric</a:t>
            </a:r>
            <a:r>
              <a:rPr lang="tr-TR" b="1" dirty="0"/>
              <a:t> </a:t>
            </a:r>
            <a:r>
              <a:rPr lang="tr-TR" b="1" dirty="0" err="1"/>
              <a:t>method</a:t>
            </a:r>
            <a:endParaRPr lang="tr-TR" dirty="0"/>
          </a:p>
        </p:txBody>
      </p:sp>
    </p:spTree>
    <p:extLst>
      <p:ext uri="{BB962C8B-B14F-4D97-AF65-F5344CB8AC3E}">
        <p14:creationId xmlns:p14="http://schemas.microsoft.com/office/powerpoint/2010/main" val="253342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65214" y="646545"/>
            <a:ext cx="10058400" cy="5335155"/>
          </a:xfrm>
        </p:spPr>
        <p:txBody>
          <a:bodyPr>
            <a:normAutofit fontScale="92500" lnSpcReduction="10000"/>
          </a:bodyPr>
          <a:lstStyle/>
          <a:p>
            <a:r>
              <a:rPr lang="en-US" i="1" dirty="0"/>
              <a:t>Advantages: </a:t>
            </a:r>
            <a:r>
              <a:rPr lang="en-US" dirty="0"/>
              <a:t>UV-visible techniques are fairly rapid and simple to carry out, and are sensitive to low concentrations of proteins.</a:t>
            </a:r>
          </a:p>
          <a:p>
            <a:r>
              <a:rPr lang="en-US" i="1" dirty="0"/>
              <a:t>Disadvantages: </a:t>
            </a:r>
            <a:r>
              <a:rPr lang="en-US" dirty="0"/>
              <a:t>For most UV-visible techniques it is necessary to use dilute and transparent solutions, which contain no contaminating substances which absorb or scatter light at the same wavelength as the protein being analyzed. The need for transparent solutions means that </a:t>
            </a:r>
            <a:r>
              <a:rPr lang="en-US" b="1" dirty="0"/>
              <a:t>most foods must undergo significant amounts of sample preparation before they can be analyzed, </a:t>
            </a:r>
            <a:r>
              <a:rPr lang="en-US" b="1" i="1" dirty="0"/>
              <a:t>e.g., </a:t>
            </a:r>
            <a:r>
              <a:rPr lang="en-US" b="1" dirty="0"/>
              <a:t>homogenization, solvent extraction, centrifugation, filtration, which can be time consuming and laborious</a:t>
            </a:r>
            <a:r>
              <a:rPr lang="en-US" dirty="0"/>
              <a:t>. In addition, it is sometimes difficult to quantitatively extract proteins from certain types of foods, especially after they have been processed so that the proteins become aggregated or covalently bound with other substances. In addition the absorbance depends on the type of protein analyzed (different proteins have different amino acid sequences).</a:t>
            </a:r>
          </a:p>
        </p:txBody>
      </p:sp>
    </p:spTree>
    <p:extLst>
      <p:ext uri="{BB962C8B-B14F-4D97-AF65-F5344CB8AC3E}">
        <p14:creationId xmlns:p14="http://schemas.microsoft.com/office/powerpoint/2010/main" val="320752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Other</a:t>
            </a:r>
            <a:r>
              <a:rPr lang="tr-TR" dirty="0" smtClean="0"/>
              <a:t> </a:t>
            </a:r>
            <a:r>
              <a:rPr lang="tr-TR" dirty="0" err="1" smtClean="0"/>
              <a:t>instrumental</a:t>
            </a:r>
            <a:r>
              <a:rPr lang="tr-TR" dirty="0" smtClean="0"/>
              <a:t> </a:t>
            </a:r>
            <a:r>
              <a:rPr lang="tr-TR" dirty="0" err="1" smtClean="0"/>
              <a:t>techniques</a:t>
            </a:r>
            <a:endParaRPr lang="tr-TR" dirty="0"/>
          </a:p>
        </p:txBody>
      </p:sp>
      <p:sp>
        <p:nvSpPr>
          <p:cNvPr id="3" name="İçerik Yer Tutucusu 2"/>
          <p:cNvSpPr>
            <a:spLocks noGrp="1"/>
          </p:cNvSpPr>
          <p:nvPr>
            <p:ph idx="1"/>
          </p:nvPr>
        </p:nvSpPr>
        <p:spPr/>
        <p:txBody>
          <a:bodyPr/>
          <a:lstStyle/>
          <a:p>
            <a:r>
              <a:rPr lang="en-US" dirty="0"/>
              <a:t>Measurement of Bulk Physical </a:t>
            </a:r>
            <a:r>
              <a:rPr lang="en-US" dirty="0" smtClean="0"/>
              <a:t>Properties</a:t>
            </a:r>
            <a:endParaRPr lang="tr-TR" dirty="0" smtClean="0"/>
          </a:p>
          <a:p>
            <a:r>
              <a:rPr lang="en-US" dirty="0"/>
              <a:t>Measurement of Adsorption of </a:t>
            </a:r>
            <a:r>
              <a:rPr lang="en-US" dirty="0" smtClean="0"/>
              <a:t>Radiation</a:t>
            </a:r>
            <a:endParaRPr lang="tr-TR" dirty="0" smtClean="0"/>
          </a:p>
          <a:p>
            <a:r>
              <a:rPr lang="en-US" dirty="0"/>
              <a:t>Measurement of Scattering of Radiation</a:t>
            </a:r>
            <a:endParaRPr lang="tr-TR" dirty="0"/>
          </a:p>
        </p:txBody>
      </p:sp>
    </p:spTree>
    <p:extLst>
      <p:ext uri="{BB962C8B-B14F-4D97-AF65-F5344CB8AC3E}">
        <p14:creationId xmlns:p14="http://schemas.microsoft.com/office/powerpoint/2010/main" val="34240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Yer Tutucusu 4"/>
          <p:cNvPicPr>
            <a:picLocks noGrp="1" noChangeAspect="1"/>
          </p:cNvPicPr>
          <p:nvPr>
            <p:ph type="pic" idx="1"/>
          </p:nvPr>
        </p:nvPicPr>
        <p:blipFill>
          <a:blip r:embed="rId2">
            <a:extLst>
              <a:ext uri="{28A0092B-C50C-407E-A947-70E740481C1C}">
                <a14:useLocalDpi xmlns:a14="http://schemas.microsoft.com/office/drawing/2010/main" val="0"/>
              </a:ext>
            </a:extLst>
          </a:blip>
          <a:srcRect l="1313" r="1313"/>
          <a:stretch>
            <a:fillRect/>
          </a:stretch>
        </p:blipFill>
        <p:spPr/>
      </p:pic>
      <p:sp>
        <p:nvSpPr>
          <p:cNvPr id="4" name="Metin Yer Tutucusu 3"/>
          <p:cNvSpPr>
            <a:spLocks noGrp="1"/>
          </p:cNvSpPr>
          <p:nvPr>
            <p:ph type="body" sz="half" idx="2"/>
          </p:nvPr>
        </p:nvSpPr>
        <p:spPr>
          <a:xfrm>
            <a:off x="7127131" y="3860321"/>
            <a:ext cx="3840480" cy="406879"/>
          </a:xfrm>
        </p:spPr>
        <p:txBody>
          <a:bodyPr>
            <a:noAutofit/>
          </a:bodyPr>
          <a:lstStyle/>
          <a:p>
            <a:r>
              <a:rPr lang="tr-TR" sz="2000" dirty="0" err="1"/>
              <a:t>Thanks</a:t>
            </a:r>
            <a:r>
              <a:rPr lang="tr-TR" sz="2000" dirty="0"/>
              <a:t>!!!!</a:t>
            </a:r>
          </a:p>
          <a:p>
            <a:endParaRPr lang="tr-TR" sz="2000" dirty="0"/>
          </a:p>
          <a:p>
            <a:r>
              <a:rPr lang="tr-TR" sz="2000" dirty="0"/>
              <a:t>osakiyan@ankara.edu.tr</a:t>
            </a:r>
          </a:p>
        </p:txBody>
      </p:sp>
    </p:spTree>
    <p:extLst>
      <p:ext uri="{BB962C8B-B14F-4D97-AF65-F5344CB8AC3E}">
        <p14:creationId xmlns:p14="http://schemas.microsoft.com/office/powerpoint/2010/main" val="265251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Introduction</a:t>
            </a:r>
            <a:endParaRPr lang="tr-TR" dirty="0"/>
          </a:p>
        </p:txBody>
      </p:sp>
      <p:sp>
        <p:nvSpPr>
          <p:cNvPr id="3" name="İçerik Yer Tutucusu 2"/>
          <p:cNvSpPr>
            <a:spLocks noGrp="1"/>
          </p:cNvSpPr>
          <p:nvPr>
            <p:ph idx="1"/>
          </p:nvPr>
        </p:nvSpPr>
        <p:spPr/>
        <p:txBody>
          <a:bodyPr>
            <a:normAutofit/>
          </a:bodyPr>
          <a:lstStyle/>
          <a:p>
            <a:r>
              <a:rPr lang="en-US" dirty="0"/>
              <a:t>Proteins are polymers of amino acids. Twenty different types of amino acids occur naturally in proteins. Proteins differ from each other according to the type, number and sequence of amino acids that make up the polypeptide backbone. As a result they have different molecular structures, nutritional attributes and </a:t>
            </a:r>
            <a:r>
              <a:rPr lang="en-US" dirty="0" err="1" smtClean="0"/>
              <a:t>physi</a:t>
            </a:r>
            <a:r>
              <a:rPr lang="tr-TR" dirty="0" smtClean="0"/>
              <a:t>c</a:t>
            </a:r>
            <a:r>
              <a:rPr lang="en-US" dirty="0" err="1" smtClean="0"/>
              <a:t>ochemical</a:t>
            </a:r>
            <a:r>
              <a:rPr lang="en-US" dirty="0" smtClean="0"/>
              <a:t> </a:t>
            </a:r>
            <a:r>
              <a:rPr lang="en-US" dirty="0"/>
              <a:t>properties. </a:t>
            </a:r>
            <a:endParaRPr lang="tr-TR" dirty="0"/>
          </a:p>
        </p:txBody>
      </p:sp>
    </p:spTree>
    <p:extLst>
      <p:ext uri="{BB962C8B-B14F-4D97-AF65-F5344CB8AC3E}">
        <p14:creationId xmlns:p14="http://schemas.microsoft.com/office/powerpoint/2010/main" val="146281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Structure</a:t>
            </a:r>
            <a:r>
              <a:rPr lang="tr-TR" dirty="0" smtClean="0"/>
              <a:t> of </a:t>
            </a:r>
            <a:r>
              <a:rPr lang="tr-TR" dirty="0" err="1" smtClean="0"/>
              <a:t>proteins</a:t>
            </a:r>
            <a:endParaRPr lang="tr-TR" dirty="0"/>
          </a:p>
        </p:txBody>
      </p:sp>
      <p:sp>
        <p:nvSpPr>
          <p:cNvPr id="3" name="İçerik Yer Tutucusu 2"/>
          <p:cNvSpPr>
            <a:spLocks noGrp="1"/>
          </p:cNvSpPr>
          <p:nvPr>
            <p:ph idx="1"/>
          </p:nvPr>
        </p:nvSpPr>
        <p:spPr/>
        <p:txBody>
          <a:bodyPr/>
          <a:lstStyle/>
          <a:p>
            <a:endParaRPr lang="tr-TR" dirty="0" smtClean="0"/>
          </a:p>
          <a:p>
            <a:r>
              <a:rPr lang="en-US" dirty="0" smtClean="0"/>
              <a:t>To </a:t>
            </a:r>
            <a:r>
              <a:rPr lang="en-US" dirty="0"/>
              <a:t>be able to perform their biological function, proteins fold into one or more specific spatial conformations driven by a number of non-covalent interactions such as </a:t>
            </a:r>
            <a:r>
              <a:rPr lang="en-US" b="1" dirty="0"/>
              <a:t>hydrogen bonding, ionic interactions, </a:t>
            </a:r>
            <a:r>
              <a:rPr lang="tr-TR" b="1" dirty="0" smtClean="0"/>
              <a:t>Van der </a:t>
            </a:r>
            <a:r>
              <a:rPr lang="tr-TR" b="1" dirty="0" err="1" smtClean="0"/>
              <a:t>Waals</a:t>
            </a:r>
            <a:r>
              <a:rPr lang="tr-TR" b="1" dirty="0" smtClean="0"/>
              <a:t> </a:t>
            </a:r>
            <a:r>
              <a:rPr lang="tr-TR" b="1" dirty="0" err="1" smtClean="0"/>
              <a:t>forces</a:t>
            </a:r>
            <a:r>
              <a:rPr lang="tr-TR" b="1" dirty="0" smtClean="0"/>
              <a:t>, </a:t>
            </a:r>
            <a:r>
              <a:rPr lang="en-US" b="1" dirty="0" smtClean="0"/>
              <a:t>and </a:t>
            </a:r>
            <a:r>
              <a:rPr lang="en-US" b="1" dirty="0"/>
              <a:t>hydrophobic packing.</a:t>
            </a:r>
            <a:endParaRPr lang="tr-TR" b="1" dirty="0"/>
          </a:p>
        </p:txBody>
      </p:sp>
    </p:spTree>
    <p:extLst>
      <p:ext uri="{BB962C8B-B14F-4D97-AF65-F5344CB8AC3E}">
        <p14:creationId xmlns:p14="http://schemas.microsoft.com/office/powerpoint/2010/main" val="112793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65214" y="526473"/>
            <a:ext cx="10058400" cy="5455227"/>
          </a:xfrm>
        </p:spPr>
        <p:txBody>
          <a:bodyPr>
            <a:normAutofit/>
          </a:bodyPr>
          <a:lstStyle/>
          <a:p>
            <a:r>
              <a:rPr lang="en-US" dirty="0"/>
              <a:t>Most proteins fold into unique three-dimensional structures. The shape that a protein folds into naturally is known as its native conformation. </a:t>
            </a:r>
            <a:r>
              <a:rPr lang="en-US" dirty="0" smtClean="0"/>
              <a:t>There </a:t>
            </a:r>
            <a:r>
              <a:rPr lang="en-US" dirty="0"/>
              <a:t>are four distinct aspects of a protein’s structure</a:t>
            </a:r>
            <a:r>
              <a:rPr lang="en-US" dirty="0" smtClean="0"/>
              <a:t>:</a:t>
            </a:r>
            <a:endParaRPr lang="en-US" dirty="0"/>
          </a:p>
        </p:txBody>
      </p:sp>
      <p:pic>
        <p:nvPicPr>
          <p:cNvPr id="4" name="Resim 3"/>
          <p:cNvPicPr>
            <a:picLocks noChangeAspect="1"/>
          </p:cNvPicPr>
          <p:nvPr/>
        </p:nvPicPr>
        <p:blipFill>
          <a:blip r:embed="rId2"/>
          <a:stretch>
            <a:fillRect/>
          </a:stretch>
        </p:blipFill>
        <p:spPr>
          <a:xfrm>
            <a:off x="664731" y="2087130"/>
            <a:ext cx="11191875" cy="4124325"/>
          </a:xfrm>
          <a:prstGeom prst="rect">
            <a:avLst/>
          </a:prstGeom>
        </p:spPr>
      </p:pic>
    </p:spTree>
    <p:extLst>
      <p:ext uri="{BB962C8B-B14F-4D97-AF65-F5344CB8AC3E}">
        <p14:creationId xmlns:p14="http://schemas.microsoft.com/office/powerpoint/2010/main" val="240611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Why</a:t>
            </a:r>
            <a:r>
              <a:rPr lang="tr-TR" dirty="0" smtClean="0"/>
              <a:t> </a:t>
            </a:r>
            <a:r>
              <a:rPr lang="tr-TR" dirty="0" err="1" smtClean="0"/>
              <a:t>proteins</a:t>
            </a:r>
            <a:r>
              <a:rPr lang="tr-TR" dirty="0" smtClean="0"/>
              <a:t> </a:t>
            </a:r>
            <a:r>
              <a:rPr lang="tr-TR" dirty="0" err="1" smtClean="0"/>
              <a:t>are</a:t>
            </a:r>
            <a:r>
              <a:rPr lang="tr-TR" dirty="0" smtClean="0"/>
              <a:t> </a:t>
            </a:r>
            <a:r>
              <a:rPr lang="tr-TR" dirty="0" err="1" smtClean="0"/>
              <a:t>important</a:t>
            </a:r>
            <a:r>
              <a:rPr lang="tr-TR" dirty="0" smtClean="0"/>
              <a:t>?</a:t>
            </a:r>
            <a:endParaRPr lang="tr-TR" dirty="0"/>
          </a:p>
        </p:txBody>
      </p:sp>
      <p:sp>
        <p:nvSpPr>
          <p:cNvPr id="3" name="İçerik Yer Tutucusu 2"/>
          <p:cNvSpPr>
            <a:spLocks noGrp="1"/>
          </p:cNvSpPr>
          <p:nvPr>
            <p:ph idx="1"/>
          </p:nvPr>
        </p:nvSpPr>
        <p:spPr/>
        <p:txBody>
          <a:bodyPr/>
          <a:lstStyle/>
          <a:p>
            <a:r>
              <a:rPr lang="en-US" dirty="0"/>
              <a:t>Proteins are important constituents of foods for a number of different reasons. </a:t>
            </a:r>
            <a:endParaRPr lang="tr-TR" dirty="0"/>
          </a:p>
          <a:p>
            <a:pPr lvl="1"/>
            <a:r>
              <a:rPr lang="en-US" dirty="0"/>
              <a:t>They are a major source of </a:t>
            </a:r>
            <a:r>
              <a:rPr lang="en-US" i="1" dirty="0"/>
              <a:t>energy</a:t>
            </a:r>
            <a:r>
              <a:rPr lang="en-US" dirty="0"/>
              <a:t>, as well as containing essential amino-acids, such as lysine, tryptophan, methionine, leucine, isoleucine and valine, which are essential to human health, but which the body cannot synthesize. </a:t>
            </a:r>
            <a:endParaRPr lang="tr-TR" dirty="0"/>
          </a:p>
          <a:p>
            <a:pPr lvl="1"/>
            <a:r>
              <a:rPr lang="en-US" dirty="0"/>
              <a:t>Proteins are also the major structural components of many natural foods, often determining their overall texture, </a:t>
            </a:r>
            <a:r>
              <a:rPr lang="en-US" i="1" dirty="0"/>
              <a:t>e.g., </a:t>
            </a:r>
            <a:r>
              <a:rPr lang="en-US" dirty="0"/>
              <a:t>tenderness of meat or fish products. </a:t>
            </a:r>
            <a:endParaRPr lang="tr-TR" dirty="0"/>
          </a:p>
        </p:txBody>
      </p:sp>
    </p:spTree>
    <p:extLst>
      <p:ext uri="{BB962C8B-B14F-4D97-AF65-F5344CB8AC3E}">
        <p14:creationId xmlns:p14="http://schemas.microsoft.com/office/powerpoint/2010/main" val="126117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65214" y="1320800"/>
            <a:ext cx="10058400" cy="4660900"/>
          </a:xfrm>
        </p:spPr>
        <p:txBody>
          <a:bodyPr>
            <a:normAutofit lnSpcReduction="10000"/>
          </a:bodyPr>
          <a:lstStyle/>
          <a:p>
            <a:r>
              <a:rPr lang="en-US" dirty="0"/>
              <a:t>Isolated proteins are often used in foods as ingredients because of their unique functional properties, </a:t>
            </a:r>
            <a:r>
              <a:rPr lang="en-US" i="1" dirty="0"/>
              <a:t>i.e., </a:t>
            </a:r>
            <a:r>
              <a:rPr lang="en-US" dirty="0"/>
              <a:t>their ability to provide desirable appearance, texture or stability. Typically, proteins are used as gelling agents, emulsifiers, foaming agents and thickeners. </a:t>
            </a:r>
            <a:endParaRPr lang="tr-TR" dirty="0" smtClean="0"/>
          </a:p>
          <a:p>
            <a:r>
              <a:rPr lang="en-US" dirty="0" smtClean="0"/>
              <a:t>Many </a:t>
            </a:r>
            <a:r>
              <a:rPr lang="en-US" dirty="0"/>
              <a:t>food proteins are enzymes which are capable of enhancing the rate of certain biochemical reactions. These reactions can have either a favorable or detrimental effect on the overall properties of foods. </a:t>
            </a:r>
            <a:endParaRPr lang="tr-TR" dirty="0" smtClean="0"/>
          </a:p>
          <a:p>
            <a:r>
              <a:rPr lang="en-US" dirty="0" smtClean="0"/>
              <a:t>Food </a:t>
            </a:r>
            <a:r>
              <a:rPr lang="en-US" dirty="0"/>
              <a:t>analysts are interested in knowing the total concentration, type, molecular structure and functional properties of the proteins in foods.</a:t>
            </a:r>
            <a:endParaRPr lang="tr-TR" dirty="0"/>
          </a:p>
        </p:txBody>
      </p:sp>
    </p:spTree>
    <p:extLst>
      <p:ext uri="{BB962C8B-B14F-4D97-AF65-F5344CB8AC3E}">
        <p14:creationId xmlns:p14="http://schemas.microsoft.com/office/powerpoint/2010/main" val="146183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Nitrogen</a:t>
            </a:r>
            <a:r>
              <a:rPr lang="tr-TR" dirty="0" smtClean="0"/>
              <a:t> </a:t>
            </a:r>
            <a:r>
              <a:rPr lang="tr-TR" dirty="0" err="1" smtClean="0"/>
              <a:t>based</a:t>
            </a:r>
            <a:r>
              <a:rPr lang="tr-TR" dirty="0" smtClean="0"/>
              <a:t> </a:t>
            </a:r>
            <a:r>
              <a:rPr lang="tr-TR" dirty="0" err="1" smtClean="0"/>
              <a:t>methods</a:t>
            </a:r>
            <a:endParaRPr lang="tr-TR" dirty="0"/>
          </a:p>
        </p:txBody>
      </p:sp>
      <p:sp>
        <p:nvSpPr>
          <p:cNvPr id="3" name="İçerik Yer Tutucusu 2"/>
          <p:cNvSpPr>
            <a:spLocks noGrp="1"/>
          </p:cNvSpPr>
          <p:nvPr>
            <p:ph idx="1"/>
          </p:nvPr>
        </p:nvSpPr>
        <p:spPr/>
        <p:txBody>
          <a:bodyPr/>
          <a:lstStyle/>
          <a:p>
            <a:r>
              <a:rPr lang="tr-TR" dirty="0" err="1" smtClean="0"/>
              <a:t>Kjeldahl</a:t>
            </a:r>
            <a:r>
              <a:rPr lang="tr-TR" dirty="0" smtClean="0"/>
              <a:t> </a:t>
            </a:r>
            <a:r>
              <a:rPr lang="tr-TR" dirty="0" err="1" smtClean="0"/>
              <a:t>method</a:t>
            </a:r>
            <a:r>
              <a:rPr lang="tr-TR" dirty="0" smtClean="0"/>
              <a:t>:</a:t>
            </a:r>
            <a:endParaRPr lang="tr-TR" dirty="0"/>
          </a:p>
          <a:p>
            <a:pPr marL="0" indent="0">
              <a:buNone/>
            </a:pPr>
            <a:r>
              <a:rPr lang="en-US" dirty="0"/>
              <a:t>The </a:t>
            </a:r>
            <a:r>
              <a:rPr lang="en-US" dirty="0" err="1"/>
              <a:t>Kjeldahl</a:t>
            </a:r>
            <a:r>
              <a:rPr lang="en-US" dirty="0"/>
              <a:t> method was developed in 1883 by a brewer called Johann </a:t>
            </a:r>
            <a:r>
              <a:rPr lang="en-US" dirty="0" err="1"/>
              <a:t>Kjeldahl</a:t>
            </a:r>
            <a:r>
              <a:rPr lang="en-US" dirty="0"/>
              <a:t>. A food is digested with a strong acid so that it releases nitrogen which can be determined by a suitable titration technique. The amount of protein present is then calculated from the nitrogen concentration of the food.</a:t>
            </a:r>
            <a:endParaRPr lang="tr-TR" dirty="0"/>
          </a:p>
        </p:txBody>
      </p:sp>
    </p:spTree>
    <p:extLst>
      <p:ext uri="{BB962C8B-B14F-4D97-AF65-F5344CB8AC3E}">
        <p14:creationId xmlns:p14="http://schemas.microsoft.com/office/powerpoint/2010/main" val="1774675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65214" y="415636"/>
            <a:ext cx="10058400" cy="5566064"/>
          </a:xfrm>
        </p:spPr>
        <p:txBody>
          <a:bodyPr/>
          <a:lstStyle/>
          <a:p>
            <a:r>
              <a:rPr lang="en-US" i="1" dirty="0"/>
              <a:t>Advantages. </a:t>
            </a:r>
            <a:r>
              <a:rPr lang="en-US" dirty="0"/>
              <a:t>The </a:t>
            </a:r>
            <a:r>
              <a:rPr lang="en-US" dirty="0" err="1"/>
              <a:t>Kjeldahl</a:t>
            </a:r>
            <a:r>
              <a:rPr lang="en-US" dirty="0"/>
              <a:t> method is widely used internationally and is still the standard method for comparison against all other methods. Its universality, high precision and good reproducibility have made it the major method for the estimation of protein in foods.</a:t>
            </a:r>
          </a:p>
          <a:p>
            <a:r>
              <a:rPr lang="en-US" i="1" dirty="0"/>
              <a:t>Disadvantages. </a:t>
            </a:r>
            <a:r>
              <a:rPr lang="en-US" dirty="0"/>
              <a:t>It does not give a measure of the true protein, since all nitrogen in foods is not in the form of protein. Different proteins need different correction factors because they have different amino acid sequences. The use of concentrated sulfuric acid at high temperatures poses a considerable hazard, as does the use of some of the possible catalysts The technique is time consuming to carry-out.</a:t>
            </a:r>
          </a:p>
          <a:p>
            <a:pPr marL="0" indent="0">
              <a:buNone/>
            </a:pPr>
            <a:endParaRPr lang="tr-TR" dirty="0"/>
          </a:p>
        </p:txBody>
      </p:sp>
    </p:spTree>
    <p:extLst>
      <p:ext uri="{BB962C8B-B14F-4D97-AF65-F5344CB8AC3E}">
        <p14:creationId xmlns:p14="http://schemas.microsoft.com/office/powerpoint/2010/main" val="324295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Dumas</a:t>
            </a:r>
            <a:r>
              <a:rPr lang="tr-TR" dirty="0" smtClean="0"/>
              <a:t> (</a:t>
            </a:r>
            <a:r>
              <a:rPr lang="tr-TR" dirty="0" err="1" smtClean="0"/>
              <a:t>Nitrogen</a:t>
            </a:r>
            <a:r>
              <a:rPr lang="tr-TR" dirty="0" smtClean="0"/>
              <a:t> </a:t>
            </a:r>
            <a:r>
              <a:rPr lang="tr-TR" dirty="0" err="1" smtClean="0"/>
              <a:t>Combustion</a:t>
            </a:r>
            <a:r>
              <a:rPr lang="tr-TR" dirty="0" smtClean="0"/>
              <a:t>) </a:t>
            </a:r>
            <a:r>
              <a:rPr lang="tr-TR" dirty="0" err="1" smtClean="0"/>
              <a:t>Method</a:t>
            </a:r>
            <a:endParaRPr lang="tr-TR" dirty="0"/>
          </a:p>
        </p:txBody>
      </p:sp>
      <p:sp>
        <p:nvSpPr>
          <p:cNvPr id="3" name="İçerik Yer Tutucusu 2"/>
          <p:cNvSpPr>
            <a:spLocks noGrp="1"/>
          </p:cNvSpPr>
          <p:nvPr>
            <p:ph idx="1"/>
          </p:nvPr>
        </p:nvSpPr>
        <p:spPr/>
        <p:txBody>
          <a:bodyPr>
            <a:normAutofit fontScale="92500"/>
          </a:bodyPr>
          <a:lstStyle/>
          <a:p>
            <a:r>
              <a:rPr lang="en-US" dirty="0"/>
              <a:t>A sample of known mass is combusted in a high temperature (about 900 </a:t>
            </a:r>
            <a:r>
              <a:rPr lang="en-US" baseline="30000" dirty="0" err="1"/>
              <a:t>o</a:t>
            </a:r>
            <a:r>
              <a:rPr lang="en-US" dirty="0" err="1"/>
              <a:t>C</a:t>
            </a:r>
            <a:r>
              <a:rPr lang="en-US" dirty="0"/>
              <a:t>) chamber in the presence of oxygen. This leads to the release of CO</a:t>
            </a:r>
            <a:r>
              <a:rPr lang="en-US" baseline="-25000" dirty="0"/>
              <a:t>2</a:t>
            </a:r>
            <a:r>
              <a:rPr lang="en-US" dirty="0"/>
              <a:t>, H</a:t>
            </a:r>
            <a:r>
              <a:rPr lang="en-US" baseline="-25000" dirty="0"/>
              <a:t>2</a:t>
            </a:r>
            <a:r>
              <a:rPr lang="en-US" dirty="0"/>
              <a:t>O and N</a:t>
            </a:r>
            <a:r>
              <a:rPr lang="en-US" baseline="-25000" dirty="0"/>
              <a:t>2</a:t>
            </a:r>
            <a:r>
              <a:rPr lang="en-US" dirty="0"/>
              <a:t>. The CO</a:t>
            </a:r>
            <a:r>
              <a:rPr lang="en-US" baseline="-25000" dirty="0"/>
              <a:t>2</a:t>
            </a:r>
            <a:r>
              <a:rPr lang="en-US" dirty="0"/>
              <a:t> and H</a:t>
            </a:r>
            <a:r>
              <a:rPr lang="en-US" baseline="-25000" dirty="0"/>
              <a:t>2</a:t>
            </a:r>
            <a:r>
              <a:rPr lang="en-US" dirty="0"/>
              <a:t>O are removed by passing the gasses over special columns that absorb them. The nitrogen content is then measured by passing the remaining gasses through a column that has a thermal conductivity detector at the end. The column helps separate the nitrogen from any residual CO</a:t>
            </a:r>
            <a:r>
              <a:rPr lang="en-US" baseline="-25000" dirty="0"/>
              <a:t>2</a:t>
            </a:r>
            <a:r>
              <a:rPr lang="en-US" dirty="0"/>
              <a:t> and H</a:t>
            </a:r>
            <a:r>
              <a:rPr lang="en-US" baseline="-25000" dirty="0"/>
              <a:t>2</a:t>
            </a:r>
            <a:r>
              <a:rPr lang="en-US" dirty="0"/>
              <a:t>O that may have remained in the gas stream. The instrument is calibrated by analyzing a material that is pure and has a known nitrogen concentration</a:t>
            </a:r>
            <a:r>
              <a:rPr lang="en-US" i="1" dirty="0"/>
              <a:t>, </a:t>
            </a:r>
            <a:r>
              <a:rPr lang="en-US" dirty="0"/>
              <a:t>such as EDTA (= 9.59%N). Thus the signal from the thermal conductivity detector can be converted into a nitrogen content. </a:t>
            </a:r>
            <a:endParaRPr lang="tr-TR" dirty="0"/>
          </a:p>
        </p:txBody>
      </p:sp>
    </p:spTree>
    <p:extLst>
      <p:ext uri="{BB962C8B-B14F-4D97-AF65-F5344CB8AC3E}">
        <p14:creationId xmlns:p14="http://schemas.microsoft.com/office/powerpoint/2010/main" val="3877417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Doğa Çizimi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eması">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Doğa sunumu, resimli manzara tasarımı (geniş ekran)</Template>
  <TotalTime>4989</TotalTime>
  <Words>340</Words>
  <Application>Microsoft Office PowerPoint</Application>
  <PresentationFormat>Geniş ekran</PresentationFormat>
  <Paragraphs>46</Paragraphs>
  <Slides>14</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14</vt:i4>
      </vt:variant>
    </vt:vector>
  </HeadingPairs>
  <TitlesOfParts>
    <vt:vector size="17" baseType="lpstr">
      <vt:lpstr>Arial</vt:lpstr>
      <vt:lpstr>Segoe Print</vt:lpstr>
      <vt:lpstr>Doğa Çizimi 16x9</vt:lpstr>
      <vt:lpstr>Protein analysis</vt:lpstr>
      <vt:lpstr>Introduction</vt:lpstr>
      <vt:lpstr>Structure of proteins</vt:lpstr>
      <vt:lpstr>PowerPoint Sunusu</vt:lpstr>
      <vt:lpstr>Why proteins are important?</vt:lpstr>
      <vt:lpstr>PowerPoint Sunusu</vt:lpstr>
      <vt:lpstr>Nitrogen based methods</vt:lpstr>
      <vt:lpstr>PowerPoint Sunusu</vt:lpstr>
      <vt:lpstr>Dumas (Nitrogen Combustion) Method</vt:lpstr>
      <vt:lpstr>PowerPoint Sunusu</vt:lpstr>
      <vt:lpstr>UV visible spectroscopy</vt:lpstr>
      <vt:lpstr>PowerPoint Sunusu</vt:lpstr>
      <vt:lpstr>Other instrumental techniques</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TASARIM SÜRECİ</dc:title>
  <dc:creator>Dell</dc:creator>
  <cp:lastModifiedBy>Ozge Sakiyan Demirkol</cp:lastModifiedBy>
  <cp:revision>159</cp:revision>
  <dcterms:created xsi:type="dcterms:W3CDTF">2020-12-24T16:23:35Z</dcterms:created>
  <dcterms:modified xsi:type="dcterms:W3CDTF">2021-04-26T06:15:01Z</dcterms:modified>
</cp:coreProperties>
</file>