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6">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7AB1E2-811C-4801-AA3A-A88FB91A628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3994469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A7AB1E2-811C-4801-AA3A-A88FB91A628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83149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A7AB1E2-811C-4801-AA3A-A88FB91A628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785CE92-DFE9-43BF-9D2A-A66FF245129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683789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4A7AB1E2-811C-4801-AA3A-A88FB91A6282}"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572743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4A7AB1E2-811C-4801-AA3A-A88FB91A6282}"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785CE92-DFE9-43BF-9D2A-A66FF245129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114085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4A7AB1E2-811C-4801-AA3A-A88FB91A6282}"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32963682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7AB1E2-811C-4801-AA3A-A88FB91A628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25830378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7AB1E2-811C-4801-AA3A-A88FB91A628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3784493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7AB1E2-811C-4801-AA3A-A88FB91A628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3370057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A7AB1E2-811C-4801-AA3A-A88FB91A6282}"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473742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7AB1E2-811C-4801-AA3A-A88FB91A6282}"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1066823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7AB1E2-811C-4801-AA3A-A88FB91A6282}"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3473850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A7AB1E2-811C-4801-AA3A-A88FB91A6282}"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1026832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AB1E2-811C-4801-AA3A-A88FB91A6282}" type="datetimeFigureOut">
              <a:rPr lang="tr-TR" smtClean="0"/>
              <a:t>23.05.2018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2054377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7AB1E2-811C-4801-AA3A-A88FB91A6282}"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1103940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7AB1E2-811C-4801-AA3A-A88FB91A6282}"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785CE92-DFE9-43BF-9D2A-A66FF2451299}" type="slidenum">
              <a:rPr lang="tr-TR" smtClean="0"/>
              <a:t>‹#›</a:t>
            </a:fld>
            <a:endParaRPr lang="tr-TR"/>
          </a:p>
        </p:txBody>
      </p:sp>
    </p:spTree>
    <p:extLst>
      <p:ext uri="{BB962C8B-B14F-4D97-AF65-F5344CB8AC3E}">
        <p14:creationId xmlns:p14="http://schemas.microsoft.com/office/powerpoint/2010/main" val="1787549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A7AB1E2-811C-4801-AA3A-A88FB91A6282}" type="datetimeFigureOut">
              <a:rPr lang="tr-TR" smtClean="0"/>
              <a:t>23.05.2018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785CE92-DFE9-43BF-9D2A-A66FF2451299}" type="slidenum">
              <a:rPr lang="tr-TR" smtClean="0"/>
              <a:t>‹#›</a:t>
            </a:fld>
            <a:endParaRPr lang="tr-TR"/>
          </a:p>
        </p:txBody>
      </p:sp>
    </p:spTree>
    <p:extLst>
      <p:ext uri="{BB962C8B-B14F-4D97-AF65-F5344CB8AC3E}">
        <p14:creationId xmlns:p14="http://schemas.microsoft.com/office/powerpoint/2010/main" val="30038402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Resim 9"/>
          <p:cNvPicPr>
            <a:picLocks noChangeAspect="1"/>
          </p:cNvPicPr>
          <p:nvPr/>
        </p:nvPicPr>
        <p:blipFill>
          <a:blip r:embed="rId2"/>
          <a:stretch>
            <a:fillRect/>
          </a:stretch>
        </p:blipFill>
        <p:spPr>
          <a:xfrm>
            <a:off x="3002507" y="189215"/>
            <a:ext cx="7738281" cy="6668785"/>
          </a:xfrm>
          <a:prstGeom prst="rect">
            <a:avLst/>
          </a:prstGeom>
        </p:spPr>
      </p:pic>
    </p:spTree>
    <p:extLst>
      <p:ext uri="{BB962C8B-B14F-4D97-AF65-F5344CB8AC3E}">
        <p14:creationId xmlns:p14="http://schemas.microsoft.com/office/powerpoint/2010/main" val="1992421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47164" y="696036"/>
            <a:ext cx="9457448" cy="5215186"/>
          </a:xfrm>
        </p:spPr>
        <p:txBody>
          <a:bodyPr>
            <a:normAutofit/>
          </a:bodyPr>
          <a:lstStyle/>
          <a:p>
            <a:r>
              <a:rPr lang="tr-TR" b="1" dirty="0"/>
              <a:t>AİLELERİN EĞİTİM SÜRECİNE KATILIMI</a:t>
            </a:r>
          </a:p>
          <a:p>
            <a:r>
              <a:rPr lang="tr-TR" dirty="0"/>
              <a:t>Aile katılımı, anne babaların çocuklarının gelişim ve eğitimlerine katkıda bulunmaları için düzenlenmiş etkinliklerin bütünü olarak tanımlanabilir (Ömeroğlu ve Yaşar, 2005). Kaliteli bir eğitime ulaşmak için sağlıklı bir öğretmen-veli işbirliğine, sağlıklı bir işbirliği içinse tarafların birbirleriyle açık iletişim kurmalarına ve çocukların önemini çok daha iyi kavramalarına ihtiyaç duyulmaktadır. Çocukların ilk eğitimcilerinin anne babaları olduğu görüşünden hareketle, ailelerin çocuklarının eğitimini desteklemesi ve onların eğitimine katkıda bulunmasını sağlamak üzere, sistematik ve kurumsal bir eğitim veren okul ile evdeki eğitimi bütünleştiren bir yaklaşım sergilenmelidir (Şahin ve Ünver, 2005). Aile katılımı ile etkili okullar birbirinden bağımsız düşünülemeyecek unsurlardır. Okul ile aile arasındaki işbirliği, etkili okulların özellikleri arasında yer almaktadır (</a:t>
            </a:r>
            <a:r>
              <a:rPr lang="tr-TR" dirty="0" err="1"/>
              <a:t>Hester</a:t>
            </a:r>
            <a:r>
              <a:rPr lang="tr-TR" dirty="0"/>
              <a:t>, 1989’dan </a:t>
            </a:r>
            <a:r>
              <a:rPr lang="tr-TR" dirty="0" err="1"/>
              <a:t>akt</a:t>
            </a:r>
            <a:r>
              <a:rPr lang="tr-TR" dirty="0"/>
              <a:t>. Balcı, 1993). </a:t>
            </a:r>
          </a:p>
        </p:txBody>
      </p:sp>
    </p:spTree>
    <p:extLst>
      <p:ext uri="{BB962C8B-B14F-4D97-AF65-F5344CB8AC3E}">
        <p14:creationId xmlns:p14="http://schemas.microsoft.com/office/powerpoint/2010/main" val="3155341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05719" y="204716"/>
            <a:ext cx="10098893" cy="6653284"/>
          </a:xfrm>
        </p:spPr>
        <p:txBody>
          <a:bodyPr>
            <a:normAutofit fontScale="77500" lnSpcReduction="20000"/>
          </a:bodyPr>
          <a:lstStyle/>
          <a:p>
            <a:r>
              <a:rPr lang="tr-TR" dirty="0"/>
              <a:t>Gordon’a göre (1993), anne-babaların üzerinde durduğu en önemli konulardan biri çocuklarının iyi bir eğitim alıp alamayacağıdır. Bu açıdan anne-babaların, çocuklarının eğitim yaşantılarını nasıl destekleyecekleri önem kazanmaktadır. Anne-babalar çocuklarının okul dışındaki öğretmenleridirler. Bu nedenle de öğretmenler, anne-babaların çocuklarına yönelik okul dışında gerçekleştirdikleri eğitim uygulamalarının doğruluğundan kaygı duymaktadırlar. </a:t>
            </a:r>
          </a:p>
          <a:p>
            <a:r>
              <a:rPr lang="tr-TR" dirty="0"/>
              <a:t>Öğretmenler;</a:t>
            </a:r>
          </a:p>
          <a:p>
            <a:pPr lvl="0"/>
            <a:r>
              <a:rPr lang="tr-TR" dirty="0"/>
              <a:t>Öğrenci ne tür bir eğitim ortamında yaşıyor? </a:t>
            </a:r>
          </a:p>
          <a:p>
            <a:pPr lvl="0"/>
            <a:r>
              <a:rPr lang="tr-TR" dirty="0"/>
              <a:t>Aileler çocukların ödevlerini yapmalarına ne tür yardım sağlıyorlar? </a:t>
            </a:r>
          </a:p>
          <a:p>
            <a:pPr lvl="0"/>
            <a:r>
              <a:rPr lang="tr-TR" dirty="0"/>
              <a:t>Aileler, okulu ve öğretmenleri eleştiriyorlar mı?</a:t>
            </a:r>
          </a:p>
          <a:p>
            <a:pPr lvl="0"/>
            <a:r>
              <a:rPr lang="tr-TR" dirty="0"/>
              <a:t>Çocuklarının okul ve derslerle ilgili sorunlarını önemseyip ilgileniyorlar mı?” gibi sorulara yanıt ararlar.</a:t>
            </a:r>
          </a:p>
          <a:p>
            <a:r>
              <a:rPr lang="tr-TR" dirty="0"/>
              <a:t>Okul yöneticisi ve öğretmenlerin aile katılımı ve desteğini artırabilmek için şu hususları akıldan çıkarmamaları gerekir (</a:t>
            </a:r>
            <a:r>
              <a:rPr lang="tr-TR" dirty="0" err="1"/>
              <a:t>Gümüşeli</a:t>
            </a:r>
            <a:r>
              <a:rPr lang="tr-TR" dirty="0"/>
              <a:t>, 2004):</a:t>
            </a:r>
          </a:p>
          <a:p>
            <a:pPr lvl="0"/>
            <a:r>
              <a:rPr lang="tr-TR" dirty="0"/>
              <a:t>Ailenin desteği, katılımı olmadan öğrenci ve okulu başarılı hale getirmek olanaksız değilse de çok güçtür</a:t>
            </a:r>
            <a:r>
              <a:rPr lang="tr-TR" dirty="0" smtClean="0"/>
              <a:t>.</a:t>
            </a:r>
            <a:endParaRPr lang="tr-TR" dirty="0"/>
          </a:p>
          <a:p>
            <a:pPr lvl="0"/>
            <a:r>
              <a:rPr lang="tr-TR" dirty="0"/>
              <a:t>Ailenin çocuğunun eğitimi konusunda ödev ve sorumlulukları yanında, çocuğu ile ilgili kararlara katılma, onun geleceğini şekillendirme hakkı vardır</a:t>
            </a:r>
            <a:r>
              <a:rPr lang="tr-TR" dirty="0" smtClean="0"/>
              <a:t>.</a:t>
            </a:r>
            <a:endParaRPr lang="tr-TR" dirty="0"/>
          </a:p>
          <a:p>
            <a:pPr lvl="0"/>
            <a:r>
              <a:rPr lang="tr-TR" dirty="0"/>
              <a:t>Aile katılımı okul işlerine müdahale etme, işleyişi engellemeden çok, okulla ilgili karar ve uygulamalarda şeffaflığın sağlanması ve dolayısıyla okulun saygınlığının artmasına katkıda </a:t>
            </a:r>
            <a:r>
              <a:rPr lang="tr-TR" dirty="0" smtClean="0"/>
              <a:t>bulunur</a:t>
            </a:r>
            <a:r>
              <a:rPr lang="tr-TR" dirty="0"/>
              <a:t> </a:t>
            </a:r>
          </a:p>
          <a:p>
            <a:pPr lvl="0"/>
            <a:r>
              <a:rPr lang="tr-TR" dirty="0"/>
              <a:t>Aile -  okul işbirliği sadece veliden finansal destek sağlama ile sınırlı kaldığında etkili olmaz</a:t>
            </a:r>
            <a:r>
              <a:rPr lang="tr-TR" dirty="0" smtClean="0"/>
              <a:t>.</a:t>
            </a:r>
            <a:endParaRPr lang="tr-TR" dirty="0"/>
          </a:p>
          <a:p>
            <a:pPr lvl="0"/>
            <a:r>
              <a:rPr lang="tr-TR" dirty="0"/>
              <a:t>Günümüz koşullarında klasik müdür ve öğretmen anlayışı ile okulları işletmek olanaklı değildir. Çağdaş dünyadaki uygulamalar ve Türk Milli Eğitim sistemindeki değişim çabaları katılım esasına dayalı yürütülmektedir. Değişimden kaçınmak olanaklı olmayacağına göre, değişimi kabullenmek ve katılımı sağlayıcı planlı çalışmalara biran önce girişmek kaçınılmazdır</a:t>
            </a:r>
            <a:r>
              <a:rPr lang="tr-TR" dirty="0" smtClean="0"/>
              <a:t>.</a:t>
            </a:r>
            <a:endParaRPr lang="tr-TR" dirty="0"/>
          </a:p>
          <a:p>
            <a:pPr lvl="0"/>
            <a:r>
              <a:rPr lang="tr-TR" dirty="0"/>
              <a:t>Okul müdürü ve öğretmenler sadece okuldaki öğrencilerin değil, okul çevresinin de toplumsal ve öğretim liderleridirler. Sorumlulukları sadece öğrencilere karşı değil, onların ailelerine de istenilen davranışları kazandıracak kadar geniş kapsamlıdır. Bu nedenle okul çevresindeki velilerin eğitim ve kültür düzeyinin düşük olması ya da okulla işbirliği yapmada isteksiz olmaları; okul yönetici ve öğretmenlerinin velileri katılıma teşvik etme ve onları eğitme, cesaretlendirme sorumluluklarını ortadan kaldırmaz.</a:t>
            </a:r>
          </a:p>
          <a:p>
            <a:endParaRPr lang="tr-TR" dirty="0"/>
          </a:p>
        </p:txBody>
      </p:sp>
    </p:spTree>
    <p:extLst>
      <p:ext uri="{BB962C8B-B14F-4D97-AF65-F5344CB8AC3E}">
        <p14:creationId xmlns:p14="http://schemas.microsoft.com/office/powerpoint/2010/main" val="2320106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56096" y="423081"/>
            <a:ext cx="9648516" cy="5488141"/>
          </a:xfrm>
        </p:spPr>
        <p:txBody>
          <a:bodyPr>
            <a:normAutofit/>
          </a:bodyPr>
          <a:lstStyle/>
          <a:p>
            <a:r>
              <a:rPr lang="tr-TR" dirty="0"/>
              <a:t>Ailelerin eğitim sürecine katılımı ve okul – aile işbirliği önemli olmasına karşın ailelerin eğitim sürecine katılımının önünde birtakım engeller de yer almaktadır. Ailelerin çocuklarının eğitim sürecine katılmalarını gereksiz görmeleri (</a:t>
            </a:r>
            <a:r>
              <a:rPr lang="tr-TR" dirty="0" err="1"/>
              <a:t>Crites</a:t>
            </a:r>
            <a:r>
              <a:rPr lang="tr-TR" dirty="0"/>
              <a:t>, 2008), katılım konusunda örnek alacakları bir rol modelin olmayışı, eğitim işini okula bırakıp pasif kalmayı tercih etme, bu konuda sorumluluk almamaları (</a:t>
            </a:r>
            <a:r>
              <a:rPr lang="tr-TR" dirty="0" err="1"/>
              <a:t>Christenson</a:t>
            </a:r>
            <a:r>
              <a:rPr lang="tr-TR" dirty="0"/>
              <a:t>, 2004; </a:t>
            </a:r>
            <a:r>
              <a:rPr lang="tr-TR" dirty="0" err="1"/>
              <a:t>McGhee</a:t>
            </a:r>
            <a:r>
              <a:rPr lang="tr-TR" dirty="0"/>
              <a:t>, 2007), eğitimcilerin ailelere karşı olumsuz tavırları ve aile katılımının önemine inanmamaları (</a:t>
            </a:r>
            <a:r>
              <a:rPr lang="tr-TR" dirty="0" err="1"/>
              <a:t>Shannon</a:t>
            </a:r>
            <a:r>
              <a:rPr lang="tr-TR" dirty="0"/>
              <a:t>, 1996; </a:t>
            </a:r>
            <a:r>
              <a:rPr lang="tr-TR" dirty="0" err="1"/>
              <a:t>Christenson</a:t>
            </a:r>
            <a:r>
              <a:rPr lang="tr-TR" dirty="0"/>
              <a:t>, 2004), kültürel farklılıklar (</a:t>
            </a:r>
            <a:r>
              <a:rPr lang="tr-TR" dirty="0" err="1"/>
              <a:t>Christenson</a:t>
            </a:r>
            <a:r>
              <a:rPr lang="tr-TR" dirty="0"/>
              <a:t>, 2004), ailelerin eğitim sürecine ilişkin bilgi eksikliği ve kendilerini bu konuda yetersiz görmeleri (</a:t>
            </a:r>
            <a:r>
              <a:rPr lang="tr-TR" dirty="0" err="1"/>
              <a:t>Carrasquillo</a:t>
            </a:r>
            <a:r>
              <a:rPr lang="tr-TR" dirty="0"/>
              <a:t>, 1993; </a:t>
            </a:r>
            <a:r>
              <a:rPr lang="tr-TR" dirty="0" err="1"/>
              <a:t>Christenson</a:t>
            </a:r>
            <a:r>
              <a:rPr lang="tr-TR" dirty="0"/>
              <a:t>, 2004; </a:t>
            </a:r>
            <a:r>
              <a:rPr lang="tr-TR" dirty="0" err="1"/>
              <a:t>McGhee</a:t>
            </a:r>
            <a:r>
              <a:rPr lang="tr-TR" dirty="0"/>
              <a:t>, 2007; </a:t>
            </a:r>
            <a:r>
              <a:rPr lang="tr-TR" dirty="0" err="1"/>
              <a:t>Crites</a:t>
            </a:r>
            <a:r>
              <a:rPr lang="tr-TR" dirty="0"/>
              <a:t>, 2008), okul ile aile arasındaki iletişimsizlik (</a:t>
            </a:r>
            <a:r>
              <a:rPr lang="tr-TR" dirty="0" err="1"/>
              <a:t>Christenson</a:t>
            </a:r>
            <a:r>
              <a:rPr lang="tr-TR" dirty="0"/>
              <a:t>, 2004; </a:t>
            </a:r>
            <a:r>
              <a:rPr lang="tr-TR" dirty="0" err="1"/>
              <a:t>Crites</a:t>
            </a:r>
            <a:r>
              <a:rPr lang="tr-TR" dirty="0"/>
              <a:t>, 2008) bu engellerden </a:t>
            </a:r>
            <a:r>
              <a:rPr lang="tr-TR" dirty="0" err="1"/>
              <a:t>başlıcalarıdır</a:t>
            </a:r>
            <a:r>
              <a:rPr lang="tr-TR" dirty="0"/>
              <a:t>. </a:t>
            </a:r>
          </a:p>
        </p:txBody>
      </p:sp>
    </p:spTree>
    <p:extLst>
      <p:ext uri="{BB962C8B-B14F-4D97-AF65-F5344CB8AC3E}">
        <p14:creationId xmlns:p14="http://schemas.microsoft.com/office/powerpoint/2010/main" val="614627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78675" y="545910"/>
            <a:ext cx="9825937" cy="5365312"/>
          </a:xfrm>
        </p:spPr>
        <p:txBody>
          <a:bodyPr>
            <a:normAutofit/>
          </a:bodyPr>
          <a:lstStyle/>
          <a:p>
            <a:r>
              <a:rPr lang="tr-TR" b="1" dirty="0"/>
              <a:t>GİRİŞ</a:t>
            </a:r>
          </a:p>
          <a:p>
            <a:r>
              <a:rPr lang="tr-TR" dirty="0"/>
              <a:t>Okullarda yürütülen eğitimin ve öğretmenlerin etkililiğinin artırılması, bireylerin daha nitelikli yetiştirilmesi için bireyin okulda aldığı eğitimi bir bütün olarak değerlendirmek gerekir. Bütüncül bir bakış açısıyla yaklaşılırsa okul, öğrenci yaşamının sadece belli bir bölümünü kapsar. Öğrenci okul zamanının dışındaki büyük bir zaman diliminde ailesi ve sosyal çevresi ile yaşamını devam ettirmektedir. Bu nedenle eğitimin yalnızca okuldaki etkinliklerle sınırlandırılması düşünülemez.  Öğrencinin okul dışında daha çok zaman geçirdiği göz önüne alındığında ise ailesinin ve çevresinin çocuğun hayatı üzerinde ne kadar etkili olduğu söylenebilir.</a:t>
            </a:r>
          </a:p>
          <a:p>
            <a:endParaRPr lang="tr-TR" dirty="0"/>
          </a:p>
        </p:txBody>
      </p:sp>
    </p:spTree>
    <p:extLst>
      <p:ext uri="{BB962C8B-B14F-4D97-AF65-F5344CB8AC3E}">
        <p14:creationId xmlns:p14="http://schemas.microsoft.com/office/powerpoint/2010/main" val="732795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24334" y="559558"/>
            <a:ext cx="9580278" cy="5351664"/>
          </a:xfrm>
        </p:spPr>
        <p:txBody>
          <a:bodyPr>
            <a:normAutofit/>
          </a:bodyPr>
          <a:lstStyle/>
          <a:p>
            <a:r>
              <a:rPr lang="tr-TR" dirty="0" smtClean="0"/>
              <a:t>Okul </a:t>
            </a:r>
            <a:r>
              <a:rPr lang="tr-TR" dirty="0"/>
              <a:t>– aile işbirliği hakkında, 1739 sayılı Milli Eğitim Temel Kanunu’nun ikinci Bölümünde Türk Milli Eğitiminin Temel İlkeleri başlığı altında, okul ile ailenin işbirliği ile ilgili olarak şu kanun maddesi yer almaktadır:</a:t>
            </a:r>
          </a:p>
          <a:p>
            <a:r>
              <a:rPr lang="tr-TR" i="1" dirty="0"/>
              <a:t>“Eğitim kurumlarının amaçlarının gerçekleştirilmesine katkıda bulunmak için okul ile aile arasında işbirliği sağlanır. Bu amaçla okullarda okul-aile birlikleri kurulur. Okul aile birlikleri, okulların eğitim ve öğretim hizmetlerine etkinlik ve verimlilik kazandırmak, okulların ve maddî imkânlardan yoksun öğrencilerin zorunlu ihtiyaçlarını karşılamak üzere; aynî ve nakdî bağışları kabul edebilir, maddî katkı sağlamak amacıyla sosyal ve kültürel etkinlikler ve kampanyalar düzenleyebilir, okulların bünyesinde bulunan kantin, açık alan, salon ve benzeri yerleri işlettirebilir veya işletebilirler. Öğrenci velileri hiçbir surette bağış yapmaya zorlanamaz”.</a:t>
            </a:r>
            <a:endParaRPr lang="tr-TR" dirty="0"/>
          </a:p>
          <a:p>
            <a:endParaRPr lang="tr-TR" dirty="0"/>
          </a:p>
        </p:txBody>
      </p:sp>
    </p:spTree>
    <p:extLst>
      <p:ext uri="{BB962C8B-B14F-4D97-AF65-F5344CB8AC3E}">
        <p14:creationId xmlns:p14="http://schemas.microsoft.com/office/powerpoint/2010/main" val="1370493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33516" y="436728"/>
            <a:ext cx="9471096" cy="5474494"/>
          </a:xfrm>
        </p:spPr>
        <p:txBody>
          <a:bodyPr>
            <a:normAutofit/>
          </a:bodyPr>
          <a:lstStyle/>
          <a:p>
            <a:r>
              <a:rPr lang="tr-TR" b="1" dirty="0"/>
              <a:t>EĞİTİMDE AİLENİN ÖNEMİ</a:t>
            </a:r>
          </a:p>
          <a:p>
            <a:r>
              <a:rPr lang="tr-TR" dirty="0"/>
              <a:t>Eğitim ailede başlar. Aile öğrenci davranışının şekillenmeye başladığı, örnek alındığı, bazı temel davranışların kazanıldığı yerdir. Öğrenciler zamanlarının önemli miktarını ve ilk sosyalleşmelerini aile içinde tamamladıkları için istenmeyen davranışların kaynaklarının ilk çekirdekleri de aile içinde atılmaktadır. Ailede edinilen davranışların sonradan değiştirilmesi oldukça zordur. Aile iyi tanınmazsa, öğrencinin buradan alıp okula getirdiklerini de bilmek mümkün değildir (</a:t>
            </a:r>
            <a:r>
              <a:rPr lang="tr-TR" dirty="0" err="1"/>
              <a:t>Türnüklü</a:t>
            </a:r>
            <a:r>
              <a:rPr lang="tr-TR" dirty="0"/>
              <a:t> vd. 2001).</a:t>
            </a:r>
          </a:p>
          <a:p>
            <a:r>
              <a:rPr lang="tr-TR" dirty="0"/>
              <a:t>Ailenin sahip olduğu birçok işlevi arasında belki de en önemlisi, eğitici bir özelliğe sahip olmasıdır. Eğer aile toplumla uyumlu ise, aile çocuk için mükemmel bir eğitim yuvasıdır (Akyüz, 1992:234; </a:t>
            </a:r>
            <a:r>
              <a:rPr lang="tr-TR" dirty="0" err="1"/>
              <a:t>Levitt</a:t>
            </a:r>
            <a:r>
              <a:rPr lang="tr-TR" dirty="0"/>
              <a:t>, 2004:43–46). Anne-baba, çocuğun en uzun süre yakın iletişimde bulunduğu kişilerdir. Çocuk, kültürel değerlerini, temel alışkanlıklarını, aile ortamında kazanır. Çocuğun olumlu bir benlik tasarımı oluşturmasında, yeterlik duygusu kazanmasında ana - babası ile etkileşimi sırasında aldığı geri bildirimler önemli rol oynar (Kuzgun,1991).</a:t>
            </a:r>
          </a:p>
          <a:p>
            <a:endParaRPr lang="tr-TR" dirty="0"/>
          </a:p>
        </p:txBody>
      </p:sp>
    </p:spTree>
    <p:extLst>
      <p:ext uri="{BB962C8B-B14F-4D97-AF65-F5344CB8AC3E}">
        <p14:creationId xmlns:p14="http://schemas.microsoft.com/office/powerpoint/2010/main" val="3286611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42699" y="1050878"/>
            <a:ext cx="9361913" cy="4860344"/>
          </a:xfrm>
        </p:spPr>
        <p:txBody>
          <a:bodyPr>
            <a:normAutofit/>
          </a:bodyPr>
          <a:lstStyle/>
          <a:p>
            <a:r>
              <a:rPr lang="tr-TR" dirty="0" smtClean="0"/>
              <a:t>Çocukların </a:t>
            </a:r>
            <a:r>
              <a:rPr lang="tr-TR" dirty="0"/>
              <a:t>sosyalleşmesinde okul kadar aile de etkili bir kurumdur. Çocukların birincil sosyalleşme yeri olan aile içindeki bilişsel gelişimi ve motivasyon, ikincil sosyalleşme yeri olan okul ile uyum içinde ise, çocuğun başarılı bir okul hayatı olacaktır (Sönmez, 2003). Eğer bu iki kurum arasında (aile-okul) uyumsuzluk varsa, o zaman çocuğun okul hayatında başarılı olması güçtür. İşte bu noktada okul-aile işbirliğinin önemi ortaya çıkmaktadır.</a:t>
            </a:r>
          </a:p>
          <a:p>
            <a:endParaRPr lang="tr-TR" dirty="0"/>
          </a:p>
        </p:txBody>
      </p:sp>
    </p:spTree>
    <p:extLst>
      <p:ext uri="{BB962C8B-B14F-4D97-AF65-F5344CB8AC3E}">
        <p14:creationId xmlns:p14="http://schemas.microsoft.com/office/powerpoint/2010/main" val="3603186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7731" y="709684"/>
            <a:ext cx="9866881" cy="5201538"/>
          </a:xfrm>
        </p:spPr>
        <p:txBody>
          <a:bodyPr>
            <a:normAutofit/>
          </a:bodyPr>
          <a:lstStyle/>
          <a:p>
            <a:r>
              <a:rPr lang="tr-TR" b="1" dirty="0"/>
              <a:t>OKUL – ÖĞRETMEN – AİLE İŞBİRLİĞİNİN ÖNEMİ</a:t>
            </a:r>
          </a:p>
          <a:p>
            <a:r>
              <a:rPr lang="tr-TR" dirty="0"/>
              <a:t>Okul, görev sorumluluğunu, kendisini oluşturan ögelerin tam bir uyumla çalıştığı bir düzende yerine getirebilmektedir. Okulda gerçekleştirilen eğitim-öğretim etkinliklerinin planlanmasında ve uygulanmasında en önemli sorumluluğu öğretmenler üstlenmektedir. Bireyin her alandaki gelişimi ve başarısı bir bütün olarak düşünüldüğünde tüm ilgililerin eğitim sürecine katılması gerekir. Temelde esas olan, öğrencinin nitelikli yetiştirilmesi ve hayata hazırlanması ise, çocukların başarısı için çaba harcayan ailelerin sürecin dışında tutulması düşünülemez. Bu yönüyle öğretmenin her aşamada veliler ile iletişim kurması gerekmektedir. </a:t>
            </a:r>
          </a:p>
          <a:p>
            <a:r>
              <a:rPr lang="tr-TR" dirty="0"/>
              <a:t>Ev ve okul ortamı, çocukların gelişiminde belki de en etkili ve destekleyici çevrelerdir. Günümüzde aileler, okulların yardımı olmaksızın çocuklarını eğitemeyecekleri gibi, okullar da, ailelerle iş birliği yapmaksızın öğrencilerini gerektiği şekilde yetiştiremezler (</a:t>
            </a:r>
            <a:r>
              <a:rPr lang="tr-TR" dirty="0" err="1"/>
              <a:t>Kıncal</a:t>
            </a:r>
            <a:r>
              <a:rPr lang="tr-TR" dirty="0"/>
              <a:t>, 1991:24). Tek yönlü çalışmalar, yani sadece öğretmenin ya da sadece velinin çabası çocukları istenilen hedefe götürmemektedir. Çocuğun eğitim ve öğretiminde istenilen sonuca ulaşabilmek için öğretmenin veli ile güçlü bir işbirliği kurması gerekmektedir. </a:t>
            </a:r>
          </a:p>
        </p:txBody>
      </p:sp>
    </p:spTree>
    <p:extLst>
      <p:ext uri="{BB962C8B-B14F-4D97-AF65-F5344CB8AC3E}">
        <p14:creationId xmlns:p14="http://schemas.microsoft.com/office/powerpoint/2010/main" val="2053021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24084" y="477672"/>
            <a:ext cx="9880528" cy="5923128"/>
          </a:xfrm>
        </p:spPr>
        <p:txBody>
          <a:bodyPr>
            <a:normAutofit/>
          </a:bodyPr>
          <a:lstStyle/>
          <a:p>
            <a:r>
              <a:rPr lang="tr-TR" dirty="0" err="1"/>
              <a:t>Olmsted</a:t>
            </a:r>
            <a:r>
              <a:rPr lang="tr-TR" dirty="0"/>
              <a:t> ve </a:t>
            </a:r>
            <a:r>
              <a:rPr lang="tr-TR" dirty="0" err="1"/>
              <a:t>Lockhart’a</a:t>
            </a:r>
            <a:r>
              <a:rPr lang="tr-TR" dirty="0"/>
              <a:t> göre (1995) okul ve ailenin amacı aynıdır, bir başka deyişle çocukların eğitimi söz konusu olduğunda çıkarları ortaktır. Her aile ve öğretmen çocuğa; sosyal uyum, ahlaki ve moral değer sistemlerini vermeye çalışır. Çünkü iyi gelişmiş, sağlıklı kişilikler ve kendini iyi ifade edebilen insanlar yetiştirmek amaçlanmaktadır. Ancak ailenin ve öğretmenin kullandığı yöntemler ve öğretme süreçleri çok farklıdır. Aileler (veliler- anneler/babalar) ve öğretmenler çocuğun günlük yaşamını paylaştığı insanlardır. Bu çıkar birliğinden yola çıkarak okul ve ailenin aynı yöntemleri kullanarak çocuğa kısa zamanda ulaşmaları mümkündür (Stone ve Taylor, 1976).</a:t>
            </a:r>
          </a:p>
          <a:p>
            <a:r>
              <a:rPr lang="tr-TR" dirty="0"/>
              <a:t>Diğer yandan okul ve aile işbirliği çocuk ve gençlerin haklarını, sorumluluklarını ve ödevlerini öğrenmelerinde, bunları birer davranış biçimine dönüştürmelerinde ve okul başarısının artırılmasında da önemli role sahiptir. Ailelerin bu role katkısı, okula bağışta bulunan ve çocuklarının başarı durumunu öğrenmek için ya da bir sorun olduğunda okula gelen bireyler olarak görülmesiyle sınırlı olmamalı, aileler aynı amacı gerçekleştirmeye çalışan ortaklar olarak görülmelidir. Aileler ise okulu yalnızca kamu hizmetinin sağlandığı bir kurum olarak görmemeli; çocukların eğitimine güçleri ölçüsünde katkıda bulunmayı temel bir görev ve sorumluluk olarak görmelidirler (Aydın, 2005).</a:t>
            </a:r>
          </a:p>
          <a:p>
            <a:endParaRPr lang="tr-TR" dirty="0"/>
          </a:p>
        </p:txBody>
      </p:sp>
    </p:spTree>
    <p:extLst>
      <p:ext uri="{BB962C8B-B14F-4D97-AF65-F5344CB8AC3E}">
        <p14:creationId xmlns:p14="http://schemas.microsoft.com/office/powerpoint/2010/main" val="2753743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33266" y="368490"/>
            <a:ext cx="9771346" cy="5542732"/>
          </a:xfrm>
        </p:spPr>
        <p:txBody>
          <a:bodyPr>
            <a:normAutofit fontScale="85000" lnSpcReduction="20000"/>
          </a:bodyPr>
          <a:lstStyle/>
          <a:p>
            <a:r>
              <a:rPr lang="tr-TR" dirty="0"/>
              <a:t>Öğretmenin çocuğu ve ailesini yakından tanıması gerektiği üzerinde duran </a:t>
            </a:r>
            <a:r>
              <a:rPr lang="tr-TR" dirty="0" err="1"/>
              <a:t>Viechnicki</a:t>
            </a:r>
            <a:r>
              <a:rPr lang="tr-TR" dirty="0"/>
              <a:t>, bu amaçla öğretmenlerin özel bir dosya tutması gerektiğini belirterek bu dosyada bulunması gereken bilgileri şu şekilde sıralamıştır (</a:t>
            </a:r>
            <a:r>
              <a:rPr lang="tr-TR" dirty="0" err="1"/>
              <a:t>Viechnicki</a:t>
            </a:r>
            <a:r>
              <a:rPr lang="tr-TR" dirty="0"/>
              <a:t>, 1997:351): </a:t>
            </a:r>
          </a:p>
          <a:p>
            <a:pPr lvl="0"/>
            <a:r>
              <a:rPr lang="tr-TR" dirty="0"/>
              <a:t>Her çocuk için özel kayıtlar,</a:t>
            </a:r>
          </a:p>
          <a:p>
            <a:pPr lvl="0"/>
            <a:r>
              <a:rPr lang="tr-TR" dirty="0"/>
              <a:t>Derslerde yapılan gözlemler,</a:t>
            </a:r>
          </a:p>
          <a:p>
            <a:pPr lvl="0"/>
            <a:r>
              <a:rPr lang="tr-TR" dirty="0"/>
              <a:t>Çocuğun akranlarına ve kendisine ilişkin anketler,</a:t>
            </a:r>
          </a:p>
          <a:p>
            <a:pPr lvl="0"/>
            <a:r>
              <a:rPr lang="tr-TR" dirty="0"/>
              <a:t>Aile ve çevre araştırmasına ilişkin veriler,</a:t>
            </a:r>
          </a:p>
          <a:p>
            <a:pPr lvl="0"/>
            <a:r>
              <a:rPr lang="tr-TR" dirty="0"/>
              <a:t>Çocuk tarafından ortaya konulan ürünlerin örnekleri.</a:t>
            </a:r>
          </a:p>
          <a:p>
            <a:r>
              <a:rPr lang="tr-TR" dirty="0"/>
              <a:t>Öğretmenlerden beklenen rollerin giderek değişmeye başlaması ve onlardan beklentilerin hızla artması öğretmenin bu yönde yetiştirilmesini zorunlu kılmaktadır. Öğretmen, okul ile aile arasındaki işbirliğinin kurulmasına ve geliştirilmesine olanak sağlayacak bilgi birikimine sahip olmalıdır (</a:t>
            </a:r>
            <a:r>
              <a:rPr lang="tr-TR" dirty="0" err="1"/>
              <a:t>Viechnicki</a:t>
            </a:r>
            <a:r>
              <a:rPr lang="tr-TR" dirty="0"/>
              <a:t>, 1997).</a:t>
            </a:r>
          </a:p>
          <a:p>
            <a:r>
              <a:rPr lang="tr-TR" dirty="0"/>
              <a:t>Eğer öğretmen, öğrencilerini tanır, onların aile yaşamlarını ve ailede nasıl bir eğitim verildiğini bilirse, öğrencilere nasıl yaklaşması gerektiği konusunda bilgi sahibi olur. Çünkü her çocuğun evinde aldığı eğitim farklıdır. Ailede okul eğitimindeki gibi </a:t>
            </a:r>
            <a:r>
              <a:rPr lang="tr-TR" dirty="0" err="1"/>
              <a:t>formal</a:t>
            </a:r>
            <a:r>
              <a:rPr lang="tr-TR" dirty="0"/>
              <a:t> ve standart bir eğitim süreci yoktur (Ataç, 2001). Her ailenin beklentileri, yaşayış biçimleri, çocuklarına uyguladığı eğitim tarzı değişiktir. Bu faktörler çocuğun kişiliğinin yerleşme aşamasında kültürel, sosyal, ahlaki ve hatta duygusal görüş açısını etkiler (</a:t>
            </a:r>
            <a:r>
              <a:rPr lang="tr-TR" dirty="0" err="1"/>
              <a:t>Wolfendale</a:t>
            </a:r>
            <a:r>
              <a:rPr lang="tr-TR" dirty="0"/>
              <a:t>, 1983).</a:t>
            </a:r>
          </a:p>
          <a:p>
            <a:r>
              <a:rPr lang="tr-TR" dirty="0"/>
              <a:t>Öğrenci velileri ise, çocuklarının daha sağlıklı yetişebilmeleri için okul yönetimi ve öğretmenler ile diyalog kurmaları gerekmektedir. Şüphesiz, anne - babalar (aileler) çocuklarını herkesten çok daha iyi tanıyan kişilerdir. Dolayısıyla, çocuklarının ilgi ve ihtiyaçları ile sosyal ve kişisel özelliklerini yakından takip ederek öğretmenler ve okul yönetimi ile iletişim içinde olmaları gerekir. Bu da, oluşabilecek problemlerin giderilmesinde okul - aile işbirliğinin önemini göstermektedir.</a:t>
            </a:r>
          </a:p>
          <a:p>
            <a:endParaRPr lang="tr-TR" dirty="0"/>
          </a:p>
        </p:txBody>
      </p:sp>
    </p:spTree>
    <p:extLst>
      <p:ext uri="{BB962C8B-B14F-4D97-AF65-F5344CB8AC3E}">
        <p14:creationId xmlns:p14="http://schemas.microsoft.com/office/powerpoint/2010/main" val="2668011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83642" y="614149"/>
            <a:ext cx="9320970" cy="5297073"/>
          </a:xfrm>
        </p:spPr>
        <p:txBody>
          <a:bodyPr>
            <a:normAutofit/>
          </a:bodyPr>
          <a:lstStyle/>
          <a:p>
            <a:r>
              <a:rPr lang="tr-TR" dirty="0"/>
              <a:t>Çocuğun hayata hazırlanması, sağlıklı bir gelişim süreci yaşaması, başarılı olması gibi pek çok yönden ailenin öğretmen ile sürekli iletişim ve işbirliği halinde olmasının gerektiği açıktır. Eğer aile, okul ile işbirliği halinde değilse bunun bazı nedenleri olabilir.</a:t>
            </a:r>
            <a:r>
              <a:rPr lang="tr-TR" b="1" dirty="0"/>
              <a:t> </a:t>
            </a:r>
            <a:r>
              <a:rPr lang="tr-TR" dirty="0"/>
              <a:t>Okul ve aile arasındaki işbirliği eksikliğinin temel nedenleri şöyle özetlenebilir (</a:t>
            </a:r>
            <a:r>
              <a:rPr lang="tr-TR" dirty="0" err="1"/>
              <a:t>Walberg</a:t>
            </a:r>
            <a:r>
              <a:rPr lang="tr-TR" dirty="0"/>
              <a:t>, 2004; Şahin ve Ünver, 2005):</a:t>
            </a:r>
          </a:p>
          <a:p>
            <a:pPr lvl="0"/>
            <a:r>
              <a:rPr lang="tr-TR" dirty="0"/>
              <a:t>Velilerin okul etkinliklerine katılmasının beklenmediğine ilişkin geleneksel görüş,</a:t>
            </a:r>
          </a:p>
          <a:p>
            <a:pPr lvl="0"/>
            <a:r>
              <a:rPr lang="tr-TR" dirty="0"/>
              <a:t>Velilerin okula ilişkin nasıl katılım gösterebileceklerini bilmemeleri,</a:t>
            </a:r>
          </a:p>
          <a:p>
            <a:pPr lvl="0"/>
            <a:r>
              <a:rPr lang="tr-TR" dirty="0"/>
              <a:t>Öğretmenlerin, aile katılım programlarından detaylı olarak haberdar olmayışı, programı nasıl yürüteceklerini bilmemeleri, aile katılım etkinliklerini planlamanın çok zamanlarını alacağını düşünmeleri,</a:t>
            </a:r>
          </a:p>
          <a:p>
            <a:pPr lvl="0"/>
            <a:r>
              <a:rPr lang="tr-TR" dirty="0"/>
              <a:t>Öğretmenlerin, ailelerin eğitime katılıma yanaşmayacağını, bu katılımı kabul etseler bile bunun bazı olumsuzluklar yaratacağını düşünmeleridir. </a:t>
            </a:r>
          </a:p>
          <a:p>
            <a:r>
              <a:rPr lang="tr-TR" dirty="0"/>
              <a:t>Bu düşüncelere; ailelerin çocuklarla ilgili durumlarda objektif olmayacağı, ailelerin kendi sınırlılıklarını aşabileceği ve ailelerin programa yeterli zamanı ayıramayacakları kaygıları da eklenebilir. Oysaki bireyin verimli ve başarılı olmasında ailelerin eğitim sürecine katılımı esastır.</a:t>
            </a:r>
          </a:p>
          <a:p>
            <a:endParaRPr lang="tr-TR" dirty="0"/>
          </a:p>
        </p:txBody>
      </p:sp>
    </p:spTree>
    <p:extLst>
      <p:ext uri="{BB962C8B-B14F-4D97-AF65-F5344CB8AC3E}">
        <p14:creationId xmlns:p14="http://schemas.microsoft.com/office/powerpoint/2010/main" val="207431671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TotalTime>
  <Words>1670</Words>
  <Application>Microsoft Office PowerPoint</Application>
  <PresentationFormat>Geniş ekran</PresentationFormat>
  <Paragraphs>44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ERTEN_GÖKÇE</cp:lastModifiedBy>
  <cp:revision>2</cp:revision>
  <dcterms:created xsi:type="dcterms:W3CDTF">2018-05-18T11:11:06Z</dcterms:created>
  <dcterms:modified xsi:type="dcterms:W3CDTF">2018-05-23T09:08:35Z</dcterms:modified>
</cp:coreProperties>
</file>