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8"/>
  </p:notesMasterIdLst>
  <p:sldIdLst>
    <p:sldId id="256" r:id="rId2"/>
    <p:sldId id="257" r:id="rId3"/>
    <p:sldId id="258" r:id="rId4"/>
    <p:sldId id="259" r:id="rId5"/>
    <p:sldId id="260" r:id="rId6"/>
    <p:sldId id="261" r:id="rId7"/>
    <p:sldId id="262" r:id="rId8"/>
    <p:sldId id="268" r:id="rId9"/>
    <p:sldId id="269" r:id="rId10"/>
    <p:sldId id="270" r:id="rId11"/>
    <p:sldId id="271" r:id="rId12"/>
    <p:sldId id="263" r:id="rId13"/>
    <p:sldId id="264" r:id="rId14"/>
    <p:sldId id="265" r:id="rId15"/>
    <p:sldId id="266" r:id="rId16"/>
    <p:sldId id="267" r:id="rId17"/>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426"/>
  </p:normalViewPr>
  <p:slideViewPr>
    <p:cSldViewPr snapToGrid="0" snapToObjects="1">
      <p:cViewPr>
        <p:scale>
          <a:sx n="95" d="100"/>
          <a:sy n="95" d="100"/>
        </p:scale>
        <p:origin x="68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BD30C-E81A-4EB9-8F22-55F5DF8738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2C66CB-601D-4AEC-82A1-B24E81061BF4}">
      <dgm:prSet/>
      <dgm:spPr/>
      <dgm:t>
        <a:bodyPr/>
        <a:lstStyle/>
        <a:p>
          <a:r>
            <a:rPr lang="en-US"/>
            <a:t>Unlike earlier immigrants, the majority of the newcomers after 1900 came from non-English speaking European countries. </a:t>
          </a:r>
        </a:p>
      </dgm:t>
    </dgm:pt>
    <dgm:pt modelId="{796CF89F-AA78-454E-BB36-88742802E86D}" type="parTrans" cxnId="{655D2EFA-E479-460B-AC20-AA2ABE3AF73A}">
      <dgm:prSet/>
      <dgm:spPr/>
      <dgm:t>
        <a:bodyPr/>
        <a:lstStyle/>
        <a:p>
          <a:endParaRPr lang="en-US"/>
        </a:p>
      </dgm:t>
    </dgm:pt>
    <dgm:pt modelId="{90D4D12E-2CEA-42E0-8319-B646ABC667D4}" type="sibTrans" cxnId="{655D2EFA-E479-460B-AC20-AA2ABE3AF73A}">
      <dgm:prSet/>
      <dgm:spPr/>
      <dgm:t>
        <a:bodyPr/>
        <a:lstStyle/>
        <a:p>
          <a:endParaRPr lang="en-US"/>
        </a:p>
      </dgm:t>
    </dgm:pt>
    <dgm:pt modelId="{F53F1CA2-C011-49AB-9F02-D5C04E582AF7}">
      <dgm:prSet/>
      <dgm:spPr/>
      <dgm:t>
        <a:bodyPr/>
        <a:lstStyle/>
        <a:p>
          <a:r>
            <a:rPr lang="en-US" dirty="0"/>
            <a:t>The principal source of immigrants was now Southern and Eastern Europe, especially Italy, Poland, and Russia, countries quite different in culture and language from the United States, and many immigrants had difficulty adjusting to life here.</a:t>
          </a:r>
        </a:p>
      </dgm:t>
    </dgm:pt>
    <dgm:pt modelId="{D4AF2C78-1A7B-4A8A-AB98-73B146AC8C8E}" type="parTrans" cxnId="{3637530C-3E40-4935-B6FC-29C7F10283F1}">
      <dgm:prSet/>
      <dgm:spPr/>
      <dgm:t>
        <a:bodyPr/>
        <a:lstStyle/>
        <a:p>
          <a:endParaRPr lang="en-US"/>
        </a:p>
      </dgm:t>
    </dgm:pt>
    <dgm:pt modelId="{13766F56-981C-4A0C-8BBD-AEAEC8372014}" type="sibTrans" cxnId="{3637530C-3E40-4935-B6FC-29C7F10283F1}">
      <dgm:prSet/>
      <dgm:spPr/>
      <dgm:t>
        <a:bodyPr/>
        <a:lstStyle/>
        <a:p>
          <a:endParaRPr lang="en-US"/>
        </a:p>
      </dgm:t>
    </dgm:pt>
    <dgm:pt modelId="{A77BFC15-E5E4-9643-A485-837AF18A77F1}" type="pres">
      <dgm:prSet presAssocID="{47ABD30C-E81A-4EB9-8F22-55F5DF8738E2}" presName="linear" presStyleCnt="0">
        <dgm:presLayoutVars>
          <dgm:animLvl val="lvl"/>
          <dgm:resizeHandles val="exact"/>
        </dgm:presLayoutVars>
      </dgm:prSet>
      <dgm:spPr/>
    </dgm:pt>
    <dgm:pt modelId="{30F7B29F-6135-D546-9294-2A7A4B57CBD0}" type="pres">
      <dgm:prSet presAssocID="{402C66CB-601D-4AEC-82A1-B24E81061BF4}" presName="parentText" presStyleLbl="node1" presStyleIdx="0" presStyleCnt="2">
        <dgm:presLayoutVars>
          <dgm:chMax val="0"/>
          <dgm:bulletEnabled val="1"/>
        </dgm:presLayoutVars>
      </dgm:prSet>
      <dgm:spPr/>
    </dgm:pt>
    <dgm:pt modelId="{C117730A-12C1-594A-AA75-7E594E35284B}" type="pres">
      <dgm:prSet presAssocID="{90D4D12E-2CEA-42E0-8319-B646ABC667D4}" presName="spacer" presStyleCnt="0"/>
      <dgm:spPr/>
    </dgm:pt>
    <dgm:pt modelId="{E0C9C034-31BC-384B-BD2A-A3786D50A08D}" type="pres">
      <dgm:prSet presAssocID="{F53F1CA2-C011-49AB-9F02-D5C04E582AF7}" presName="parentText" presStyleLbl="node1" presStyleIdx="1" presStyleCnt="2">
        <dgm:presLayoutVars>
          <dgm:chMax val="0"/>
          <dgm:bulletEnabled val="1"/>
        </dgm:presLayoutVars>
      </dgm:prSet>
      <dgm:spPr/>
    </dgm:pt>
  </dgm:ptLst>
  <dgm:cxnLst>
    <dgm:cxn modelId="{3637530C-3E40-4935-B6FC-29C7F10283F1}" srcId="{47ABD30C-E81A-4EB9-8F22-55F5DF8738E2}" destId="{F53F1CA2-C011-49AB-9F02-D5C04E582AF7}" srcOrd="1" destOrd="0" parTransId="{D4AF2C78-1A7B-4A8A-AB98-73B146AC8C8E}" sibTransId="{13766F56-981C-4A0C-8BBD-AEAEC8372014}"/>
    <dgm:cxn modelId="{B76A1956-80B2-564F-8E3E-296FF9154586}" type="presOf" srcId="{47ABD30C-E81A-4EB9-8F22-55F5DF8738E2}" destId="{A77BFC15-E5E4-9643-A485-837AF18A77F1}" srcOrd="0" destOrd="0" presId="urn:microsoft.com/office/officeart/2005/8/layout/vList2"/>
    <dgm:cxn modelId="{26ADB0B8-B6F0-5D4F-85ED-EAE38311809E}" type="presOf" srcId="{402C66CB-601D-4AEC-82A1-B24E81061BF4}" destId="{30F7B29F-6135-D546-9294-2A7A4B57CBD0}" srcOrd="0" destOrd="0" presId="urn:microsoft.com/office/officeart/2005/8/layout/vList2"/>
    <dgm:cxn modelId="{CDC9EFF1-4F30-8C47-9A50-186AEC26BF98}" type="presOf" srcId="{F53F1CA2-C011-49AB-9F02-D5C04E582AF7}" destId="{E0C9C034-31BC-384B-BD2A-A3786D50A08D}" srcOrd="0" destOrd="0" presId="urn:microsoft.com/office/officeart/2005/8/layout/vList2"/>
    <dgm:cxn modelId="{655D2EFA-E479-460B-AC20-AA2ABE3AF73A}" srcId="{47ABD30C-E81A-4EB9-8F22-55F5DF8738E2}" destId="{402C66CB-601D-4AEC-82A1-B24E81061BF4}" srcOrd="0" destOrd="0" parTransId="{796CF89F-AA78-454E-BB36-88742802E86D}" sibTransId="{90D4D12E-2CEA-42E0-8319-B646ABC667D4}"/>
    <dgm:cxn modelId="{95494909-9698-5C44-B856-FB2182C741A0}" type="presParOf" srcId="{A77BFC15-E5E4-9643-A485-837AF18A77F1}" destId="{30F7B29F-6135-D546-9294-2A7A4B57CBD0}" srcOrd="0" destOrd="0" presId="urn:microsoft.com/office/officeart/2005/8/layout/vList2"/>
    <dgm:cxn modelId="{D7A0E3E0-5624-A648-A915-3519FE5E1646}" type="presParOf" srcId="{A77BFC15-E5E4-9643-A485-837AF18A77F1}" destId="{C117730A-12C1-594A-AA75-7E594E35284B}" srcOrd="1" destOrd="0" presId="urn:microsoft.com/office/officeart/2005/8/layout/vList2"/>
    <dgm:cxn modelId="{A827FF09-C749-1840-91CF-CD2CDE6BB023}" type="presParOf" srcId="{A77BFC15-E5E4-9643-A485-837AF18A77F1}" destId="{E0C9C034-31BC-384B-BD2A-A3786D50A08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1EA8C9-1D6E-4CB9-855D-26CC488EA0CE}"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812B3174-76F7-4740-9BE9-C4990CA27E27}">
      <dgm:prSet/>
      <dgm:spPr/>
      <dgm:t>
        <a:bodyPr/>
        <a:lstStyle/>
        <a:p>
          <a:r>
            <a:rPr lang="en-US"/>
            <a:t>According to some progressives, the immigrants were</a:t>
          </a:r>
        </a:p>
      </dgm:t>
    </dgm:pt>
    <dgm:pt modelId="{D535980D-EC7A-4101-B8B4-FC32718FB2D5}" type="parTrans" cxnId="{F102C828-6252-4FFB-95D1-E41C5A1CB780}">
      <dgm:prSet/>
      <dgm:spPr/>
      <dgm:t>
        <a:bodyPr/>
        <a:lstStyle/>
        <a:p>
          <a:endParaRPr lang="en-US"/>
        </a:p>
      </dgm:t>
    </dgm:pt>
    <dgm:pt modelId="{5F78A7BC-3A71-4DC8-A0A0-3D0B9851B829}" type="sibTrans" cxnId="{F102C828-6252-4FFB-95D1-E41C5A1CB780}">
      <dgm:prSet/>
      <dgm:spPr/>
      <dgm:t>
        <a:bodyPr/>
        <a:lstStyle/>
        <a:p>
          <a:endParaRPr lang="en-US"/>
        </a:p>
      </dgm:t>
    </dgm:pt>
    <dgm:pt modelId="{436082A9-97F5-489B-A275-CD5701E8E96D}">
      <dgm:prSet/>
      <dgm:spPr/>
      <dgm:t>
        <a:bodyPr/>
        <a:lstStyle/>
        <a:p>
          <a:r>
            <a:rPr lang="en-US"/>
            <a:t>dangerously illiterate</a:t>
          </a:r>
        </a:p>
      </dgm:t>
    </dgm:pt>
    <dgm:pt modelId="{FCB1373A-7F76-46D7-AD4C-4100CE750CC7}" type="parTrans" cxnId="{2C51B3F6-0C83-470D-BF15-721D91CBADDC}">
      <dgm:prSet/>
      <dgm:spPr/>
      <dgm:t>
        <a:bodyPr/>
        <a:lstStyle/>
        <a:p>
          <a:endParaRPr lang="en-US"/>
        </a:p>
      </dgm:t>
    </dgm:pt>
    <dgm:pt modelId="{53343BE4-7AE8-4C29-8CD9-0E1C39149A87}" type="sibTrans" cxnId="{2C51B3F6-0C83-470D-BF15-721D91CBADDC}">
      <dgm:prSet/>
      <dgm:spPr/>
      <dgm:t>
        <a:bodyPr/>
        <a:lstStyle/>
        <a:p>
          <a:endParaRPr lang="en-US"/>
        </a:p>
      </dgm:t>
    </dgm:pt>
    <dgm:pt modelId="{34ECB9A1-F9CE-40E4-8803-08D818B30771}">
      <dgm:prSet/>
      <dgm:spPr/>
      <dgm:t>
        <a:bodyPr/>
        <a:lstStyle/>
        <a:p>
          <a:r>
            <a:rPr lang="en-US"/>
            <a:t>culturally deprived</a:t>
          </a:r>
        </a:p>
      </dgm:t>
    </dgm:pt>
    <dgm:pt modelId="{270A4AE4-C7D0-46A8-845D-281A50631A1E}" type="parTrans" cxnId="{B3024481-68B0-48DF-9F02-D23B059A4CD4}">
      <dgm:prSet/>
      <dgm:spPr/>
      <dgm:t>
        <a:bodyPr/>
        <a:lstStyle/>
        <a:p>
          <a:endParaRPr lang="en-US"/>
        </a:p>
      </dgm:t>
    </dgm:pt>
    <dgm:pt modelId="{D891A578-DCC8-478A-B83D-2F57E9EA0C3B}" type="sibTrans" cxnId="{B3024481-68B0-48DF-9F02-D23B059A4CD4}">
      <dgm:prSet/>
      <dgm:spPr/>
      <dgm:t>
        <a:bodyPr/>
        <a:lstStyle/>
        <a:p>
          <a:endParaRPr lang="en-US"/>
        </a:p>
      </dgm:t>
    </dgm:pt>
    <dgm:pt modelId="{5FBE8321-693C-410F-BD7C-C7B04C165CE0}">
      <dgm:prSet/>
      <dgm:spPr/>
      <dgm:t>
        <a:bodyPr/>
        <a:lstStyle/>
        <a:p>
          <a:r>
            <a:rPr lang="en-US"/>
            <a:t>unenlightened Catholics</a:t>
          </a:r>
        </a:p>
      </dgm:t>
    </dgm:pt>
    <dgm:pt modelId="{1CDB7AF3-705C-42B7-8207-36B16D3F4198}" type="parTrans" cxnId="{62342318-4F88-468D-9D4F-1C58146D1873}">
      <dgm:prSet/>
      <dgm:spPr/>
      <dgm:t>
        <a:bodyPr/>
        <a:lstStyle/>
        <a:p>
          <a:endParaRPr lang="en-US"/>
        </a:p>
      </dgm:t>
    </dgm:pt>
    <dgm:pt modelId="{0A752767-58DF-4073-9E92-D68E01A79F02}" type="sibTrans" cxnId="{62342318-4F88-468D-9D4F-1C58146D1873}">
      <dgm:prSet/>
      <dgm:spPr/>
      <dgm:t>
        <a:bodyPr/>
        <a:lstStyle/>
        <a:p>
          <a:endParaRPr lang="en-US"/>
        </a:p>
      </dgm:t>
    </dgm:pt>
    <dgm:pt modelId="{770A79AF-622B-4F17-9C84-A9B3BC4DB248}">
      <dgm:prSet/>
      <dgm:spPr/>
      <dgm:t>
        <a:bodyPr/>
        <a:lstStyle/>
        <a:p>
          <a:r>
            <a:rPr lang="en-US"/>
            <a:t>enemies of the free society</a:t>
          </a:r>
        </a:p>
      </dgm:t>
    </dgm:pt>
    <dgm:pt modelId="{44128C54-71E3-4C5D-A41D-DEC64BDA005A}" type="parTrans" cxnId="{F9FFD530-D8FB-4968-A8CE-4D9ECC41024E}">
      <dgm:prSet/>
      <dgm:spPr/>
      <dgm:t>
        <a:bodyPr/>
        <a:lstStyle/>
        <a:p>
          <a:endParaRPr lang="en-US"/>
        </a:p>
      </dgm:t>
    </dgm:pt>
    <dgm:pt modelId="{9210FF4C-0226-4A0C-804A-6EB50539D3B9}" type="sibTrans" cxnId="{F9FFD530-D8FB-4968-A8CE-4D9ECC41024E}">
      <dgm:prSet/>
      <dgm:spPr/>
      <dgm:t>
        <a:bodyPr/>
        <a:lstStyle/>
        <a:p>
          <a:endParaRPr lang="en-US"/>
        </a:p>
      </dgm:t>
    </dgm:pt>
    <dgm:pt modelId="{AD37FA2A-F2E5-43BD-B87D-62D12D0FD7D9}">
      <dgm:prSet/>
      <dgm:spPr/>
      <dgm:t>
        <a:bodyPr/>
        <a:lstStyle/>
        <a:p>
          <a:r>
            <a:rPr lang="en-US"/>
            <a:t>doomed to a permanently inferior place on the Darwinian scale of races</a:t>
          </a:r>
        </a:p>
      </dgm:t>
    </dgm:pt>
    <dgm:pt modelId="{EE960439-DF04-4330-9B0B-F8C03AED8293}" type="parTrans" cxnId="{8F819171-E103-4615-8A9B-60E5F2D3EB78}">
      <dgm:prSet/>
      <dgm:spPr/>
      <dgm:t>
        <a:bodyPr/>
        <a:lstStyle/>
        <a:p>
          <a:endParaRPr lang="en-US"/>
        </a:p>
      </dgm:t>
    </dgm:pt>
    <dgm:pt modelId="{68B5C5EE-ABC9-41BA-85A9-E08F660A6E5C}" type="sibTrans" cxnId="{8F819171-E103-4615-8A9B-60E5F2D3EB78}">
      <dgm:prSet/>
      <dgm:spPr/>
      <dgm:t>
        <a:bodyPr/>
        <a:lstStyle/>
        <a:p>
          <a:endParaRPr lang="en-US"/>
        </a:p>
      </dgm:t>
    </dgm:pt>
    <dgm:pt modelId="{5CEE9D9C-104B-4863-8D53-10C0D08DA86B}">
      <dgm:prSet/>
      <dgm:spPr/>
      <dgm:t>
        <a:bodyPr/>
        <a:lstStyle/>
        <a:p>
          <a:r>
            <a:rPr lang="en-US" dirty="0"/>
            <a:t>could never master the skills demanded by democracy</a:t>
          </a:r>
        </a:p>
      </dgm:t>
    </dgm:pt>
    <dgm:pt modelId="{57BEB277-BB43-4E74-B97D-A35B5CA3BFCC}" type="parTrans" cxnId="{4DD0CA41-6633-4F06-A9BF-B34862C3AE62}">
      <dgm:prSet/>
      <dgm:spPr/>
      <dgm:t>
        <a:bodyPr/>
        <a:lstStyle/>
        <a:p>
          <a:endParaRPr lang="en-US"/>
        </a:p>
      </dgm:t>
    </dgm:pt>
    <dgm:pt modelId="{1F1DC009-C9CE-4433-B237-601CAC560AD9}" type="sibTrans" cxnId="{4DD0CA41-6633-4F06-A9BF-B34862C3AE62}">
      <dgm:prSet/>
      <dgm:spPr/>
      <dgm:t>
        <a:bodyPr/>
        <a:lstStyle/>
        <a:p>
          <a:endParaRPr lang="en-US"/>
        </a:p>
      </dgm:t>
    </dgm:pt>
    <dgm:pt modelId="{CCBBC63C-331A-9140-890E-76D1364DF226}" type="pres">
      <dgm:prSet presAssocID="{B31EA8C9-1D6E-4CB9-855D-26CC488EA0CE}" presName="vert0" presStyleCnt="0">
        <dgm:presLayoutVars>
          <dgm:dir/>
          <dgm:animOne val="branch"/>
          <dgm:animLvl val="lvl"/>
        </dgm:presLayoutVars>
      </dgm:prSet>
      <dgm:spPr/>
    </dgm:pt>
    <dgm:pt modelId="{064D04A2-3BE6-954E-B2FA-7A748E9E0AC7}" type="pres">
      <dgm:prSet presAssocID="{812B3174-76F7-4740-9BE9-C4990CA27E27}" presName="thickLine" presStyleLbl="alignNode1" presStyleIdx="0" presStyleCnt="1"/>
      <dgm:spPr/>
    </dgm:pt>
    <dgm:pt modelId="{769C4F13-3610-9C44-A82A-BE35F41BED20}" type="pres">
      <dgm:prSet presAssocID="{812B3174-76F7-4740-9BE9-C4990CA27E27}" presName="horz1" presStyleCnt="0"/>
      <dgm:spPr/>
    </dgm:pt>
    <dgm:pt modelId="{67D84DA7-3563-3742-AF60-7C4AFA4A6648}" type="pres">
      <dgm:prSet presAssocID="{812B3174-76F7-4740-9BE9-C4990CA27E27}" presName="tx1" presStyleLbl="revTx" presStyleIdx="0" presStyleCnt="7"/>
      <dgm:spPr/>
    </dgm:pt>
    <dgm:pt modelId="{CFF2A835-98AC-8A4D-8FFA-8B3EB8875E82}" type="pres">
      <dgm:prSet presAssocID="{812B3174-76F7-4740-9BE9-C4990CA27E27}" presName="vert1" presStyleCnt="0"/>
      <dgm:spPr/>
    </dgm:pt>
    <dgm:pt modelId="{93B97DCA-D7C8-C54B-8EF8-D0E4484DA5EE}" type="pres">
      <dgm:prSet presAssocID="{436082A9-97F5-489B-A275-CD5701E8E96D}" presName="vertSpace2a" presStyleCnt="0"/>
      <dgm:spPr/>
    </dgm:pt>
    <dgm:pt modelId="{8AE6EFB7-C157-364B-8F8B-2042F74571FC}" type="pres">
      <dgm:prSet presAssocID="{436082A9-97F5-489B-A275-CD5701E8E96D}" presName="horz2" presStyleCnt="0"/>
      <dgm:spPr/>
    </dgm:pt>
    <dgm:pt modelId="{E11BC099-1B0A-7349-BE0A-A9B66CDEF9D8}" type="pres">
      <dgm:prSet presAssocID="{436082A9-97F5-489B-A275-CD5701E8E96D}" presName="horzSpace2" presStyleCnt="0"/>
      <dgm:spPr/>
    </dgm:pt>
    <dgm:pt modelId="{91FE040A-F5F4-5D43-8723-9E34E4754843}" type="pres">
      <dgm:prSet presAssocID="{436082A9-97F5-489B-A275-CD5701E8E96D}" presName="tx2" presStyleLbl="revTx" presStyleIdx="1" presStyleCnt="7"/>
      <dgm:spPr/>
    </dgm:pt>
    <dgm:pt modelId="{6A4BDFF7-43BE-2948-B63D-2A0B35242D52}" type="pres">
      <dgm:prSet presAssocID="{436082A9-97F5-489B-A275-CD5701E8E96D}" presName="vert2" presStyleCnt="0"/>
      <dgm:spPr/>
    </dgm:pt>
    <dgm:pt modelId="{EEDAE222-0E84-B44C-A272-0C615D718299}" type="pres">
      <dgm:prSet presAssocID="{436082A9-97F5-489B-A275-CD5701E8E96D}" presName="thinLine2b" presStyleLbl="callout" presStyleIdx="0" presStyleCnt="6"/>
      <dgm:spPr/>
    </dgm:pt>
    <dgm:pt modelId="{23360632-218B-DA49-96E3-778897E3FB55}" type="pres">
      <dgm:prSet presAssocID="{436082A9-97F5-489B-A275-CD5701E8E96D}" presName="vertSpace2b" presStyleCnt="0"/>
      <dgm:spPr/>
    </dgm:pt>
    <dgm:pt modelId="{371E7562-4182-2043-8D26-B733C3195C20}" type="pres">
      <dgm:prSet presAssocID="{34ECB9A1-F9CE-40E4-8803-08D818B30771}" presName="horz2" presStyleCnt="0"/>
      <dgm:spPr/>
    </dgm:pt>
    <dgm:pt modelId="{77F767F2-0F03-A348-9702-655ED74CA3EF}" type="pres">
      <dgm:prSet presAssocID="{34ECB9A1-F9CE-40E4-8803-08D818B30771}" presName="horzSpace2" presStyleCnt="0"/>
      <dgm:spPr/>
    </dgm:pt>
    <dgm:pt modelId="{D50AC266-6FED-1543-B397-0BA6FDB09D0F}" type="pres">
      <dgm:prSet presAssocID="{34ECB9A1-F9CE-40E4-8803-08D818B30771}" presName="tx2" presStyleLbl="revTx" presStyleIdx="2" presStyleCnt="7"/>
      <dgm:spPr/>
    </dgm:pt>
    <dgm:pt modelId="{D21C9E7B-34BC-424D-9D2B-E4BFF20D2AA4}" type="pres">
      <dgm:prSet presAssocID="{34ECB9A1-F9CE-40E4-8803-08D818B30771}" presName="vert2" presStyleCnt="0"/>
      <dgm:spPr/>
    </dgm:pt>
    <dgm:pt modelId="{5EEAB9BD-80A9-0941-BA12-B9A639B90ECA}" type="pres">
      <dgm:prSet presAssocID="{34ECB9A1-F9CE-40E4-8803-08D818B30771}" presName="thinLine2b" presStyleLbl="callout" presStyleIdx="1" presStyleCnt="6"/>
      <dgm:spPr/>
    </dgm:pt>
    <dgm:pt modelId="{AC34AEE2-E1EC-2645-816F-5CEA34208B40}" type="pres">
      <dgm:prSet presAssocID="{34ECB9A1-F9CE-40E4-8803-08D818B30771}" presName="vertSpace2b" presStyleCnt="0"/>
      <dgm:spPr/>
    </dgm:pt>
    <dgm:pt modelId="{881ABF0A-F96C-7542-A3E0-9C37774A3FF9}" type="pres">
      <dgm:prSet presAssocID="{5FBE8321-693C-410F-BD7C-C7B04C165CE0}" presName="horz2" presStyleCnt="0"/>
      <dgm:spPr/>
    </dgm:pt>
    <dgm:pt modelId="{E0B18C1D-A301-FB4D-8CC0-2DEA53608A56}" type="pres">
      <dgm:prSet presAssocID="{5FBE8321-693C-410F-BD7C-C7B04C165CE0}" presName="horzSpace2" presStyleCnt="0"/>
      <dgm:spPr/>
    </dgm:pt>
    <dgm:pt modelId="{D10126BD-E385-DC4B-A9A4-4B79DEA04538}" type="pres">
      <dgm:prSet presAssocID="{5FBE8321-693C-410F-BD7C-C7B04C165CE0}" presName="tx2" presStyleLbl="revTx" presStyleIdx="3" presStyleCnt="7"/>
      <dgm:spPr/>
    </dgm:pt>
    <dgm:pt modelId="{81E7EC76-0ECE-7C45-A0E1-1C549AA12D0A}" type="pres">
      <dgm:prSet presAssocID="{5FBE8321-693C-410F-BD7C-C7B04C165CE0}" presName="vert2" presStyleCnt="0"/>
      <dgm:spPr/>
    </dgm:pt>
    <dgm:pt modelId="{DDC60D91-B4AE-5E46-9842-5116489ABB4D}" type="pres">
      <dgm:prSet presAssocID="{5FBE8321-693C-410F-BD7C-C7B04C165CE0}" presName="thinLine2b" presStyleLbl="callout" presStyleIdx="2" presStyleCnt="6"/>
      <dgm:spPr/>
    </dgm:pt>
    <dgm:pt modelId="{1EE925D3-6428-804C-BF54-30DD7D47A4DF}" type="pres">
      <dgm:prSet presAssocID="{5FBE8321-693C-410F-BD7C-C7B04C165CE0}" presName="vertSpace2b" presStyleCnt="0"/>
      <dgm:spPr/>
    </dgm:pt>
    <dgm:pt modelId="{34AE1E8F-D390-0C45-831A-9EEC199DC0AA}" type="pres">
      <dgm:prSet presAssocID="{770A79AF-622B-4F17-9C84-A9B3BC4DB248}" presName="horz2" presStyleCnt="0"/>
      <dgm:spPr/>
    </dgm:pt>
    <dgm:pt modelId="{FBEA33CE-74A8-624F-BF10-ACE20C1182E7}" type="pres">
      <dgm:prSet presAssocID="{770A79AF-622B-4F17-9C84-A9B3BC4DB248}" presName="horzSpace2" presStyleCnt="0"/>
      <dgm:spPr/>
    </dgm:pt>
    <dgm:pt modelId="{F1E9DD78-6625-0048-A602-7271BBB756B6}" type="pres">
      <dgm:prSet presAssocID="{770A79AF-622B-4F17-9C84-A9B3BC4DB248}" presName="tx2" presStyleLbl="revTx" presStyleIdx="4" presStyleCnt="7"/>
      <dgm:spPr/>
    </dgm:pt>
    <dgm:pt modelId="{D3AEEA29-9D4E-D149-A6A3-0F00EF6D947F}" type="pres">
      <dgm:prSet presAssocID="{770A79AF-622B-4F17-9C84-A9B3BC4DB248}" presName="vert2" presStyleCnt="0"/>
      <dgm:spPr/>
    </dgm:pt>
    <dgm:pt modelId="{B5AEFA55-588B-764F-AC6E-9F400AB083A5}" type="pres">
      <dgm:prSet presAssocID="{770A79AF-622B-4F17-9C84-A9B3BC4DB248}" presName="thinLine2b" presStyleLbl="callout" presStyleIdx="3" presStyleCnt="6"/>
      <dgm:spPr/>
    </dgm:pt>
    <dgm:pt modelId="{F6E3420C-86BA-5F4C-954E-52B995D381FC}" type="pres">
      <dgm:prSet presAssocID="{770A79AF-622B-4F17-9C84-A9B3BC4DB248}" presName="vertSpace2b" presStyleCnt="0"/>
      <dgm:spPr/>
    </dgm:pt>
    <dgm:pt modelId="{E944047A-FDF6-094E-B84D-B19474F57533}" type="pres">
      <dgm:prSet presAssocID="{AD37FA2A-F2E5-43BD-B87D-62D12D0FD7D9}" presName="horz2" presStyleCnt="0"/>
      <dgm:spPr/>
    </dgm:pt>
    <dgm:pt modelId="{6AC34809-59AC-C943-80AD-95523840EE28}" type="pres">
      <dgm:prSet presAssocID="{AD37FA2A-F2E5-43BD-B87D-62D12D0FD7D9}" presName="horzSpace2" presStyleCnt="0"/>
      <dgm:spPr/>
    </dgm:pt>
    <dgm:pt modelId="{1C694924-0C5E-C348-A130-935EF2FAE951}" type="pres">
      <dgm:prSet presAssocID="{AD37FA2A-F2E5-43BD-B87D-62D12D0FD7D9}" presName="tx2" presStyleLbl="revTx" presStyleIdx="5" presStyleCnt="7"/>
      <dgm:spPr/>
    </dgm:pt>
    <dgm:pt modelId="{56222AD5-399D-554A-B75C-FCA4E1A35015}" type="pres">
      <dgm:prSet presAssocID="{AD37FA2A-F2E5-43BD-B87D-62D12D0FD7D9}" presName="vert2" presStyleCnt="0"/>
      <dgm:spPr/>
    </dgm:pt>
    <dgm:pt modelId="{6F1EA9D4-6257-D743-B345-412651E8FFF3}" type="pres">
      <dgm:prSet presAssocID="{AD37FA2A-F2E5-43BD-B87D-62D12D0FD7D9}" presName="thinLine2b" presStyleLbl="callout" presStyleIdx="4" presStyleCnt="6"/>
      <dgm:spPr/>
    </dgm:pt>
    <dgm:pt modelId="{B6A1F8F4-607C-564E-AA3D-A39A0FF8BE55}" type="pres">
      <dgm:prSet presAssocID="{AD37FA2A-F2E5-43BD-B87D-62D12D0FD7D9}" presName="vertSpace2b" presStyleCnt="0"/>
      <dgm:spPr/>
    </dgm:pt>
    <dgm:pt modelId="{79CDB3C8-2878-A441-B3C7-0D0DB3DC1BA4}" type="pres">
      <dgm:prSet presAssocID="{5CEE9D9C-104B-4863-8D53-10C0D08DA86B}" presName="horz2" presStyleCnt="0"/>
      <dgm:spPr/>
    </dgm:pt>
    <dgm:pt modelId="{F1AF208A-ECC1-5149-BCD8-AA63BD01F4BF}" type="pres">
      <dgm:prSet presAssocID="{5CEE9D9C-104B-4863-8D53-10C0D08DA86B}" presName="horzSpace2" presStyleCnt="0"/>
      <dgm:spPr/>
    </dgm:pt>
    <dgm:pt modelId="{B522290B-ED8E-0F43-888D-51CAD242220D}" type="pres">
      <dgm:prSet presAssocID="{5CEE9D9C-104B-4863-8D53-10C0D08DA86B}" presName="tx2" presStyleLbl="revTx" presStyleIdx="6" presStyleCnt="7"/>
      <dgm:spPr/>
    </dgm:pt>
    <dgm:pt modelId="{5C11BE6A-E561-764F-8ED8-B33F513BE7EC}" type="pres">
      <dgm:prSet presAssocID="{5CEE9D9C-104B-4863-8D53-10C0D08DA86B}" presName="vert2" presStyleCnt="0"/>
      <dgm:spPr/>
    </dgm:pt>
    <dgm:pt modelId="{B61380AA-F3DA-9945-9E49-9B85613FC7DD}" type="pres">
      <dgm:prSet presAssocID="{5CEE9D9C-104B-4863-8D53-10C0D08DA86B}" presName="thinLine2b" presStyleLbl="callout" presStyleIdx="5" presStyleCnt="6"/>
      <dgm:spPr/>
    </dgm:pt>
    <dgm:pt modelId="{D0C9679A-81F9-7541-A974-A35DAF50E54A}" type="pres">
      <dgm:prSet presAssocID="{5CEE9D9C-104B-4863-8D53-10C0D08DA86B}" presName="vertSpace2b" presStyleCnt="0"/>
      <dgm:spPr/>
    </dgm:pt>
  </dgm:ptLst>
  <dgm:cxnLst>
    <dgm:cxn modelId="{62342318-4F88-468D-9D4F-1C58146D1873}" srcId="{812B3174-76F7-4740-9BE9-C4990CA27E27}" destId="{5FBE8321-693C-410F-BD7C-C7B04C165CE0}" srcOrd="2" destOrd="0" parTransId="{1CDB7AF3-705C-42B7-8207-36B16D3F4198}" sibTransId="{0A752767-58DF-4073-9E92-D68E01A79F02}"/>
    <dgm:cxn modelId="{F102C828-6252-4FFB-95D1-E41C5A1CB780}" srcId="{B31EA8C9-1D6E-4CB9-855D-26CC488EA0CE}" destId="{812B3174-76F7-4740-9BE9-C4990CA27E27}" srcOrd="0" destOrd="0" parTransId="{D535980D-EC7A-4101-B8B4-FC32718FB2D5}" sibTransId="{5F78A7BC-3A71-4DC8-A0A0-3D0B9851B829}"/>
    <dgm:cxn modelId="{F9FFD530-D8FB-4968-A8CE-4D9ECC41024E}" srcId="{812B3174-76F7-4740-9BE9-C4990CA27E27}" destId="{770A79AF-622B-4F17-9C84-A9B3BC4DB248}" srcOrd="3" destOrd="0" parTransId="{44128C54-71E3-4C5D-A41D-DEC64BDA005A}" sibTransId="{9210FF4C-0226-4A0C-804A-6EB50539D3B9}"/>
    <dgm:cxn modelId="{0DBE1B3D-B88D-174E-8412-39D69A944F54}" type="presOf" srcId="{B31EA8C9-1D6E-4CB9-855D-26CC488EA0CE}" destId="{CCBBC63C-331A-9140-890E-76D1364DF226}" srcOrd="0" destOrd="0" presId="urn:microsoft.com/office/officeart/2008/layout/LinedList"/>
    <dgm:cxn modelId="{4DD0CA41-6633-4F06-A9BF-B34862C3AE62}" srcId="{812B3174-76F7-4740-9BE9-C4990CA27E27}" destId="{5CEE9D9C-104B-4863-8D53-10C0D08DA86B}" srcOrd="5" destOrd="0" parTransId="{57BEB277-BB43-4E74-B97D-A35B5CA3BFCC}" sibTransId="{1F1DC009-C9CE-4433-B237-601CAC560AD9}"/>
    <dgm:cxn modelId="{8F819171-E103-4615-8A9B-60E5F2D3EB78}" srcId="{812B3174-76F7-4740-9BE9-C4990CA27E27}" destId="{AD37FA2A-F2E5-43BD-B87D-62D12D0FD7D9}" srcOrd="4" destOrd="0" parTransId="{EE960439-DF04-4330-9B0B-F8C03AED8293}" sibTransId="{68B5C5EE-ABC9-41BA-85A9-E08F660A6E5C}"/>
    <dgm:cxn modelId="{B3024481-68B0-48DF-9F02-D23B059A4CD4}" srcId="{812B3174-76F7-4740-9BE9-C4990CA27E27}" destId="{34ECB9A1-F9CE-40E4-8803-08D818B30771}" srcOrd="1" destOrd="0" parTransId="{270A4AE4-C7D0-46A8-845D-281A50631A1E}" sibTransId="{D891A578-DCC8-478A-B83D-2F57E9EA0C3B}"/>
    <dgm:cxn modelId="{A7625B84-BFB3-6446-A6FB-773B3C0427BD}" type="presOf" srcId="{5CEE9D9C-104B-4863-8D53-10C0D08DA86B}" destId="{B522290B-ED8E-0F43-888D-51CAD242220D}" srcOrd="0" destOrd="0" presId="urn:microsoft.com/office/officeart/2008/layout/LinedList"/>
    <dgm:cxn modelId="{F2747F84-501C-CC4C-AEFB-F52E2D979818}" type="presOf" srcId="{5FBE8321-693C-410F-BD7C-C7B04C165CE0}" destId="{D10126BD-E385-DC4B-A9A4-4B79DEA04538}" srcOrd="0" destOrd="0" presId="urn:microsoft.com/office/officeart/2008/layout/LinedList"/>
    <dgm:cxn modelId="{C04965A5-889D-6247-8268-F585B99F5858}" type="presOf" srcId="{34ECB9A1-F9CE-40E4-8803-08D818B30771}" destId="{D50AC266-6FED-1543-B397-0BA6FDB09D0F}" srcOrd="0" destOrd="0" presId="urn:microsoft.com/office/officeart/2008/layout/LinedList"/>
    <dgm:cxn modelId="{0A2F05B2-3D8B-0348-982D-C06FB2858B02}" type="presOf" srcId="{812B3174-76F7-4740-9BE9-C4990CA27E27}" destId="{67D84DA7-3563-3742-AF60-7C4AFA4A6648}" srcOrd="0" destOrd="0" presId="urn:microsoft.com/office/officeart/2008/layout/LinedList"/>
    <dgm:cxn modelId="{0354C8BF-FB07-1645-BEE1-A207981E24B8}" type="presOf" srcId="{770A79AF-622B-4F17-9C84-A9B3BC4DB248}" destId="{F1E9DD78-6625-0048-A602-7271BBB756B6}" srcOrd="0" destOrd="0" presId="urn:microsoft.com/office/officeart/2008/layout/LinedList"/>
    <dgm:cxn modelId="{E1B140D9-72FA-2640-AC3F-226CE9242405}" type="presOf" srcId="{436082A9-97F5-489B-A275-CD5701E8E96D}" destId="{91FE040A-F5F4-5D43-8723-9E34E4754843}" srcOrd="0" destOrd="0" presId="urn:microsoft.com/office/officeart/2008/layout/LinedList"/>
    <dgm:cxn modelId="{E0BF6DEF-49B1-E948-80D6-F5983DA0BA03}" type="presOf" srcId="{AD37FA2A-F2E5-43BD-B87D-62D12D0FD7D9}" destId="{1C694924-0C5E-C348-A130-935EF2FAE951}" srcOrd="0" destOrd="0" presId="urn:microsoft.com/office/officeart/2008/layout/LinedList"/>
    <dgm:cxn modelId="{2C51B3F6-0C83-470D-BF15-721D91CBADDC}" srcId="{812B3174-76F7-4740-9BE9-C4990CA27E27}" destId="{436082A9-97F5-489B-A275-CD5701E8E96D}" srcOrd="0" destOrd="0" parTransId="{FCB1373A-7F76-46D7-AD4C-4100CE750CC7}" sibTransId="{53343BE4-7AE8-4C29-8CD9-0E1C39149A87}"/>
    <dgm:cxn modelId="{578B52AD-A32F-FD45-B656-EDA8B0B093F6}" type="presParOf" srcId="{CCBBC63C-331A-9140-890E-76D1364DF226}" destId="{064D04A2-3BE6-954E-B2FA-7A748E9E0AC7}" srcOrd="0" destOrd="0" presId="urn:microsoft.com/office/officeart/2008/layout/LinedList"/>
    <dgm:cxn modelId="{E8669848-4E17-C541-872D-62C5E315158E}" type="presParOf" srcId="{CCBBC63C-331A-9140-890E-76D1364DF226}" destId="{769C4F13-3610-9C44-A82A-BE35F41BED20}" srcOrd="1" destOrd="0" presId="urn:microsoft.com/office/officeart/2008/layout/LinedList"/>
    <dgm:cxn modelId="{4BDB402A-4A68-A04B-A1F3-CF1BEE449E52}" type="presParOf" srcId="{769C4F13-3610-9C44-A82A-BE35F41BED20}" destId="{67D84DA7-3563-3742-AF60-7C4AFA4A6648}" srcOrd="0" destOrd="0" presId="urn:microsoft.com/office/officeart/2008/layout/LinedList"/>
    <dgm:cxn modelId="{10C60E31-EB10-9D41-BA97-B17920D790C4}" type="presParOf" srcId="{769C4F13-3610-9C44-A82A-BE35F41BED20}" destId="{CFF2A835-98AC-8A4D-8FFA-8B3EB8875E82}" srcOrd="1" destOrd="0" presId="urn:microsoft.com/office/officeart/2008/layout/LinedList"/>
    <dgm:cxn modelId="{8F0FD93E-B3CA-5149-86C5-E3A1D10D3DE9}" type="presParOf" srcId="{CFF2A835-98AC-8A4D-8FFA-8B3EB8875E82}" destId="{93B97DCA-D7C8-C54B-8EF8-D0E4484DA5EE}" srcOrd="0" destOrd="0" presId="urn:microsoft.com/office/officeart/2008/layout/LinedList"/>
    <dgm:cxn modelId="{4BBDA5FD-4754-854D-B68C-329850C12096}" type="presParOf" srcId="{CFF2A835-98AC-8A4D-8FFA-8B3EB8875E82}" destId="{8AE6EFB7-C157-364B-8F8B-2042F74571FC}" srcOrd="1" destOrd="0" presId="urn:microsoft.com/office/officeart/2008/layout/LinedList"/>
    <dgm:cxn modelId="{737C016C-F0B7-2F45-8719-6DCF67DFCAD4}" type="presParOf" srcId="{8AE6EFB7-C157-364B-8F8B-2042F74571FC}" destId="{E11BC099-1B0A-7349-BE0A-A9B66CDEF9D8}" srcOrd="0" destOrd="0" presId="urn:microsoft.com/office/officeart/2008/layout/LinedList"/>
    <dgm:cxn modelId="{AC7B0A59-A6CB-404D-BFF5-F3E81DF5A696}" type="presParOf" srcId="{8AE6EFB7-C157-364B-8F8B-2042F74571FC}" destId="{91FE040A-F5F4-5D43-8723-9E34E4754843}" srcOrd="1" destOrd="0" presId="urn:microsoft.com/office/officeart/2008/layout/LinedList"/>
    <dgm:cxn modelId="{ADE78DFB-CF47-6744-A917-2C05285A0B77}" type="presParOf" srcId="{8AE6EFB7-C157-364B-8F8B-2042F74571FC}" destId="{6A4BDFF7-43BE-2948-B63D-2A0B35242D52}" srcOrd="2" destOrd="0" presId="urn:microsoft.com/office/officeart/2008/layout/LinedList"/>
    <dgm:cxn modelId="{B8FF193E-365E-1944-9978-A5178D9D4356}" type="presParOf" srcId="{CFF2A835-98AC-8A4D-8FFA-8B3EB8875E82}" destId="{EEDAE222-0E84-B44C-A272-0C615D718299}" srcOrd="2" destOrd="0" presId="urn:microsoft.com/office/officeart/2008/layout/LinedList"/>
    <dgm:cxn modelId="{9DB5B05B-D3B3-F24B-881E-963AE3AA5C5C}" type="presParOf" srcId="{CFF2A835-98AC-8A4D-8FFA-8B3EB8875E82}" destId="{23360632-218B-DA49-96E3-778897E3FB55}" srcOrd="3" destOrd="0" presId="urn:microsoft.com/office/officeart/2008/layout/LinedList"/>
    <dgm:cxn modelId="{6D0BC89A-016A-BA45-A18D-41A64093465E}" type="presParOf" srcId="{CFF2A835-98AC-8A4D-8FFA-8B3EB8875E82}" destId="{371E7562-4182-2043-8D26-B733C3195C20}" srcOrd="4" destOrd="0" presId="urn:microsoft.com/office/officeart/2008/layout/LinedList"/>
    <dgm:cxn modelId="{961B8CF1-EDB2-E842-88AC-3155EEC937DC}" type="presParOf" srcId="{371E7562-4182-2043-8D26-B733C3195C20}" destId="{77F767F2-0F03-A348-9702-655ED74CA3EF}" srcOrd="0" destOrd="0" presId="urn:microsoft.com/office/officeart/2008/layout/LinedList"/>
    <dgm:cxn modelId="{ACE339C8-8D9C-2249-B9E9-FB3F799340BB}" type="presParOf" srcId="{371E7562-4182-2043-8D26-B733C3195C20}" destId="{D50AC266-6FED-1543-B397-0BA6FDB09D0F}" srcOrd="1" destOrd="0" presId="urn:microsoft.com/office/officeart/2008/layout/LinedList"/>
    <dgm:cxn modelId="{F6B27AA3-D7A3-234B-9E75-3B64E13C3AEB}" type="presParOf" srcId="{371E7562-4182-2043-8D26-B733C3195C20}" destId="{D21C9E7B-34BC-424D-9D2B-E4BFF20D2AA4}" srcOrd="2" destOrd="0" presId="urn:microsoft.com/office/officeart/2008/layout/LinedList"/>
    <dgm:cxn modelId="{637AA7FE-337A-544D-9421-7C290C686119}" type="presParOf" srcId="{CFF2A835-98AC-8A4D-8FFA-8B3EB8875E82}" destId="{5EEAB9BD-80A9-0941-BA12-B9A639B90ECA}" srcOrd="5" destOrd="0" presId="urn:microsoft.com/office/officeart/2008/layout/LinedList"/>
    <dgm:cxn modelId="{33A352DD-023E-5A4E-8791-372BAF468480}" type="presParOf" srcId="{CFF2A835-98AC-8A4D-8FFA-8B3EB8875E82}" destId="{AC34AEE2-E1EC-2645-816F-5CEA34208B40}" srcOrd="6" destOrd="0" presId="urn:microsoft.com/office/officeart/2008/layout/LinedList"/>
    <dgm:cxn modelId="{4838FE39-04C9-A340-B534-68AE220057AD}" type="presParOf" srcId="{CFF2A835-98AC-8A4D-8FFA-8B3EB8875E82}" destId="{881ABF0A-F96C-7542-A3E0-9C37774A3FF9}" srcOrd="7" destOrd="0" presId="urn:microsoft.com/office/officeart/2008/layout/LinedList"/>
    <dgm:cxn modelId="{9A6FB58E-B1AD-CC4F-A124-F1FA28744B28}" type="presParOf" srcId="{881ABF0A-F96C-7542-A3E0-9C37774A3FF9}" destId="{E0B18C1D-A301-FB4D-8CC0-2DEA53608A56}" srcOrd="0" destOrd="0" presId="urn:microsoft.com/office/officeart/2008/layout/LinedList"/>
    <dgm:cxn modelId="{6118EAA8-C35B-EA49-9815-29D82F3BCD1D}" type="presParOf" srcId="{881ABF0A-F96C-7542-A3E0-9C37774A3FF9}" destId="{D10126BD-E385-DC4B-A9A4-4B79DEA04538}" srcOrd="1" destOrd="0" presId="urn:microsoft.com/office/officeart/2008/layout/LinedList"/>
    <dgm:cxn modelId="{A0BAE944-D3D4-5A4D-95CB-B5D64D588393}" type="presParOf" srcId="{881ABF0A-F96C-7542-A3E0-9C37774A3FF9}" destId="{81E7EC76-0ECE-7C45-A0E1-1C549AA12D0A}" srcOrd="2" destOrd="0" presId="urn:microsoft.com/office/officeart/2008/layout/LinedList"/>
    <dgm:cxn modelId="{FA93679F-37EB-6944-8E8A-5F04825E3E5F}" type="presParOf" srcId="{CFF2A835-98AC-8A4D-8FFA-8B3EB8875E82}" destId="{DDC60D91-B4AE-5E46-9842-5116489ABB4D}" srcOrd="8" destOrd="0" presId="urn:microsoft.com/office/officeart/2008/layout/LinedList"/>
    <dgm:cxn modelId="{186330A4-1E5E-8446-A2EE-055392F43BB2}" type="presParOf" srcId="{CFF2A835-98AC-8A4D-8FFA-8B3EB8875E82}" destId="{1EE925D3-6428-804C-BF54-30DD7D47A4DF}" srcOrd="9" destOrd="0" presId="urn:microsoft.com/office/officeart/2008/layout/LinedList"/>
    <dgm:cxn modelId="{E35CCAB6-D74F-354E-80CC-DB8FD52F274F}" type="presParOf" srcId="{CFF2A835-98AC-8A4D-8FFA-8B3EB8875E82}" destId="{34AE1E8F-D390-0C45-831A-9EEC199DC0AA}" srcOrd="10" destOrd="0" presId="urn:microsoft.com/office/officeart/2008/layout/LinedList"/>
    <dgm:cxn modelId="{198C79D8-7C85-0943-83A8-DF236D21BFFF}" type="presParOf" srcId="{34AE1E8F-D390-0C45-831A-9EEC199DC0AA}" destId="{FBEA33CE-74A8-624F-BF10-ACE20C1182E7}" srcOrd="0" destOrd="0" presId="urn:microsoft.com/office/officeart/2008/layout/LinedList"/>
    <dgm:cxn modelId="{6F5FCF86-1EFF-0D48-9181-16679E6513CB}" type="presParOf" srcId="{34AE1E8F-D390-0C45-831A-9EEC199DC0AA}" destId="{F1E9DD78-6625-0048-A602-7271BBB756B6}" srcOrd="1" destOrd="0" presId="urn:microsoft.com/office/officeart/2008/layout/LinedList"/>
    <dgm:cxn modelId="{5536C2D6-7FCB-4247-81ED-CF6BAD5CAD9D}" type="presParOf" srcId="{34AE1E8F-D390-0C45-831A-9EEC199DC0AA}" destId="{D3AEEA29-9D4E-D149-A6A3-0F00EF6D947F}" srcOrd="2" destOrd="0" presId="urn:microsoft.com/office/officeart/2008/layout/LinedList"/>
    <dgm:cxn modelId="{415D8497-9B85-AE4C-BA66-3CE3EFAD17E7}" type="presParOf" srcId="{CFF2A835-98AC-8A4D-8FFA-8B3EB8875E82}" destId="{B5AEFA55-588B-764F-AC6E-9F400AB083A5}" srcOrd="11" destOrd="0" presId="urn:microsoft.com/office/officeart/2008/layout/LinedList"/>
    <dgm:cxn modelId="{3BF46C43-2A02-6040-9B34-1DED1DCDA689}" type="presParOf" srcId="{CFF2A835-98AC-8A4D-8FFA-8B3EB8875E82}" destId="{F6E3420C-86BA-5F4C-954E-52B995D381FC}" srcOrd="12" destOrd="0" presId="urn:microsoft.com/office/officeart/2008/layout/LinedList"/>
    <dgm:cxn modelId="{9084254B-4A3B-9C41-9CA3-E93E932A56DD}" type="presParOf" srcId="{CFF2A835-98AC-8A4D-8FFA-8B3EB8875E82}" destId="{E944047A-FDF6-094E-B84D-B19474F57533}" srcOrd="13" destOrd="0" presId="urn:microsoft.com/office/officeart/2008/layout/LinedList"/>
    <dgm:cxn modelId="{7BE93372-D9B6-474A-9EF9-B40622FAC37C}" type="presParOf" srcId="{E944047A-FDF6-094E-B84D-B19474F57533}" destId="{6AC34809-59AC-C943-80AD-95523840EE28}" srcOrd="0" destOrd="0" presId="urn:microsoft.com/office/officeart/2008/layout/LinedList"/>
    <dgm:cxn modelId="{CAEF5CAA-7CC1-014A-BAF6-B87416FF8528}" type="presParOf" srcId="{E944047A-FDF6-094E-B84D-B19474F57533}" destId="{1C694924-0C5E-C348-A130-935EF2FAE951}" srcOrd="1" destOrd="0" presId="urn:microsoft.com/office/officeart/2008/layout/LinedList"/>
    <dgm:cxn modelId="{2A0C6F5B-AB15-564F-B6A0-A30C4D63D961}" type="presParOf" srcId="{E944047A-FDF6-094E-B84D-B19474F57533}" destId="{56222AD5-399D-554A-B75C-FCA4E1A35015}" srcOrd="2" destOrd="0" presId="urn:microsoft.com/office/officeart/2008/layout/LinedList"/>
    <dgm:cxn modelId="{C0484CF3-61E8-2F4B-96A3-D66699C0CB01}" type="presParOf" srcId="{CFF2A835-98AC-8A4D-8FFA-8B3EB8875E82}" destId="{6F1EA9D4-6257-D743-B345-412651E8FFF3}" srcOrd="14" destOrd="0" presId="urn:microsoft.com/office/officeart/2008/layout/LinedList"/>
    <dgm:cxn modelId="{7D48CE8B-EF0E-8B4E-9FD5-015892BA002C}" type="presParOf" srcId="{CFF2A835-98AC-8A4D-8FFA-8B3EB8875E82}" destId="{B6A1F8F4-607C-564E-AA3D-A39A0FF8BE55}" srcOrd="15" destOrd="0" presId="urn:microsoft.com/office/officeart/2008/layout/LinedList"/>
    <dgm:cxn modelId="{9E64ABCA-3CF0-1F4A-8D0D-720EACC00195}" type="presParOf" srcId="{CFF2A835-98AC-8A4D-8FFA-8B3EB8875E82}" destId="{79CDB3C8-2878-A441-B3C7-0D0DB3DC1BA4}" srcOrd="16" destOrd="0" presId="urn:microsoft.com/office/officeart/2008/layout/LinedList"/>
    <dgm:cxn modelId="{469729C4-4CF6-D04F-B7F4-0D41B2D4E04C}" type="presParOf" srcId="{79CDB3C8-2878-A441-B3C7-0D0DB3DC1BA4}" destId="{F1AF208A-ECC1-5149-BCD8-AA63BD01F4BF}" srcOrd="0" destOrd="0" presId="urn:microsoft.com/office/officeart/2008/layout/LinedList"/>
    <dgm:cxn modelId="{F4B0D083-0FD0-D348-94A3-4EBEAFE843D4}" type="presParOf" srcId="{79CDB3C8-2878-A441-B3C7-0D0DB3DC1BA4}" destId="{B522290B-ED8E-0F43-888D-51CAD242220D}" srcOrd="1" destOrd="0" presId="urn:microsoft.com/office/officeart/2008/layout/LinedList"/>
    <dgm:cxn modelId="{FBFC6DED-760C-FF41-9EB0-516ADD29A848}" type="presParOf" srcId="{79CDB3C8-2878-A441-B3C7-0D0DB3DC1BA4}" destId="{5C11BE6A-E561-764F-8ED8-B33F513BE7EC}" srcOrd="2" destOrd="0" presId="urn:microsoft.com/office/officeart/2008/layout/LinedList"/>
    <dgm:cxn modelId="{21E0D68B-18CE-224A-BE4F-22668570E5FA}" type="presParOf" srcId="{CFF2A835-98AC-8A4D-8FFA-8B3EB8875E82}" destId="{B61380AA-F3DA-9945-9E49-9B85613FC7DD}" srcOrd="17" destOrd="0" presId="urn:microsoft.com/office/officeart/2008/layout/LinedList"/>
    <dgm:cxn modelId="{5931FE81-9431-E949-8183-64A36981038F}" type="presParOf" srcId="{CFF2A835-98AC-8A4D-8FFA-8B3EB8875E82}" destId="{D0C9679A-81F9-7541-A974-A35DAF50E54A}"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1C4DF-00BB-4110-BFA8-EA746889BCC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921ECB2-C151-457B-A91B-650012097EFD}">
      <dgm:prSet/>
      <dgm:spPr/>
      <dgm:t>
        <a:bodyPr/>
        <a:lstStyle/>
        <a:p>
          <a:r>
            <a:rPr lang="en-US"/>
            <a:t>Nineteenth-century American women had concentrated for the most part on removing legal barriers to full citizenship—on winning the right to vote and acquiring the right to hold and bequeath property, and stand equal before the law.</a:t>
          </a:r>
        </a:p>
      </dgm:t>
    </dgm:pt>
    <dgm:pt modelId="{1B628748-63FD-4C35-BA33-9796CFA18E8B}" type="parTrans" cxnId="{233E6893-FCD6-46A0-935E-CAB168AE92B3}">
      <dgm:prSet/>
      <dgm:spPr/>
      <dgm:t>
        <a:bodyPr/>
        <a:lstStyle/>
        <a:p>
          <a:endParaRPr lang="en-US"/>
        </a:p>
      </dgm:t>
    </dgm:pt>
    <dgm:pt modelId="{007B3CDE-F83A-4351-9D82-68A2D5D4A67A}" type="sibTrans" cxnId="{233E6893-FCD6-46A0-935E-CAB168AE92B3}">
      <dgm:prSet/>
      <dgm:spPr/>
      <dgm:t>
        <a:bodyPr/>
        <a:lstStyle/>
        <a:p>
          <a:endParaRPr lang="en-US"/>
        </a:p>
      </dgm:t>
    </dgm:pt>
    <dgm:pt modelId="{DC3D554C-A496-45D1-AD27-33AE13024FBB}">
      <dgm:prSet/>
      <dgm:spPr/>
      <dgm:t>
        <a:bodyPr/>
        <a:lstStyle/>
        <a:p>
          <a:r>
            <a:rPr lang="en-US"/>
            <a:t>The new social feminists—represented by the image of young, educated, unmarried women—revolted against the male-imposed definition of female duty as limited by hearth and home.</a:t>
          </a:r>
        </a:p>
      </dgm:t>
    </dgm:pt>
    <dgm:pt modelId="{F9718D2E-A772-439F-B6B5-7E2413D7ADEA}" type="parTrans" cxnId="{3DC0D429-A01C-47A4-9F96-CED75537E705}">
      <dgm:prSet/>
      <dgm:spPr/>
      <dgm:t>
        <a:bodyPr/>
        <a:lstStyle/>
        <a:p>
          <a:endParaRPr lang="en-US"/>
        </a:p>
      </dgm:t>
    </dgm:pt>
    <dgm:pt modelId="{24613182-5DF9-4DEB-AC6D-BB1EE1C14394}" type="sibTrans" cxnId="{3DC0D429-A01C-47A4-9F96-CED75537E705}">
      <dgm:prSet/>
      <dgm:spPr/>
      <dgm:t>
        <a:bodyPr/>
        <a:lstStyle/>
        <a:p>
          <a:endParaRPr lang="en-US"/>
        </a:p>
      </dgm:t>
    </dgm:pt>
    <dgm:pt modelId="{DCCEFD03-F92E-44E7-A438-6A341613AF9E}">
      <dgm:prSet/>
      <dgm:spPr/>
      <dgm:t>
        <a:bodyPr/>
        <a:lstStyle/>
        <a:p>
          <a:r>
            <a:rPr lang="en-US" dirty="0"/>
            <a:t>These new women read the challenging writings of Europeans such as Ibsen, Nietzsche, Bergson, and Freud.</a:t>
          </a:r>
        </a:p>
      </dgm:t>
    </dgm:pt>
    <dgm:pt modelId="{F324656C-6540-46FF-9997-467FAD213C89}" type="parTrans" cxnId="{E1194644-4C5E-4ED3-9E1F-8E7D565C2108}">
      <dgm:prSet/>
      <dgm:spPr/>
      <dgm:t>
        <a:bodyPr/>
        <a:lstStyle/>
        <a:p>
          <a:endParaRPr lang="en-US"/>
        </a:p>
      </dgm:t>
    </dgm:pt>
    <dgm:pt modelId="{1419ACF5-154C-4F92-8C23-926F27F6B1B3}" type="sibTrans" cxnId="{E1194644-4C5E-4ED3-9E1F-8E7D565C2108}">
      <dgm:prSet/>
      <dgm:spPr/>
      <dgm:t>
        <a:bodyPr/>
        <a:lstStyle/>
        <a:p>
          <a:endParaRPr lang="en-US"/>
        </a:p>
      </dgm:t>
    </dgm:pt>
    <dgm:pt modelId="{F5AC4DF1-38C6-47BC-ADD8-357BBD524F2A}">
      <dgm:prSet/>
      <dgm:spPr/>
      <dgm:t>
        <a:bodyPr/>
        <a:lstStyle/>
        <a:p>
          <a:r>
            <a:rPr lang="en-US" dirty="0"/>
            <a:t>Feminism was a troubling matter in the eyes of the American public because of the new standards of social and sexual behavior that were not yet legitimized in the moral politics of progressivism.</a:t>
          </a:r>
        </a:p>
      </dgm:t>
    </dgm:pt>
    <dgm:pt modelId="{A994BFC4-1B62-4811-B614-62710841DC94}" type="parTrans" cxnId="{EDB543C8-386E-404C-8FDB-769DFAA3E1DA}">
      <dgm:prSet/>
      <dgm:spPr/>
      <dgm:t>
        <a:bodyPr/>
        <a:lstStyle/>
        <a:p>
          <a:endParaRPr lang="en-US"/>
        </a:p>
      </dgm:t>
    </dgm:pt>
    <dgm:pt modelId="{E267A99F-5432-47AE-9EAC-67B990B32594}" type="sibTrans" cxnId="{EDB543C8-386E-404C-8FDB-769DFAA3E1DA}">
      <dgm:prSet/>
      <dgm:spPr/>
      <dgm:t>
        <a:bodyPr/>
        <a:lstStyle/>
        <a:p>
          <a:endParaRPr lang="en-US"/>
        </a:p>
      </dgm:t>
    </dgm:pt>
    <dgm:pt modelId="{68A40139-E0B0-1A42-A6BE-6B4548CE39CD}" type="pres">
      <dgm:prSet presAssocID="{BFD1C4DF-00BB-4110-BFA8-EA746889BCC6}" presName="vert0" presStyleCnt="0">
        <dgm:presLayoutVars>
          <dgm:dir/>
          <dgm:animOne val="branch"/>
          <dgm:animLvl val="lvl"/>
        </dgm:presLayoutVars>
      </dgm:prSet>
      <dgm:spPr/>
    </dgm:pt>
    <dgm:pt modelId="{D43EE9E8-C097-204B-877A-6252FB15E942}" type="pres">
      <dgm:prSet presAssocID="{2921ECB2-C151-457B-A91B-650012097EFD}" presName="thickLine" presStyleLbl="alignNode1" presStyleIdx="0" presStyleCnt="4"/>
      <dgm:spPr/>
    </dgm:pt>
    <dgm:pt modelId="{A530B97A-C720-134A-B539-19FF2DEF2DD3}" type="pres">
      <dgm:prSet presAssocID="{2921ECB2-C151-457B-A91B-650012097EFD}" presName="horz1" presStyleCnt="0"/>
      <dgm:spPr/>
    </dgm:pt>
    <dgm:pt modelId="{E2FFDCEE-DC1A-8246-9920-8321D051CD52}" type="pres">
      <dgm:prSet presAssocID="{2921ECB2-C151-457B-A91B-650012097EFD}" presName="tx1" presStyleLbl="revTx" presStyleIdx="0" presStyleCnt="4"/>
      <dgm:spPr/>
    </dgm:pt>
    <dgm:pt modelId="{07D44D89-0AE8-1345-ACE1-864F7F7423C1}" type="pres">
      <dgm:prSet presAssocID="{2921ECB2-C151-457B-A91B-650012097EFD}" presName="vert1" presStyleCnt="0"/>
      <dgm:spPr/>
    </dgm:pt>
    <dgm:pt modelId="{E22B7CD5-793C-754D-AB0E-8387EE175B92}" type="pres">
      <dgm:prSet presAssocID="{DC3D554C-A496-45D1-AD27-33AE13024FBB}" presName="thickLine" presStyleLbl="alignNode1" presStyleIdx="1" presStyleCnt="4"/>
      <dgm:spPr/>
    </dgm:pt>
    <dgm:pt modelId="{29A33A41-00EB-3E45-B5AE-A472E82974E5}" type="pres">
      <dgm:prSet presAssocID="{DC3D554C-A496-45D1-AD27-33AE13024FBB}" presName="horz1" presStyleCnt="0"/>
      <dgm:spPr/>
    </dgm:pt>
    <dgm:pt modelId="{AED89681-903D-8A44-86E7-606077A56EB6}" type="pres">
      <dgm:prSet presAssocID="{DC3D554C-A496-45D1-AD27-33AE13024FBB}" presName="tx1" presStyleLbl="revTx" presStyleIdx="1" presStyleCnt="4"/>
      <dgm:spPr/>
    </dgm:pt>
    <dgm:pt modelId="{65E7D259-8B16-D947-B49F-108B7C476A3D}" type="pres">
      <dgm:prSet presAssocID="{DC3D554C-A496-45D1-AD27-33AE13024FBB}" presName="vert1" presStyleCnt="0"/>
      <dgm:spPr/>
    </dgm:pt>
    <dgm:pt modelId="{A2F4D057-6B44-2B46-A83A-E09A390B0C19}" type="pres">
      <dgm:prSet presAssocID="{DCCEFD03-F92E-44E7-A438-6A341613AF9E}" presName="thickLine" presStyleLbl="alignNode1" presStyleIdx="2" presStyleCnt="4"/>
      <dgm:spPr/>
    </dgm:pt>
    <dgm:pt modelId="{5C6EB6E2-2955-6845-8625-4AC77D2FD908}" type="pres">
      <dgm:prSet presAssocID="{DCCEFD03-F92E-44E7-A438-6A341613AF9E}" presName="horz1" presStyleCnt="0"/>
      <dgm:spPr/>
    </dgm:pt>
    <dgm:pt modelId="{5518E89F-D3B6-C342-B6A9-67D5F156C84E}" type="pres">
      <dgm:prSet presAssocID="{DCCEFD03-F92E-44E7-A438-6A341613AF9E}" presName="tx1" presStyleLbl="revTx" presStyleIdx="2" presStyleCnt="4"/>
      <dgm:spPr/>
    </dgm:pt>
    <dgm:pt modelId="{42925F64-C455-AB46-BBE4-8B41D4F66FB8}" type="pres">
      <dgm:prSet presAssocID="{DCCEFD03-F92E-44E7-A438-6A341613AF9E}" presName="vert1" presStyleCnt="0"/>
      <dgm:spPr/>
    </dgm:pt>
    <dgm:pt modelId="{318AC91F-4C44-884D-803C-EDDF41F10F56}" type="pres">
      <dgm:prSet presAssocID="{F5AC4DF1-38C6-47BC-ADD8-357BBD524F2A}" presName="thickLine" presStyleLbl="alignNode1" presStyleIdx="3" presStyleCnt="4"/>
      <dgm:spPr/>
    </dgm:pt>
    <dgm:pt modelId="{D45B323A-6EEF-874B-BE60-C97094B16AD8}" type="pres">
      <dgm:prSet presAssocID="{F5AC4DF1-38C6-47BC-ADD8-357BBD524F2A}" presName="horz1" presStyleCnt="0"/>
      <dgm:spPr/>
    </dgm:pt>
    <dgm:pt modelId="{DA3FA8B8-EAFF-2049-92EB-C3A80C12817A}" type="pres">
      <dgm:prSet presAssocID="{F5AC4DF1-38C6-47BC-ADD8-357BBD524F2A}" presName="tx1" presStyleLbl="revTx" presStyleIdx="3" presStyleCnt="4"/>
      <dgm:spPr/>
    </dgm:pt>
    <dgm:pt modelId="{4E2E4C7C-49BE-A442-9DB7-2AF2F93782DF}" type="pres">
      <dgm:prSet presAssocID="{F5AC4DF1-38C6-47BC-ADD8-357BBD524F2A}" presName="vert1" presStyleCnt="0"/>
      <dgm:spPr/>
    </dgm:pt>
  </dgm:ptLst>
  <dgm:cxnLst>
    <dgm:cxn modelId="{1680F40A-7522-B44D-AB83-3A899FE2F98E}" type="presOf" srcId="{BFD1C4DF-00BB-4110-BFA8-EA746889BCC6}" destId="{68A40139-E0B0-1A42-A6BE-6B4548CE39CD}" srcOrd="0" destOrd="0" presId="urn:microsoft.com/office/officeart/2008/layout/LinedList"/>
    <dgm:cxn modelId="{3DC0D429-A01C-47A4-9F96-CED75537E705}" srcId="{BFD1C4DF-00BB-4110-BFA8-EA746889BCC6}" destId="{DC3D554C-A496-45D1-AD27-33AE13024FBB}" srcOrd="1" destOrd="0" parTransId="{F9718D2E-A772-439F-B6B5-7E2413D7ADEA}" sibTransId="{24613182-5DF9-4DEB-AC6D-BB1EE1C14394}"/>
    <dgm:cxn modelId="{E1194644-4C5E-4ED3-9E1F-8E7D565C2108}" srcId="{BFD1C4DF-00BB-4110-BFA8-EA746889BCC6}" destId="{DCCEFD03-F92E-44E7-A438-6A341613AF9E}" srcOrd="2" destOrd="0" parTransId="{F324656C-6540-46FF-9997-467FAD213C89}" sibTransId="{1419ACF5-154C-4F92-8C23-926F27F6B1B3}"/>
    <dgm:cxn modelId="{185FCA8C-D967-F244-B7B3-553E9F25D553}" type="presOf" srcId="{2921ECB2-C151-457B-A91B-650012097EFD}" destId="{E2FFDCEE-DC1A-8246-9920-8321D051CD52}" srcOrd="0" destOrd="0" presId="urn:microsoft.com/office/officeart/2008/layout/LinedList"/>
    <dgm:cxn modelId="{233E6893-FCD6-46A0-935E-CAB168AE92B3}" srcId="{BFD1C4DF-00BB-4110-BFA8-EA746889BCC6}" destId="{2921ECB2-C151-457B-A91B-650012097EFD}" srcOrd="0" destOrd="0" parTransId="{1B628748-63FD-4C35-BA33-9796CFA18E8B}" sibTransId="{007B3CDE-F83A-4351-9D82-68A2D5D4A67A}"/>
    <dgm:cxn modelId="{5B6E51A5-B696-5F41-98D0-FFAC5C2C1623}" type="presOf" srcId="{DCCEFD03-F92E-44E7-A438-6A341613AF9E}" destId="{5518E89F-D3B6-C342-B6A9-67D5F156C84E}" srcOrd="0" destOrd="0" presId="urn:microsoft.com/office/officeart/2008/layout/LinedList"/>
    <dgm:cxn modelId="{EDB543C8-386E-404C-8FDB-769DFAA3E1DA}" srcId="{BFD1C4DF-00BB-4110-BFA8-EA746889BCC6}" destId="{F5AC4DF1-38C6-47BC-ADD8-357BBD524F2A}" srcOrd="3" destOrd="0" parTransId="{A994BFC4-1B62-4811-B614-62710841DC94}" sibTransId="{E267A99F-5432-47AE-9EAC-67B990B32594}"/>
    <dgm:cxn modelId="{BF7EDDD7-2E86-BC4E-89A0-FF442CF8A14C}" type="presOf" srcId="{F5AC4DF1-38C6-47BC-ADD8-357BBD524F2A}" destId="{DA3FA8B8-EAFF-2049-92EB-C3A80C12817A}" srcOrd="0" destOrd="0" presId="urn:microsoft.com/office/officeart/2008/layout/LinedList"/>
    <dgm:cxn modelId="{970126F2-0D71-AB4C-BC74-B15EE772FD46}" type="presOf" srcId="{DC3D554C-A496-45D1-AD27-33AE13024FBB}" destId="{AED89681-903D-8A44-86E7-606077A56EB6}" srcOrd="0" destOrd="0" presId="urn:microsoft.com/office/officeart/2008/layout/LinedList"/>
    <dgm:cxn modelId="{6C9C1989-5E6E-FD47-9853-9F51C769A325}" type="presParOf" srcId="{68A40139-E0B0-1A42-A6BE-6B4548CE39CD}" destId="{D43EE9E8-C097-204B-877A-6252FB15E942}" srcOrd="0" destOrd="0" presId="urn:microsoft.com/office/officeart/2008/layout/LinedList"/>
    <dgm:cxn modelId="{6E8BF011-CFFD-744C-98AF-F1D82CF5B3E4}" type="presParOf" srcId="{68A40139-E0B0-1A42-A6BE-6B4548CE39CD}" destId="{A530B97A-C720-134A-B539-19FF2DEF2DD3}" srcOrd="1" destOrd="0" presId="urn:microsoft.com/office/officeart/2008/layout/LinedList"/>
    <dgm:cxn modelId="{D5559E7A-DEB7-E243-8CAA-C972C75C03D6}" type="presParOf" srcId="{A530B97A-C720-134A-B539-19FF2DEF2DD3}" destId="{E2FFDCEE-DC1A-8246-9920-8321D051CD52}" srcOrd="0" destOrd="0" presId="urn:microsoft.com/office/officeart/2008/layout/LinedList"/>
    <dgm:cxn modelId="{A4C8E27B-67A9-634D-B4A9-4EA8F4E0AB5E}" type="presParOf" srcId="{A530B97A-C720-134A-B539-19FF2DEF2DD3}" destId="{07D44D89-0AE8-1345-ACE1-864F7F7423C1}" srcOrd="1" destOrd="0" presId="urn:microsoft.com/office/officeart/2008/layout/LinedList"/>
    <dgm:cxn modelId="{B1C8E762-1E33-E44F-8587-0CAE1A679A78}" type="presParOf" srcId="{68A40139-E0B0-1A42-A6BE-6B4548CE39CD}" destId="{E22B7CD5-793C-754D-AB0E-8387EE175B92}" srcOrd="2" destOrd="0" presId="urn:microsoft.com/office/officeart/2008/layout/LinedList"/>
    <dgm:cxn modelId="{CD090A85-51EA-4F4E-A851-A065BE1B6642}" type="presParOf" srcId="{68A40139-E0B0-1A42-A6BE-6B4548CE39CD}" destId="{29A33A41-00EB-3E45-B5AE-A472E82974E5}" srcOrd="3" destOrd="0" presId="urn:microsoft.com/office/officeart/2008/layout/LinedList"/>
    <dgm:cxn modelId="{C18ED7D7-3DA7-944D-8E73-4B15F2DA3743}" type="presParOf" srcId="{29A33A41-00EB-3E45-B5AE-A472E82974E5}" destId="{AED89681-903D-8A44-86E7-606077A56EB6}" srcOrd="0" destOrd="0" presId="urn:microsoft.com/office/officeart/2008/layout/LinedList"/>
    <dgm:cxn modelId="{4E8E6784-FE14-B64A-8910-B6B5C59E6C8D}" type="presParOf" srcId="{29A33A41-00EB-3E45-B5AE-A472E82974E5}" destId="{65E7D259-8B16-D947-B49F-108B7C476A3D}" srcOrd="1" destOrd="0" presId="urn:microsoft.com/office/officeart/2008/layout/LinedList"/>
    <dgm:cxn modelId="{51229F0E-D772-E140-BB1F-4BC98E9B4A47}" type="presParOf" srcId="{68A40139-E0B0-1A42-A6BE-6B4548CE39CD}" destId="{A2F4D057-6B44-2B46-A83A-E09A390B0C19}" srcOrd="4" destOrd="0" presId="urn:microsoft.com/office/officeart/2008/layout/LinedList"/>
    <dgm:cxn modelId="{2959CC85-DB5F-E648-A017-6C3310943434}" type="presParOf" srcId="{68A40139-E0B0-1A42-A6BE-6B4548CE39CD}" destId="{5C6EB6E2-2955-6845-8625-4AC77D2FD908}" srcOrd="5" destOrd="0" presId="urn:microsoft.com/office/officeart/2008/layout/LinedList"/>
    <dgm:cxn modelId="{F847FFC8-8076-D04C-B727-BEB4BE4247ED}" type="presParOf" srcId="{5C6EB6E2-2955-6845-8625-4AC77D2FD908}" destId="{5518E89F-D3B6-C342-B6A9-67D5F156C84E}" srcOrd="0" destOrd="0" presId="urn:microsoft.com/office/officeart/2008/layout/LinedList"/>
    <dgm:cxn modelId="{426C91A8-462F-7E4C-8801-1F79F39D403A}" type="presParOf" srcId="{5C6EB6E2-2955-6845-8625-4AC77D2FD908}" destId="{42925F64-C455-AB46-BBE4-8B41D4F66FB8}" srcOrd="1" destOrd="0" presId="urn:microsoft.com/office/officeart/2008/layout/LinedList"/>
    <dgm:cxn modelId="{19294596-2A64-C44A-9167-E52A0244791F}" type="presParOf" srcId="{68A40139-E0B0-1A42-A6BE-6B4548CE39CD}" destId="{318AC91F-4C44-884D-803C-EDDF41F10F56}" srcOrd="6" destOrd="0" presId="urn:microsoft.com/office/officeart/2008/layout/LinedList"/>
    <dgm:cxn modelId="{E25BEFC9-3B2A-EB4E-95BD-B5D81B4A0BDC}" type="presParOf" srcId="{68A40139-E0B0-1A42-A6BE-6B4548CE39CD}" destId="{D45B323A-6EEF-874B-BE60-C97094B16AD8}" srcOrd="7" destOrd="0" presId="urn:microsoft.com/office/officeart/2008/layout/LinedList"/>
    <dgm:cxn modelId="{DD0FA582-ECED-8C4F-977E-EF841D7B85EC}" type="presParOf" srcId="{D45B323A-6EEF-874B-BE60-C97094B16AD8}" destId="{DA3FA8B8-EAFF-2049-92EB-C3A80C12817A}" srcOrd="0" destOrd="0" presId="urn:microsoft.com/office/officeart/2008/layout/LinedList"/>
    <dgm:cxn modelId="{7CFB7EB1-DFBB-0E48-8254-EEF10145CE3E}" type="presParOf" srcId="{D45B323A-6EEF-874B-BE60-C97094B16AD8}" destId="{4E2E4C7C-49BE-A442-9DB7-2AF2F93782D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7B29F-6135-D546-9294-2A7A4B57CBD0}">
      <dsp:nvSpPr>
        <dsp:cNvPr id="0" name=""/>
        <dsp:cNvSpPr/>
      </dsp:nvSpPr>
      <dsp:spPr>
        <a:xfrm>
          <a:off x="0" y="81168"/>
          <a:ext cx="5514758" cy="1898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Unlike earlier immigrants, the majority of the newcomers after 1900 came from non-English speaking European countries. </a:t>
          </a:r>
        </a:p>
      </dsp:txBody>
      <dsp:txXfrm>
        <a:off x="92669" y="173837"/>
        <a:ext cx="5329420" cy="1712987"/>
      </dsp:txXfrm>
    </dsp:sp>
    <dsp:sp modelId="{E0C9C034-31BC-384B-BD2A-A3786D50A08D}">
      <dsp:nvSpPr>
        <dsp:cNvPr id="0" name=""/>
        <dsp:cNvSpPr/>
      </dsp:nvSpPr>
      <dsp:spPr>
        <a:xfrm>
          <a:off x="0" y="2037093"/>
          <a:ext cx="5514758" cy="1898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principal source of immigrants was now Southern and Eastern Europe, especially Italy, Poland, and Russia, countries quite different in culture and language from the United States, and many immigrants had difficulty adjusting to life here.</a:t>
          </a:r>
        </a:p>
      </dsp:txBody>
      <dsp:txXfrm>
        <a:off x="92669" y="2129762"/>
        <a:ext cx="5329420" cy="1712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D04A2-3BE6-954E-B2FA-7A748E9E0AC7}">
      <dsp:nvSpPr>
        <dsp:cNvPr id="0" name=""/>
        <dsp:cNvSpPr/>
      </dsp:nvSpPr>
      <dsp:spPr>
        <a:xfrm>
          <a:off x="0" y="0"/>
          <a:ext cx="10058399" cy="0"/>
        </a:xfrm>
        <a:prstGeom prst="line">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67D84DA7-3563-3742-AF60-7C4AFA4A6648}">
      <dsp:nvSpPr>
        <dsp:cNvPr id="0" name=""/>
        <dsp:cNvSpPr/>
      </dsp:nvSpPr>
      <dsp:spPr>
        <a:xfrm>
          <a:off x="0" y="0"/>
          <a:ext cx="2011680" cy="384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According to some progressives, the immigrants were</a:t>
          </a:r>
        </a:p>
      </dsp:txBody>
      <dsp:txXfrm>
        <a:off x="0" y="0"/>
        <a:ext cx="2011680" cy="3849624"/>
      </dsp:txXfrm>
    </dsp:sp>
    <dsp:sp modelId="{91FE040A-F5F4-5D43-8723-9E34E4754843}">
      <dsp:nvSpPr>
        <dsp:cNvPr id="0" name=""/>
        <dsp:cNvSpPr/>
      </dsp:nvSpPr>
      <dsp:spPr>
        <a:xfrm>
          <a:off x="2162556" y="30310"/>
          <a:ext cx="7895844" cy="606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dangerously illiterate</a:t>
          </a:r>
        </a:p>
      </dsp:txBody>
      <dsp:txXfrm>
        <a:off x="2162556" y="30310"/>
        <a:ext cx="7895844" cy="606202"/>
      </dsp:txXfrm>
    </dsp:sp>
    <dsp:sp modelId="{EEDAE222-0E84-B44C-A272-0C615D718299}">
      <dsp:nvSpPr>
        <dsp:cNvPr id="0" name=""/>
        <dsp:cNvSpPr/>
      </dsp:nvSpPr>
      <dsp:spPr>
        <a:xfrm>
          <a:off x="2011680" y="636513"/>
          <a:ext cx="8046720" cy="0"/>
        </a:xfrm>
        <a:prstGeom prst="line">
          <a:avLst/>
        </a:prstGeom>
        <a:noFill/>
        <a:ln w="6350"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D50AC266-6FED-1543-B397-0BA6FDB09D0F}">
      <dsp:nvSpPr>
        <dsp:cNvPr id="0" name=""/>
        <dsp:cNvSpPr/>
      </dsp:nvSpPr>
      <dsp:spPr>
        <a:xfrm>
          <a:off x="2162556" y="666823"/>
          <a:ext cx="7895844" cy="606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culturally deprived</a:t>
          </a:r>
        </a:p>
      </dsp:txBody>
      <dsp:txXfrm>
        <a:off x="2162556" y="666823"/>
        <a:ext cx="7895844" cy="606202"/>
      </dsp:txXfrm>
    </dsp:sp>
    <dsp:sp modelId="{5EEAB9BD-80A9-0941-BA12-B9A639B90ECA}">
      <dsp:nvSpPr>
        <dsp:cNvPr id="0" name=""/>
        <dsp:cNvSpPr/>
      </dsp:nvSpPr>
      <dsp:spPr>
        <a:xfrm>
          <a:off x="2011680" y="1273026"/>
          <a:ext cx="8046720" cy="0"/>
        </a:xfrm>
        <a:prstGeom prst="line">
          <a:avLst/>
        </a:prstGeom>
        <a:noFill/>
        <a:ln w="6350"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D10126BD-E385-DC4B-A9A4-4B79DEA04538}">
      <dsp:nvSpPr>
        <dsp:cNvPr id="0" name=""/>
        <dsp:cNvSpPr/>
      </dsp:nvSpPr>
      <dsp:spPr>
        <a:xfrm>
          <a:off x="2162556" y="1303336"/>
          <a:ext cx="7895844" cy="606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unenlightened Catholics</a:t>
          </a:r>
        </a:p>
      </dsp:txBody>
      <dsp:txXfrm>
        <a:off x="2162556" y="1303336"/>
        <a:ext cx="7895844" cy="606202"/>
      </dsp:txXfrm>
    </dsp:sp>
    <dsp:sp modelId="{DDC60D91-B4AE-5E46-9842-5116489ABB4D}">
      <dsp:nvSpPr>
        <dsp:cNvPr id="0" name=""/>
        <dsp:cNvSpPr/>
      </dsp:nvSpPr>
      <dsp:spPr>
        <a:xfrm>
          <a:off x="2011680" y="1909539"/>
          <a:ext cx="8046720" cy="0"/>
        </a:xfrm>
        <a:prstGeom prst="line">
          <a:avLst/>
        </a:prstGeom>
        <a:noFill/>
        <a:ln w="6350"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F1E9DD78-6625-0048-A602-7271BBB756B6}">
      <dsp:nvSpPr>
        <dsp:cNvPr id="0" name=""/>
        <dsp:cNvSpPr/>
      </dsp:nvSpPr>
      <dsp:spPr>
        <a:xfrm>
          <a:off x="2162556" y="1939849"/>
          <a:ext cx="7895844" cy="606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enemies of the free society</a:t>
          </a:r>
        </a:p>
      </dsp:txBody>
      <dsp:txXfrm>
        <a:off x="2162556" y="1939849"/>
        <a:ext cx="7895844" cy="606202"/>
      </dsp:txXfrm>
    </dsp:sp>
    <dsp:sp modelId="{B5AEFA55-588B-764F-AC6E-9F400AB083A5}">
      <dsp:nvSpPr>
        <dsp:cNvPr id="0" name=""/>
        <dsp:cNvSpPr/>
      </dsp:nvSpPr>
      <dsp:spPr>
        <a:xfrm>
          <a:off x="2011680" y="2546052"/>
          <a:ext cx="8046720" cy="0"/>
        </a:xfrm>
        <a:prstGeom prst="line">
          <a:avLst/>
        </a:prstGeom>
        <a:noFill/>
        <a:ln w="6350"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1C694924-0C5E-C348-A130-935EF2FAE951}">
      <dsp:nvSpPr>
        <dsp:cNvPr id="0" name=""/>
        <dsp:cNvSpPr/>
      </dsp:nvSpPr>
      <dsp:spPr>
        <a:xfrm>
          <a:off x="2162556" y="2576362"/>
          <a:ext cx="7895844" cy="606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doomed to a permanently inferior place on the Darwinian scale of races</a:t>
          </a:r>
        </a:p>
      </dsp:txBody>
      <dsp:txXfrm>
        <a:off x="2162556" y="2576362"/>
        <a:ext cx="7895844" cy="606202"/>
      </dsp:txXfrm>
    </dsp:sp>
    <dsp:sp modelId="{6F1EA9D4-6257-D743-B345-412651E8FFF3}">
      <dsp:nvSpPr>
        <dsp:cNvPr id="0" name=""/>
        <dsp:cNvSpPr/>
      </dsp:nvSpPr>
      <dsp:spPr>
        <a:xfrm>
          <a:off x="2011680" y="3182565"/>
          <a:ext cx="8046720" cy="0"/>
        </a:xfrm>
        <a:prstGeom prst="line">
          <a:avLst/>
        </a:prstGeom>
        <a:noFill/>
        <a:ln w="6350"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 modelId="{B522290B-ED8E-0F43-888D-51CAD242220D}">
      <dsp:nvSpPr>
        <dsp:cNvPr id="0" name=""/>
        <dsp:cNvSpPr/>
      </dsp:nvSpPr>
      <dsp:spPr>
        <a:xfrm>
          <a:off x="2162556" y="3212875"/>
          <a:ext cx="7895844" cy="606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could never master the skills demanded by democracy</a:t>
          </a:r>
        </a:p>
      </dsp:txBody>
      <dsp:txXfrm>
        <a:off x="2162556" y="3212875"/>
        <a:ext cx="7895844" cy="606202"/>
      </dsp:txXfrm>
    </dsp:sp>
    <dsp:sp modelId="{B61380AA-F3DA-9945-9E49-9B85613FC7DD}">
      <dsp:nvSpPr>
        <dsp:cNvPr id="0" name=""/>
        <dsp:cNvSpPr/>
      </dsp:nvSpPr>
      <dsp:spPr>
        <a:xfrm>
          <a:off x="2011680" y="3819078"/>
          <a:ext cx="8046720" cy="0"/>
        </a:xfrm>
        <a:prstGeom prst="line">
          <a:avLst/>
        </a:prstGeom>
        <a:noFill/>
        <a:ln w="6350" cap="flat" cmpd="sng" algn="ctr">
          <a:solidFill>
            <a:schemeClr val="accent2">
              <a:tint val="50000"/>
              <a:hueOff val="0"/>
              <a:satOff val="0"/>
              <a:lumOff val="0"/>
              <a:alphaOff val="0"/>
            </a:schemeClr>
          </a:solidFill>
          <a:prstDash val="solid"/>
        </a:ln>
        <a:effectLst/>
      </dsp:spPr>
      <dsp:style>
        <a:lnRef idx="1">
          <a:scrgbClr r="0" g="0" b="0"/>
        </a:lnRef>
        <a:fillRef idx="0">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EE9E8-C097-204B-877A-6252FB15E942}">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FDCEE-DC1A-8246-9920-8321D051CD52}">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Nineteenth-century American women had concentrated for the most part on removing legal barriers to full citizenship—on winning the right to vote and acquiring the right to hold and bequeath property, and stand equal before the law.</a:t>
          </a:r>
        </a:p>
      </dsp:txBody>
      <dsp:txXfrm>
        <a:off x="0" y="0"/>
        <a:ext cx="5906181" cy="1307679"/>
      </dsp:txXfrm>
    </dsp:sp>
    <dsp:sp modelId="{E22B7CD5-793C-754D-AB0E-8387EE175B92}">
      <dsp:nvSpPr>
        <dsp:cNvPr id="0" name=""/>
        <dsp:cNvSpPr/>
      </dsp:nvSpPr>
      <dsp:spPr>
        <a:xfrm>
          <a:off x="0" y="1307679"/>
          <a:ext cx="5906181" cy="0"/>
        </a:xfrm>
        <a:prstGeom prst="line">
          <a:avLst/>
        </a:prstGeom>
        <a:solidFill>
          <a:schemeClr val="accent2">
            <a:hueOff val="-505228"/>
            <a:satOff val="-225"/>
            <a:lumOff val="2352"/>
            <a:alphaOff val="0"/>
          </a:schemeClr>
        </a:solidFill>
        <a:ln w="12700" cap="flat" cmpd="sng" algn="ctr">
          <a:solidFill>
            <a:schemeClr val="accent2">
              <a:hueOff val="-505228"/>
              <a:satOff val="-225"/>
              <a:lumOff val="23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89681-903D-8A44-86E7-606077A56EB6}">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new social feminists—represented by the image of young, educated, unmarried women—revolted against the male-imposed definition of female duty as limited by hearth and home.</a:t>
          </a:r>
        </a:p>
      </dsp:txBody>
      <dsp:txXfrm>
        <a:off x="0" y="1307679"/>
        <a:ext cx="5906181" cy="1307679"/>
      </dsp:txXfrm>
    </dsp:sp>
    <dsp:sp modelId="{A2F4D057-6B44-2B46-A83A-E09A390B0C19}">
      <dsp:nvSpPr>
        <dsp:cNvPr id="0" name=""/>
        <dsp:cNvSpPr/>
      </dsp:nvSpPr>
      <dsp:spPr>
        <a:xfrm>
          <a:off x="0" y="2615358"/>
          <a:ext cx="5906181" cy="0"/>
        </a:xfrm>
        <a:prstGeom prst="line">
          <a:avLst/>
        </a:prstGeom>
        <a:solidFill>
          <a:schemeClr val="accent2">
            <a:hueOff val="-1010455"/>
            <a:satOff val="-449"/>
            <a:lumOff val="4705"/>
            <a:alphaOff val="0"/>
          </a:schemeClr>
        </a:solidFill>
        <a:ln w="12700" cap="flat" cmpd="sng" algn="ctr">
          <a:solidFill>
            <a:schemeClr val="accent2">
              <a:hueOff val="-1010455"/>
              <a:satOff val="-449"/>
              <a:lumOff val="47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8E89F-D3B6-C342-B6A9-67D5F156C84E}">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These new women read the challenging writings of Europeans such as Ibsen, Nietzsche, Bergson, and Freud.</a:t>
          </a:r>
        </a:p>
      </dsp:txBody>
      <dsp:txXfrm>
        <a:off x="0" y="2615359"/>
        <a:ext cx="5906181" cy="1307679"/>
      </dsp:txXfrm>
    </dsp:sp>
    <dsp:sp modelId="{318AC91F-4C44-884D-803C-EDDF41F10F56}">
      <dsp:nvSpPr>
        <dsp:cNvPr id="0" name=""/>
        <dsp:cNvSpPr/>
      </dsp:nvSpPr>
      <dsp:spPr>
        <a:xfrm>
          <a:off x="0" y="3923038"/>
          <a:ext cx="5906181" cy="0"/>
        </a:xfrm>
        <a:prstGeom prst="line">
          <a:avLst/>
        </a:prstGeom>
        <a:solidFill>
          <a:schemeClr val="accent2">
            <a:hueOff val="-1515683"/>
            <a:satOff val="-674"/>
            <a:lumOff val="7057"/>
            <a:alphaOff val="0"/>
          </a:schemeClr>
        </a:solidFill>
        <a:ln w="12700" cap="flat" cmpd="sng" algn="ctr">
          <a:solidFill>
            <a:schemeClr val="accent2">
              <a:hueOff val="-1515683"/>
              <a:satOff val="-674"/>
              <a:lumOff val="70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3FA8B8-EAFF-2049-92EB-C3A80C12817A}">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Feminism was a troubling matter in the eyes of the American public because of the new standards of social and sexual behavior that were not yet legitimized in the moral politics of progressivism.</a:t>
          </a:r>
        </a:p>
      </dsp:txBody>
      <dsp:txXfrm>
        <a:off x="0" y="3923038"/>
        <a:ext cx="5906181" cy="13076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58FAA-931D-B94B-BA11-029D685EDF1F}" type="datetimeFigureOut">
              <a:rPr lang="en-US" smtClean="0"/>
              <a:t>4/2/21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51983-4E0F-CC4F-BD93-7184DD2D4E14}" type="slidenum">
              <a:rPr lang="en-US" smtClean="0"/>
              <a:t>‹#›</a:t>
            </a:fld>
            <a:endParaRPr lang="en-US"/>
          </a:p>
        </p:txBody>
      </p:sp>
    </p:spTree>
    <p:extLst>
      <p:ext uri="{BB962C8B-B14F-4D97-AF65-F5344CB8AC3E}">
        <p14:creationId xmlns:p14="http://schemas.microsoft.com/office/powerpoint/2010/main" val="6174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/classroom-materials/united-states-history-primary-source-timeline/progressive-era-to-new-era-1900-1929/automobiles-in-progressive-and-new-eras/</a:t>
            </a:r>
          </a:p>
        </p:txBody>
      </p:sp>
      <p:sp>
        <p:nvSpPr>
          <p:cNvPr id="4" name="Slide Number Placeholder 3"/>
          <p:cNvSpPr>
            <a:spLocks noGrp="1"/>
          </p:cNvSpPr>
          <p:nvPr>
            <p:ph type="sldNum" sz="quarter" idx="5"/>
          </p:nvPr>
        </p:nvSpPr>
        <p:spPr/>
        <p:txBody>
          <a:bodyPr/>
          <a:lstStyle/>
          <a:p>
            <a:fld id="{97251983-4E0F-CC4F-BD93-7184DD2D4E14}" type="slidenum">
              <a:rPr lang="en-US" smtClean="0"/>
              <a:t>2</a:t>
            </a:fld>
            <a:endParaRPr lang="en-US"/>
          </a:p>
        </p:txBody>
      </p:sp>
    </p:spTree>
    <p:extLst>
      <p:ext uri="{BB962C8B-B14F-4D97-AF65-F5344CB8AC3E}">
        <p14:creationId xmlns:p14="http://schemas.microsoft.com/office/powerpoint/2010/main" val="361888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Illegal alcohol poured out/ Detroit</a:t>
            </a:r>
          </a:p>
        </p:txBody>
      </p:sp>
      <p:sp>
        <p:nvSpPr>
          <p:cNvPr id="4" name="Slide Number Placeholder 3"/>
          <p:cNvSpPr>
            <a:spLocks noGrp="1"/>
          </p:cNvSpPr>
          <p:nvPr>
            <p:ph type="sldNum" sz="quarter" idx="5"/>
          </p:nvPr>
        </p:nvSpPr>
        <p:spPr/>
        <p:txBody>
          <a:bodyPr/>
          <a:lstStyle/>
          <a:p>
            <a:fld id="{97251983-4E0F-CC4F-BD93-7184DD2D4E14}" type="slidenum">
              <a:rPr lang="en-US" smtClean="0"/>
              <a:t>12</a:t>
            </a:fld>
            <a:endParaRPr lang="en-US"/>
          </a:p>
        </p:txBody>
      </p:sp>
    </p:spTree>
    <p:extLst>
      <p:ext uri="{BB962C8B-B14F-4D97-AF65-F5344CB8AC3E}">
        <p14:creationId xmlns:p14="http://schemas.microsoft.com/office/powerpoint/2010/main" val="329509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/classroom-materials/united-states-history-primary-source-timeline/progressive-era-to-new-era-1900-1929/prohibition-case-study-of-progressive-reform/</a:t>
            </a:r>
          </a:p>
        </p:txBody>
      </p:sp>
      <p:sp>
        <p:nvSpPr>
          <p:cNvPr id="4" name="Slide Number Placeholder 3"/>
          <p:cNvSpPr>
            <a:spLocks noGrp="1"/>
          </p:cNvSpPr>
          <p:nvPr>
            <p:ph type="sldNum" sz="quarter" idx="5"/>
          </p:nvPr>
        </p:nvSpPr>
        <p:spPr/>
        <p:txBody>
          <a:bodyPr/>
          <a:lstStyle/>
          <a:p>
            <a:fld id="{97251983-4E0F-CC4F-BD93-7184DD2D4E14}" type="slidenum">
              <a:rPr lang="en-US" smtClean="0"/>
              <a:t>13</a:t>
            </a:fld>
            <a:endParaRPr lang="en-US"/>
          </a:p>
        </p:txBody>
      </p:sp>
    </p:spTree>
    <p:extLst>
      <p:ext uri="{BB962C8B-B14F-4D97-AF65-F5344CB8AC3E}">
        <p14:creationId xmlns:p14="http://schemas.microsoft.com/office/powerpoint/2010/main" val="18924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/classroom-materials/united-states-history-primary-source-timeline/progressive-era-to-new-era-1900-1929/prohibition-case-study-of-progressive-reform/</a:t>
            </a:r>
          </a:p>
        </p:txBody>
      </p:sp>
      <p:sp>
        <p:nvSpPr>
          <p:cNvPr id="4" name="Slide Number Placeholder 3"/>
          <p:cNvSpPr>
            <a:spLocks noGrp="1"/>
          </p:cNvSpPr>
          <p:nvPr>
            <p:ph type="sldNum" sz="quarter" idx="5"/>
          </p:nvPr>
        </p:nvSpPr>
        <p:spPr/>
        <p:txBody>
          <a:bodyPr/>
          <a:lstStyle/>
          <a:p>
            <a:fld id="{97251983-4E0F-CC4F-BD93-7184DD2D4E14}" type="slidenum">
              <a:rPr lang="en-US" smtClean="0"/>
              <a:t>14</a:t>
            </a:fld>
            <a:endParaRPr lang="en-US"/>
          </a:p>
        </p:txBody>
      </p:sp>
    </p:spTree>
    <p:extLst>
      <p:ext uri="{BB962C8B-B14F-4D97-AF65-F5344CB8AC3E}">
        <p14:creationId xmlns:p14="http://schemas.microsoft.com/office/powerpoint/2010/main" val="265948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www.loc.gov</a:t>
            </a:r>
            <a:r>
              <a:rPr lang="en-US" dirty="0"/>
              <a:t>/classroom-materials/united-states-history-primary-source-timeline/progressive-era-to-new-era-1900-1929/automobiles-in-progressive-and-new-eras/</a:t>
            </a:r>
          </a:p>
        </p:txBody>
      </p:sp>
      <p:sp>
        <p:nvSpPr>
          <p:cNvPr id="4" name="Slide Number Placeholder 3"/>
          <p:cNvSpPr>
            <a:spLocks noGrp="1"/>
          </p:cNvSpPr>
          <p:nvPr>
            <p:ph type="sldNum" sz="quarter" idx="5"/>
          </p:nvPr>
        </p:nvSpPr>
        <p:spPr/>
        <p:txBody>
          <a:bodyPr/>
          <a:lstStyle/>
          <a:p>
            <a:fld id="{97251983-4E0F-CC4F-BD93-7184DD2D4E14}" type="slidenum">
              <a:rPr lang="en-US" smtClean="0"/>
              <a:t>3</a:t>
            </a:fld>
            <a:endParaRPr lang="en-US"/>
          </a:p>
        </p:txBody>
      </p:sp>
    </p:spTree>
    <p:extLst>
      <p:ext uri="{BB962C8B-B14F-4D97-AF65-F5344CB8AC3E}">
        <p14:creationId xmlns:p14="http://schemas.microsoft.com/office/powerpoint/2010/main" val="93315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/classroom-materials/united-states-history-primary-source-timeline/progressive-era-to-new-era-1900-1929/cities-during-progressive-era/</a:t>
            </a:r>
          </a:p>
        </p:txBody>
      </p:sp>
      <p:sp>
        <p:nvSpPr>
          <p:cNvPr id="4" name="Slide Number Placeholder 3"/>
          <p:cNvSpPr>
            <a:spLocks noGrp="1"/>
          </p:cNvSpPr>
          <p:nvPr>
            <p:ph type="sldNum" sz="quarter" idx="5"/>
          </p:nvPr>
        </p:nvSpPr>
        <p:spPr/>
        <p:txBody>
          <a:bodyPr/>
          <a:lstStyle/>
          <a:p>
            <a:fld id="{97251983-4E0F-CC4F-BD93-7184DD2D4E14}" type="slidenum">
              <a:rPr lang="en-US" smtClean="0"/>
              <a:t>4</a:t>
            </a:fld>
            <a:endParaRPr lang="en-US"/>
          </a:p>
        </p:txBody>
      </p:sp>
    </p:spTree>
    <p:extLst>
      <p:ext uri="{BB962C8B-B14F-4D97-AF65-F5344CB8AC3E}">
        <p14:creationId xmlns:p14="http://schemas.microsoft.com/office/powerpoint/2010/main" val="305118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/classroom-materials/united-states-history-primary-source-timeline/progressive-era-to-new-era-1900-1929/immigrants-in-progressive-era/</a:t>
            </a:r>
          </a:p>
        </p:txBody>
      </p:sp>
      <p:sp>
        <p:nvSpPr>
          <p:cNvPr id="4" name="Slide Number Placeholder 3"/>
          <p:cNvSpPr>
            <a:spLocks noGrp="1"/>
          </p:cNvSpPr>
          <p:nvPr>
            <p:ph type="sldNum" sz="quarter" idx="5"/>
          </p:nvPr>
        </p:nvSpPr>
        <p:spPr/>
        <p:txBody>
          <a:bodyPr/>
          <a:lstStyle/>
          <a:p>
            <a:fld id="{97251983-4E0F-CC4F-BD93-7184DD2D4E14}" type="slidenum">
              <a:rPr lang="en-US" smtClean="0"/>
              <a:t>5</a:t>
            </a:fld>
            <a:endParaRPr lang="en-US"/>
          </a:p>
        </p:txBody>
      </p:sp>
    </p:spTree>
    <p:extLst>
      <p:ext uri="{BB962C8B-B14F-4D97-AF65-F5344CB8AC3E}">
        <p14:creationId xmlns:p14="http://schemas.microsoft.com/office/powerpoint/2010/main" val="226508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/classroom-materials/united-states-history-primary-source-timeline/progressive-era-to-new-era-1900-1929/immigrants-in-progressive-era/</a:t>
            </a:r>
          </a:p>
        </p:txBody>
      </p:sp>
      <p:sp>
        <p:nvSpPr>
          <p:cNvPr id="4" name="Slide Number Placeholder 3"/>
          <p:cNvSpPr>
            <a:spLocks noGrp="1"/>
          </p:cNvSpPr>
          <p:nvPr>
            <p:ph type="sldNum" sz="quarter" idx="5"/>
          </p:nvPr>
        </p:nvSpPr>
        <p:spPr/>
        <p:txBody>
          <a:bodyPr/>
          <a:lstStyle/>
          <a:p>
            <a:fld id="{97251983-4E0F-CC4F-BD93-7184DD2D4E14}" type="slidenum">
              <a:rPr lang="en-US" smtClean="0"/>
              <a:t>6</a:t>
            </a:fld>
            <a:endParaRPr lang="en-US"/>
          </a:p>
        </p:txBody>
      </p:sp>
    </p:spTree>
    <p:extLst>
      <p:ext uri="{BB962C8B-B14F-4D97-AF65-F5344CB8AC3E}">
        <p14:creationId xmlns:p14="http://schemas.microsoft.com/office/powerpoint/2010/main" val="266997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www.loc.gov</a:t>
            </a:r>
            <a:r>
              <a:rPr lang="en-US" dirty="0"/>
              <a:t>/classroom-materials/united-states-history-primary-source-timeline/progressive-era-to-new-era-1900-1929/immigrants-in-progressive-era/</a:t>
            </a:r>
          </a:p>
        </p:txBody>
      </p:sp>
      <p:sp>
        <p:nvSpPr>
          <p:cNvPr id="4" name="Slide Number Placeholder 3"/>
          <p:cNvSpPr>
            <a:spLocks noGrp="1"/>
          </p:cNvSpPr>
          <p:nvPr>
            <p:ph type="sldNum" sz="quarter" idx="5"/>
          </p:nvPr>
        </p:nvSpPr>
        <p:spPr/>
        <p:txBody>
          <a:bodyPr/>
          <a:lstStyle/>
          <a:p>
            <a:fld id="{97251983-4E0F-CC4F-BD93-7184DD2D4E14}" type="slidenum">
              <a:rPr lang="en-US" smtClean="0"/>
              <a:t>7</a:t>
            </a:fld>
            <a:endParaRPr lang="en-US"/>
          </a:p>
        </p:txBody>
      </p:sp>
    </p:spTree>
    <p:extLst>
      <p:ext uri="{BB962C8B-B14F-4D97-AF65-F5344CB8AC3E}">
        <p14:creationId xmlns:p14="http://schemas.microsoft.com/office/powerpoint/2010/main" val="317060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Political cartoon from the 1896 issue of </a:t>
            </a:r>
            <a:r>
              <a:rPr lang="en-US" i="1" dirty="0"/>
              <a:t>Ram’s Horn</a:t>
            </a:r>
          </a:p>
        </p:txBody>
      </p:sp>
      <p:sp>
        <p:nvSpPr>
          <p:cNvPr id="4" name="Slide Number Placeholder 3"/>
          <p:cNvSpPr>
            <a:spLocks noGrp="1"/>
          </p:cNvSpPr>
          <p:nvPr>
            <p:ph type="sldNum" sz="quarter" idx="5"/>
          </p:nvPr>
        </p:nvSpPr>
        <p:spPr/>
        <p:txBody>
          <a:bodyPr/>
          <a:lstStyle/>
          <a:p>
            <a:fld id="{97251983-4E0F-CC4F-BD93-7184DD2D4E14}" type="slidenum">
              <a:rPr lang="en-US" smtClean="0"/>
              <a:t>8</a:t>
            </a:fld>
            <a:endParaRPr lang="en-US"/>
          </a:p>
        </p:txBody>
      </p:sp>
    </p:spTree>
    <p:extLst>
      <p:ext uri="{BB962C8B-B14F-4D97-AF65-F5344CB8AC3E}">
        <p14:creationId xmlns:p14="http://schemas.microsoft.com/office/powerpoint/2010/main" val="95935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51983-4E0F-CC4F-BD93-7184DD2D4E14}" type="slidenum">
              <a:rPr lang="en-US" smtClean="0"/>
              <a:t>9</a:t>
            </a:fld>
            <a:endParaRPr lang="en-US"/>
          </a:p>
        </p:txBody>
      </p:sp>
    </p:spTree>
    <p:extLst>
      <p:ext uri="{BB962C8B-B14F-4D97-AF65-F5344CB8AC3E}">
        <p14:creationId xmlns:p14="http://schemas.microsoft.com/office/powerpoint/2010/main" val="322562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51983-4E0F-CC4F-BD93-7184DD2D4E14}" type="slidenum">
              <a:rPr lang="en-US" smtClean="0"/>
              <a:t>10</a:t>
            </a:fld>
            <a:endParaRPr lang="en-US"/>
          </a:p>
        </p:txBody>
      </p:sp>
    </p:spTree>
    <p:extLst>
      <p:ext uri="{BB962C8B-B14F-4D97-AF65-F5344CB8AC3E}">
        <p14:creationId xmlns:p14="http://schemas.microsoft.com/office/powerpoint/2010/main" val="291343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7462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5118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63029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5161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6529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537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7265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7166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979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17880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167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4/2/21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9082263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5"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68E79EC1-354C-4EE8-83B9-16F9DF853D96}"/>
              </a:ext>
            </a:extLst>
          </p:cNvPr>
          <p:cNvPicPr>
            <a:picLocks noChangeAspect="1"/>
          </p:cNvPicPr>
          <p:nvPr/>
        </p:nvPicPr>
        <p:blipFill rotWithShape="1">
          <a:blip r:embed="rId2"/>
          <a:srcRect t="5896" b="12877"/>
          <a:stretch/>
        </p:blipFill>
        <p:spPr>
          <a:xfrm>
            <a:off x="20" y="10"/>
            <a:ext cx="12191979" cy="6857990"/>
          </a:xfrm>
          <a:prstGeom prst="rect">
            <a:avLst/>
          </a:prstGeom>
        </p:spPr>
      </p:pic>
      <p:sp>
        <p:nvSpPr>
          <p:cNvPr id="27" name="Rectangle 1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alpha val="30000"/>
            </a:schemeClr>
          </a:solidFill>
          <a:ln w="6350" cap="sq" cmpd="sng" algn="ctr">
            <a:noFill/>
            <a:prstDash val="solid"/>
            <a:miter lim="800000"/>
          </a:ln>
          <a:effectLst/>
        </p:spPr>
      </p:sp>
      <p:sp>
        <p:nvSpPr>
          <p:cNvPr id="22" name="Rectangle 21">
            <a:extLst>
              <a:ext uri="{FF2B5EF4-FFF2-40B4-BE49-F238E27FC236}">
                <a16:creationId xmlns:a16="http://schemas.microsoft.com/office/drawing/2014/main" id="{D58B5B03-F558-411B-B23E-B65754A8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rgbClr val="E729CE">
              <a:alpha val="40000"/>
            </a:srgbClr>
          </a:solidFill>
          <a:ln w="6350" cap="sq" cmpd="sng" algn="ctr">
            <a:noFill/>
            <a:prstDash val="solid"/>
            <a:miter lim="800000"/>
          </a:ln>
          <a:effectLst/>
        </p:spPr>
      </p:sp>
      <p:sp>
        <p:nvSpPr>
          <p:cNvPr id="28" name="Rectangle 2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8A96961-6541-8546-92D1-27492652C484}"/>
              </a:ext>
            </a:extLst>
          </p:cNvPr>
          <p:cNvSpPr>
            <a:spLocks noGrp="1"/>
          </p:cNvSpPr>
          <p:nvPr>
            <p:ph type="ctrTitle"/>
          </p:nvPr>
        </p:nvSpPr>
        <p:spPr>
          <a:xfrm>
            <a:off x="1276055" y="2350017"/>
            <a:ext cx="4775075" cy="1630906"/>
          </a:xfrm>
        </p:spPr>
        <p:txBody>
          <a:bodyPr>
            <a:normAutofit/>
          </a:bodyPr>
          <a:lstStyle/>
          <a:p>
            <a:r>
              <a:rPr lang="en-US" sz="3700">
                <a:solidFill>
                  <a:schemeClr val="tx1"/>
                </a:solidFill>
              </a:rPr>
              <a:t>Progressive Era and New Era (1890s-1929)</a:t>
            </a:r>
            <a:endParaRPr lang="en-US" sz="3700" dirty="0">
              <a:solidFill>
                <a:schemeClr val="tx1"/>
              </a:solidFill>
            </a:endParaRPr>
          </a:p>
        </p:txBody>
      </p:sp>
      <p:sp>
        <p:nvSpPr>
          <p:cNvPr id="3" name="Subtitle 2">
            <a:extLst>
              <a:ext uri="{FF2B5EF4-FFF2-40B4-BE49-F238E27FC236}">
                <a16:creationId xmlns:a16="http://schemas.microsoft.com/office/drawing/2014/main" id="{2A976ABA-E43D-A946-8609-04950B70F069}"/>
              </a:ext>
            </a:extLst>
          </p:cNvPr>
          <p:cNvSpPr>
            <a:spLocks noGrp="1"/>
          </p:cNvSpPr>
          <p:nvPr>
            <p:ph type="subTitle" idx="1"/>
          </p:nvPr>
        </p:nvSpPr>
        <p:spPr>
          <a:xfrm>
            <a:off x="1276055" y="3990546"/>
            <a:ext cx="4775075" cy="559656"/>
          </a:xfrm>
        </p:spPr>
        <p:txBody>
          <a:bodyPr>
            <a:normAutofit/>
          </a:bodyPr>
          <a:lstStyle/>
          <a:p>
            <a:pPr>
              <a:spcAft>
                <a:spcPts val="600"/>
              </a:spcAft>
            </a:pPr>
            <a:r>
              <a:rPr lang="en-US">
                <a:solidFill>
                  <a:schemeClr val="tx1"/>
                </a:solidFill>
              </a:rPr>
              <a:t>AKE 118 Dr. Gamze Kati Gumus</a:t>
            </a:r>
          </a:p>
        </p:txBody>
      </p:sp>
      <p:sp>
        <p:nvSpPr>
          <p:cNvPr id="26" name="Oval 25">
            <a:extLst>
              <a:ext uri="{FF2B5EF4-FFF2-40B4-BE49-F238E27FC236}">
                <a16:creationId xmlns:a16="http://schemas.microsoft.com/office/drawing/2014/main" id="{E96F2174-E60F-47D9-9BF3-8B9E7EF54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5814" y="5852160"/>
            <a:ext cx="548640" cy="548640"/>
          </a:xfrm>
          <a:prstGeom prst="ellipse">
            <a:avLst/>
          </a:prstGeom>
          <a:solidFill>
            <a:srgbClr val="E729C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488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7857F8CD-C8C4-C448-9B70-B0FA1F0A9720}"/>
              </a:ext>
            </a:extLst>
          </p:cNvPr>
          <p:cNvSpPr>
            <a:spLocks noGrp="1"/>
          </p:cNvSpPr>
          <p:nvPr>
            <p:ph type="title"/>
          </p:nvPr>
        </p:nvSpPr>
        <p:spPr>
          <a:xfrm>
            <a:off x="1175512" y="870132"/>
            <a:ext cx="9792208" cy="1527078"/>
          </a:xfrm>
        </p:spPr>
        <p:txBody>
          <a:bodyPr>
            <a:normAutofit/>
          </a:bodyPr>
          <a:lstStyle/>
          <a:p>
            <a:r>
              <a:rPr lang="en-US"/>
              <a:t>DISCRIMINATION AGAINST BLACKS</a:t>
            </a:r>
            <a:endParaRPr lang="en-US" dirty="0"/>
          </a:p>
        </p:txBody>
      </p:sp>
      <p:sp>
        <p:nvSpPr>
          <p:cNvPr id="21" name="Content Placeholder 2">
            <a:extLst>
              <a:ext uri="{FF2B5EF4-FFF2-40B4-BE49-F238E27FC236}">
                <a16:creationId xmlns:a16="http://schemas.microsoft.com/office/drawing/2014/main" id="{BEF06931-1DEE-9E4B-8111-85ECE86C55B9}"/>
              </a:ext>
            </a:extLst>
          </p:cNvPr>
          <p:cNvSpPr>
            <a:spLocks noGrp="1"/>
          </p:cNvSpPr>
          <p:nvPr>
            <p:ph idx="1"/>
          </p:nvPr>
        </p:nvSpPr>
        <p:spPr>
          <a:xfrm>
            <a:off x="1175512" y="2557849"/>
            <a:ext cx="9792208" cy="3407862"/>
          </a:xfrm>
        </p:spPr>
        <p:txBody>
          <a:bodyPr>
            <a:normAutofit/>
          </a:bodyPr>
          <a:lstStyle/>
          <a:p>
            <a:r>
              <a:rPr lang="en-US"/>
              <a:t>Many blacks were excluded from the benefits enjoyed by the mainstream Americans based on the so-called scientific evidence of their biological inferiority. </a:t>
            </a:r>
          </a:p>
          <a:p>
            <a:r>
              <a:rPr lang="en-US"/>
              <a:t>In the South, almost all blacks were excluded from voting.</a:t>
            </a:r>
          </a:p>
          <a:p>
            <a:r>
              <a:rPr lang="en-US"/>
              <a:t>The lynching of the blacks was a widespread problem in the South whereas race riots acted as a parallel matter in the North.</a:t>
            </a:r>
          </a:p>
        </p:txBody>
      </p:sp>
    </p:spTree>
    <p:extLst>
      <p:ext uri="{BB962C8B-B14F-4D97-AF65-F5344CB8AC3E}">
        <p14:creationId xmlns:p14="http://schemas.microsoft.com/office/powerpoint/2010/main" val="172938467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292CF21E-2C5B-1B43-9A7E-F0D982EC2A86}"/>
              </a:ext>
            </a:extLst>
          </p:cNvPr>
          <p:cNvSpPr>
            <a:spLocks noGrp="1"/>
          </p:cNvSpPr>
          <p:nvPr>
            <p:ph type="title"/>
          </p:nvPr>
        </p:nvSpPr>
        <p:spPr>
          <a:xfrm>
            <a:off x="573409" y="559477"/>
            <a:ext cx="3765200" cy="5709931"/>
          </a:xfrm>
        </p:spPr>
        <p:txBody>
          <a:bodyPr>
            <a:normAutofit/>
          </a:bodyPr>
          <a:lstStyle/>
          <a:p>
            <a:pPr algn="ctr"/>
            <a:r>
              <a:rPr lang="en-US"/>
              <a:t>THE RISE OF SOCIAL FEMINISM</a:t>
            </a:r>
          </a:p>
        </p:txBody>
      </p:sp>
      <p:sp>
        <p:nvSpPr>
          <p:cNvPr id="26"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27" name="Content Placeholder 2">
            <a:extLst>
              <a:ext uri="{FF2B5EF4-FFF2-40B4-BE49-F238E27FC236}">
                <a16:creationId xmlns:a16="http://schemas.microsoft.com/office/drawing/2014/main" id="{5F0084FD-0E47-4920-9A60-741EDA178894}"/>
              </a:ext>
            </a:extLst>
          </p:cNvPr>
          <p:cNvGraphicFramePr>
            <a:graphicFrameLocks noGrp="1"/>
          </p:cNvGraphicFramePr>
          <p:nvPr>
            <p:ph idx="1"/>
            <p:extLst>
              <p:ext uri="{D42A27DB-BD31-4B8C-83A1-F6EECF244321}">
                <p14:modId xmlns:p14="http://schemas.microsoft.com/office/powerpoint/2010/main" val="327600541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726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36" name="Rectangle 35">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8" name="Rectangle 37">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 name="Group 3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1" name="Straight Connector 40">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53" name="Rectangle 52">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32D8C3B3-16AA-1242-9FAF-EF07934395E4}"/>
              </a:ext>
            </a:extLst>
          </p:cNvPr>
          <p:cNvSpPr>
            <a:spLocks noGrp="1"/>
          </p:cNvSpPr>
          <p:nvPr>
            <p:ph type="title"/>
          </p:nvPr>
        </p:nvSpPr>
        <p:spPr>
          <a:xfrm>
            <a:off x="1256493" y="1559768"/>
            <a:ext cx="2978281" cy="3135379"/>
          </a:xfrm>
        </p:spPr>
        <p:txBody>
          <a:bodyPr vert="horz" lIns="91440" tIns="45720" rIns="91440" bIns="45720" rtlCol="0" anchor="ctr">
            <a:normAutofit/>
          </a:bodyPr>
          <a:lstStyle/>
          <a:p>
            <a:pPr algn="ctr">
              <a:lnSpc>
                <a:spcPct val="83000"/>
              </a:lnSpc>
            </a:pPr>
            <a:r>
              <a:rPr lang="en-US" sz="3400" cap="all" spc="-100" dirty="0">
                <a:solidFill>
                  <a:schemeClr val="bg1"/>
                </a:solidFill>
              </a:rPr>
              <a:t>PROHIBITION (1920-33)</a:t>
            </a:r>
          </a:p>
        </p:txBody>
      </p:sp>
      <p:sp>
        <p:nvSpPr>
          <p:cNvPr id="55" name="Rectangle 54">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7" name="Straight Connector 56">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building, outdoor, street, old&#10;&#10;Description automatically generated">
            <a:extLst>
              <a:ext uri="{FF2B5EF4-FFF2-40B4-BE49-F238E27FC236}">
                <a16:creationId xmlns:a16="http://schemas.microsoft.com/office/drawing/2014/main" id="{67787728-8901-724B-8B17-A8747D09B416}"/>
              </a:ext>
            </a:extLst>
          </p:cNvPr>
          <p:cNvPicPr>
            <a:picLocks noGrp="1" noChangeAspect="1"/>
          </p:cNvPicPr>
          <p:nvPr>
            <p:ph idx="1"/>
          </p:nvPr>
        </p:nvPicPr>
        <p:blipFill rotWithShape="1">
          <a:blip r:embed="rId4"/>
          <a:srcRect r="976"/>
          <a:stretch/>
        </p:blipFill>
        <p:spPr>
          <a:xfrm>
            <a:off x="5386383" y="645106"/>
            <a:ext cx="6122612" cy="5564663"/>
          </a:xfrm>
          <a:prstGeom prst="rect">
            <a:avLst/>
          </a:prstGeom>
        </p:spPr>
      </p:pic>
    </p:spTree>
    <p:extLst>
      <p:ext uri="{BB962C8B-B14F-4D97-AF65-F5344CB8AC3E}">
        <p14:creationId xmlns:p14="http://schemas.microsoft.com/office/powerpoint/2010/main" val="208033667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0" descr="A group of people holding signs&#10;&#10;Description automatically generated with low confidence">
            <a:extLst>
              <a:ext uri="{FF2B5EF4-FFF2-40B4-BE49-F238E27FC236}">
                <a16:creationId xmlns:a16="http://schemas.microsoft.com/office/drawing/2014/main" id="{B4E8F60E-8237-8D4F-92CA-5149D028972D}"/>
              </a:ext>
            </a:extLst>
          </p:cNvPr>
          <p:cNvPicPr>
            <a:picLocks noChangeAspect="1"/>
          </p:cNvPicPr>
          <p:nvPr/>
        </p:nvPicPr>
        <p:blipFill rotWithShape="1">
          <a:blip r:embed="rId3"/>
          <a:srcRect r="9092" b="14036"/>
          <a:stretch/>
        </p:blipFill>
        <p:spPr>
          <a:xfrm>
            <a:off x="20" y="10"/>
            <a:ext cx="12188932" cy="6857990"/>
          </a:xfrm>
          <a:prstGeom prst="rect">
            <a:avLst/>
          </a:prstGeom>
        </p:spPr>
      </p:pic>
      <p:sp>
        <p:nvSpPr>
          <p:cNvPr id="27" name="Rectangle 26">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29" name="Rectangle 28">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0CF93911-4E06-ED45-A087-8C7BE87CE083}"/>
              </a:ext>
            </a:extLst>
          </p:cNvPr>
          <p:cNvSpPr>
            <a:spLocks noGrp="1"/>
          </p:cNvSpPr>
          <p:nvPr>
            <p:ph type="title"/>
          </p:nvPr>
        </p:nvSpPr>
        <p:spPr>
          <a:xfrm>
            <a:off x="1357951" y="1352277"/>
            <a:ext cx="4633416" cy="1371600"/>
          </a:xfrm>
        </p:spPr>
        <p:txBody>
          <a:bodyPr>
            <a:normAutofit/>
          </a:bodyPr>
          <a:lstStyle/>
          <a:p>
            <a:r>
              <a:rPr lang="en-US" sz="4000"/>
              <a:t>PROHIBITION</a:t>
            </a:r>
          </a:p>
        </p:txBody>
      </p:sp>
      <p:sp>
        <p:nvSpPr>
          <p:cNvPr id="15" name="Content Placeholder 14">
            <a:extLst>
              <a:ext uri="{FF2B5EF4-FFF2-40B4-BE49-F238E27FC236}">
                <a16:creationId xmlns:a16="http://schemas.microsoft.com/office/drawing/2014/main" id="{4C9AB644-8C36-417F-ACF6-AA72D166323B}"/>
              </a:ext>
            </a:extLst>
          </p:cNvPr>
          <p:cNvSpPr>
            <a:spLocks noGrp="1"/>
          </p:cNvSpPr>
          <p:nvPr>
            <p:ph idx="1"/>
          </p:nvPr>
        </p:nvSpPr>
        <p:spPr>
          <a:xfrm>
            <a:off x="1357950" y="2852792"/>
            <a:ext cx="4633415" cy="2572193"/>
          </a:xfrm>
        </p:spPr>
        <p:txBody>
          <a:bodyPr>
            <a:normAutofit lnSpcReduction="10000"/>
          </a:bodyPr>
          <a:lstStyle/>
          <a:p>
            <a:pPr>
              <a:lnSpc>
                <a:spcPct val="90000"/>
              </a:lnSpc>
            </a:pPr>
            <a:r>
              <a:rPr lang="en-US" sz="1400" dirty="0"/>
              <a:t>Prohibition exhibited many of the characteristics of most progressive reforms. That is, it was concerned with the moral fabric of society; </a:t>
            </a:r>
          </a:p>
          <a:p>
            <a:pPr lvl="1">
              <a:lnSpc>
                <a:spcPct val="90000"/>
              </a:lnSpc>
            </a:pPr>
            <a:r>
              <a:rPr lang="en-US" sz="1400" dirty="0"/>
              <a:t>it was supported primarily by the middle classes;</a:t>
            </a:r>
          </a:p>
          <a:p>
            <a:pPr lvl="1">
              <a:lnSpc>
                <a:spcPct val="90000"/>
              </a:lnSpc>
            </a:pPr>
            <a:r>
              <a:rPr lang="en-US" sz="1400" dirty="0"/>
              <a:t>it was aimed at controlling the "interests" (liquor distillers) and their connections with venal and corrupt politicians in city, state, and national governments. </a:t>
            </a:r>
          </a:p>
          <a:p>
            <a:pPr>
              <a:lnSpc>
                <a:spcPct val="90000"/>
              </a:lnSpc>
            </a:pPr>
            <a:r>
              <a:rPr lang="en-US" sz="1400" dirty="0"/>
              <a:t>In 1918, Congress passed the 18th Amendment to the Constitution, prohibiting the manufacture, transportation, and sale of alcoholic beverages. States ratified the Amendment the next year. It went into effect in January 1920.</a:t>
            </a:r>
          </a:p>
        </p:txBody>
      </p:sp>
    </p:spTree>
    <p:extLst>
      <p:ext uri="{BB962C8B-B14F-4D97-AF65-F5344CB8AC3E}">
        <p14:creationId xmlns:p14="http://schemas.microsoft.com/office/powerpoint/2010/main" val="306661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holding a sign&#10;&#10;Description automatically generated with low confidence">
            <a:extLst>
              <a:ext uri="{FF2B5EF4-FFF2-40B4-BE49-F238E27FC236}">
                <a16:creationId xmlns:a16="http://schemas.microsoft.com/office/drawing/2014/main" id="{B33AE251-95CD-0447-B654-2CE3983DFA52}"/>
              </a:ext>
            </a:extLst>
          </p:cNvPr>
          <p:cNvPicPr>
            <a:picLocks noChangeAspect="1"/>
          </p:cNvPicPr>
          <p:nvPr/>
        </p:nvPicPr>
        <p:blipFill>
          <a:blip r:embed="rId3"/>
          <a:stretch>
            <a:fillRect/>
          </a:stretch>
        </p:blipFill>
        <p:spPr>
          <a:xfrm>
            <a:off x="727654" y="1725579"/>
            <a:ext cx="5367165" cy="3419650"/>
          </a:xfrm>
          <a:prstGeom prst="rect">
            <a:avLst/>
          </a:prstGeom>
        </p:spPr>
      </p:pic>
      <p:sp>
        <p:nvSpPr>
          <p:cNvPr id="26" name="Rectangle 25">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41DA5-802C-1D48-9596-2C311F298340}"/>
              </a:ext>
            </a:extLst>
          </p:cNvPr>
          <p:cNvSpPr>
            <a:spLocks noGrp="1"/>
          </p:cNvSpPr>
          <p:nvPr>
            <p:ph type="title"/>
          </p:nvPr>
        </p:nvSpPr>
        <p:spPr>
          <a:xfrm>
            <a:off x="7064082" y="642594"/>
            <a:ext cx="4472921" cy="1371600"/>
          </a:xfrm>
        </p:spPr>
        <p:txBody>
          <a:bodyPr>
            <a:normAutofit/>
          </a:bodyPr>
          <a:lstStyle/>
          <a:p>
            <a:r>
              <a:rPr lang="en-US" dirty="0"/>
              <a:t>PROHIBITION</a:t>
            </a:r>
          </a:p>
        </p:txBody>
      </p:sp>
      <p:sp>
        <p:nvSpPr>
          <p:cNvPr id="3" name="Content Placeholder 2">
            <a:extLst>
              <a:ext uri="{FF2B5EF4-FFF2-40B4-BE49-F238E27FC236}">
                <a16:creationId xmlns:a16="http://schemas.microsoft.com/office/drawing/2014/main" id="{E85DDB2F-CBD6-5F4A-82C3-DF6C48B1C460}"/>
              </a:ext>
            </a:extLst>
          </p:cNvPr>
          <p:cNvSpPr>
            <a:spLocks noGrp="1"/>
          </p:cNvSpPr>
          <p:nvPr>
            <p:ph idx="1"/>
          </p:nvPr>
        </p:nvSpPr>
        <p:spPr>
          <a:xfrm>
            <a:off x="7064082" y="2103120"/>
            <a:ext cx="4472922" cy="3931920"/>
          </a:xfrm>
        </p:spPr>
        <p:txBody>
          <a:bodyPr>
            <a:normAutofit/>
          </a:bodyPr>
          <a:lstStyle/>
          <a:p>
            <a:pPr marL="0" indent="0">
              <a:lnSpc>
                <a:spcPct val="90000"/>
              </a:lnSpc>
              <a:buNone/>
            </a:pPr>
            <a:r>
              <a:rPr lang="en-US"/>
              <a:t>The effort to regulate people's behavior soon ran into trouble. </a:t>
            </a:r>
          </a:p>
          <a:p>
            <a:pPr marL="342900" indent="-342900">
              <a:lnSpc>
                <a:spcPct val="90000"/>
              </a:lnSpc>
              <a:buFont typeface="+mj-lt"/>
              <a:buAutoNum type="arabicPeriod"/>
            </a:pPr>
            <a:r>
              <a:rPr lang="en-US"/>
              <a:t>Enforcement of prohibition became very difficult. </a:t>
            </a:r>
          </a:p>
          <a:p>
            <a:pPr marL="342900" indent="-342900">
              <a:lnSpc>
                <a:spcPct val="90000"/>
              </a:lnSpc>
              <a:buFont typeface="+mj-lt"/>
              <a:buAutoNum type="arabicPeriod"/>
            </a:pPr>
            <a:r>
              <a:rPr lang="en-US"/>
              <a:t>Soon, such terms as "bootlegger," "bath tub gin," and "speakeasy" became household words. </a:t>
            </a:r>
          </a:p>
          <a:p>
            <a:pPr marL="342900" indent="-342900">
              <a:lnSpc>
                <a:spcPct val="90000"/>
              </a:lnSpc>
              <a:buFont typeface="+mj-lt"/>
              <a:buAutoNum type="arabicPeriod"/>
            </a:pPr>
            <a:r>
              <a:rPr lang="en-US"/>
              <a:t>Gangs of hoodlums became more powerful as they trafficked in alcohol. By the 1930s, a majority of Americans had tired of the noble experiment, and the 18th Amendment was repealed.</a:t>
            </a:r>
            <a:br>
              <a:rPr lang="en-US"/>
            </a:br>
            <a:endParaRPr lang="en-US"/>
          </a:p>
        </p:txBody>
      </p:sp>
    </p:spTree>
    <p:extLst>
      <p:ext uri="{BB962C8B-B14F-4D97-AF65-F5344CB8AC3E}">
        <p14:creationId xmlns:p14="http://schemas.microsoft.com/office/powerpoint/2010/main" val="210363522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239EC50A-248F-46D1-97CD-65A2766F7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9" name="Rectangle 13">
            <a:extLst>
              <a:ext uri="{FF2B5EF4-FFF2-40B4-BE49-F238E27FC236}">
                <a16:creationId xmlns:a16="http://schemas.microsoft.com/office/drawing/2014/main" id="{B4C843F0-96F8-4DFC-93E8-E3533F223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descr="A picture containing text, person, standing, people&#10;&#10;Description automatically generated">
            <a:extLst>
              <a:ext uri="{FF2B5EF4-FFF2-40B4-BE49-F238E27FC236}">
                <a16:creationId xmlns:a16="http://schemas.microsoft.com/office/drawing/2014/main" id="{AAECC437-1C17-654C-BB6B-1BD55531FE74}"/>
              </a:ext>
            </a:extLst>
          </p:cNvPr>
          <p:cNvPicPr>
            <a:picLocks noGrp="1" noChangeAspect="1"/>
          </p:cNvPicPr>
          <p:nvPr>
            <p:ph idx="1"/>
          </p:nvPr>
        </p:nvPicPr>
        <p:blipFill rotWithShape="1">
          <a:blip r:embed="rId2"/>
          <a:srcRect b="24749"/>
          <a:stretch/>
        </p:blipFill>
        <p:spPr>
          <a:xfrm>
            <a:off x="20" y="10"/>
            <a:ext cx="12191980" cy="6857990"/>
          </a:xfrm>
          <a:prstGeom prst="rect">
            <a:avLst/>
          </a:prstGeom>
        </p:spPr>
      </p:pic>
    </p:spTree>
    <p:extLst>
      <p:ext uri="{BB962C8B-B14F-4D97-AF65-F5344CB8AC3E}">
        <p14:creationId xmlns:p14="http://schemas.microsoft.com/office/powerpoint/2010/main" val="356462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8" name="Rectangle 13">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pic>
        <p:nvPicPr>
          <p:cNvPr id="5" name="Content Placeholder 4">
            <a:extLst>
              <a:ext uri="{FF2B5EF4-FFF2-40B4-BE49-F238E27FC236}">
                <a16:creationId xmlns:a16="http://schemas.microsoft.com/office/drawing/2014/main" id="{4E2EABE8-D6F5-0D45-ABD9-23D866B6C1E3}"/>
              </a:ext>
            </a:extLst>
          </p:cNvPr>
          <p:cNvPicPr>
            <a:picLocks noGrp="1" noChangeAspect="1"/>
          </p:cNvPicPr>
          <p:nvPr>
            <p:ph idx="1"/>
          </p:nvPr>
        </p:nvPicPr>
        <p:blipFill>
          <a:blip r:embed="rId2"/>
          <a:stretch>
            <a:fillRect/>
          </a:stretch>
        </p:blipFill>
        <p:spPr>
          <a:xfrm>
            <a:off x="2729795" y="643467"/>
            <a:ext cx="6732409" cy="5571066"/>
          </a:xfrm>
          <a:prstGeom prst="rect">
            <a:avLst/>
          </a:prstGeom>
        </p:spPr>
      </p:pic>
    </p:spTree>
    <p:extLst>
      <p:ext uri="{BB962C8B-B14F-4D97-AF65-F5344CB8AC3E}">
        <p14:creationId xmlns:p14="http://schemas.microsoft.com/office/powerpoint/2010/main" val="3016140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1" name="Rectangle 50">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3" name="Rectangle 52">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5" name="Group 5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6" name="Straight Connector 55">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loseup of yellow classic vintage car">
            <a:extLst>
              <a:ext uri="{FF2B5EF4-FFF2-40B4-BE49-F238E27FC236}">
                <a16:creationId xmlns:a16="http://schemas.microsoft.com/office/drawing/2014/main" id="{10DE01A7-C48D-48B6-8619-2FEA75113D20}"/>
              </a:ext>
            </a:extLst>
          </p:cNvPr>
          <p:cNvPicPr>
            <a:picLocks noChangeAspect="1"/>
          </p:cNvPicPr>
          <p:nvPr/>
        </p:nvPicPr>
        <p:blipFill rotWithShape="1">
          <a:blip r:embed="rId3"/>
          <a:srcRect t="15730"/>
          <a:stretch/>
        </p:blipFill>
        <p:spPr>
          <a:xfrm>
            <a:off x="20" y="10"/>
            <a:ext cx="12191980" cy="6857990"/>
          </a:xfrm>
          <a:prstGeom prst="rect">
            <a:avLst/>
          </a:prstGeom>
        </p:spPr>
      </p:pic>
      <p:sp>
        <p:nvSpPr>
          <p:cNvPr id="62" name="Rectangle 6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314" y="0"/>
            <a:ext cx="6525472" cy="6858000"/>
          </a:xfrm>
          <a:prstGeom prst="rect">
            <a:avLst/>
          </a:prstGeom>
          <a:solidFill>
            <a:schemeClr val="bg1">
              <a:lumMod val="75000"/>
              <a:lumOff val="25000"/>
            </a:schemeClr>
          </a:solidFill>
          <a:ln w="6350" cap="sq" cmpd="sng" algn="ctr">
            <a:noFill/>
            <a:prstDash val="solid"/>
            <a:miter lim="800000"/>
          </a:ln>
          <a:effectLst/>
        </p:spPr>
      </p:sp>
      <p:sp>
        <p:nvSpPr>
          <p:cNvPr id="64" name="Rectangle 6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682" y="320040"/>
            <a:ext cx="5888736" cy="6217920"/>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D95EED34-BD29-074E-A9E1-7AB39B88514F}"/>
              </a:ext>
            </a:extLst>
          </p:cNvPr>
          <p:cNvSpPr>
            <a:spLocks noGrp="1"/>
          </p:cNvSpPr>
          <p:nvPr>
            <p:ph type="title"/>
          </p:nvPr>
        </p:nvSpPr>
        <p:spPr>
          <a:xfrm>
            <a:off x="1578316" y="1348844"/>
            <a:ext cx="5409468" cy="3042706"/>
          </a:xfrm>
        </p:spPr>
        <p:txBody>
          <a:bodyPr vert="horz" lIns="91440" tIns="45720" rIns="91440" bIns="45720" rtlCol="0" anchor="ctr">
            <a:normAutofit/>
          </a:bodyPr>
          <a:lstStyle/>
          <a:p>
            <a:pPr algn="ctr">
              <a:lnSpc>
                <a:spcPct val="83000"/>
              </a:lnSpc>
            </a:pPr>
            <a:r>
              <a:rPr lang="en-US" sz="6000" cap="all" spc="-100">
                <a:solidFill>
                  <a:schemeClr val="tx1"/>
                </a:solidFill>
              </a:rPr>
              <a:t>The Automobile</a:t>
            </a:r>
          </a:p>
        </p:txBody>
      </p:sp>
      <p:sp>
        <p:nvSpPr>
          <p:cNvPr id="5" name="Content Placeholder 4">
            <a:extLst>
              <a:ext uri="{FF2B5EF4-FFF2-40B4-BE49-F238E27FC236}">
                <a16:creationId xmlns:a16="http://schemas.microsoft.com/office/drawing/2014/main" id="{266C4E4D-B3F5-A343-8C5F-B520E00E0F4D}"/>
              </a:ext>
            </a:extLst>
          </p:cNvPr>
          <p:cNvSpPr>
            <a:spLocks noGrp="1"/>
          </p:cNvSpPr>
          <p:nvPr>
            <p:ph idx="1"/>
          </p:nvPr>
        </p:nvSpPr>
        <p:spPr>
          <a:xfrm>
            <a:off x="1578316" y="4682061"/>
            <a:ext cx="5409468" cy="950976"/>
          </a:xfrm>
        </p:spPr>
        <p:txBody>
          <a:bodyPr vert="horz" lIns="91440" tIns="45720" rIns="91440" bIns="45720" rtlCol="0">
            <a:normAutofit/>
          </a:bodyPr>
          <a:lstStyle/>
          <a:p>
            <a:pPr marL="0" indent="0" algn="ctr">
              <a:spcBef>
                <a:spcPts val="0"/>
              </a:spcBef>
              <a:spcAft>
                <a:spcPts val="600"/>
              </a:spcAft>
              <a:buNone/>
            </a:pPr>
            <a:r>
              <a:rPr lang="en-US" spc="80" dirty="0"/>
              <a:t>Sociologists Robert and Helen Lynd conducted a major study of American society during the 1920s in Indiana.</a:t>
            </a:r>
          </a:p>
        </p:txBody>
      </p:sp>
    </p:spTree>
    <p:extLst>
      <p:ext uri="{BB962C8B-B14F-4D97-AF65-F5344CB8AC3E}">
        <p14:creationId xmlns:p14="http://schemas.microsoft.com/office/powerpoint/2010/main" val="658371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A64BFF24-44D3-5646-8671-DBF7F942664B}"/>
              </a:ext>
            </a:extLst>
          </p:cNvPr>
          <p:cNvSpPr>
            <a:spLocks noGrp="1"/>
          </p:cNvSpPr>
          <p:nvPr>
            <p:ph type="title"/>
          </p:nvPr>
        </p:nvSpPr>
        <p:spPr>
          <a:xfrm>
            <a:off x="1175512" y="870132"/>
            <a:ext cx="9792208" cy="1527078"/>
          </a:xfrm>
        </p:spPr>
        <p:txBody>
          <a:bodyPr>
            <a:normAutofit/>
          </a:bodyPr>
          <a:lstStyle/>
          <a:p>
            <a:r>
              <a:rPr lang="en-US" dirty="0"/>
              <a:t>The Automobile</a:t>
            </a:r>
          </a:p>
        </p:txBody>
      </p:sp>
      <p:sp>
        <p:nvSpPr>
          <p:cNvPr id="3" name="Content Placeholder 2">
            <a:extLst>
              <a:ext uri="{FF2B5EF4-FFF2-40B4-BE49-F238E27FC236}">
                <a16:creationId xmlns:a16="http://schemas.microsoft.com/office/drawing/2014/main" id="{6078DEA1-5A31-4E4F-9D16-22308EF4C679}"/>
              </a:ext>
            </a:extLst>
          </p:cNvPr>
          <p:cNvSpPr>
            <a:spLocks noGrp="1"/>
          </p:cNvSpPr>
          <p:nvPr>
            <p:ph idx="1"/>
          </p:nvPr>
        </p:nvSpPr>
        <p:spPr>
          <a:xfrm>
            <a:off x="1175512" y="2557849"/>
            <a:ext cx="9792208" cy="3407862"/>
          </a:xfrm>
        </p:spPr>
        <p:txBody>
          <a:bodyPr>
            <a:normAutofit/>
          </a:bodyPr>
          <a:lstStyle/>
          <a:p>
            <a:pPr marL="0" indent="0">
              <a:buNone/>
            </a:pPr>
            <a:r>
              <a:rPr lang="en-US" dirty="0"/>
              <a:t>The </a:t>
            </a:r>
            <a:r>
              <a:rPr lang="en-US" dirty="0" err="1"/>
              <a:t>Lynds</a:t>
            </a:r>
            <a:r>
              <a:rPr lang="en-US" dirty="0"/>
              <a:t> found that the automobile had such effects as the following: </a:t>
            </a:r>
          </a:p>
          <a:p>
            <a:pPr marL="342900" indent="-342900">
              <a:buFont typeface="+mj-lt"/>
              <a:buAutoNum type="arabicPeriod"/>
            </a:pPr>
            <a:r>
              <a:rPr lang="en-US" dirty="0"/>
              <a:t> family budgets had changed dramatically</a:t>
            </a:r>
          </a:p>
          <a:p>
            <a:pPr marL="342900" indent="-342900">
              <a:buFont typeface="+mj-lt"/>
              <a:buAutoNum type="arabicPeriod"/>
            </a:pPr>
            <a:r>
              <a:rPr lang="en-US" dirty="0"/>
              <a:t> ministers complained that people drove their cars rather than going to church </a:t>
            </a:r>
          </a:p>
          <a:p>
            <a:pPr marL="342900" indent="-342900">
              <a:buFont typeface="+mj-lt"/>
              <a:buAutoNum type="arabicPeriod"/>
            </a:pPr>
            <a:r>
              <a:rPr lang="en-US" dirty="0"/>
              <a:t> parents were concerned that their boys and girls were spending too much time together "motoring”</a:t>
            </a:r>
          </a:p>
          <a:p>
            <a:pPr marL="342900" indent="-342900">
              <a:buFont typeface="+mj-lt"/>
              <a:buAutoNum type="arabicPeriod"/>
            </a:pPr>
            <a:r>
              <a:rPr lang="en-US" dirty="0"/>
              <a:t> the car had revolutionized the way people spent their free time</a:t>
            </a:r>
          </a:p>
        </p:txBody>
      </p:sp>
    </p:spTree>
    <p:extLst>
      <p:ext uri="{BB962C8B-B14F-4D97-AF65-F5344CB8AC3E}">
        <p14:creationId xmlns:p14="http://schemas.microsoft.com/office/powerpoint/2010/main" val="76757851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E5455B50-7B7D-C945-9FAE-DAD049EFF754}"/>
              </a:ext>
            </a:extLst>
          </p:cNvPr>
          <p:cNvSpPr>
            <a:spLocks noGrp="1"/>
          </p:cNvSpPr>
          <p:nvPr>
            <p:ph type="title"/>
          </p:nvPr>
        </p:nvSpPr>
        <p:spPr>
          <a:xfrm>
            <a:off x="1175512" y="870132"/>
            <a:ext cx="9792208" cy="1527078"/>
          </a:xfrm>
        </p:spPr>
        <p:txBody>
          <a:bodyPr>
            <a:normAutofit/>
          </a:bodyPr>
          <a:lstStyle/>
          <a:p>
            <a:r>
              <a:rPr lang="en-US" dirty="0"/>
              <a:t>CITIES DURING THE PROGRESSIVE ERA</a:t>
            </a:r>
          </a:p>
        </p:txBody>
      </p:sp>
      <p:sp>
        <p:nvSpPr>
          <p:cNvPr id="3" name="Content Placeholder 2">
            <a:extLst>
              <a:ext uri="{FF2B5EF4-FFF2-40B4-BE49-F238E27FC236}">
                <a16:creationId xmlns:a16="http://schemas.microsoft.com/office/drawing/2014/main" id="{8B939904-965E-6548-8E01-C138FC86D5DA}"/>
              </a:ext>
            </a:extLst>
          </p:cNvPr>
          <p:cNvSpPr>
            <a:spLocks noGrp="1"/>
          </p:cNvSpPr>
          <p:nvPr>
            <p:ph idx="1"/>
          </p:nvPr>
        </p:nvSpPr>
        <p:spPr>
          <a:xfrm>
            <a:off x="1175512" y="2557849"/>
            <a:ext cx="9792208" cy="3407862"/>
          </a:xfrm>
        </p:spPr>
        <p:txBody>
          <a:bodyPr>
            <a:normAutofit/>
          </a:bodyPr>
          <a:lstStyle/>
          <a:p>
            <a:pPr marL="0" indent="0">
              <a:buNone/>
            </a:pPr>
            <a:r>
              <a:rPr lang="en-US" dirty="0"/>
              <a:t>For the emerging middle class, benefiting from growing incomes and increases in leisure time, the expanding city offered many advantages. </a:t>
            </a:r>
          </a:p>
          <a:p>
            <a:pPr marL="342900" indent="-342900">
              <a:buFont typeface="+mj-lt"/>
              <a:buAutoNum type="arabicPeriod"/>
            </a:pPr>
            <a:r>
              <a:rPr lang="en-US" dirty="0"/>
              <a:t>Department stores, chain stores, and shopping centers emerged to meet the growing demand for material goods. </a:t>
            </a:r>
          </a:p>
          <a:p>
            <a:pPr marL="342900" indent="-342900">
              <a:buFont typeface="+mj-lt"/>
              <a:buAutoNum type="arabicPeriod"/>
            </a:pPr>
            <a:r>
              <a:rPr lang="en-US" dirty="0"/>
              <a:t>Parks, amusement parks, and baseball stadiums were built to meet aesthetic and recreational needs.</a:t>
            </a:r>
          </a:p>
          <a:p>
            <a:pPr marL="342900" indent="-342900">
              <a:buFont typeface="+mj-lt"/>
              <a:buAutoNum type="arabicPeriod"/>
            </a:pPr>
            <a:r>
              <a:rPr lang="en-US" dirty="0"/>
              <a:t>Transportation systems improved, as did the general infrastructure, better meeting the increased needs of the middle and upper class city dwellers.</a:t>
            </a:r>
          </a:p>
        </p:txBody>
      </p:sp>
    </p:spTree>
    <p:extLst>
      <p:ext uri="{BB962C8B-B14F-4D97-AF65-F5344CB8AC3E}">
        <p14:creationId xmlns:p14="http://schemas.microsoft.com/office/powerpoint/2010/main" val="190994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03729A-66E4-4139-B3DB-CECEF6DA5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8B0185-BF60-40FC-A3B6-BF883AD4E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1">
            <a:extLst>
              <a:ext uri="{FF2B5EF4-FFF2-40B4-BE49-F238E27FC236}">
                <a16:creationId xmlns:a16="http://schemas.microsoft.com/office/drawing/2014/main" id="{75FF99E5-A26E-4AC8-AA09-A9F829E3A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59D739E8-CDB3-6F41-A878-5ACDAE2A3741}"/>
              </a:ext>
            </a:extLst>
          </p:cNvPr>
          <p:cNvSpPr>
            <a:spLocks noGrp="1"/>
          </p:cNvSpPr>
          <p:nvPr>
            <p:ph type="title"/>
          </p:nvPr>
        </p:nvSpPr>
        <p:spPr>
          <a:xfrm>
            <a:off x="723619" y="891241"/>
            <a:ext cx="3939084" cy="5075519"/>
          </a:xfrm>
        </p:spPr>
        <p:txBody>
          <a:bodyPr>
            <a:normAutofit/>
          </a:bodyPr>
          <a:lstStyle/>
          <a:p>
            <a:pPr algn="r"/>
            <a:r>
              <a:rPr lang="en-US" sz="4000" dirty="0"/>
              <a:t>IMMIGRANTS IN THE PROGRESSIVE ERA</a:t>
            </a:r>
          </a:p>
        </p:txBody>
      </p:sp>
      <p:cxnSp>
        <p:nvCxnSpPr>
          <p:cNvPr id="17" name="Straight Connector 13">
            <a:extLst>
              <a:ext uri="{FF2B5EF4-FFF2-40B4-BE49-F238E27FC236}">
                <a16:creationId xmlns:a16="http://schemas.microsoft.com/office/drawing/2014/main" id="{8A5AEE14-4971-4A17-9134-2678A90F29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9078"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852FEA-23AA-1245-8236-18C56330EEB3}"/>
              </a:ext>
            </a:extLst>
          </p:cNvPr>
          <p:cNvSpPr>
            <a:spLocks noGrp="1"/>
          </p:cNvSpPr>
          <p:nvPr>
            <p:ph idx="1"/>
          </p:nvPr>
        </p:nvSpPr>
        <p:spPr>
          <a:xfrm>
            <a:off x="5300812" y="891241"/>
            <a:ext cx="5978834" cy="5075519"/>
          </a:xfrm>
        </p:spPr>
        <p:txBody>
          <a:bodyPr anchor="ctr">
            <a:normAutofit/>
          </a:bodyPr>
          <a:lstStyle/>
          <a:p>
            <a:pPr marL="0" indent="0">
              <a:buNone/>
            </a:pPr>
            <a:r>
              <a:rPr lang="en-US" dirty="0"/>
              <a:t>Between 1900 and 1915, more than 15 million immigrants arrived in the United States. That was about equal to the number of immigrants who had arrived in the previous 40 years combined. In 1910, three-fourths of New York City's population were either immigrants or first generation Americans (i.e. the sons and daughters of immigrants).</a:t>
            </a:r>
          </a:p>
        </p:txBody>
      </p:sp>
    </p:spTree>
    <p:extLst>
      <p:ext uri="{BB962C8B-B14F-4D97-AF65-F5344CB8AC3E}">
        <p14:creationId xmlns:p14="http://schemas.microsoft.com/office/powerpoint/2010/main" val="2870273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41"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3B64B30-1BAC-AA43-9CB5-62CEFCFDB94B}"/>
              </a:ext>
            </a:extLst>
          </p:cNvPr>
          <p:cNvSpPr>
            <a:spLocks noGrp="1"/>
          </p:cNvSpPr>
          <p:nvPr>
            <p:ph type="title"/>
          </p:nvPr>
        </p:nvSpPr>
        <p:spPr>
          <a:xfrm>
            <a:off x="1192625" y="1420706"/>
            <a:ext cx="3466540" cy="4016587"/>
          </a:xfrm>
        </p:spPr>
        <p:txBody>
          <a:bodyPr>
            <a:normAutofit/>
          </a:bodyPr>
          <a:lstStyle/>
          <a:p>
            <a:r>
              <a:rPr lang="en-US" sz="3600"/>
              <a:t>IMMIGRANTS IN THE PROGRESSIVE ERA</a:t>
            </a:r>
            <a:endParaRPr lang="en-US" sz="3600" dirty="0"/>
          </a:p>
        </p:txBody>
      </p:sp>
      <p:cxnSp>
        <p:nvCxnSpPr>
          <p:cNvPr id="42"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21B11D16-213A-4EC7-800C-58D9F5233084}"/>
              </a:ext>
            </a:extLst>
          </p:cNvPr>
          <p:cNvGraphicFramePr>
            <a:graphicFrameLocks noGrp="1"/>
          </p:cNvGraphicFramePr>
          <p:nvPr>
            <p:ph idx="1"/>
            <p:extLst>
              <p:ext uri="{D42A27DB-BD31-4B8C-83A1-F6EECF244321}">
                <p14:modId xmlns:p14="http://schemas.microsoft.com/office/powerpoint/2010/main" val="1811202834"/>
              </p:ext>
            </p:extLst>
          </p:nvPr>
        </p:nvGraphicFramePr>
        <p:xfrm>
          <a:off x="5236723" y="1420706"/>
          <a:ext cx="5514758" cy="4016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800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2" name="Rectangle 18">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1C1DB863-D748-EF4A-A51C-5A8DD240B278}"/>
              </a:ext>
            </a:extLst>
          </p:cNvPr>
          <p:cNvSpPr>
            <a:spLocks noGrp="1"/>
          </p:cNvSpPr>
          <p:nvPr>
            <p:ph type="title"/>
          </p:nvPr>
        </p:nvSpPr>
        <p:spPr>
          <a:xfrm>
            <a:off x="1175512" y="870132"/>
            <a:ext cx="9792208" cy="1527078"/>
          </a:xfrm>
        </p:spPr>
        <p:txBody>
          <a:bodyPr>
            <a:normAutofit/>
          </a:bodyPr>
          <a:lstStyle/>
          <a:p>
            <a:r>
              <a:rPr lang="en-US" dirty="0"/>
              <a:t>IMMIGRANTS IN THE PROGRESSIVE ERA</a:t>
            </a:r>
          </a:p>
        </p:txBody>
      </p:sp>
      <p:sp>
        <p:nvSpPr>
          <p:cNvPr id="3" name="Content Placeholder 2">
            <a:extLst>
              <a:ext uri="{FF2B5EF4-FFF2-40B4-BE49-F238E27FC236}">
                <a16:creationId xmlns:a16="http://schemas.microsoft.com/office/drawing/2014/main" id="{FA2C509C-9BD4-E64A-B812-DBA05389236A}"/>
              </a:ext>
            </a:extLst>
          </p:cNvPr>
          <p:cNvSpPr>
            <a:spLocks noGrp="1"/>
          </p:cNvSpPr>
          <p:nvPr>
            <p:ph idx="1"/>
          </p:nvPr>
        </p:nvSpPr>
        <p:spPr>
          <a:xfrm>
            <a:off x="1175512" y="2557849"/>
            <a:ext cx="9792208" cy="3407862"/>
          </a:xfrm>
        </p:spPr>
        <p:txBody>
          <a:bodyPr>
            <a:normAutofit/>
          </a:bodyPr>
          <a:lstStyle/>
          <a:p>
            <a:r>
              <a:rPr lang="en-US"/>
              <a:t>At the same time, the United States had difficulty absorbing the immigrants. </a:t>
            </a:r>
          </a:p>
          <a:p>
            <a:r>
              <a:rPr lang="en-US"/>
              <a:t>Most of the immigrants chose to settle in American cities, where jobs were located. As a result, the cities became ever more crowded. In addition, city services often failed to keep up with the flow of newcomers. </a:t>
            </a:r>
          </a:p>
          <a:p>
            <a:r>
              <a:rPr lang="en-US"/>
              <a:t>Most of the immigrants did find jobs, although they often worked in jobs that most native-born Americans would not take. Over time, however, many immigrants succeeded in improving their condition.</a:t>
            </a:r>
          </a:p>
        </p:txBody>
      </p:sp>
    </p:spTree>
    <p:extLst>
      <p:ext uri="{BB962C8B-B14F-4D97-AF65-F5344CB8AC3E}">
        <p14:creationId xmlns:p14="http://schemas.microsoft.com/office/powerpoint/2010/main" val="112841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DB3948B0-A364-C041-99B1-E3A09AABC6F6}"/>
              </a:ext>
            </a:extLst>
          </p:cNvPr>
          <p:cNvPicPr>
            <a:picLocks noChangeAspect="1"/>
          </p:cNvPicPr>
          <p:nvPr/>
        </p:nvPicPr>
        <p:blipFill rotWithShape="1">
          <a:blip r:embed="rId3"/>
          <a:srcRect t="14811" b="170"/>
          <a:stretch/>
        </p:blipFill>
        <p:spPr>
          <a:xfrm>
            <a:off x="-821913" y="569752"/>
            <a:ext cx="6392647" cy="6857990"/>
          </a:xfrm>
          <a:prstGeom prst="rect">
            <a:avLst/>
          </a:prstGeom>
        </p:spPr>
      </p:pic>
      <p:sp>
        <p:nvSpPr>
          <p:cNvPr id="31" name="Rectangle 3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2650D-45E2-EA48-BE00-348CCAA12FBC}"/>
              </a:ext>
            </a:extLst>
          </p:cNvPr>
          <p:cNvSpPr>
            <a:spLocks noGrp="1"/>
          </p:cNvSpPr>
          <p:nvPr>
            <p:ph type="title"/>
          </p:nvPr>
        </p:nvSpPr>
        <p:spPr>
          <a:xfrm>
            <a:off x="7064082" y="642594"/>
            <a:ext cx="4472921" cy="1371600"/>
          </a:xfrm>
        </p:spPr>
        <p:txBody>
          <a:bodyPr>
            <a:normAutofit/>
          </a:bodyPr>
          <a:lstStyle/>
          <a:p>
            <a:r>
              <a:rPr lang="en-US" sz="3100"/>
              <a:t>IMMIGRANTS IN THE PROGRESSIVE ERA</a:t>
            </a:r>
          </a:p>
        </p:txBody>
      </p:sp>
      <p:sp>
        <p:nvSpPr>
          <p:cNvPr id="3" name="Content Placeholder 2">
            <a:extLst>
              <a:ext uri="{FF2B5EF4-FFF2-40B4-BE49-F238E27FC236}">
                <a16:creationId xmlns:a16="http://schemas.microsoft.com/office/drawing/2014/main" id="{EC7CEAEB-A93F-194D-A72A-F8EFC0C2E728}"/>
              </a:ext>
            </a:extLst>
          </p:cNvPr>
          <p:cNvSpPr>
            <a:spLocks noGrp="1"/>
          </p:cNvSpPr>
          <p:nvPr>
            <p:ph idx="1"/>
          </p:nvPr>
        </p:nvSpPr>
        <p:spPr>
          <a:xfrm>
            <a:off x="7064082" y="2103120"/>
            <a:ext cx="4472922" cy="3931920"/>
          </a:xfrm>
        </p:spPr>
        <p:txBody>
          <a:bodyPr>
            <a:normAutofit/>
          </a:bodyPr>
          <a:lstStyle/>
          <a:p>
            <a:r>
              <a:rPr lang="en-US" dirty="0"/>
              <a:t>The immigrant enclaves in American cities built lively subcultures through their churches, foreign-language newspapers, service organizations, social agencies and immigrant-aid societies, as well as other facilities.</a:t>
            </a:r>
          </a:p>
        </p:txBody>
      </p:sp>
    </p:spTree>
    <p:extLst>
      <p:ext uri="{BB962C8B-B14F-4D97-AF65-F5344CB8AC3E}">
        <p14:creationId xmlns:p14="http://schemas.microsoft.com/office/powerpoint/2010/main" val="238312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78A66977-9B4F-4B2C-AE86-901641B90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7B25E632-B6FF-5E48-B4DE-088435DF38F1}"/>
              </a:ext>
            </a:extLst>
          </p:cNvPr>
          <p:cNvSpPr>
            <a:spLocks noGrp="1"/>
          </p:cNvSpPr>
          <p:nvPr>
            <p:ph type="title"/>
          </p:nvPr>
        </p:nvSpPr>
        <p:spPr>
          <a:xfrm>
            <a:off x="1066800" y="642594"/>
            <a:ext cx="10058400" cy="1371600"/>
          </a:xfrm>
        </p:spPr>
        <p:txBody>
          <a:bodyPr>
            <a:normAutofit/>
          </a:bodyPr>
          <a:lstStyle/>
          <a:p>
            <a:r>
              <a:rPr lang="en-US" sz="4400" dirty="0"/>
              <a:t>IMMIGRANTS IN THE PROGRESSIVE ERA</a:t>
            </a:r>
          </a:p>
        </p:txBody>
      </p:sp>
      <p:graphicFrame>
        <p:nvGraphicFramePr>
          <p:cNvPr id="5" name="Content Placeholder 2">
            <a:extLst>
              <a:ext uri="{FF2B5EF4-FFF2-40B4-BE49-F238E27FC236}">
                <a16:creationId xmlns:a16="http://schemas.microsoft.com/office/drawing/2014/main" id="{89034179-651C-402A-BCEE-52D34AAC0B21}"/>
              </a:ext>
            </a:extLst>
          </p:cNvPr>
          <p:cNvGraphicFramePr>
            <a:graphicFrameLocks noGrp="1"/>
          </p:cNvGraphicFramePr>
          <p:nvPr>
            <p:ph idx="1"/>
            <p:extLst>
              <p:ext uri="{D42A27DB-BD31-4B8C-83A1-F6EECF244321}">
                <p14:modId xmlns:p14="http://schemas.microsoft.com/office/powerpoint/2010/main" val="3091942041"/>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33058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1C2032"/>
      </a:dk2>
      <a:lt2>
        <a:srgbClr val="F0F3F1"/>
      </a:lt2>
      <a:accent1>
        <a:srgbClr val="E729CE"/>
      </a:accent1>
      <a:accent2>
        <a:srgbClr val="9F17D5"/>
      </a:accent2>
      <a:accent3>
        <a:srgbClr val="6129E7"/>
      </a:accent3>
      <a:accent4>
        <a:srgbClr val="2338D7"/>
      </a:accent4>
      <a:accent5>
        <a:srgbClr val="298FE7"/>
      </a:accent5>
      <a:accent6>
        <a:srgbClr val="16BEC7"/>
      </a:accent6>
      <a:hlink>
        <a:srgbClr val="3F6EBF"/>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1029</Words>
  <Application>Microsoft Macintosh PowerPoint</Application>
  <PresentationFormat>Widescreen</PresentationFormat>
  <Paragraphs>76</Paragraphs>
  <Slides>16</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Calibri</vt:lpstr>
      <vt:lpstr>Garamond</vt:lpstr>
      <vt:lpstr>SavonVTI</vt:lpstr>
      <vt:lpstr>Progressive Era and New Era (1890s-1929)</vt:lpstr>
      <vt:lpstr>The Automobile</vt:lpstr>
      <vt:lpstr>The Automobile</vt:lpstr>
      <vt:lpstr>CITIES DURING THE PROGRESSIVE ERA</vt:lpstr>
      <vt:lpstr>IMMIGRANTS IN THE PROGRESSIVE ERA</vt:lpstr>
      <vt:lpstr>IMMIGRANTS IN THE PROGRESSIVE ERA</vt:lpstr>
      <vt:lpstr>IMMIGRANTS IN THE PROGRESSIVE ERA</vt:lpstr>
      <vt:lpstr>IMMIGRANTS IN THE PROGRESSIVE ERA</vt:lpstr>
      <vt:lpstr>IMMIGRANTS IN THE PROGRESSIVE ERA</vt:lpstr>
      <vt:lpstr>DISCRIMINATION AGAINST BLACKS</vt:lpstr>
      <vt:lpstr>THE RISE OF SOCIAL FEMINISM</vt:lpstr>
      <vt:lpstr>PROHIBITION (1920-33)</vt:lpstr>
      <vt:lpstr>PROHIBITION</vt:lpstr>
      <vt:lpstr>PROHIBITION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Progressive Era and New Era (1890s-1929)</dc:title>
  <dc:creator>Gamze.Kati</dc:creator>
  <cp:lastModifiedBy>Gamze.Kati</cp:lastModifiedBy>
  <cp:revision>15</cp:revision>
  <dcterms:created xsi:type="dcterms:W3CDTF">2021-04-02T10:35:05Z</dcterms:created>
  <dcterms:modified xsi:type="dcterms:W3CDTF">2021-04-02T19:17:21Z</dcterms:modified>
</cp:coreProperties>
</file>