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211AF3-04C3-4737-81AD-4906FE4CF311}"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045E31EE-5D9E-4AC1-A3D7-B90D22FE1843}">
      <dgm:prSet/>
      <dgm:spPr/>
      <dgm:t>
        <a:bodyPr/>
        <a:lstStyle/>
        <a:p>
          <a:pPr>
            <a:lnSpc>
              <a:spcPct val="100000"/>
            </a:lnSpc>
          </a:pPr>
          <a:r>
            <a:rPr lang="tr-TR" dirty="0"/>
            <a:t>Genel olarak akademik sahtekarlık büyük bir sorun olarak görülmektedir ama fakülteler bu sorunları çözme konusunda kendilerine güvenmektedir.</a:t>
          </a:r>
          <a:endParaRPr lang="en-US" dirty="0"/>
        </a:p>
      </dgm:t>
    </dgm:pt>
    <dgm:pt modelId="{99DDDB98-2FD3-426E-8FB3-7A7F8CCE052D}" type="parTrans" cxnId="{4BE2820C-D2CB-4C66-9192-69DCB8489DDB}">
      <dgm:prSet/>
      <dgm:spPr/>
      <dgm:t>
        <a:bodyPr/>
        <a:lstStyle/>
        <a:p>
          <a:endParaRPr lang="en-US"/>
        </a:p>
      </dgm:t>
    </dgm:pt>
    <dgm:pt modelId="{8F4DC0F8-2D8F-41B6-A7CF-11E4686D8C48}" type="sibTrans" cxnId="{4BE2820C-D2CB-4C66-9192-69DCB8489DDB}">
      <dgm:prSet/>
      <dgm:spPr/>
      <dgm:t>
        <a:bodyPr/>
        <a:lstStyle/>
        <a:p>
          <a:endParaRPr lang="en-US"/>
        </a:p>
      </dgm:t>
    </dgm:pt>
    <dgm:pt modelId="{EAFDADFC-040B-4FED-995E-CE9F79F33074}">
      <dgm:prSet/>
      <dgm:spPr/>
      <dgm:t>
        <a:bodyPr/>
        <a:lstStyle/>
        <a:p>
          <a:pPr>
            <a:lnSpc>
              <a:spcPct val="100000"/>
            </a:lnSpc>
          </a:pPr>
          <a:r>
            <a:rPr lang="tr-TR"/>
            <a:t>Ayrıca çoğu kişi kopyaya tanık olduklarını ama bunları kanıtlamanın ve bildirmenin zor ve sinir bozucu bir durum olduğunu bildirmiştir.</a:t>
          </a:r>
          <a:endParaRPr lang="en-US"/>
        </a:p>
      </dgm:t>
    </dgm:pt>
    <dgm:pt modelId="{847A845B-E229-4096-B53F-D236F749DBE4}" type="parTrans" cxnId="{47D3CF4A-29A7-43CB-B239-4AA191B11836}">
      <dgm:prSet/>
      <dgm:spPr/>
      <dgm:t>
        <a:bodyPr/>
        <a:lstStyle/>
        <a:p>
          <a:endParaRPr lang="en-US"/>
        </a:p>
      </dgm:t>
    </dgm:pt>
    <dgm:pt modelId="{8A6C062E-5046-4CBF-81F0-95BEA7B0A2AB}" type="sibTrans" cxnId="{47D3CF4A-29A7-43CB-B239-4AA191B11836}">
      <dgm:prSet/>
      <dgm:spPr/>
      <dgm:t>
        <a:bodyPr/>
        <a:lstStyle/>
        <a:p>
          <a:endParaRPr lang="en-US"/>
        </a:p>
      </dgm:t>
    </dgm:pt>
    <dgm:pt modelId="{ECA39821-5E75-41A2-A0FE-6C1994DC8BF1}">
      <dgm:prSet/>
      <dgm:spPr/>
      <dgm:t>
        <a:bodyPr/>
        <a:lstStyle/>
        <a:p>
          <a:pPr>
            <a:lnSpc>
              <a:spcPct val="100000"/>
            </a:lnSpc>
          </a:pPr>
          <a:r>
            <a:rPr lang="tr-TR"/>
            <a:t>Çoğu fakültede akademik sahtekarlık hakkında eğitimin sadece oryantasyonda verilmektedir. Bu sebeple müfredatlarına bu konuda derslerin eklenmesini istediklerini bildirmişlerdir. Çünkü öğrencilerin eğitime rağmen sahtekarlığın bağlamını ve kısa veya uzun süreli sonuçlarını bilmediklerini düşünmektedirler.</a:t>
          </a:r>
          <a:endParaRPr lang="en-US"/>
        </a:p>
      </dgm:t>
    </dgm:pt>
    <dgm:pt modelId="{A18E8801-CAFF-46E1-930E-A605ACC0193A}" type="parTrans" cxnId="{26CEA34D-4999-4B6E-B3F0-693ED7BFD103}">
      <dgm:prSet/>
      <dgm:spPr/>
      <dgm:t>
        <a:bodyPr/>
        <a:lstStyle/>
        <a:p>
          <a:endParaRPr lang="en-US"/>
        </a:p>
      </dgm:t>
    </dgm:pt>
    <dgm:pt modelId="{28BC98ED-8A8D-44EA-983D-DB44CFDF3A38}" type="sibTrans" cxnId="{26CEA34D-4999-4B6E-B3F0-693ED7BFD103}">
      <dgm:prSet/>
      <dgm:spPr/>
      <dgm:t>
        <a:bodyPr/>
        <a:lstStyle/>
        <a:p>
          <a:endParaRPr lang="en-US"/>
        </a:p>
      </dgm:t>
    </dgm:pt>
    <dgm:pt modelId="{5A1A5963-6FFD-42C8-8668-5D7B84F7DBFA}" type="pres">
      <dgm:prSet presAssocID="{47211AF3-04C3-4737-81AD-4906FE4CF311}" presName="outerComposite" presStyleCnt="0">
        <dgm:presLayoutVars>
          <dgm:chMax val="5"/>
          <dgm:dir/>
          <dgm:resizeHandles val="exact"/>
        </dgm:presLayoutVars>
      </dgm:prSet>
      <dgm:spPr/>
      <dgm:t>
        <a:bodyPr/>
        <a:lstStyle/>
        <a:p>
          <a:endParaRPr lang="tr-TR"/>
        </a:p>
      </dgm:t>
    </dgm:pt>
    <dgm:pt modelId="{2E2B7D6D-D53B-4E01-985E-89B47ACC6107}" type="pres">
      <dgm:prSet presAssocID="{47211AF3-04C3-4737-81AD-4906FE4CF311}" presName="dummyMaxCanvas" presStyleCnt="0">
        <dgm:presLayoutVars/>
      </dgm:prSet>
      <dgm:spPr/>
    </dgm:pt>
    <dgm:pt modelId="{A2DF0F4F-C7F9-4E7B-A33D-E7D82C7ADD03}" type="pres">
      <dgm:prSet presAssocID="{47211AF3-04C3-4737-81AD-4906FE4CF311}" presName="ThreeNodes_1" presStyleLbl="node1" presStyleIdx="0" presStyleCnt="3">
        <dgm:presLayoutVars>
          <dgm:bulletEnabled val="1"/>
        </dgm:presLayoutVars>
      </dgm:prSet>
      <dgm:spPr/>
      <dgm:t>
        <a:bodyPr/>
        <a:lstStyle/>
        <a:p>
          <a:endParaRPr lang="tr-TR"/>
        </a:p>
      </dgm:t>
    </dgm:pt>
    <dgm:pt modelId="{E3BC222C-CC15-4C96-855A-5F446145178C}" type="pres">
      <dgm:prSet presAssocID="{47211AF3-04C3-4737-81AD-4906FE4CF311}" presName="ThreeNodes_2" presStyleLbl="node1" presStyleIdx="1" presStyleCnt="3">
        <dgm:presLayoutVars>
          <dgm:bulletEnabled val="1"/>
        </dgm:presLayoutVars>
      </dgm:prSet>
      <dgm:spPr/>
      <dgm:t>
        <a:bodyPr/>
        <a:lstStyle/>
        <a:p>
          <a:endParaRPr lang="tr-TR"/>
        </a:p>
      </dgm:t>
    </dgm:pt>
    <dgm:pt modelId="{4D93E23C-27B5-4966-A571-344DD3B10F43}" type="pres">
      <dgm:prSet presAssocID="{47211AF3-04C3-4737-81AD-4906FE4CF311}" presName="ThreeNodes_3" presStyleLbl="node1" presStyleIdx="2" presStyleCnt="3">
        <dgm:presLayoutVars>
          <dgm:bulletEnabled val="1"/>
        </dgm:presLayoutVars>
      </dgm:prSet>
      <dgm:spPr/>
      <dgm:t>
        <a:bodyPr/>
        <a:lstStyle/>
        <a:p>
          <a:endParaRPr lang="tr-TR"/>
        </a:p>
      </dgm:t>
    </dgm:pt>
    <dgm:pt modelId="{5783AC02-7815-421D-9076-A5E4B843F5BB}" type="pres">
      <dgm:prSet presAssocID="{47211AF3-04C3-4737-81AD-4906FE4CF311}" presName="ThreeConn_1-2" presStyleLbl="fgAccFollowNode1" presStyleIdx="0" presStyleCnt="2">
        <dgm:presLayoutVars>
          <dgm:bulletEnabled val="1"/>
        </dgm:presLayoutVars>
      </dgm:prSet>
      <dgm:spPr/>
      <dgm:t>
        <a:bodyPr/>
        <a:lstStyle/>
        <a:p>
          <a:endParaRPr lang="tr-TR"/>
        </a:p>
      </dgm:t>
    </dgm:pt>
    <dgm:pt modelId="{07FE08DA-EDED-46CD-9B9C-3EFA98A5BE14}" type="pres">
      <dgm:prSet presAssocID="{47211AF3-04C3-4737-81AD-4906FE4CF311}" presName="ThreeConn_2-3" presStyleLbl="fgAccFollowNode1" presStyleIdx="1" presStyleCnt="2">
        <dgm:presLayoutVars>
          <dgm:bulletEnabled val="1"/>
        </dgm:presLayoutVars>
      </dgm:prSet>
      <dgm:spPr/>
      <dgm:t>
        <a:bodyPr/>
        <a:lstStyle/>
        <a:p>
          <a:endParaRPr lang="tr-TR"/>
        </a:p>
      </dgm:t>
    </dgm:pt>
    <dgm:pt modelId="{5E884387-870F-4944-A7F7-71E715E2D7D9}" type="pres">
      <dgm:prSet presAssocID="{47211AF3-04C3-4737-81AD-4906FE4CF311}" presName="ThreeNodes_1_text" presStyleLbl="node1" presStyleIdx="2" presStyleCnt="3">
        <dgm:presLayoutVars>
          <dgm:bulletEnabled val="1"/>
        </dgm:presLayoutVars>
      </dgm:prSet>
      <dgm:spPr/>
      <dgm:t>
        <a:bodyPr/>
        <a:lstStyle/>
        <a:p>
          <a:endParaRPr lang="tr-TR"/>
        </a:p>
      </dgm:t>
    </dgm:pt>
    <dgm:pt modelId="{202B51D7-0730-40AF-8CDA-EE5068AF1268}" type="pres">
      <dgm:prSet presAssocID="{47211AF3-04C3-4737-81AD-4906FE4CF311}" presName="ThreeNodes_2_text" presStyleLbl="node1" presStyleIdx="2" presStyleCnt="3">
        <dgm:presLayoutVars>
          <dgm:bulletEnabled val="1"/>
        </dgm:presLayoutVars>
      </dgm:prSet>
      <dgm:spPr/>
      <dgm:t>
        <a:bodyPr/>
        <a:lstStyle/>
        <a:p>
          <a:endParaRPr lang="tr-TR"/>
        </a:p>
      </dgm:t>
    </dgm:pt>
    <dgm:pt modelId="{65662FCF-BD3B-483A-9B61-826DC924962D}" type="pres">
      <dgm:prSet presAssocID="{47211AF3-04C3-4737-81AD-4906FE4CF311}" presName="ThreeNodes_3_text" presStyleLbl="node1" presStyleIdx="2" presStyleCnt="3">
        <dgm:presLayoutVars>
          <dgm:bulletEnabled val="1"/>
        </dgm:presLayoutVars>
      </dgm:prSet>
      <dgm:spPr/>
      <dgm:t>
        <a:bodyPr/>
        <a:lstStyle/>
        <a:p>
          <a:endParaRPr lang="tr-TR"/>
        </a:p>
      </dgm:t>
    </dgm:pt>
  </dgm:ptLst>
  <dgm:cxnLst>
    <dgm:cxn modelId="{69F23CCF-2E7A-4133-8E5B-56DDC459C26E}" type="presOf" srcId="{47211AF3-04C3-4737-81AD-4906FE4CF311}" destId="{5A1A5963-6FFD-42C8-8668-5D7B84F7DBFA}" srcOrd="0" destOrd="0" presId="urn:microsoft.com/office/officeart/2005/8/layout/vProcess5"/>
    <dgm:cxn modelId="{ACE82560-CFB9-46A6-A42D-A19799C0A0D4}" type="presOf" srcId="{EAFDADFC-040B-4FED-995E-CE9F79F33074}" destId="{E3BC222C-CC15-4C96-855A-5F446145178C}" srcOrd="0" destOrd="0" presId="urn:microsoft.com/office/officeart/2005/8/layout/vProcess5"/>
    <dgm:cxn modelId="{47FF253A-C2AF-418D-A185-BD7145D654F6}" type="presOf" srcId="{045E31EE-5D9E-4AC1-A3D7-B90D22FE1843}" destId="{A2DF0F4F-C7F9-4E7B-A33D-E7D82C7ADD03}" srcOrd="0" destOrd="0" presId="urn:microsoft.com/office/officeart/2005/8/layout/vProcess5"/>
    <dgm:cxn modelId="{ED1A9475-6CD8-43ED-A35F-929F21B8C787}" type="presOf" srcId="{ECA39821-5E75-41A2-A0FE-6C1994DC8BF1}" destId="{65662FCF-BD3B-483A-9B61-826DC924962D}" srcOrd="1" destOrd="0" presId="urn:microsoft.com/office/officeart/2005/8/layout/vProcess5"/>
    <dgm:cxn modelId="{26CEA34D-4999-4B6E-B3F0-693ED7BFD103}" srcId="{47211AF3-04C3-4737-81AD-4906FE4CF311}" destId="{ECA39821-5E75-41A2-A0FE-6C1994DC8BF1}" srcOrd="2" destOrd="0" parTransId="{A18E8801-CAFF-46E1-930E-A605ACC0193A}" sibTransId="{28BC98ED-8A8D-44EA-983D-DB44CFDF3A38}"/>
    <dgm:cxn modelId="{4BE2820C-D2CB-4C66-9192-69DCB8489DDB}" srcId="{47211AF3-04C3-4737-81AD-4906FE4CF311}" destId="{045E31EE-5D9E-4AC1-A3D7-B90D22FE1843}" srcOrd="0" destOrd="0" parTransId="{99DDDB98-2FD3-426E-8FB3-7A7F8CCE052D}" sibTransId="{8F4DC0F8-2D8F-41B6-A7CF-11E4686D8C48}"/>
    <dgm:cxn modelId="{286B3DCE-6066-4264-A402-995771B09C6D}" type="presOf" srcId="{EAFDADFC-040B-4FED-995E-CE9F79F33074}" destId="{202B51D7-0730-40AF-8CDA-EE5068AF1268}" srcOrd="1" destOrd="0" presId="urn:microsoft.com/office/officeart/2005/8/layout/vProcess5"/>
    <dgm:cxn modelId="{47D3CF4A-29A7-43CB-B239-4AA191B11836}" srcId="{47211AF3-04C3-4737-81AD-4906FE4CF311}" destId="{EAFDADFC-040B-4FED-995E-CE9F79F33074}" srcOrd="1" destOrd="0" parTransId="{847A845B-E229-4096-B53F-D236F749DBE4}" sibTransId="{8A6C062E-5046-4CBF-81F0-95BEA7B0A2AB}"/>
    <dgm:cxn modelId="{B0B6709B-7A1D-4D15-B8AE-97E2620C4F40}" type="presOf" srcId="{045E31EE-5D9E-4AC1-A3D7-B90D22FE1843}" destId="{5E884387-870F-4944-A7F7-71E715E2D7D9}" srcOrd="1" destOrd="0" presId="urn:microsoft.com/office/officeart/2005/8/layout/vProcess5"/>
    <dgm:cxn modelId="{B02F201E-B75F-4B3D-8BB0-B24518CDB34E}" type="presOf" srcId="{8F4DC0F8-2D8F-41B6-A7CF-11E4686D8C48}" destId="{5783AC02-7815-421D-9076-A5E4B843F5BB}" srcOrd="0" destOrd="0" presId="urn:microsoft.com/office/officeart/2005/8/layout/vProcess5"/>
    <dgm:cxn modelId="{BF98099D-B337-4FEC-9F24-46230B918C91}" type="presOf" srcId="{ECA39821-5E75-41A2-A0FE-6C1994DC8BF1}" destId="{4D93E23C-27B5-4966-A571-344DD3B10F43}" srcOrd="0" destOrd="0" presId="urn:microsoft.com/office/officeart/2005/8/layout/vProcess5"/>
    <dgm:cxn modelId="{5C43DE03-BBDC-4A2A-87A2-AA9C6F34A5C4}" type="presOf" srcId="{8A6C062E-5046-4CBF-81F0-95BEA7B0A2AB}" destId="{07FE08DA-EDED-46CD-9B9C-3EFA98A5BE14}" srcOrd="0" destOrd="0" presId="urn:microsoft.com/office/officeart/2005/8/layout/vProcess5"/>
    <dgm:cxn modelId="{D61905C9-9F9F-45D1-BFC8-D07E73D20B91}" type="presParOf" srcId="{5A1A5963-6FFD-42C8-8668-5D7B84F7DBFA}" destId="{2E2B7D6D-D53B-4E01-985E-89B47ACC6107}" srcOrd="0" destOrd="0" presId="urn:microsoft.com/office/officeart/2005/8/layout/vProcess5"/>
    <dgm:cxn modelId="{AE5F4BFB-D544-4FBD-A33E-2CD5A685A24C}" type="presParOf" srcId="{5A1A5963-6FFD-42C8-8668-5D7B84F7DBFA}" destId="{A2DF0F4F-C7F9-4E7B-A33D-E7D82C7ADD03}" srcOrd="1" destOrd="0" presId="urn:microsoft.com/office/officeart/2005/8/layout/vProcess5"/>
    <dgm:cxn modelId="{C429EB4F-2F31-490C-9172-6632A74DE1E9}" type="presParOf" srcId="{5A1A5963-6FFD-42C8-8668-5D7B84F7DBFA}" destId="{E3BC222C-CC15-4C96-855A-5F446145178C}" srcOrd="2" destOrd="0" presId="urn:microsoft.com/office/officeart/2005/8/layout/vProcess5"/>
    <dgm:cxn modelId="{DF6342AB-3BAE-4ACC-A2B4-B934334FF598}" type="presParOf" srcId="{5A1A5963-6FFD-42C8-8668-5D7B84F7DBFA}" destId="{4D93E23C-27B5-4966-A571-344DD3B10F43}" srcOrd="3" destOrd="0" presId="urn:microsoft.com/office/officeart/2005/8/layout/vProcess5"/>
    <dgm:cxn modelId="{79B2038F-BD5E-4798-8E7A-DA98550D5D78}" type="presParOf" srcId="{5A1A5963-6FFD-42C8-8668-5D7B84F7DBFA}" destId="{5783AC02-7815-421D-9076-A5E4B843F5BB}" srcOrd="4" destOrd="0" presId="urn:microsoft.com/office/officeart/2005/8/layout/vProcess5"/>
    <dgm:cxn modelId="{E07FB16D-A75B-49ED-A4C1-1F67DE677830}" type="presParOf" srcId="{5A1A5963-6FFD-42C8-8668-5D7B84F7DBFA}" destId="{07FE08DA-EDED-46CD-9B9C-3EFA98A5BE14}" srcOrd="5" destOrd="0" presId="urn:microsoft.com/office/officeart/2005/8/layout/vProcess5"/>
    <dgm:cxn modelId="{0EEEBE0F-8AF0-4C87-A0F9-242C861B5CA9}" type="presParOf" srcId="{5A1A5963-6FFD-42C8-8668-5D7B84F7DBFA}" destId="{5E884387-870F-4944-A7F7-71E715E2D7D9}" srcOrd="6" destOrd="0" presId="urn:microsoft.com/office/officeart/2005/8/layout/vProcess5"/>
    <dgm:cxn modelId="{2CD70ADA-875D-4A68-854A-E13B8B475051}" type="presParOf" srcId="{5A1A5963-6FFD-42C8-8668-5D7B84F7DBFA}" destId="{202B51D7-0730-40AF-8CDA-EE5068AF1268}" srcOrd="7" destOrd="0" presId="urn:microsoft.com/office/officeart/2005/8/layout/vProcess5"/>
    <dgm:cxn modelId="{96860731-B669-4CF0-A189-73D22ECF0E6C}" type="presParOf" srcId="{5A1A5963-6FFD-42C8-8668-5D7B84F7DBFA}" destId="{65662FCF-BD3B-483A-9B61-826DC924962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DF0F4F-C7F9-4E7B-A33D-E7D82C7ADD03}">
      <dsp:nvSpPr>
        <dsp:cNvPr id="0" name=""/>
        <dsp:cNvSpPr/>
      </dsp:nvSpPr>
      <dsp:spPr>
        <a:xfrm>
          <a:off x="0" y="0"/>
          <a:ext cx="9197340" cy="112013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100000"/>
            </a:lnSpc>
            <a:spcBef>
              <a:spcPct val="0"/>
            </a:spcBef>
            <a:spcAft>
              <a:spcPct val="35000"/>
            </a:spcAft>
          </a:pPr>
          <a:r>
            <a:rPr lang="tr-TR" sz="1500" kern="1200" dirty="0"/>
            <a:t>Genel olarak akademik sahtekarlık büyük bir sorun olarak görülmektedir ama fakülteler bu sorunları çözme konusunda kendilerine güvenmektedir.</a:t>
          </a:r>
          <a:endParaRPr lang="en-US" sz="1500" kern="1200" dirty="0"/>
        </a:p>
      </dsp:txBody>
      <dsp:txXfrm>
        <a:off x="32808" y="32808"/>
        <a:ext cx="7988621" cy="1054523"/>
      </dsp:txXfrm>
    </dsp:sp>
    <dsp:sp modelId="{E3BC222C-CC15-4C96-855A-5F446145178C}">
      <dsp:nvSpPr>
        <dsp:cNvPr id="0" name=""/>
        <dsp:cNvSpPr/>
      </dsp:nvSpPr>
      <dsp:spPr>
        <a:xfrm>
          <a:off x="811529" y="1306829"/>
          <a:ext cx="9197340" cy="1120139"/>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100000"/>
            </a:lnSpc>
            <a:spcBef>
              <a:spcPct val="0"/>
            </a:spcBef>
            <a:spcAft>
              <a:spcPct val="35000"/>
            </a:spcAft>
          </a:pPr>
          <a:r>
            <a:rPr lang="tr-TR" sz="1500" kern="1200"/>
            <a:t>Ayrıca çoğu kişi kopyaya tanık olduklarını ama bunları kanıtlamanın ve bildirmenin zor ve sinir bozucu bir durum olduğunu bildirmiştir.</a:t>
          </a:r>
          <a:endParaRPr lang="en-US" sz="1500" kern="1200"/>
        </a:p>
      </dsp:txBody>
      <dsp:txXfrm>
        <a:off x="844337" y="1339637"/>
        <a:ext cx="7592103" cy="1054523"/>
      </dsp:txXfrm>
    </dsp:sp>
    <dsp:sp modelId="{4D93E23C-27B5-4966-A571-344DD3B10F43}">
      <dsp:nvSpPr>
        <dsp:cNvPr id="0" name=""/>
        <dsp:cNvSpPr/>
      </dsp:nvSpPr>
      <dsp:spPr>
        <a:xfrm>
          <a:off x="1623059" y="2613659"/>
          <a:ext cx="9197340" cy="1120139"/>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100000"/>
            </a:lnSpc>
            <a:spcBef>
              <a:spcPct val="0"/>
            </a:spcBef>
            <a:spcAft>
              <a:spcPct val="35000"/>
            </a:spcAft>
          </a:pPr>
          <a:r>
            <a:rPr lang="tr-TR" sz="1500" kern="1200"/>
            <a:t>Çoğu fakültede akademik sahtekarlık hakkında eğitimin sadece oryantasyonda verilmektedir. Bu sebeple müfredatlarına bu konuda derslerin eklenmesini istediklerini bildirmişlerdir. Çünkü öğrencilerin eğitime rağmen sahtekarlığın bağlamını ve kısa veya uzun süreli sonuçlarını bilmediklerini düşünmektedirler.</a:t>
          </a:r>
          <a:endParaRPr lang="en-US" sz="1500" kern="1200"/>
        </a:p>
      </dsp:txBody>
      <dsp:txXfrm>
        <a:off x="1655867" y="2646467"/>
        <a:ext cx="7592103" cy="1054523"/>
      </dsp:txXfrm>
    </dsp:sp>
    <dsp:sp modelId="{5783AC02-7815-421D-9076-A5E4B843F5BB}">
      <dsp:nvSpPr>
        <dsp:cNvPr id="0" name=""/>
        <dsp:cNvSpPr/>
      </dsp:nvSpPr>
      <dsp:spPr>
        <a:xfrm>
          <a:off x="8469249" y="849439"/>
          <a:ext cx="728090" cy="728090"/>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8633069" y="849439"/>
        <a:ext cx="400450" cy="547888"/>
      </dsp:txXfrm>
    </dsp:sp>
    <dsp:sp modelId="{07FE08DA-EDED-46CD-9B9C-3EFA98A5BE14}">
      <dsp:nvSpPr>
        <dsp:cNvPr id="0" name=""/>
        <dsp:cNvSpPr/>
      </dsp:nvSpPr>
      <dsp:spPr>
        <a:xfrm>
          <a:off x="9280779" y="2148801"/>
          <a:ext cx="728090" cy="728090"/>
        </a:xfrm>
        <a:prstGeom prst="downArrow">
          <a:avLst>
            <a:gd name="adj1" fmla="val 55000"/>
            <a:gd name="adj2" fmla="val 45000"/>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1466850">
            <a:lnSpc>
              <a:spcPct val="90000"/>
            </a:lnSpc>
            <a:spcBef>
              <a:spcPct val="0"/>
            </a:spcBef>
            <a:spcAft>
              <a:spcPct val="35000"/>
            </a:spcAft>
          </a:pPr>
          <a:endParaRPr lang="en-US" sz="3300" kern="1200"/>
        </a:p>
      </dsp:txBody>
      <dsp:txXfrm>
        <a:off x="9444599" y="2148801"/>
        <a:ext cx="400450" cy="54788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5D09CC-3226-ACE9-51FB-C8D58CD2C43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5C79A39-8E86-F2ED-35DA-367C0F5169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0A67A48-72FF-EF1C-C4FB-E75091F4DA0E}"/>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5" name="Alt Bilgi Yer Tutucusu 4">
            <a:extLst>
              <a:ext uri="{FF2B5EF4-FFF2-40B4-BE49-F238E27FC236}">
                <a16:creationId xmlns:a16="http://schemas.microsoft.com/office/drawing/2014/main" id="{E5E8D298-6F45-3B3C-4177-9F8A4E5CC2BD}"/>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FA464D5B-EFCF-4FF8-1885-DC42EA0BF73D}"/>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1978493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198464-3D78-143B-2ACA-F3C70C7A522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CA72A72-7C6D-C7E9-A441-C9CF13CFFEC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1B2AD82-6DDC-6388-E83C-2522C3E5D2F2}"/>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5" name="Alt Bilgi Yer Tutucusu 4">
            <a:extLst>
              <a:ext uri="{FF2B5EF4-FFF2-40B4-BE49-F238E27FC236}">
                <a16:creationId xmlns:a16="http://schemas.microsoft.com/office/drawing/2014/main" id="{967B34A7-8563-CA1F-F992-8DBD432A43EA}"/>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69F8FD37-07F7-2DE1-2A2E-DCB0362EEE57}"/>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15709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353B92F-0D4C-65DB-76CA-866BEA92F6C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3E2AB53-CDC7-28EC-A125-4D7ADE014D6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2949818-77B9-848A-54B1-2F02382A2A6B}"/>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5" name="Alt Bilgi Yer Tutucusu 4">
            <a:extLst>
              <a:ext uri="{FF2B5EF4-FFF2-40B4-BE49-F238E27FC236}">
                <a16:creationId xmlns:a16="http://schemas.microsoft.com/office/drawing/2014/main" id="{DB6ED32E-FF9B-A9B0-C4DA-65305C5100E0}"/>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97107141-12D7-2515-45DE-682A219328C5}"/>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108349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5655C3B-310A-1602-C955-52008C50990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BAF8A1DA-62A9-F466-04B8-65E138277D3B}"/>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1AAC169-C3B0-2492-D837-33FA321C4DF4}"/>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5" name="Alt Bilgi Yer Tutucusu 4">
            <a:extLst>
              <a:ext uri="{FF2B5EF4-FFF2-40B4-BE49-F238E27FC236}">
                <a16:creationId xmlns:a16="http://schemas.microsoft.com/office/drawing/2014/main" id="{44F4E113-76D3-088C-A7C6-7457B4D20E1B}"/>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7862D78E-E1EA-3987-7906-9AD29ADB6CC0}"/>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1847625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5421FB-D58E-EC8C-9D88-A8C12C03535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6BEAF73-0047-84A1-71BF-831ECE1F4E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5273BF85-4DC5-F661-033B-711361910C8C}"/>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5" name="Alt Bilgi Yer Tutucusu 4">
            <a:extLst>
              <a:ext uri="{FF2B5EF4-FFF2-40B4-BE49-F238E27FC236}">
                <a16:creationId xmlns:a16="http://schemas.microsoft.com/office/drawing/2014/main" id="{3B4054E9-C593-332B-0FED-4D437A1A2B65}"/>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3EDE4367-8684-0FE2-186E-4856AE879569}"/>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3966333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ED63614-D30D-F381-2D53-8E9298522B8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EB8EF27-AE5D-2B01-D9F3-01F9717B380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147EBCF5-8CC6-8DCB-042B-142F639C4D1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9C055BF-A734-94EC-AF96-525A55EA6D9C}"/>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6" name="Alt Bilgi Yer Tutucusu 5">
            <a:extLst>
              <a:ext uri="{FF2B5EF4-FFF2-40B4-BE49-F238E27FC236}">
                <a16:creationId xmlns:a16="http://schemas.microsoft.com/office/drawing/2014/main" id="{2410BE69-09A2-68CC-20C3-06A50F8C07C4}"/>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277154B9-34E7-9C3B-7807-2B295716777C}"/>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863808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B5530B-4163-65C2-A07E-F00A37D0AF7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AF695B6-F6B7-5593-18BD-8BC3355277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16A8B26E-B405-E6A5-EB13-87F2CC24131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286AD24-4249-10E1-9BD5-66F9E961CE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CB0B623-7DD7-B4B1-4713-C64A548DE814}"/>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288F9D9-26C2-4758-616C-1F7F632C3AC3}"/>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8" name="Alt Bilgi Yer Tutucusu 7">
            <a:extLst>
              <a:ext uri="{FF2B5EF4-FFF2-40B4-BE49-F238E27FC236}">
                <a16:creationId xmlns:a16="http://schemas.microsoft.com/office/drawing/2014/main" id="{57911F2B-5944-ED16-B822-34D4E7B6B7C3}"/>
              </a:ext>
            </a:extLst>
          </p:cNvPr>
          <p:cNvSpPr>
            <a:spLocks noGrp="1"/>
          </p:cNvSpPr>
          <p:nvPr>
            <p:ph type="ftr" sz="quarter" idx="11"/>
          </p:nvPr>
        </p:nvSpPr>
        <p:spPr/>
        <p:txBody>
          <a:bodyPr/>
          <a:lstStyle/>
          <a:p>
            <a:endParaRPr lang="en-US" dirty="0"/>
          </a:p>
        </p:txBody>
      </p:sp>
      <p:sp>
        <p:nvSpPr>
          <p:cNvPr id="9" name="Slayt Numarası Yer Tutucusu 8">
            <a:extLst>
              <a:ext uri="{FF2B5EF4-FFF2-40B4-BE49-F238E27FC236}">
                <a16:creationId xmlns:a16="http://schemas.microsoft.com/office/drawing/2014/main" id="{C4810342-7816-CDAC-C016-8DB1A80B8102}"/>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67947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3BDE3B5-EDC4-99A6-C46F-D5EE223D62F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A803779-0BDE-B8EE-D5F8-5BC6B3041142}"/>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4" name="Alt Bilgi Yer Tutucusu 3">
            <a:extLst>
              <a:ext uri="{FF2B5EF4-FFF2-40B4-BE49-F238E27FC236}">
                <a16:creationId xmlns:a16="http://schemas.microsoft.com/office/drawing/2014/main" id="{816770C9-E96C-32D5-03EE-BA8D4517975C}"/>
              </a:ext>
            </a:extLst>
          </p:cNvPr>
          <p:cNvSpPr>
            <a:spLocks noGrp="1"/>
          </p:cNvSpPr>
          <p:nvPr>
            <p:ph type="ftr" sz="quarter" idx="11"/>
          </p:nvPr>
        </p:nvSpPr>
        <p:spPr/>
        <p:txBody>
          <a:bodyPr/>
          <a:lstStyle/>
          <a:p>
            <a:endParaRPr lang="en-US" dirty="0"/>
          </a:p>
        </p:txBody>
      </p:sp>
      <p:sp>
        <p:nvSpPr>
          <p:cNvPr id="5" name="Slayt Numarası Yer Tutucusu 4">
            <a:extLst>
              <a:ext uri="{FF2B5EF4-FFF2-40B4-BE49-F238E27FC236}">
                <a16:creationId xmlns:a16="http://schemas.microsoft.com/office/drawing/2014/main" id="{985B9CFF-091C-C68D-7879-4C0511E7143B}"/>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3193146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3F61D60-F8A2-82B9-5104-CF752C42F747}"/>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3" name="Alt Bilgi Yer Tutucusu 2">
            <a:extLst>
              <a:ext uri="{FF2B5EF4-FFF2-40B4-BE49-F238E27FC236}">
                <a16:creationId xmlns:a16="http://schemas.microsoft.com/office/drawing/2014/main" id="{0CA7BC92-431B-474A-5557-F44F01580070}"/>
              </a:ext>
            </a:extLst>
          </p:cNvPr>
          <p:cNvSpPr>
            <a:spLocks noGrp="1"/>
          </p:cNvSpPr>
          <p:nvPr>
            <p:ph type="ftr" sz="quarter" idx="11"/>
          </p:nvPr>
        </p:nvSpPr>
        <p:spPr/>
        <p:txBody>
          <a:bodyPr/>
          <a:lstStyle/>
          <a:p>
            <a:endParaRPr lang="en-US" dirty="0"/>
          </a:p>
        </p:txBody>
      </p:sp>
      <p:sp>
        <p:nvSpPr>
          <p:cNvPr id="4" name="Slayt Numarası Yer Tutucusu 3">
            <a:extLst>
              <a:ext uri="{FF2B5EF4-FFF2-40B4-BE49-F238E27FC236}">
                <a16:creationId xmlns:a16="http://schemas.microsoft.com/office/drawing/2014/main" id="{C6887962-4826-8568-A06A-A018E0FCE023}"/>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1607837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99E541-07A7-6832-9881-2F271D6889E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4D4EA7B3-B235-7BEE-CA0B-F93ABC707F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051BE4E-499C-D295-792E-B7EA25A346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52BB899-A4CE-7348-ACE2-3E5F97DF3ABD}"/>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6" name="Alt Bilgi Yer Tutucusu 5">
            <a:extLst>
              <a:ext uri="{FF2B5EF4-FFF2-40B4-BE49-F238E27FC236}">
                <a16:creationId xmlns:a16="http://schemas.microsoft.com/office/drawing/2014/main" id="{1A50D724-E634-6337-B6F3-D50D552FEAB2}"/>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17740773-C533-186A-CB43-4A824E7C7851}"/>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2035065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E436293-3A5C-C2C1-835A-65BCA0581E9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60123446-16A7-27FA-6CB1-2178A74B68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180A635-A32D-26AB-C932-D9D0B8977A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C9630F9-F476-EA05-91EB-68F68A80406A}"/>
              </a:ext>
            </a:extLst>
          </p:cNvPr>
          <p:cNvSpPr>
            <a:spLocks noGrp="1"/>
          </p:cNvSpPr>
          <p:nvPr>
            <p:ph type="dt" sz="half" idx="10"/>
          </p:nvPr>
        </p:nvSpPr>
        <p:spPr/>
        <p:txBody>
          <a:bodyPr/>
          <a:lstStyle/>
          <a:p>
            <a:fld id="{3C2B07E4-CDF9-4C88-A2F3-04620E58224D}" type="datetimeFigureOut">
              <a:rPr lang="en-US" smtClean="0"/>
              <a:pPr/>
              <a:t>12/19/2023</a:t>
            </a:fld>
            <a:endParaRPr lang="en-US" dirty="0"/>
          </a:p>
        </p:txBody>
      </p:sp>
      <p:sp>
        <p:nvSpPr>
          <p:cNvPr id="6" name="Alt Bilgi Yer Tutucusu 5">
            <a:extLst>
              <a:ext uri="{FF2B5EF4-FFF2-40B4-BE49-F238E27FC236}">
                <a16:creationId xmlns:a16="http://schemas.microsoft.com/office/drawing/2014/main" id="{FC29818B-F5ED-6428-1635-7BE46F38BB96}"/>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796CF818-AB71-73B0-D990-AED5CDE27ECC}"/>
              </a:ext>
            </a:extLst>
          </p:cNvPr>
          <p:cNvSpPr>
            <a:spLocks noGrp="1"/>
          </p:cNvSpPr>
          <p:nvPr>
            <p:ph type="sldNum" sz="quarter" idx="12"/>
          </p:nvPr>
        </p:nvSpPr>
        <p:spPr/>
        <p:txBody>
          <a:bodyPr/>
          <a:lstStyle/>
          <a:p>
            <a:fld id="{EFE71E98-A417-4ECC-ACEB-C0490C20DB04}" type="slidenum">
              <a:rPr lang="en-US" smtClean="0"/>
              <a:pPr/>
              <a:t>‹#›</a:t>
            </a:fld>
            <a:endParaRPr lang="en-US"/>
          </a:p>
        </p:txBody>
      </p:sp>
    </p:spTree>
    <p:extLst>
      <p:ext uri="{BB962C8B-B14F-4D97-AF65-F5344CB8AC3E}">
        <p14:creationId xmlns:p14="http://schemas.microsoft.com/office/powerpoint/2010/main" val="1605149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A5DF129-0B31-7CFF-1703-593F2DEA26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4B87E88-96FB-D896-CA7A-A21E585498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E7D362E-F63F-8666-BDDE-5EEE227289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2B07E4-CDF9-4C88-A2F3-04620E58224D}" type="datetimeFigureOut">
              <a:rPr lang="en-US" smtClean="0"/>
              <a:pPr/>
              <a:t>12/19/2023</a:t>
            </a:fld>
            <a:endParaRPr lang="en-US" dirty="0"/>
          </a:p>
        </p:txBody>
      </p:sp>
      <p:sp>
        <p:nvSpPr>
          <p:cNvPr id="5" name="Alt Bilgi Yer Tutucusu 4">
            <a:extLst>
              <a:ext uri="{FF2B5EF4-FFF2-40B4-BE49-F238E27FC236}">
                <a16:creationId xmlns:a16="http://schemas.microsoft.com/office/drawing/2014/main" id="{DA5B689F-C110-CF28-2A40-17BEBD6B34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a:extLst>
              <a:ext uri="{FF2B5EF4-FFF2-40B4-BE49-F238E27FC236}">
                <a16:creationId xmlns:a16="http://schemas.microsoft.com/office/drawing/2014/main" id="{7D0EEEEA-2E3F-1BD3-4DFE-C5D1709B5C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71E98-A417-4ECC-ACEB-C0490C20DB04}" type="slidenum">
              <a:rPr lang="en-US" smtClean="0"/>
              <a:pPr/>
              <a:t>‹#›</a:t>
            </a:fld>
            <a:endParaRPr lang="en-US"/>
          </a:p>
        </p:txBody>
      </p:sp>
    </p:spTree>
    <p:extLst>
      <p:ext uri="{BB962C8B-B14F-4D97-AF65-F5344CB8AC3E}">
        <p14:creationId xmlns:p14="http://schemas.microsoft.com/office/powerpoint/2010/main" val="1280868084"/>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a:extLst>
              <a:ext uri="{FF2B5EF4-FFF2-40B4-BE49-F238E27FC236}">
                <a16:creationId xmlns:a16="http://schemas.microsoft.com/office/drawing/2014/main" id="{D4906370-1564-49FA-A802-58546B3922D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6646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yeşil, renklilik içeren bir resim&#10;&#10;Açıklama otomatik olarak oluşturuldu">
            <a:extLst>
              <a:ext uri="{FF2B5EF4-FFF2-40B4-BE49-F238E27FC236}">
                <a16:creationId xmlns:a16="http://schemas.microsoft.com/office/drawing/2014/main" id="{E30BBAA7-0289-95AF-7776-AE7A6D15228D}"/>
              </a:ext>
            </a:extLst>
          </p:cNvPr>
          <p:cNvPicPr>
            <a:picLocks noChangeAspect="1"/>
          </p:cNvPicPr>
          <p:nvPr/>
        </p:nvPicPr>
        <p:blipFill rotWithShape="1">
          <a:blip r:embed="rId2">
            <a:alphaModFix amt="55000"/>
          </a:blip>
          <a:srcRect t="19631" b="24119"/>
          <a:stretch/>
        </p:blipFill>
        <p:spPr>
          <a:xfrm>
            <a:off x="20" y="10"/>
            <a:ext cx="12191980" cy="6857990"/>
          </a:xfrm>
          <a:prstGeom prst="rect">
            <a:avLst/>
          </a:prstGeom>
        </p:spPr>
      </p:pic>
      <p:sp>
        <p:nvSpPr>
          <p:cNvPr id="11" name="Oval 10">
            <a:extLst>
              <a:ext uri="{FF2B5EF4-FFF2-40B4-BE49-F238E27FC236}">
                <a16:creationId xmlns:a16="http://schemas.microsoft.com/office/drawing/2014/main" id="{EF640709-BDFD-453B-B75D-6212E7A870B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11500" y="370600"/>
            <a:ext cx="5923842" cy="5923842"/>
          </a:xfrm>
          <a:prstGeom prst="ellipse">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2AC46B3-7D09-BCB5-2644-C81D35D2C96E}"/>
              </a:ext>
            </a:extLst>
          </p:cNvPr>
          <p:cNvSpPr>
            <a:spLocks noGrp="1"/>
          </p:cNvSpPr>
          <p:nvPr>
            <p:ph type="ctrTitle"/>
          </p:nvPr>
        </p:nvSpPr>
        <p:spPr>
          <a:xfrm>
            <a:off x="3577192" y="1032483"/>
            <a:ext cx="5037616" cy="2982360"/>
          </a:xfrm>
        </p:spPr>
        <p:txBody>
          <a:bodyPr>
            <a:normAutofit/>
          </a:bodyPr>
          <a:lstStyle/>
          <a:p>
            <a:r>
              <a:rPr lang="en-US" sz="4200" dirty="0"/>
              <a:t>Pharmacy faculty experiences and perceptions of academic dishonesty </a:t>
            </a:r>
            <a:endParaRPr lang="tr-TR" sz="4200" dirty="0"/>
          </a:p>
        </p:txBody>
      </p:sp>
      <p:sp>
        <p:nvSpPr>
          <p:cNvPr id="3" name="Alt Başlık 2">
            <a:extLst>
              <a:ext uri="{FF2B5EF4-FFF2-40B4-BE49-F238E27FC236}">
                <a16:creationId xmlns:a16="http://schemas.microsoft.com/office/drawing/2014/main" id="{1306628B-173A-4C24-E3A5-755EED7CA76D}"/>
              </a:ext>
            </a:extLst>
          </p:cNvPr>
          <p:cNvSpPr>
            <a:spLocks noGrp="1"/>
          </p:cNvSpPr>
          <p:nvPr>
            <p:ph type="subTitle" idx="1"/>
          </p:nvPr>
        </p:nvSpPr>
        <p:spPr>
          <a:xfrm>
            <a:off x="3577192" y="4106918"/>
            <a:ext cx="5037616" cy="1655762"/>
          </a:xfrm>
        </p:spPr>
        <p:txBody>
          <a:bodyPr>
            <a:normAutofit/>
          </a:bodyPr>
          <a:lstStyle/>
          <a:p>
            <a:r>
              <a:rPr lang="tr-TR"/>
              <a:t>Yağız KÜLEKÇİ</a:t>
            </a:r>
          </a:p>
          <a:p>
            <a:r>
              <a:rPr lang="tr-TR"/>
              <a:t>19030128</a:t>
            </a:r>
          </a:p>
        </p:txBody>
      </p:sp>
      <p:sp>
        <p:nvSpPr>
          <p:cNvPr id="13" name="Arc 12">
            <a:extLst>
              <a:ext uri="{FF2B5EF4-FFF2-40B4-BE49-F238E27FC236}">
                <a16:creationId xmlns:a16="http://schemas.microsoft.com/office/drawing/2014/main" id="{B4019478-3FDC-438C-8848-1D7DA864AF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366740" flipV="1">
            <a:off x="2607299" y="8363"/>
            <a:ext cx="6816262" cy="6816262"/>
          </a:xfrm>
          <a:prstGeom prst="arc">
            <a:avLst>
              <a:gd name="adj1" fmla="val 16200000"/>
              <a:gd name="adj2" fmla="val 20401595"/>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Oval 14">
            <a:extLst>
              <a:ext uri="{FF2B5EF4-FFF2-40B4-BE49-F238E27FC236}">
                <a16:creationId xmlns:a16="http://schemas.microsoft.com/office/drawing/2014/main" id="{FE406479-1D57-4209-B128-3C81746247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53400" y="4609861"/>
            <a:ext cx="873032" cy="84934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5834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A768EC7D-1001-BE2F-E2CD-37E94D1141A3}"/>
              </a:ext>
            </a:extLst>
          </p:cNvPr>
          <p:cNvSpPr>
            <a:spLocks noGrp="1"/>
          </p:cNvSpPr>
          <p:nvPr>
            <p:ph idx="1"/>
          </p:nvPr>
        </p:nvSpPr>
        <p:spPr>
          <a:xfrm>
            <a:off x="4447308" y="591344"/>
            <a:ext cx="6906491" cy="5585619"/>
          </a:xfrm>
        </p:spPr>
        <p:txBody>
          <a:bodyPr anchor="ctr">
            <a:normAutofit/>
          </a:bodyPr>
          <a:lstStyle/>
          <a:p>
            <a:r>
              <a:rPr lang="tr-TR" sz="2000"/>
              <a:t>Özerkliğe saygıya uyulduğu sürece şeffaflığın hem akademi içinde hem de öğrencilere karşı artması önerilmektedir. Neyin sahtekarlık olduğu veya olmadığı, sahtekarlığın sonuçları ve proaktif tedbirlerin alınması hem öğrencilerde kafa karışıklığını hem de ileride bu tür sıkıntıların olmasını engellemek adına öğrencilere ve akademisyenlere anlatılmalıdır.</a:t>
            </a:r>
          </a:p>
          <a:p>
            <a:r>
              <a:rPr lang="tr-TR" sz="2000" err="1"/>
              <a:t>PharmD</a:t>
            </a:r>
            <a:r>
              <a:rPr lang="tr-TR" sz="2000"/>
              <a:t> ve </a:t>
            </a:r>
            <a:r>
              <a:rPr lang="tr-TR" sz="2000" err="1"/>
              <a:t>PhD</a:t>
            </a:r>
            <a:r>
              <a:rPr lang="tr-TR" sz="2000"/>
              <a:t> programlarının cevapları arasındaki farklarsa sınıfta geçirdikleri zamana ve </a:t>
            </a:r>
            <a:r>
              <a:rPr lang="tr-TR" sz="2000" err="1"/>
              <a:t>PharmD</a:t>
            </a:r>
            <a:r>
              <a:rPr lang="tr-TR" sz="2000"/>
              <a:t> programının daha interaktif bir program olmasına dayandırılabilir. Bu korelasyon hem sınıfta daha fazla zaman geçiren programlarda hem de sınıfta daha çok zaman geçiren akademisyenlerde (doçentler ve dekanlar arasındaki fark gibi) devam etmektedir.</a:t>
            </a:r>
          </a:p>
          <a:p>
            <a:r>
              <a:rPr lang="tr-TR" sz="2000"/>
              <a:t>Çalışma 2023 çalışması ama mailler 2019 yılında yollamış. Bu sebeple Covid-19 sonrasında değişimlerin olabileceğini düşünmekteler. Tabi ki sistemdeki değişikler sebebiyle yeni çözüm önerilerinin de getirilmesi gerekmektedir.</a:t>
            </a:r>
          </a:p>
        </p:txBody>
      </p:sp>
    </p:spTree>
    <p:extLst>
      <p:ext uri="{BB962C8B-B14F-4D97-AF65-F5344CB8AC3E}">
        <p14:creationId xmlns:p14="http://schemas.microsoft.com/office/powerpoint/2010/main" val="395158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5C8908E2-EE49-44D2-9428-A28D2312A8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22" name="Group 21">
            <a:extLst>
              <a:ext uri="{FF2B5EF4-FFF2-40B4-BE49-F238E27FC236}">
                <a16:creationId xmlns:a16="http://schemas.microsoft.com/office/drawing/2014/main" id="{05314994-6337-4875-8CF5-652CAFE8342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23" name="Rectangle 22">
              <a:extLst>
                <a:ext uri="{FF2B5EF4-FFF2-40B4-BE49-F238E27FC236}">
                  <a16:creationId xmlns:a16="http://schemas.microsoft.com/office/drawing/2014/main" id="{B3A2D4D6-D501-439A-9FC6-397879C465E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5CD20BAA-1998-4EBB-AD61-13A92072ECE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6" name="Freeform: Shape 25">
            <a:extLst>
              <a:ext uri="{FF2B5EF4-FFF2-40B4-BE49-F238E27FC236}">
                <a16:creationId xmlns:a16="http://schemas.microsoft.com/office/drawing/2014/main" id="{7449A6C7-D15F-4AA5-BFA5-71A404B4701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28" name="Rectangle 27">
            <a:extLst>
              <a:ext uri="{FF2B5EF4-FFF2-40B4-BE49-F238E27FC236}">
                <a16:creationId xmlns:a16="http://schemas.microsoft.com/office/drawing/2014/main" id="{ED888B23-07FA-482A-96DF-47E31AF1A6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Başlık 1">
            <a:extLst>
              <a:ext uri="{FF2B5EF4-FFF2-40B4-BE49-F238E27FC236}">
                <a16:creationId xmlns:a16="http://schemas.microsoft.com/office/drawing/2014/main" id="{CA280417-E39E-B016-E5F6-D7DC6CE0118D}"/>
              </a:ext>
            </a:extLst>
          </p:cNvPr>
          <p:cNvSpPr>
            <a:spLocks noGrp="1"/>
          </p:cNvSpPr>
          <p:nvPr>
            <p:ph type="title"/>
          </p:nvPr>
        </p:nvSpPr>
        <p:spPr>
          <a:xfrm>
            <a:off x="1143000" y="990599"/>
            <a:ext cx="9906000" cy="685800"/>
          </a:xfrm>
        </p:spPr>
        <p:txBody>
          <a:bodyPr anchor="t">
            <a:normAutofit/>
          </a:bodyPr>
          <a:lstStyle/>
          <a:p>
            <a:r>
              <a:rPr lang="tr-TR" sz="4000" dirty="0"/>
              <a:t>Sonuç Olarak</a:t>
            </a:r>
          </a:p>
        </p:txBody>
      </p:sp>
      <p:graphicFrame>
        <p:nvGraphicFramePr>
          <p:cNvPr id="15" name="İçerik Yer Tutucusu 2">
            <a:extLst>
              <a:ext uri="{FF2B5EF4-FFF2-40B4-BE49-F238E27FC236}">
                <a16:creationId xmlns:a16="http://schemas.microsoft.com/office/drawing/2014/main" id="{4FA0D7B5-89B3-B32D-47E0-939CA10D9439}"/>
              </a:ext>
            </a:extLst>
          </p:cNvPr>
          <p:cNvGraphicFramePr>
            <a:graphicFrameLocks noGrp="1"/>
          </p:cNvGraphicFramePr>
          <p:nvPr>
            <p:ph idx="1"/>
            <p:extLst>
              <p:ext uri="{D42A27DB-BD31-4B8C-83A1-F6EECF244321}">
                <p14:modId xmlns:p14="http://schemas.microsoft.com/office/powerpoint/2010/main" val="3144779441"/>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4501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B254FA-900D-A5B9-4FF6-74E199C83FB5}"/>
              </a:ext>
            </a:extLst>
          </p:cNvPr>
          <p:cNvSpPr>
            <a:spLocks noGrp="1"/>
          </p:cNvSpPr>
          <p:nvPr>
            <p:ph type="title"/>
          </p:nvPr>
        </p:nvSpPr>
        <p:spPr/>
        <p:txBody>
          <a:bodyPr>
            <a:normAutofit/>
          </a:bodyPr>
          <a:lstStyle/>
          <a:p>
            <a:r>
              <a:rPr lang="tr-TR" dirty="0"/>
              <a:t>Aşağıdakilerden hangisi akademik sahtekarlık tanımına girmemektedir?</a:t>
            </a:r>
          </a:p>
        </p:txBody>
      </p:sp>
      <p:sp>
        <p:nvSpPr>
          <p:cNvPr id="3" name="İçerik Yer Tutucusu 2">
            <a:extLst>
              <a:ext uri="{FF2B5EF4-FFF2-40B4-BE49-F238E27FC236}">
                <a16:creationId xmlns:a16="http://schemas.microsoft.com/office/drawing/2014/main" id="{8B0460F8-A709-8C6A-05D1-996FFEB58D08}"/>
              </a:ext>
            </a:extLst>
          </p:cNvPr>
          <p:cNvSpPr>
            <a:spLocks noGrp="1"/>
          </p:cNvSpPr>
          <p:nvPr>
            <p:ph idx="1"/>
          </p:nvPr>
        </p:nvSpPr>
        <p:spPr/>
        <p:txBody>
          <a:bodyPr/>
          <a:lstStyle/>
          <a:p>
            <a:r>
              <a:rPr lang="tr-TR" dirty="0"/>
              <a:t>A)İntihal</a:t>
            </a:r>
          </a:p>
          <a:p>
            <a:r>
              <a:rPr lang="tr-TR" dirty="0"/>
              <a:t>B)Kopya</a:t>
            </a:r>
          </a:p>
          <a:p>
            <a:r>
              <a:rPr lang="tr-TR" dirty="0"/>
              <a:t>C)Sonuçları saptırma</a:t>
            </a:r>
          </a:p>
          <a:p>
            <a:r>
              <a:rPr lang="tr-TR" dirty="0"/>
              <a:t>D)Hayalet yazarlık</a:t>
            </a:r>
          </a:p>
          <a:p>
            <a:r>
              <a:rPr lang="tr-TR" dirty="0"/>
              <a:t>E)Atıf vermek</a:t>
            </a:r>
          </a:p>
          <a:p>
            <a:endParaRPr lang="tr-TR" dirty="0"/>
          </a:p>
          <a:p>
            <a:r>
              <a:rPr lang="tr-TR" dirty="0" err="1"/>
              <a:t>Cevap:E</a:t>
            </a:r>
            <a:endParaRPr lang="tr-TR" dirty="0"/>
          </a:p>
        </p:txBody>
      </p:sp>
    </p:spTree>
    <p:extLst>
      <p:ext uri="{BB962C8B-B14F-4D97-AF65-F5344CB8AC3E}">
        <p14:creationId xmlns:p14="http://schemas.microsoft.com/office/powerpoint/2010/main" val="2104149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9A5AB3-DCEA-A368-F261-D482E076E7B0}"/>
              </a:ext>
            </a:extLst>
          </p:cNvPr>
          <p:cNvSpPr>
            <a:spLocks noGrp="1"/>
          </p:cNvSpPr>
          <p:nvPr>
            <p:ph type="title"/>
          </p:nvPr>
        </p:nvSpPr>
        <p:spPr/>
        <p:txBody>
          <a:bodyPr>
            <a:normAutofit fontScale="90000"/>
          </a:bodyPr>
          <a:lstStyle/>
          <a:p>
            <a:r>
              <a:rPr lang="tr-TR" dirty="0"/>
              <a:t>Aşağıdakilerden hangisi akademik sahtekarlığa karşı çözüm üretildiğini en çok düşünen gruptur?</a:t>
            </a:r>
          </a:p>
        </p:txBody>
      </p:sp>
      <p:sp>
        <p:nvSpPr>
          <p:cNvPr id="3" name="İçerik Yer Tutucusu 2">
            <a:extLst>
              <a:ext uri="{FF2B5EF4-FFF2-40B4-BE49-F238E27FC236}">
                <a16:creationId xmlns:a16="http://schemas.microsoft.com/office/drawing/2014/main" id="{84BAA170-54D1-2D7D-FCFC-FA54F4662095}"/>
              </a:ext>
            </a:extLst>
          </p:cNvPr>
          <p:cNvSpPr>
            <a:spLocks noGrp="1"/>
          </p:cNvSpPr>
          <p:nvPr>
            <p:ph idx="1"/>
          </p:nvPr>
        </p:nvSpPr>
        <p:spPr/>
        <p:txBody>
          <a:bodyPr/>
          <a:lstStyle/>
          <a:p>
            <a:r>
              <a:rPr lang="tr-TR" dirty="0"/>
              <a:t>A)Öğrenciler</a:t>
            </a:r>
          </a:p>
          <a:p>
            <a:r>
              <a:rPr lang="tr-TR" dirty="0"/>
              <a:t>B)Dekanlar</a:t>
            </a:r>
          </a:p>
          <a:p>
            <a:r>
              <a:rPr lang="tr-TR" dirty="0"/>
              <a:t>C)Asistanlar</a:t>
            </a:r>
          </a:p>
          <a:p>
            <a:r>
              <a:rPr lang="tr-TR" dirty="0"/>
              <a:t>D)Araştırma görevlileri</a:t>
            </a:r>
          </a:p>
          <a:p>
            <a:r>
              <a:rPr lang="tr-TR" dirty="0"/>
              <a:t>E)Öğretim görevlileri</a:t>
            </a:r>
          </a:p>
          <a:p>
            <a:endParaRPr lang="tr-TR" dirty="0"/>
          </a:p>
          <a:p>
            <a:r>
              <a:rPr lang="tr-TR" dirty="0" err="1"/>
              <a:t>Cevap:B</a:t>
            </a:r>
            <a:endParaRPr lang="tr-TR" dirty="0"/>
          </a:p>
        </p:txBody>
      </p:sp>
    </p:spTree>
    <p:extLst>
      <p:ext uri="{BB962C8B-B14F-4D97-AF65-F5344CB8AC3E}">
        <p14:creationId xmlns:p14="http://schemas.microsoft.com/office/powerpoint/2010/main" val="648949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020123-C5AB-D279-40CE-BEF633B5A40E}"/>
              </a:ext>
            </a:extLst>
          </p:cNvPr>
          <p:cNvSpPr>
            <a:spLocks noGrp="1"/>
          </p:cNvSpPr>
          <p:nvPr>
            <p:ph type="title"/>
          </p:nvPr>
        </p:nvSpPr>
        <p:spPr/>
        <p:txBody>
          <a:bodyPr>
            <a:normAutofit fontScale="90000"/>
          </a:bodyPr>
          <a:lstStyle/>
          <a:p>
            <a:r>
              <a:rPr lang="tr-TR" dirty="0"/>
              <a:t>Meslek hayatında etik olmayan davranışlar sergileyenlerin en çok hangi öğrenci grubuyla bağlantısı olduğu düşünülmektedir?</a:t>
            </a:r>
          </a:p>
        </p:txBody>
      </p:sp>
      <p:sp>
        <p:nvSpPr>
          <p:cNvPr id="3" name="İçerik Yer Tutucusu 2">
            <a:extLst>
              <a:ext uri="{FF2B5EF4-FFF2-40B4-BE49-F238E27FC236}">
                <a16:creationId xmlns:a16="http://schemas.microsoft.com/office/drawing/2014/main" id="{BE9E104D-7F24-306F-C168-6FE1220AD003}"/>
              </a:ext>
            </a:extLst>
          </p:cNvPr>
          <p:cNvSpPr>
            <a:spLocks noGrp="1"/>
          </p:cNvSpPr>
          <p:nvPr>
            <p:ph idx="1"/>
          </p:nvPr>
        </p:nvSpPr>
        <p:spPr>
          <a:xfrm>
            <a:off x="838200" y="1895475"/>
            <a:ext cx="10515600" cy="4281488"/>
          </a:xfrm>
        </p:spPr>
        <p:txBody>
          <a:bodyPr/>
          <a:lstStyle/>
          <a:p>
            <a:r>
              <a:rPr lang="tr-TR" dirty="0"/>
              <a:t>A)Kopya çekenler</a:t>
            </a:r>
          </a:p>
          <a:p>
            <a:r>
              <a:rPr lang="tr-TR" dirty="0"/>
              <a:t>B)Ödevlerini tamamlamayanlar</a:t>
            </a:r>
          </a:p>
          <a:p>
            <a:r>
              <a:rPr lang="tr-TR" dirty="0"/>
              <a:t>C)Notları düşük olanlar</a:t>
            </a:r>
          </a:p>
          <a:p>
            <a:r>
              <a:rPr lang="tr-TR" dirty="0"/>
              <a:t>D)Okulu uzatanlar</a:t>
            </a:r>
          </a:p>
          <a:p>
            <a:r>
              <a:rPr lang="tr-TR" dirty="0"/>
              <a:t>E)Eğitim hayatını yarıda bırakanlar</a:t>
            </a:r>
          </a:p>
          <a:p>
            <a:endParaRPr lang="tr-TR" dirty="0"/>
          </a:p>
          <a:p>
            <a:pPr marL="0" indent="0">
              <a:buNone/>
            </a:pPr>
            <a:r>
              <a:rPr lang="tr-TR"/>
              <a:t>Cevap:A</a:t>
            </a:r>
            <a:endParaRPr lang="tr-TR" dirty="0"/>
          </a:p>
        </p:txBody>
      </p:sp>
    </p:spTree>
    <p:extLst>
      <p:ext uri="{BB962C8B-B14F-4D97-AF65-F5344CB8AC3E}">
        <p14:creationId xmlns:p14="http://schemas.microsoft.com/office/powerpoint/2010/main" val="2715231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AFE4F42-A962-674C-D0DA-4A469605C06C}"/>
              </a:ext>
            </a:extLst>
          </p:cNvPr>
          <p:cNvSpPr>
            <a:spLocks noGrp="1"/>
          </p:cNvSpPr>
          <p:nvPr>
            <p:ph type="title"/>
          </p:nvPr>
        </p:nvSpPr>
        <p:spPr>
          <a:xfrm>
            <a:off x="686834" y="1153572"/>
            <a:ext cx="3200400" cy="4461163"/>
          </a:xfrm>
        </p:spPr>
        <p:txBody>
          <a:bodyPr>
            <a:normAutofit/>
          </a:bodyPr>
          <a:lstStyle/>
          <a:p>
            <a:r>
              <a:rPr lang="tr-TR">
                <a:solidFill>
                  <a:srgbClr val="FFFFFF"/>
                </a:solidFill>
              </a:rPr>
              <a:t>Giriş</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7674949B-2768-F128-A525-72E247C144F2}"/>
              </a:ext>
            </a:extLst>
          </p:cNvPr>
          <p:cNvSpPr>
            <a:spLocks noGrp="1"/>
          </p:cNvSpPr>
          <p:nvPr>
            <p:ph idx="1"/>
          </p:nvPr>
        </p:nvSpPr>
        <p:spPr>
          <a:xfrm>
            <a:off x="4447308" y="591344"/>
            <a:ext cx="6906491" cy="5585619"/>
          </a:xfrm>
        </p:spPr>
        <p:txBody>
          <a:bodyPr anchor="ctr">
            <a:normAutofit/>
          </a:bodyPr>
          <a:lstStyle/>
          <a:p>
            <a:r>
              <a:rPr lang="tr-TR" dirty="0"/>
              <a:t>Öğrencilerden eğitim hayatları boyunca dürüst olmaları ve etik değerlere sahip olmaları beklenmekte. Diğer insanların sağlığıyla ilgilenildiği için özellikle sağlık sektöründe alanlarda bu durum daha da önem kazanmakta.</a:t>
            </a:r>
          </a:p>
          <a:p>
            <a:r>
              <a:rPr lang="tr-TR" dirty="0"/>
              <a:t>Bu değerler ne kadar önemli olsa da sağlık sektöründeki öğrenciler ve akademi arasında akademik sahtekarlığa karşı bir güvensizlik oluşmaktadır.</a:t>
            </a:r>
          </a:p>
        </p:txBody>
      </p:sp>
    </p:spTree>
    <p:extLst>
      <p:ext uri="{BB962C8B-B14F-4D97-AF65-F5344CB8AC3E}">
        <p14:creationId xmlns:p14="http://schemas.microsoft.com/office/powerpoint/2010/main" val="270918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6B8BE46-7791-9703-B121-4E820F201679}"/>
              </a:ext>
            </a:extLst>
          </p:cNvPr>
          <p:cNvSpPr>
            <a:spLocks noGrp="1"/>
          </p:cNvSpPr>
          <p:nvPr>
            <p:ph type="title"/>
          </p:nvPr>
        </p:nvSpPr>
        <p:spPr>
          <a:xfrm>
            <a:off x="686834" y="1153572"/>
            <a:ext cx="3200400" cy="4461163"/>
          </a:xfrm>
        </p:spPr>
        <p:txBody>
          <a:bodyPr>
            <a:normAutofit/>
          </a:bodyPr>
          <a:lstStyle/>
          <a:p>
            <a:r>
              <a:rPr lang="tr-TR">
                <a:solidFill>
                  <a:srgbClr val="FFFFFF"/>
                </a:solidFill>
              </a:rPr>
              <a:t>Akademik Sahtekarlık</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68A09366-AA62-1600-82F6-A31062B8542E}"/>
              </a:ext>
            </a:extLst>
          </p:cNvPr>
          <p:cNvSpPr>
            <a:spLocks noGrp="1"/>
          </p:cNvSpPr>
          <p:nvPr>
            <p:ph idx="1"/>
          </p:nvPr>
        </p:nvSpPr>
        <p:spPr>
          <a:xfrm>
            <a:off x="4447308" y="591344"/>
            <a:ext cx="6906491" cy="5585619"/>
          </a:xfrm>
        </p:spPr>
        <p:txBody>
          <a:bodyPr anchor="ctr">
            <a:normAutofit/>
          </a:bodyPr>
          <a:lstStyle/>
          <a:p>
            <a:r>
              <a:rPr lang="tr-TR" sz="2400" dirty="0"/>
              <a:t>Akademik sahtekarlık tanımına her tür kopya, intihal, kandırmaca, sabotaj, sonuçları üretmek veya sonuçlar üzerinde kendi istekleri dahilinde oynamak gibi konular girmektedir.</a:t>
            </a:r>
          </a:p>
          <a:p>
            <a:r>
              <a:rPr lang="tr-TR" sz="2400" dirty="0"/>
              <a:t>Sağlık alanındaki çalışanlarda akademik sahtekarlık sadece bu tanımların da ötesine geçmektedir.</a:t>
            </a:r>
          </a:p>
          <a:p>
            <a:r>
              <a:rPr lang="tr-TR" sz="2400" dirty="0"/>
              <a:t>Klinik bilgilerdeki eksiklik veya etik değerlerin eksikliği hasta bakımında sorunlar oluşturmaktadır.</a:t>
            </a:r>
          </a:p>
          <a:p>
            <a:r>
              <a:rPr lang="tr-TR" sz="2400" dirty="0"/>
              <a:t>3 farklı araştırmada sağlık hizmetleri alanında öğrenciyken akademik sahtekarlık yapan ve profesyonel hayatta da etik olmayan davranışlar sergileyen insanlar arasında bağlantı bulunmuştur.</a:t>
            </a:r>
          </a:p>
        </p:txBody>
      </p:sp>
    </p:spTree>
    <p:extLst>
      <p:ext uri="{BB962C8B-B14F-4D97-AF65-F5344CB8AC3E}">
        <p14:creationId xmlns:p14="http://schemas.microsoft.com/office/powerpoint/2010/main" val="3947657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8F67E91A-FDDB-CF2B-673D-82CDBAE7BEE9}"/>
              </a:ext>
            </a:extLst>
          </p:cNvPr>
          <p:cNvSpPr>
            <a:spLocks noGrp="1"/>
          </p:cNvSpPr>
          <p:nvPr>
            <p:ph type="title"/>
          </p:nvPr>
        </p:nvSpPr>
        <p:spPr>
          <a:xfrm>
            <a:off x="686834" y="1153572"/>
            <a:ext cx="3200400" cy="4461163"/>
          </a:xfrm>
        </p:spPr>
        <p:txBody>
          <a:bodyPr>
            <a:normAutofit/>
          </a:bodyPr>
          <a:lstStyle/>
          <a:p>
            <a:r>
              <a:rPr lang="tr-TR">
                <a:solidFill>
                  <a:srgbClr val="FFFFFF"/>
                </a:solidFill>
              </a:rPr>
              <a:t>Akademik Sahtekarlıkta Kontrol</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437FDCD1-B961-D0A8-A016-0FFB1B603453}"/>
              </a:ext>
            </a:extLst>
          </p:cNvPr>
          <p:cNvSpPr>
            <a:spLocks noGrp="1"/>
          </p:cNvSpPr>
          <p:nvPr>
            <p:ph idx="1"/>
          </p:nvPr>
        </p:nvSpPr>
        <p:spPr>
          <a:xfrm>
            <a:off x="4447308" y="591344"/>
            <a:ext cx="6906491" cy="5585619"/>
          </a:xfrm>
        </p:spPr>
        <p:txBody>
          <a:bodyPr anchor="ctr">
            <a:normAutofit/>
          </a:bodyPr>
          <a:lstStyle/>
          <a:p>
            <a:r>
              <a:rPr lang="en-US" sz="2400"/>
              <a:t>The Accreditation Council for Pharmacy Education</a:t>
            </a:r>
            <a:r>
              <a:rPr lang="tr-TR" sz="2400"/>
              <a:t> Standard 10.17’de eczacılık programlarının akademik sahtekarlığa çözüm üretmekle sorumlu olduklarını bildirmektedir.</a:t>
            </a:r>
          </a:p>
          <a:p>
            <a:r>
              <a:rPr lang="tr-TR" sz="2400"/>
              <a:t>Bazı durumlarda yetki direkt rektörlüğe verilerek fakültenin otonomisini yok etmektedir. </a:t>
            </a:r>
          </a:p>
          <a:p>
            <a:r>
              <a:rPr lang="tr-TR" sz="2400"/>
              <a:t>İki durumda da ama özellikle fakültenin çözüm üretmek konusunda akademisyenlerin %65’i bu sorunları çözme konusunda yeterli eğitimi almadıklarını bildirmiştir.</a:t>
            </a:r>
          </a:p>
          <a:p>
            <a:r>
              <a:rPr lang="tr-TR" sz="2400"/>
              <a:t>Sahtekarlığı azaltmak adına önerilen çözümler sınav ve test sistemini düzeltmek, notlama sistemine düzen getirmek, öğrencilere karşı şeffaf sınav politikaları yöneterek istenenleri açık bir şekilde bildirmek ve gerektiğinde ciddi cezalar vermektir.</a:t>
            </a:r>
          </a:p>
        </p:txBody>
      </p:sp>
    </p:spTree>
    <p:extLst>
      <p:ext uri="{BB962C8B-B14F-4D97-AF65-F5344CB8AC3E}">
        <p14:creationId xmlns:p14="http://schemas.microsoft.com/office/powerpoint/2010/main" val="796318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87B9023-73DD-4941-D1D6-E07C37E8AD32}"/>
              </a:ext>
            </a:extLst>
          </p:cNvPr>
          <p:cNvSpPr>
            <a:spLocks noGrp="1"/>
          </p:cNvSpPr>
          <p:nvPr>
            <p:ph type="title"/>
          </p:nvPr>
        </p:nvSpPr>
        <p:spPr>
          <a:xfrm>
            <a:off x="686834" y="1153572"/>
            <a:ext cx="3200400" cy="4461163"/>
          </a:xfrm>
        </p:spPr>
        <p:txBody>
          <a:bodyPr>
            <a:normAutofit/>
          </a:bodyPr>
          <a:lstStyle/>
          <a:p>
            <a:r>
              <a:rPr lang="tr-TR">
                <a:solidFill>
                  <a:srgbClr val="FFFFFF"/>
                </a:solidFill>
              </a:rPr>
              <a:t>Öğrencilerin Gözünden Akademik Sahtekarlık</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4C49E5CB-F03E-9F14-4DE3-D9F54868891F}"/>
              </a:ext>
            </a:extLst>
          </p:cNvPr>
          <p:cNvSpPr>
            <a:spLocks noGrp="1"/>
          </p:cNvSpPr>
          <p:nvPr>
            <p:ph idx="1"/>
          </p:nvPr>
        </p:nvSpPr>
        <p:spPr>
          <a:xfrm>
            <a:off x="4447308" y="591344"/>
            <a:ext cx="6906491" cy="5585619"/>
          </a:xfrm>
        </p:spPr>
        <p:txBody>
          <a:bodyPr anchor="ctr">
            <a:normAutofit/>
          </a:bodyPr>
          <a:lstStyle/>
          <a:p>
            <a:r>
              <a:rPr lang="tr-TR" sz="2600"/>
              <a:t>2006’da Rabi ve ark. 3. sınıf eczacılık öğrencilerine kopyayla ilgili bazı senaryolar vermiştir. Öğrencilerin yaklaşık %24’ü akademik sahtekarlıkla ilgili durumları tanımlayamamıştır.</a:t>
            </a:r>
          </a:p>
          <a:p>
            <a:r>
              <a:rPr lang="tr-TR" sz="2600"/>
              <a:t>2006’da Austin ve ark. Kanada’da yaptığı anketlerde internetten </a:t>
            </a:r>
            <a:r>
              <a:rPr lang="tr-TR" sz="2600" err="1"/>
              <a:t>atıfsız</a:t>
            </a:r>
            <a:r>
              <a:rPr lang="tr-TR" sz="2600"/>
              <a:t> bilgi kopyalamayı, eski yıllardan kalan ödevleri kopyalamayı ve pratik bir sınavda sınıf arkadaşlarıyla konuşmayı akademik sahtekarlık olarak saymamışlardır.</a:t>
            </a:r>
          </a:p>
          <a:p>
            <a:r>
              <a:rPr lang="tr-TR" sz="2600"/>
              <a:t>California ve Londra’daki başka iki araştırmada da arkadaştan ev ödemi kopyalamayı, arkadaşa ev ödevi kopyası vermeyi veya bireysel bir ödevde grupça çalışmayı akademik sahtekarlık olarak görmemiştir.</a:t>
            </a:r>
          </a:p>
        </p:txBody>
      </p:sp>
    </p:spTree>
    <p:extLst>
      <p:ext uri="{BB962C8B-B14F-4D97-AF65-F5344CB8AC3E}">
        <p14:creationId xmlns:p14="http://schemas.microsoft.com/office/powerpoint/2010/main" val="1192282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E824426-EDB5-D9C7-60CE-E3921DA23E31}"/>
              </a:ext>
            </a:extLst>
          </p:cNvPr>
          <p:cNvSpPr>
            <a:spLocks noGrp="1"/>
          </p:cNvSpPr>
          <p:nvPr>
            <p:ph type="title"/>
          </p:nvPr>
        </p:nvSpPr>
        <p:spPr>
          <a:xfrm>
            <a:off x="686834" y="1153572"/>
            <a:ext cx="3200400" cy="4461163"/>
          </a:xfrm>
        </p:spPr>
        <p:txBody>
          <a:bodyPr>
            <a:normAutofit/>
          </a:bodyPr>
          <a:lstStyle/>
          <a:p>
            <a:r>
              <a:rPr lang="tr-TR">
                <a:solidFill>
                  <a:srgbClr val="FFFFFF"/>
                </a:solidFill>
              </a:rPr>
              <a:t>Metodlar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06009CC9-2495-E598-A089-7A53B1FEF37F}"/>
              </a:ext>
            </a:extLst>
          </p:cNvPr>
          <p:cNvSpPr>
            <a:spLocks noGrp="1"/>
          </p:cNvSpPr>
          <p:nvPr>
            <p:ph idx="1"/>
          </p:nvPr>
        </p:nvSpPr>
        <p:spPr>
          <a:xfrm>
            <a:off x="4447308" y="591344"/>
            <a:ext cx="6906491" cy="5585619"/>
          </a:xfrm>
        </p:spPr>
        <p:txBody>
          <a:bodyPr anchor="ctr">
            <a:normAutofit/>
          </a:bodyPr>
          <a:lstStyle/>
          <a:p>
            <a:r>
              <a:rPr lang="tr-TR" sz="2400"/>
              <a:t>Araştırmacılar Amerika’daki 145 </a:t>
            </a:r>
            <a:r>
              <a:rPr lang="tr-TR" sz="2400" err="1"/>
              <a:t>PharmD</a:t>
            </a:r>
            <a:r>
              <a:rPr lang="tr-TR" sz="2400"/>
              <a:t> ve </a:t>
            </a:r>
            <a:r>
              <a:rPr lang="tr-TR" sz="2400" err="1"/>
              <a:t>PhD</a:t>
            </a:r>
            <a:r>
              <a:rPr lang="tr-TR" sz="2400"/>
              <a:t> programından 129’una ulaşmış ve mail yoluyla anketleri yollamıştır. %14.2’lik bir cevap oranıyla 775 kişi anketlere katılmıştır. </a:t>
            </a:r>
          </a:p>
          <a:p>
            <a:r>
              <a:rPr lang="tr-TR" sz="2400"/>
              <a:t>Anketi cevaplayanlar arasında yüksek lisansını yapanlardan dekanlara kadar her </a:t>
            </a:r>
            <a:r>
              <a:rPr lang="tr-TR" sz="2400" err="1"/>
              <a:t>ünvanda</a:t>
            </a:r>
            <a:r>
              <a:rPr lang="tr-TR" sz="2400"/>
              <a:t> kişi katılmıştır.</a:t>
            </a:r>
          </a:p>
          <a:p>
            <a:r>
              <a:rPr lang="tr-TR" sz="2400"/>
              <a:t>Fakat akademik sahtekarlığın tanımı araştırmacılar tarafından yapılmamış ve katılımcıların kendi anladıkları çerçevesinde cevaplamaları istenmiştir.</a:t>
            </a:r>
          </a:p>
          <a:p>
            <a:r>
              <a:rPr lang="tr-TR" sz="2400"/>
              <a:t>Çalışmada cevap verenler arasında çoğunluğu beyazlar, kadınlar, </a:t>
            </a:r>
            <a:r>
              <a:rPr lang="tr-TR" sz="2400" err="1"/>
              <a:t>PharmD</a:t>
            </a:r>
            <a:r>
              <a:rPr lang="tr-TR" sz="2400"/>
              <a:t> diploması olanlar, doçentler ve zamanının %30’unu sınıfta geçirenler oluşturmaktadır.</a:t>
            </a:r>
          </a:p>
        </p:txBody>
      </p:sp>
    </p:spTree>
    <p:extLst>
      <p:ext uri="{BB962C8B-B14F-4D97-AF65-F5344CB8AC3E}">
        <p14:creationId xmlns:p14="http://schemas.microsoft.com/office/powerpoint/2010/main" val="2468734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93711C7-003A-6630-51C8-E1CC8B459AA9}"/>
              </a:ext>
            </a:extLst>
          </p:cNvPr>
          <p:cNvSpPr>
            <a:spLocks noGrp="1"/>
          </p:cNvSpPr>
          <p:nvPr>
            <p:ph type="title"/>
          </p:nvPr>
        </p:nvSpPr>
        <p:spPr>
          <a:xfrm>
            <a:off x="686834" y="1153572"/>
            <a:ext cx="3200400" cy="4461163"/>
          </a:xfrm>
        </p:spPr>
        <p:txBody>
          <a:bodyPr>
            <a:normAutofit/>
          </a:bodyPr>
          <a:lstStyle/>
          <a:p>
            <a:r>
              <a:rPr lang="tr-TR">
                <a:solidFill>
                  <a:srgbClr val="FFFFFF"/>
                </a:solidFill>
              </a:rPr>
              <a:t>Sonuçlar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D1903D0C-487E-E314-83BD-04194EEC3EA6}"/>
              </a:ext>
            </a:extLst>
          </p:cNvPr>
          <p:cNvSpPr>
            <a:spLocks noGrp="1"/>
          </p:cNvSpPr>
          <p:nvPr>
            <p:ph idx="1"/>
          </p:nvPr>
        </p:nvSpPr>
        <p:spPr>
          <a:xfrm>
            <a:off x="4447308" y="591344"/>
            <a:ext cx="6906491" cy="5585619"/>
          </a:xfrm>
        </p:spPr>
        <p:txBody>
          <a:bodyPr anchor="ctr">
            <a:normAutofit/>
          </a:bodyPr>
          <a:lstStyle/>
          <a:p>
            <a:r>
              <a:rPr lang="tr-TR" dirty="0"/>
              <a:t>Katılımcıların %76’sı okullarında akademik sahtekarlık yapıldığını ve %70’i de bu tür sorunların hızlıca tanımlanıp çözüme ulaştırıldığını bildirmiştir.</a:t>
            </a:r>
          </a:p>
          <a:p>
            <a:r>
              <a:rPr lang="tr-TR" dirty="0"/>
              <a:t>%67’si kendi sınıflarında akademik sahtekarlığa tanık olduklarını ve %83’ü bunu kanıtlamanın zor olduğunu bildirmiştir.</a:t>
            </a:r>
          </a:p>
          <a:p>
            <a:r>
              <a:rPr lang="tr-TR" dirty="0"/>
              <a:t>Öğrencilerle harcanan zaman arttıkça onay oranı da artmaktadır.</a:t>
            </a:r>
          </a:p>
          <a:p>
            <a:r>
              <a:rPr lang="tr-TR" dirty="0"/>
              <a:t>Unvan yükseldikçe de akademik sahtekarlığın varlığına olan inanç azaldıkça bu sorunlarla başa çıkmaya karşı olan güven de artmaktadır.</a:t>
            </a:r>
          </a:p>
        </p:txBody>
      </p:sp>
    </p:spTree>
    <p:extLst>
      <p:ext uri="{BB962C8B-B14F-4D97-AF65-F5344CB8AC3E}">
        <p14:creationId xmlns:p14="http://schemas.microsoft.com/office/powerpoint/2010/main" val="16079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3B07EE41-293E-D96B-41C6-F06961F5486D}"/>
              </a:ext>
            </a:extLst>
          </p:cNvPr>
          <p:cNvSpPr>
            <a:spLocks noGrp="1"/>
          </p:cNvSpPr>
          <p:nvPr>
            <p:ph idx="1"/>
          </p:nvPr>
        </p:nvSpPr>
        <p:spPr>
          <a:xfrm>
            <a:off x="4447308" y="591344"/>
            <a:ext cx="6906491" cy="5585619"/>
          </a:xfrm>
        </p:spPr>
        <p:txBody>
          <a:bodyPr anchor="ctr">
            <a:normAutofit/>
          </a:bodyPr>
          <a:lstStyle/>
          <a:p>
            <a:r>
              <a:rPr lang="tr-TR" dirty="0" err="1"/>
              <a:t>PharmD</a:t>
            </a:r>
            <a:r>
              <a:rPr lang="tr-TR" dirty="0"/>
              <a:t> programındakilerse </a:t>
            </a:r>
            <a:r>
              <a:rPr lang="tr-TR" dirty="0" err="1"/>
              <a:t>PhD</a:t>
            </a:r>
            <a:r>
              <a:rPr lang="tr-TR" dirty="0"/>
              <a:t> programındakilere göre akademik sahtekarlığın daha büyük bir sorun olduğunu düşünmektedir. </a:t>
            </a:r>
            <a:r>
              <a:rPr lang="tr-TR" dirty="0" err="1"/>
              <a:t>PhD</a:t>
            </a:r>
            <a:r>
              <a:rPr lang="tr-TR" dirty="0"/>
              <a:t> programındakilerse öğrencilerin akademik sahtekarlığı ve sonuçlarını daha iyi anladığını düşünmektedir.</a:t>
            </a:r>
          </a:p>
          <a:p>
            <a:r>
              <a:rPr lang="tr-TR" dirty="0"/>
              <a:t>Kadınlar akademik sahtekarlığın daha büyük bir problem olduğunu düşünmektedir.</a:t>
            </a:r>
          </a:p>
          <a:p>
            <a:endParaRPr lang="tr-TR" dirty="0"/>
          </a:p>
        </p:txBody>
      </p:sp>
    </p:spTree>
    <p:extLst>
      <p:ext uri="{BB962C8B-B14F-4D97-AF65-F5344CB8AC3E}">
        <p14:creationId xmlns:p14="http://schemas.microsoft.com/office/powerpoint/2010/main" val="259208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0771FA5-CEB0-6BAC-CA66-980FBE9ABD12}"/>
              </a:ext>
            </a:extLst>
          </p:cNvPr>
          <p:cNvSpPr>
            <a:spLocks noGrp="1"/>
          </p:cNvSpPr>
          <p:nvPr>
            <p:ph type="title"/>
          </p:nvPr>
        </p:nvSpPr>
        <p:spPr>
          <a:xfrm>
            <a:off x="686834" y="1153572"/>
            <a:ext cx="3200400" cy="4461163"/>
          </a:xfrm>
        </p:spPr>
        <p:txBody>
          <a:bodyPr>
            <a:normAutofit/>
          </a:bodyPr>
          <a:lstStyle/>
          <a:p>
            <a:r>
              <a:rPr lang="tr-TR">
                <a:solidFill>
                  <a:srgbClr val="FFFFFF"/>
                </a:solidFill>
              </a:rPr>
              <a:t>Tartışma</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F57DCE8E-E3A4-4CDA-5DE8-A62753C14452}"/>
              </a:ext>
            </a:extLst>
          </p:cNvPr>
          <p:cNvSpPr>
            <a:spLocks noGrp="1"/>
          </p:cNvSpPr>
          <p:nvPr>
            <p:ph idx="1"/>
          </p:nvPr>
        </p:nvSpPr>
        <p:spPr>
          <a:xfrm>
            <a:off x="4447308" y="591344"/>
            <a:ext cx="6906491" cy="5585619"/>
          </a:xfrm>
        </p:spPr>
        <p:txBody>
          <a:bodyPr anchor="ctr">
            <a:normAutofit/>
          </a:bodyPr>
          <a:lstStyle/>
          <a:p>
            <a:r>
              <a:rPr lang="tr-TR" sz="2600"/>
              <a:t>Politikalar genel olarak fakülte bazlı belirlendiği için üniversiteler arasında farklı çözümler ortaya çıkmaktadır. Bir standardın eksikliği ise çözümler konusunda hala belirsizlik yaratmaktadır.</a:t>
            </a:r>
          </a:p>
          <a:p>
            <a:r>
              <a:rPr lang="tr-TR" sz="2600"/>
              <a:t>Bu araştırmada genel olarak sorunlara çözme konusunda da fakültelerine karşı güveniyor </a:t>
            </a:r>
            <a:r>
              <a:rPr lang="tr-TR" sz="2600" err="1"/>
              <a:t>olsalarda</a:t>
            </a:r>
            <a:r>
              <a:rPr lang="tr-TR" sz="2600"/>
              <a:t> %32’lik bir kısım güvenmemektedir. Başka bir araştırmada ise eczacılık öğrencilerinin %63.6’sı «fakültede kopya çekmek zordur» şıkkına ya kesinlikle katılmıyorum ya da katılmıyorum cevabı vermiştir. </a:t>
            </a:r>
          </a:p>
          <a:p>
            <a:r>
              <a:rPr lang="tr-TR" sz="2600"/>
              <a:t>Yönetici rollerindeki insanların sisteme karşı güvenleri daha yüksek çıkmıştır ve sistemlerinin şeffaf olduklarına güvenleri daha yüksektir.</a:t>
            </a:r>
          </a:p>
        </p:txBody>
      </p:sp>
    </p:spTree>
    <p:extLst>
      <p:ext uri="{BB962C8B-B14F-4D97-AF65-F5344CB8AC3E}">
        <p14:creationId xmlns:p14="http://schemas.microsoft.com/office/powerpoint/2010/main" val="7055573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192</TotalTime>
  <Words>834</Words>
  <Application>Microsoft Office PowerPoint</Application>
  <PresentationFormat>Geniş ekran</PresentationFormat>
  <Paragraphs>67</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Pharmacy faculty experiences and perceptions of academic dishonesty </vt:lpstr>
      <vt:lpstr>Giriş</vt:lpstr>
      <vt:lpstr>Akademik Sahtekarlık</vt:lpstr>
      <vt:lpstr>Akademik Sahtekarlıkta Kontrol</vt:lpstr>
      <vt:lpstr>Öğrencilerin Gözünden Akademik Sahtekarlık</vt:lpstr>
      <vt:lpstr>Metodlar</vt:lpstr>
      <vt:lpstr>Sonuçlar</vt:lpstr>
      <vt:lpstr>PowerPoint Sunusu</vt:lpstr>
      <vt:lpstr>Tartışma</vt:lpstr>
      <vt:lpstr>PowerPoint Sunusu</vt:lpstr>
      <vt:lpstr>Sonuç Olarak</vt:lpstr>
      <vt:lpstr>Aşağıdakilerden hangisi akademik sahtekarlık tanımına girmemektedir?</vt:lpstr>
      <vt:lpstr>Aşağıdakilerden hangisi akademik sahtekarlığa karşı çözüm üretildiğini en çok düşünen gruptur?</vt:lpstr>
      <vt:lpstr>Meslek hayatında etik olmayan davranışlar sergileyenlerin en çok hangi öğrenci grubuyla bağlantısı olduğu düşünülmektedir?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Pharmacy faculty experiences and perceptions of academic dishonesty</dc:title>
  <dc:creator>Yagiz.Kulekci</dc:creator>
  <cp:lastModifiedBy>gülbin özçelikay</cp:lastModifiedBy>
  <cp:revision>13</cp:revision>
  <dcterms:created xsi:type="dcterms:W3CDTF">2023-11-26T08:07:18Z</dcterms:created>
  <dcterms:modified xsi:type="dcterms:W3CDTF">2023-12-19T07:29:01Z</dcterms:modified>
</cp:coreProperties>
</file>