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2"/>
  </p:notesMasterIdLst>
  <p:handoutMasterIdLst>
    <p:handoutMasterId r:id="rId53"/>
  </p:handoutMasterIdLst>
  <p:sldIdLst>
    <p:sldId id="268" r:id="rId3"/>
    <p:sldId id="257" r:id="rId4"/>
    <p:sldId id="271" r:id="rId5"/>
    <p:sldId id="272" r:id="rId6"/>
    <p:sldId id="273" r:id="rId7"/>
    <p:sldId id="274" r:id="rId8"/>
    <p:sldId id="312" r:id="rId9"/>
    <p:sldId id="276" r:id="rId10"/>
    <p:sldId id="259" r:id="rId11"/>
    <p:sldId id="278" r:id="rId12"/>
    <p:sldId id="321" r:id="rId13"/>
    <p:sldId id="261" r:id="rId14"/>
    <p:sldId id="262" r:id="rId15"/>
    <p:sldId id="323" r:id="rId16"/>
    <p:sldId id="294" r:id="rId17"/>
    <p:sldId id="322" r:id="rId18"/>
    <p:sldId id="324" r:id="rId19"/>
    <p:sldId id="263" r:id="rId20"/>
    <p:sldId id="279" r:id="rId21"/>
    <p:sldId id="325" r:id="rId22"/>
    <p:sldId id="326" r:id="rId23"/>
    <p:sldId id="264" r:id="rId24"/>
    <p:sldId id="327" r:id="rId25"/>
    <p:sldId id="328" r:id="rId26"/>
    <p:sldId id="280" r:id="rId27"/>
    <p:sldId id="265" r:id="rId28"/>
    <p:sldId id="266" r:id="rId29"/>
    <p:sldId id="281" r:id="rId30"/>
    <p:sldId id="329" r:id="rId31"/>
    <p:sldId id="295" r:id="rId32"/>
    <p:sldId id="331" r:id="rId33"/>
    <p:sldId id="290" r:id="rId34"/>
    <p:sldId id="299" r:id="rId35"/>
    <p:sldId id="296" r:id="rId36"/>
    <p:sldId id="282" r:id="rId37"/>
    <p:sldId id="283" r:id="rId38"/>
    <p:sldId id="298" r:id="rId39"/>
    <p:sldId id="284" r:id="rId40"/>
    <p:sldId id="330" r:id="rId41"/>
    <p:sldId id="297" r:id="rId42"/>
    <p:sldId id="288" r:id="rId43"/>
    <p:sldId id="286" r:id="rId44"/>
    <p:sldId id="285" r:id="rId45"/>
    <p:sldId id="292" r:id="rId46"/>
    <p:sldId id="293" r:id="rId47"/>
    <p:sldId id="287" r:id="rId48"/>
    <p:sldId id="289" r:id="rId49"/>
    <p:sldId id="291" r:id="rId50"/>
    <p:sldId id="332"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90952"/>
  </p:normalViewPr>
  <p:slideViewPr>
    <p:cSldViewPr>
      <p:cViewPr varScale="1">
        <p:scale>
          <a:sx n="104" d="100"/>
          <a:sy n="104" d="100"/>
        </p:scale>
        <p:origin x="216"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F95022BA-8C31-8A4C-81A0-91044E781429}"/>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08547" name="Rectangle 3">
            <a:extLst>
              <a:ext uri="{FF2B5EF4-FFF2-40B4-BE49-F238E27FC236}">
                <a16:creationId xmlns:a16="http://schemas.microsoft.com/office/drawing/2014/main" id="{8BCD707B-B310-054B-A4BA-37CD68EF4019}"/>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108548" name="Rectangle 4">
            <a:extLst>
              <a:ext uri="{FF2B5EF4-FFF2-40B4-BE49-F238E27FC236}">
                <a16:creationId xmlns:a16="http://schemas.microsoft.com/office/drawing/2014/main" id="{FDD9E8CB-F3BC-B746-9F12-A674AF849213}"/>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08549" name="Rectangle 5">
            <a:extLst>
              <a:ext uri="{FF2B5EF4-FFF2-40B4-BE49-F238E27FC236}">
                <a16:creationId xmlns:a16="http://schemas.microsoft.com/office/drawing/2014/main" id="{EDEC8FF7-53C7-9145-9431-BBD04BC0F9AD}"/>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2BCF3A7-3C4B-134A-B7BC-F4AF3DC1DBF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FD36575-07D7-2942-ABE1-61A44CFA6C7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49155" name="Rectangle 3">
            <a:extLst>
              <a:ext uri="{FF2B5EF4-FFF2-40B4-BE49-F238E27FC236}">
                <a16:creationId xmlns:a16="http://schemas.microsoft.com/office/drawing/2014/main" id="{8BAB99C8-151D-3A42-B454-0BE58DA1C6CF}"/>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9700" name="Rectangle 4">
            <a:extLst>
              <a:ext uri="{FF2B5EF4-FFF2-40B4-BE49-F238E27FC236}">
                <a16:creationId xmlns:a16="http://schemas.microsoft.com/office/drawing/2014/main" id="{13B29459-43A0-704B-A470-FBD7FEC50DC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a:extLst>
              <a:ext uri="{FF2B5EF4-FFF2-40B4-BE49-F238E27FC236}">
                <a16:creationId xmlns:a16="http://schemas.microsoft.com/office/drawing/2014/main" id="{3886EBC9-C4ED-8C40-A6CB-AB1AB3255F5F}"/>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9158" name="Rectangle 6">
            <a:extLst>
              <a:ext uri="{FF2B5EF4-FFF2-40B4-BE49-F238E27FC236}">
                <a16:creationId xmlns:a16="http://schemas.microsoft.com/office/drawing/2014/main" id="{1496346B-8A5E-344E-B8E2-39922B4CFD87}"/>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9159" name="Rectangle 7">
            <a:extLst>
              <a:ext uri="{FF2B5EF4-FFF2-40B4-BE49-F238E27FC236}">
                <a16:creationId xmlns:a16="http://schemas.microsoft.com/office/drawing/2014/main" id="{17D0B347-6B16-1644-A804-CC301087660F}"/>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0BD884A-08C6-8542-925F-F7304DE0D9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geonames2.nrcan.gc.ca/cgi-bin/sima_unique_v3?english?CAPHL?C"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CA59C228-0578-0345-91D5-25576F297B1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262BD33-A2A1-4245-9900-38C0DE6F7D9E}" type="slidenum">
              <a:rPr lang="en-US" altLang="en-US" sz="1200" smtClean="0"/>
              <a:pPr/>
              <a:t>7</a:t>
            </a:fld>
            <a:endParaRPr lang="en-US" altLang="en-US" sz="1200"/>
          </a:p>
        </p:txBody>
      </p:sp>
      <p:sp>
        <p:nvSpPr>
          <p:cNvPr id="38914" name="Rectangle 2">
            <a:extLst>
              <a:ext uri="{FF2B5EF4-FFF2-40B4-BE49-F238E27FC236}">
                <a16:creationId xmlns:a16="http://schemas.microsoft.com/office/drawing/2014/main" id="{7074752A-B973-5148-AA7E-E57E85F737A1}"/>
              </a:ext>
            </a:extLst>
          </p:cNvPr>
          <p:cNvSpPr>
            <a:spLocks noGrp="1" noRot="1" noChangeAspect="1" noChangeArrowheads="1" noTextEdit="1"/>
          </p:cNvSpPr>
          <p:nvPr>
            <p:ph type="sldImg"/>
          </p:nvPr>
        </p:nvSpPr>
        <p:spPr>
          <a:xfrm>
            <a:off x="1144588" y="687388"/>
            <a:ext cx="4572000" cy="3429000"/>
          </a:xfrm>
          <a:ln/>
        </p:spPr>
      </p:sp>
      <p:sp>
        <p:nvSpPr>
          <p:cNvPr id="38915" name="Rectangle 3">
            <a:extLst>
              <a:ext uri="{FF2B5EF4-FFF2-40B4-BE49-F238E27FC236}">
                <a16:creationId xmlns:a16="http://schemas.microsoft.com/office/drawing/2014/main" id="{DFF322FD-4E44-8948-B740-E9543C9DAC5D}"/>
              </a:ext>
            </a:extLst>
          </p:cNvPr>
          <p:cNvSpPr>
            <a:spLocks noGrp="1" noChangeArrowheads="1"/>
          </p:cNvSpPr>
          <p:nvPr>
            <p:ph type="body" idx="1"/>
          </p:nvPr>
        </p:nvSpPr>
        <p:spPr>
          <a:xfrm>
            <a:off x="685800" y="4343400"/>
            <a:ext cx="5486400" cy="41132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Structure was poorly understood</a:t>
            </a:r>
          </a:p>
          <a:p>
            <a:pPr eaLnBrk="1" hangingPunct="1"/>
            <a:r>
              <a:rPr lang="en-US" altLang="en-US"/>
              <a:t>Thought that </a:t>
            </a:r>
            <a:r>
              <a:rPr lang="en-US" altLang="en-US" b="1"/>
              <a:t>NA is genetic</a:t>
            </a:r>
            <a:r>
              <a:rPr lang="en-US" altLang="en-US"/>
              <a:t> material</a:t>
            </a:r>
            <a:r>
              <a:rPr lang="en-US" altLang="en-US" b="1"/>
              <a:t> but</a:t>
            </a:r>
            <a:r>
              <a:rPr lang="en-US" altLang="en-US"/>
              <a:t> further investigation showed that DNA </a:t>
            </a:r>
            <a:r>
              <a:rPr lang="en-US" altLang="en-US" b="1"/>
              <a:t>contained only 4</a:t>
            </a:r>
            <a:r>
              <a:rPr lang="en-US" altLang="en-US"/>
              <a:t> kinds of monomers  - seemed like it is </a:t>
            </a:r>
            <a:r>
              <a:rPr lang="en-US" altLang="en-US" b="1"/>
              <a:t>too simple</a:t>
            </a:r>
            <a:r>
              <a:rPr lang="en-US" altLang="en-US"/>
              <a:t> for such complicated role. They thought that NA is a structural material Names the substance nuclein because it seemed to come from cell nuclei</a:t>
            </a:r>
          </a:p>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B8C83A49-9E22-0D41-898E-22AB971DBA3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B27785A-48C8-D54A-81E8-760B877572BD}" type="slidenum">
              <a:rPr lang="en-US" altLang="en-US" sz="1200" smtClean="0"/>
              <a:pPr/>
              <a:t>11</a:t>
            </a:fld>
            <a:endParaRPr lang="en-US" altLang="en-US" sz="1200"/>
          </a:p>
        </p:txBody>
      </p:sp>
      <p:sp>
        <p:nvSpPr>
          <p:cNvPr id="44034" name="Rectangle 2">
            <a:extLst>
              <a:ext uri="{FF2B5EF4-FFF2-40B4-BE49-F238E27FC236}">
                <a16:creationId xmlns:a16="http://schemas.microsoft.com/office/drawing/2014/main" id="{41F809BF-FDA5-7147-9F16-D22B948BA4F3}"/>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D4937AC5-A672-2545-90D0-8613D93D88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When mouse is injected with dead S strain with intact capsules, the mouse</a:t>
            </a:r>
          </a:p>
          <a:p>
            <a:pPr eaLnBrk="1" hangingPunct="1"/>
            <a:r>
              <a:rPr lang="en-US" altLang="en-US"/>
              <a:t>lives – proving that the capsule alone does not kill the mouse.</a:t>
            </a:r>
          </a:p>
          <a:p>
            <a:pPr eaLnBrk="1" hangingPunct="1"/>
            <a:r>
              <a:rPr lang="en-US" altLang="en-US"/>
              <a:t>When living non-virulent R strain was mixed with dead</a:t>
            </a:r>
          </a:p>
          <a:p>
            <a:pPr eaLnBrk="1" hangingPunct="1"/>
            <a:r>
              <a:rPr lang="en-US" altLang="en-US"/>
              <a:t>virulent cells with intact capsules, the mouse died and S cells were found in</a:t>
            </a:r>
          </a:p>
          <a:p>
            <a:pPr eaLnBrk="1" hangingPunct="1"/>
            <a:r>
              <a:rPr lang="en-US" altLang="en-US"/>
              <a:t>mouse.</a:t>
            </a:r>
          </a:p>
          <a:p>
            <a:pPr eaLnBrk="1" hangingPunct="1"/>
            <a:r>
              <a:rPr lang="en-US" altLang="en-US"/>
              <a:t>Some substance in the dead S cells transformed the R cells from nonvirulent to virulent. The unknown substance was called the “chemical transforming principle.” Griffith’s Experiment (1920s) • S (smooth) bacterial strain is deadly (virulent) because it has a protective capsule that resists the mouse immune system. • The R (rough) strain lacks the protective capsule, and is destroyed by mouse immune system.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89DF48E0-9DD1-D742-8B87-EF53957F3FF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5671896-7729-D84C-AFFC-B404D1949CAF}" type="slidenum">
              <a:rPr lang="en-US" altLang="en-US" sz="1200" smtClean="0"/>
              <a:pPr/>
              <a:t>16</a:t>
            </a:fld>
            <a:endParaRPr lang="en-US" altLang="en-US" sz="1200"/>
          </a:p>
        </p:txBody>
      </p:sp>
      <p:sp>
        <p:nvSpPr>
          <p:cNvPr id="50178" name="Rectangle 2">
            <a:extLst>
              <a:ext uri="{FF2B5EF4-FFF2-40B4-BE49-F238E27FC236}">
                <a16:creationId xmlns:a16="http://schemas.microsoft.com/office/drawing/2014/main" id="{BC59BA75-FD3E-9A40-97B3-EF36D0543A05}"/>
              </a:ext>
            </a:extLst>
          </p:cNvPr>
          <p:cNvSpPr>
            <a:spLocks noGrp="1" noRot="1" noChangeAspect="1" noChangeArrowheads="1" noTextEdit="1"/>
          </p:cNvSpPr>
          <p:nvPr>
            <p:ph type="sldImg"/>
          </p:nvPr>
        </p:nvSpPr>
        <p:spPr>
          <a:xfrm>
            <a:off x="1144588" y="687388"/>
            <a:ext cx="4572000" cy="3429000"/>
          </a:xfrm>
          <a:ln/>
        </p:spPr>
      </p:sp>
      <p:sp>
        <p:nvSpPr>
          <p:cNvPr id="50179" name="Rectangle 3">
            <a:extLst>
              <a:ext uri="{FF2B5EF4-FFF2-40B4-BE49-F238E27FC236}">
                <a16:creationId xmlns:a16="http://schemas.microsoft.com/office/drawing/2014/main" id="{0B00702A-249A-F743-9E25-646C40F6FEF1}"/>
              </a:ext>
            </a:extLst>
          </p:cNvPr>
          <p:cNvSpPr>
            <a:spLocks noGrp="1" noChangeArrowheads="1"/>
          </p:cNvSpPr>
          <p:nvPr>
            <p:ph type="body" idx="1"/>
          </p:nvPr>
        </p:nvSpPr>
        <p:spPr>
          <a:xfrm>
            <a:off x="685800" y="4343400"/>
            <a:ext cx="5486400" cy="41132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Extracted DNA from smooth surface bacteria and introduced it  to rough </a:t>
            </a:r>
          </a:p>
          <a:p>
            <a:pPr eaLnBrk="1" hangingPunct="1"/>
            <a:endParaRPr lang="en-US" altLang="en-US"/>
          </a:p>
          <a:p>
            <a:pPr eaLnBrk="1" hangingPunct="1"/>
            <a:r>
              <a:rPr lang="en-US" altLang="en-US"/>
              <a:t>physician and bacteriologist, best known for his discoveries in genetics </a:t>
            </a:r>
          </a:p>
          <a:p>
            <a:pPr eaLnBrk="1" hangingPunct="1"/>
            <a:r>
              <a:rPr lang="en-US" altLang="en-US"/>
              <a:t>born in </a:t>
            </a:r>
            <a:r>
              <a:rPr lang="en-US" altLang="en-US">
                <a:hlinkClick r:id="rId3"/>
              </a:rPr>
              <a:t>Halifax</a:t>
            </a:r>
            <a:r>
              <a:rPr lang="en-US" altLang="en-US"/>
              <a:t>, Nova Scotia </a:t>
            </a:r>
          </a:p>
          <a:p>
            <a:pPr eaLnBrk="1" hangingPunct="1"/>
            <a:r>
              <a:rPr lang="en-US" altLang="en-US"/>
              <a:t>educated at Columbia University's College of Physicians and Surgeons </a:t>
            </a:r>
          </a:p>
          <a:p>
            <a:pPr eaLnBrk="1" hangingPunct="1"/>
            <a:r>
              <a:rPr lang="en-US" altLang="en-US"/>
              <a:t>first to show that the agent responsible for transferring genetic information was not a protein, as biochemists of the time believed, but deoxyribonucleic acid (DNA) </a:t>
            </a:r>
          </a:p>
          <a:p>
            <a:pPr eaLnBrk="1" hangingPunct="1"/>
            <a:r>
              <a:rPr lang="en-US" altLang="en-US"/>
              <a:t>Avery and his coworkers extracted a substance from a bacterium with a smooth surface and introduced it into a rough-surfaced bacterium. When the rough-surfaced bacteria transformed into the smooth-surfaced type, he knew the substance he had extracted contained the gene that coded for the smooth surface. Avery's team purified this substance and found it was pure DNA. </a:t>
            </a:r>
          </a:p>
          <a:p>
            <a:pPr eaLnBrk="1" hangingPunct="1"/>
            <a:r>
              <a:rPr lang="en-US" altLang="en-US"/>
              <a:t>the results were published in 1944, this paper led to more intensive studies of DNA, which eventually revealed it to be the agent of heredity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94B00157-0329-D143-8C68-4C2F2598A0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C5244C-7EA3-5A4B-B49B-CB6270D8730A}" type="slidenum">
              <a:rPr lang="en-US" altLang="en-US" sz="1200" smtClean="0"/>
              <a:pPr/>
              <a:t>17</a:t>
            </a:fld>
            <a:endParaRPr lang="en-US" altLang="en-US" sz="1200"/>
          </a:p>
        </p:txBody>
      </p:sp>
      <p:sp>
        <p:nvSpPr>
          <p:cNvPr id="52226" name="Rectangle 2">
            <a:extLst>
              <a:ext uri="{FF2B5EF4-FFF2-40B4-BE49-F238E27FC236}">
                <a16:creationId xmlns:a16="http://schemas.microsoft.com/office/drawing/2014/main" id="{BECFF143-D027-1E4B-BDD1-F7FA84378122}"/>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109D8077-5D71-5446-9263-BD16ECB1E33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They decided to use the process of elimination to figure out which part or parts of the extract were important by destroying each one and seeing what the effect on transformation was. </a:t>
            </a:r>
          </a:p>
          <a:p>
            <a:pPr eaLnBrk="1" hangingPunct="1"/>
            <a:r>
              <a:rPr lang="en-US" altLang="en-US"/>
              <a:t>Extracts were treated with either proteases</a:t>
            </a:r>
          </a:p>
          <a:p>
            <a:pPr eaLnBrk="1" hangingPunct="1"/>
            <a:r>
              <a:rPr lang="en-US" altLang="en-US"/>
              <a:t>(to destroy protein), RNase (to destroy RNA),</a:t>
            </a:r>
          </a:p>
          <a:p>
            <a:pPr eaLnBrk="1" hangingPunct="1"/>
            <a:r>
              <a:rPr lang="en-US" altLang="en-US"/>
              <a:t>or DNase (to destroy DNA). The ability of each</a:t>
            </a:r>
          </a:p>
          <a:p>
            <a:pPr eaLnBrk="1" hangingPunct="1"/>
            <a:r>
              <a:rPr lang="en-US" altLang="en-US"/>
              <a:t>of the treated extracts to transform R cells was</a:t>
            </a:r>
          </a:p>
          <a:p>
            <a:pPr eaLnBrk="1" hangingPunct="1"/>
            <a:r>
              <a:rPr lang="en-US" altLang="en-US"/>
              <a:t>then tested. Neither the proteases nor the RNase</a:t>
            </a:r>
          </a:p>
          <a:p>
            <a:pPr eaLnBrk="1" hangingPunct="1"/>
            <a:r>
              <a:rPr lang="en-US" altLang="en-US"/>
              <a:t>had any effect, but the DNase rendered the</a:t>
            </a:r>
          </a:p>
          <a:p>
            <a:pPr eaLnBrk="1" hangingPunct="1"/>
            <a:r>
              <a:rPr lang="en-US" altLang="en-US"/>
              <a:t>extracts inactive - </a:t>
            </a:r>
            <a:r>
              <a:rPr lang="en-US" altLang="en-US" b="1"/>
              <a:t>proving that transformation</a:t>
            </a:r>
          </a:p>
          <a:p>
            <a:pPr eaLnBrk="1" hangingPunct="1"/>
            <a:r>
              <a:rPr lang="en-US" altLang="en-US" b="1"/>
              <a:t>was due exclusively to DNA. </a:t>
            </a:r>
            <a:r>
              <a:rPr lang="en-US" altLang="en-US"/>
              <a:t>Also lipid and</a:t>
            </a:r>
          </a:p>
          <a:p>
            <a:pPr eaLnBrk="1" hangingPunct="1"/>
            <a:r>
              <a:rPr lang="en-US" altLang="en-US"/>
              <a:t>protein extraction did not reduce transformation.</a:t>
            </a:r>
          </a:p>
          <a:p>
            <a:pPr eaLnBrk="1" hangingPunct="1"/>
            <a:r>
              <a:rPr lang="en-US" altLang="en-US"/>
              <a:t>Oswald Avery published this work in 1943, with</a:t>
            </a:r>
          </a:p>
          <a:p>
            <a:pPr eaLnBrk="1" hangingPunct="1"/>
            <a:r>
              <a:rPr lang="en-US" altLang="en-US"/>
              <a:t>Colin MacLeod and Maclyn MacCarthy as</a:t>
            </a:r>
          </a:p>
          <a:p>
            <a:pPr eaLnBrk="1" hangingPunct="1"/>
            <a:r>
              <a:rPr lang="en-US" altLang="en-US"/>
              <a:t>co-authors.</a:t>
            </a:r>
          </a:p>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0DE40E88-DE78-ED4C-8B6E-6DA1B6FE37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AA3A1A4-1085-134B-A38C-3CF4AD010FE0}" type="slidenum">
              <a:rPr lang="en-US" altLang="en-US" sz="1200" smtClean="0"/>
              <a:pPr/>
              <a:t>23</a:t>
            </a:fld>
            <a:endParaRPr lang="en-US" altLang="en-US" sz="1200"/>
          </a:p>
        </p:txBody>
      </p:sp>
      <p:sp>
        <p:nvSpPr>
          <p:cNvPr id="59394" name="Rectangle 2">
            <a:extLst>
              <a:ext uri="{FF2B5EF4-FFF2-40B4-BE49-F238E27FC236}">
                <a16:creationId xmlns:a16="http://schemas.microsoft.com/office/drawing/2014/main" id="{816AE619-0951-4247-B8D0-37EB0DF8096A}"/>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DB1FDC8B-0319-A64C-B790-FBA4BBA58D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r>
              <a:rPr lang="en-US" altLang="en-US"/>
              <a:t>connecting DNA and heredity.</a:t>
            </a:r>
            <a:endParaRPr lang="en-US" altLang="en-US" b="1"/>
          </a:p>
          <a:p>
            <a:pPr marL="228600" indent="-228600" eaLnBrk="1" hangingPunct="1"/>
            <a:r>
              <a:rPr lang="en-US" altLang="en-US" b="1"/>
              <a:t>Side by side experiments</a:t>
            </a:r>
            <a:r>
              <a:rPr lang="en-US" altLang="en-US"/>
              <a:t> are performed with separate bacteriophage (virus) cultures in which either the protein capsule is labeled with radioactive sulfur or the DNA core is labeled with radioactive phosphorus.</a:t>
            </a:r>
          </a:p>
          <a:p>
            <a:pPr marL="228600" indent="-228600" eaLnBrk="1" hangingPunct="1"/>
            <a:r>
              <a:rPr lang="en-US" altLang="en-US"/>
              <a:t>The radioactively labeled phages are allowed to infect bacteria. </a:t>
            </a:r>
          </a:p>
          <a:p>
            <a:pPr marL="228600" indent="-228600" eaLnBrk="1" hangingPunct="1"/>
            <a:r>
              <a:rPr lang="en-US" altLang="en-US"/>
              <a:t>Agitation in a blender dislodges phage particles from bacterial cells. </a:t>
            </a:r>
          </a:p>
          <a:p>
            <a:pPr marL="228600" indent="-228600" eaLnBrk="1" hangingPunct="1"/>
            <a:r>
              <a:rPr lang="en-US" altLang="en-US"/>
              <a:t>Centrifugation concentrates cells, separating them from the phage particles left in the supernatant. </a:t>
            </a:r>
          </a:p>
          <a:p>
            <a:pPr marL="228600" indent="-228600" eaLnBrk="1" hangingPunct="1"/>
            <a:r>
              <a:rPr lang="en-US" altLang="en-US" b="1"/>
              <a:t>Results:</a:t>
            </a:r>
            <a:endParaRPr lang="en-US" altLang="en-US"/>
          </a:p>
          <a:p>
            <a:pPr marL="228600" indent="-228600" eaLnBrk="1" hangingPunct="1"/>
            <a:r>
              <a:rPr lang="en-US" altLang="en-US"/>
              <a:t>Radioactive sulfur is found predominantly in the supernatant. </a:t>
            </a:r>
          </a:p>
          <a:p>
            <a:pPr marL="228600" indent="-228600" eaLnBrk="1" hangingPunct="1"/>
            <a:r>
              <a:rPr lang="en-US" altLang="en-US"/>
              <a:t>Radioactive phosphorus is found predominantly in the cell fraction, from which a new generation of infective phage can be isolated. </a:t>
            </a:r>
          </a:p>
          <a:p>
            <a:pPr marL="228600" indent="-228600" eaLnBrk="1" hangingPunct="1"/>
            <a:r>
              <a:rPr lang="en-US" altLang="en-US" b="1"/>
              <a:t>Conclusion</a:t>
            </a:r>
            <a:r>
              <a:rPr lang="en-US" altLang="en-US"/>
              <a:t>: The active component of the bacteriophage that transmits the infective characteristic is the DNA. There is a clear correlation between DNA and genetic information.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FF60307C-AA77-5D46-98EB-F4ED7723D4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DC1471-F703-EC48-9F91-FB82F281CDB4}" type="slidenum">
              <a:rPr lang="en-US" altLang="en-US" sz="1200" smtClean="0"/>
              <a:pPr/>
              <a:t>29</a:t>
            </a:fld>
            <a:endParaRPr lang="en-US" altLang="en-US" sz="1200"/>
          </a:p>
        </p:txBody>
      </p:sp>
      <p:sp>
        <p:nvSpPr>
          <p:cNvPr id="66562" name="Rectangle 2">
            <a:extLst>
              <a:ext uri="{FF2B5EF4-FFF2-40B4-BE49-F238E27FC236}">
                <a16:creationId xmlns:a16="http://schemas.microsoft.com/office/drawing/2014/main" id="{1548E10A-3FD8-C445-8CB5-43FEE3A84370}"/>
              </a:ext>
            </a:extLst>
          </p:cNvPr>
          <p:cNvSpPr>
            <a:spLocks noGrp="1" noRot="1" noChangeAspect="1" noChangeArrowheads="1" noTextEdit="1"/>
          </p:cNvSpPr>
          <p:nvPr>
            <p:ph type="sldImg"/>
          </p:nvPr>
        </p:nvSpPr>
        <p:spPr>
          <a:xfrm>
            <a:off x="1144588" y="687388"/>
            <a:ext cx="4572000" cy="3429000"/>
          </a:xfrm>
          <a:ln/>
        </p:spPr>
      </p:sp>
      <p:sp>
        <p:nvSpPr>
          <p:cNvPr id="66563" name="Rectangle 3">
            <a:extLst>
              <a:ext uri="{FF2B5EF4-FFF2-40B4-BE49-F238E27FC236}">
                <a16:creationId xmlns:a16="http://schemas.microsoft.com/office/drawing/2014/main" id="{F5E46682-6138-8946-A508-E2D5B95B6603}"/>
              </a:ext>
            </a:extLst>
          </p:cNvPr>
          <p:cNvSpPr>
            <a:spLocks noGrp="1" noChangeArrowheads="1"/>
          </p:cNvSpPr>
          <p:nvPr>
            <p:ph type="body" idx="1"/>
          </p:nvPr>
        </p:nvSpPr>
        <p:spPr>
          <a:xfrm>
            <a:off x="685800" y="4343400"/>
            <a:ext cx="5486400" cy="41132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  # of Adenin units were EQUAL to the # of T        G  =  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D91B3D0B-423B-304A-8BA1-B2FF4E8E739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4686735-8E93-5044-8F5C-0310FD1CDD1D}" type="slidenum">
              <a:rPr lang="en-US" altLang="en-US" sz="1200" smtClean="0"/>
              <a:pPr/>
              <a:t>31</a:t>
            </a:fld>
            <a:endParaRPr lang="en-US" altLang="en-US" sz="1200"/>
          </a:p>
        </p:txBody>
      </p:sp>
      <p:sp>
        <p:nvSpPr>
          <p:cNvPr id="69634" name="Rectangle 2">
            <a:extLst>
              <a:ext uri="{FF2B5EF4-FFF2-40B4-BE49-F238E27FC236}">
                <a16:creationId xmlns:a16="http://schemas.microsoft.com/office/drawing/2014/main" id="{C4D0E655-8349-5F44-B16A-236566BD5D50}"/>
              </a:ext>
            </a:extLst>
          </p:cNvPr>
          <p:cNvSpPr>
            <a:spLocks noGrp="1" noRot="1" noChangeAspect="1" noChangeArrowheads="1" noTextEdit="1"/>
          </p:cNvSpPr>
          <p:nvPr>
            <p:ph type="sldImg"/>
          </p:nvPr>
        </p:nvSpPr>
        <p:spPr>
          <a:xfrm>
            <a:off x="1144588" y="687388"/>
            <a:ext cx="4572000" cy="3429000"/>
          </a:xfrm>
          <a:ln/>
        </p:spPr>
      </p:sp>
      <p:sp>
        <p:nvSpPr>
          <p:cNvPr id="69635" name="Rectangle 3">
            <a:extLst>
              <a:ext uri="{FF2B5EF4-FFF2-40B4-BE49-F238E27FC236}">
                <a16:creationId xmlns:a16="http://schemas.microsoft.com/office/drawing/2014/main" id="{A3BCA33F-621C-AC4B-B1E9-B6C2105DA5B3}"/>
              </a:ext>
            </a:extLst>
          </p:cNvPr>
          <p:cNvSpPr>
            <a:spLocks noGrp="1" noChangeArrowheads="1"/>
          </p:cNvSpPr>
          <p:nvPr>
            <p:ph type="body" idx="1"/>
          </p:nvPr>
        </p:nvSpPr>
        <p:spPr>
          <a:xfrm>
            <a:off x="685800" y="4343400"/>
            <a:ext cx="5486400" cy="41132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Complementary double-helical structure of DNA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669E85FF-008B-FF4B-813A-F8BAADB6B66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CDCA3C4-E4CD-3442-9624-9EA50AC87B25}" type="slidenum">
              <a:rPr lang="en-US" altLang="en-US" sz="1200" smtClean="0"/>
              <a:pPr/>
              <a:t>39</a:t>
            </a:fld>
            <a:endParaRPr lang="en-US" altLang="en-US" sz="1200"/>
          </a:p>
        </p:txBody>
      </p:sp>
      <p:sp>
        <p:nvSpPr>
          <p:cNvPr id="78850" name="Rectangle 2">
            <a:extLst>
              <a:ext uri="{FF2B5EF4-FFF2-40B4-BE49-F238E27FC236}">
                <a16:creationId xmlns:a16="http://schemas.microsoft.com/office/drawing/2014/main" id="{92845057-C203-3243-A1A3-388753B40F2F}"/>
              </a:ext>
            </a:extLst>
          </p:cNvPr>
          <p:cNvSpPr>
            <a:spLocks noGrp="1" noRot="1" noChangeAspect="1" noChangeArrowheads="1" noTextEdit="1"/>
          </p:cNvSpPr>
          <p:nvPr>
            <p:ph type="sldImg"/>
          </p:nvPr>
        </p:nvSpPr>
        <p:spPr>
          <a:xfrm>
            <a:off x="1144588" y="687388"/>
            <a:ext cx="4572000" cy="3429000"/>
          </a:xfrm>
          <a:ln/>
        </p:spPr>
      </p:sp>
      <p:sp>
        <p:nvSpPr>
          <p:cNvPr id="78851" name="Rectangle 3">
            <a:extLst>
              <a:ext uri="{FF2B5EF4-FFF2-40B4-BE49-F238E27FC236}">
                <a16:creationId xmlns:a16="http://schemas.microsoft.com/office/drawing/2014/main" id="{31491686-6B5D-0A4E-8560-AF1A0C491619}"/>
              </a:ext>
            </a:extLst>
          </p:cNvPr>
          <p:cNvSpPr>
            <a:spLocks noGrp="1" noChangeArrowheads="1"/>
          </p:cNvSpPr>
          <p:nvPr>
            <p:ph type="body" idx="1"/>
          </p:nvPr>
        </p:nvSpPr>
        <p:spPr>
          <a:xfrm>
            <a:off x="685800" y="4343400"/>
            <a:ext cx="5486400" cy="41132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X-ray  diffraction images   --  double stranded and helical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8A6EB753-C356-9543-AE07-AD0AD749E8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896AA9F-29AB-CE4B-ABA0-15218B049C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9085E86-8F20-E74B-BA5A-AFAC222A4C9E}"/>
              </a:ext>
            </a:extLst>
          </p:cNvPr>
          <p:cNvSpPr>
            <a:spLocks noGrp="1" noChangeArrowheads="1"/>
          </p:cNvSpPr>
          <p:nvPr>
            <p:ph type="sldNum" sz="quarter" idx="12"/>
          </p:nvPr>
        </p:nvSpPr>
        <p:spPr>
          <a:ln/>
        </p:spPr>
        <p:txBody>
          <a:bodyPr/>
          <a:lstStyle>
            <a:lvl1pPr>
              <a:defRPr/>
            </a:lvl1pPr>
          </a:lstStyle>
          <a:p>
            <a:pPr>
              <a:defRPr/>
            </a:pPr>
            <a:fld id="{AC340C96-F506-C045-BCD0-B6183F35861C}" type="slidenum">
              <a:rPr lang="en-US" altLang="en-US"/>
              <a:pPr>
                <a:defRPr/>
              </a:pPr>
              <a:t>‹#›</a:t>
            </a:fld>
            <a:endParaRPr lang="en-US" altLang="en-US"/>
          </a:p>
        </p:txBody>
      </p:sp>
    </p:spTree>
    <p:extLst>
      <p:ext uri="{BB962C8B-B14F-4D97-AF65-F5344CB8AC3E}">
        <p14:creationId xmlns:p14="http://schemas.microsoft.com/office/powerpoint/2010/main" val="2782572217"/>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138276-42A6-6D4F-94DC-0182C8DBB18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59A0A4B-1030-F04E-B6F6-3AAB5D4031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DF7A7DF-57A2-C241-8CEE-8782606843C7}"/>
              </a:ext>
            </a:extLst>
          </p:cNvPr>
          <p:cNvSpPr>
            <a:spLocks noGrp="1" noChangeArrowheads="1"/>
          </p:cNvSpPr>
          <p:nvPr>
            <p:ph type="sldNum" sz="quarter" idx="12"/>
          </p:nvPr>
        </p:nvSpPr>
        <p:spPr>
          <a:ln/>
        </p:spPr>
        <p:txBody>
          <a:bodyPr/>
          <a:lstStyle>
            <a:lvl1pPr>
              <a:defRPr/>
            </a:lvl1pPr>
          </a:lstStyle>
          <a:p>
            <a:pPr>
              <a:defRPr/>
            </a:pPr>
            <a:fld id="{8432B7C5-E315-C742-B87E-C0CA4B3547B7}" type="slidenum">
              <a:rPr lang="en-US" altLang="en-US"/>
              <a:pPr>
                <a:defRPr/>
              </a:pPr>
              <a:t>‹#›</a:t>
            </a:fld>
            <a:endParaRPr lang="en-US" altLang="en-US"/>
          </a:p>
        </p:txBody>
      </p:sp>
    </p:spTree>
    <p:extLst>
      <p:ext uri="{BB962C8B-B14F-4D97-AF65-F5344CB8AC3E}">
        <p14:creationId xmlns:p14="http://schemas.microsoft.com/office/powerpoint/2010/main" val="2141443674"/>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975B0B-35E2-2E42-9212-B4DFD90097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9AC3FC9-4699-5F49-8FDB-4B29DE8ADB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6D5E5B0-3C0E-D945-AED5-FCC0BD69112C}"/>
              </a:ext>
            </a:extLst>
          </p:cNvPr>
          <p:cNvSpPr>
            <a:spLocks noGrp="1" noChangeArrowheads="1"/>
          </p:cNvSpPr>
          <p:nvPr>
            <p:ph type="sldNum" sz="quarter" idx="12"/>
          </p:nvPr>
        </p:nvSpPr>
        <p:spPr>
          <a:ln/>
        </p:spPr>
        <p:txBody>
          <a:bodyPr/>
          <a:lstStyle>
            <a:lvl1pPr>
              <a:defRPr/>
            </a:lvl1pPr>
          </a:lstStyle>
          <a:p>
            <a:pPr>
              <a:defRPr/>
            </a:pPr>
            <a:fld id="{B72842D9-686C-DB48-B485-72EA1FE1D812}" type="slidenum">
              <a:rPr lang="en-US" altLang="en-US"/>
              <a:pPr>
                <a:defRPr/>
              </a:pPr>
              <a:t>‹#›</a:t>
            </a:fld>
            <a:endParaRPr lang="en-US" altLang="en-US"/>
          </a:p>
        </p:txBody>
      </p:sp>
    </p:spTree>
    <p:extLst>
      <p:ext uri="{BB962C8B-B14F-4D97-AF65-F5344CB8AC3E}">
        <p14:creationId xmlns:p14="http://schemas.microsoft.com/office/powerpoint/2010/main" val="936920167"/>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02219D-D47B-204F-9095-198F5A6490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A0A894A-0D85-E94D-9890-2B5C273F4C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787F51B-9BEF-944D-AC61-F936D2E5224C}"/>
              </a:ext>
            </a:extLst>
          </p:cNvPr>
          <p:cNvSpPr>
            <a:spLocks noGrp="1" noChangeArrowheads="1"/>
          </p:cNvSpPr>
          <p:nvPr>
            <p:ph type="sldNum" sz="quarter" idx="12"/>
          </p:nvPr>
        </p:nvSpPr>
        <p:spPr>
          <a:ln/>
        </p:spPr>
        <p:txBody>
          <a:bodyPr/>
          <a:lstStyle>
            <a:lvl1pPr>
              <a:defRPr/>
            </a:lvl1pPr>
          </a:lstStyle>
          <a:p>
            <a:pPr>
              <a:defRPr/>
            </a:pPr>
            <a:fld id="{D7DF8493-BFC1-3C45-A0E0-B6B947D5BC07}" type="slidenum">
              <a:rPr lang="en-US" altLang="en-US"/>
              <a:pPr>
                <a:defRPr/>
              </a:pPr>
              <a:t>‹#›</a:t>
            </a:fld>
            <a:endParaRPr lang="en-US" altLang="en-US"/>
          </a:p>
        </p:txBody>
      </p:sp>
    </p:spTree>
    <p:extLst>
      <p:ext uri="{BB962C8B-B14F-4D97-AF65-F5344CB8AC3E}">
        <p14:creationId xmlns:p14="http://schemas.microsoft.com/office/powerpoint/2010/main" val="917863084"/>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16580A22-01B0-524F-927F-6B9FBDF39A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5EEED8C2-885C-F74A-A4BB-A9770D28BD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644B0033-43EC-E040-BAD4-DA1F0AB6A9C8}"/>
              </a:ext>
            </a:extLst>
          </p:cNvPr>
          <p:cNvSpPr>
            <a:spLocks noGrp="1" noChangeArrowheads="1"/>
          </p:cNvSpPr>
          <p:nvPr>
            <p:ph type="sldNum" sz="quarter" idx="12"/>
          </p:nvPr>
        </p:nvSpPr>
        <p:spPr>
          <a:ln/>
        </p:spPr>
        <p:txBody>
          <a:bodyPr/>
          <a:lstStyle>
            <a:lvl1pPr>
              <a:defRPr/>
            </a:lvl1pPr>
          </a:lstStyle>
          <a:p>
            <a:pPr>
              <a:defRPr/>
            </a:pPr>
            <a:fld id="{6CA45F55-2972-1748-A170-D35E30B6759E}" type="slidenum">
              <a:rPr lang="en-US" altLang="en-US"/>
              <a:pPr>
                <a:defRPr/>
              </a:pPr>
              <a:t>‹#›</a:t>
            </a:fld>
            <a:endParaRPr lang="en-US" altLang="en-US"/>
          </a:p>
        </p:txBody>
      </p:sp>
    </p:spTree>
    <p:extLst>
      <p:ext uri="{BB962C8B-B14F-4D97-AF65-F5344CB8AC3E}">
        <p14:creationId xmlns:p14="http://schemas.microsoft.com/office/powerpoint/2010/main" val="1460113530"/>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870EDE6-C8A6-6640-BF50-696906F6232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99292D4-63B5-8046-99E8-1A63FDBDB2B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4A81194-9468-5641-92CE-017C3EAC2C4D}"/>
              </a:ext>
            </a:extLst>
          </p:cNvPr>
          <p:cNvSpPr>
            <a:spLocks noGrp="1"/>
          </p:cNvSpPr>
          <p:nvPr>
            <p:ph type="sldNum" sz="quarter" idx="12"/>
          </p:nvPr>
        </p:nvSpPr>
        <p:spPr/>
        <p:txBody>
          <a:bodyPr/>
          <a:lstStyle>
            <a:lvl1pPr>
              <a:defRPr/>
            </a:lvl1pPr>
          </a:lstStyle>
          <a:p>
            <a:pPr>
              <a:defRPr/>
            </a:pPr>
            <a:fld id="{B65895EF-A0D9-E245-A5ED-05C46E510528}" type="slidenum">
              <a:rPr lang="en-US" altLang="en-US"/>
              <a:pPr>
                <a:defRPr/>
              </a:pPr>
              <a:t>‹#›</a:t>
            </a:fld>
            <a:endParaRPr lang="en-US" altLang="en-US"/>
          </a:p>
        </p:txBody>
      </p:sp>
    </p:spTree>
    <p:extLst>
      <p:ext uri="{BB962C8B-B14F-4D97-AF65-F5344CB8AC3E}">
        <p14:creationId xmlns:p14="http://schemas.microsoft.com/office/powerpoint/2010/main" val="3706077529"/>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B61A03-6A18-D146-9B8D-E9BB681F998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4AB9FC6-1568-974A-81B3-3D0BCFD9DE2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370E525-53F7-6845-B5CC-AF3CDABDAF6C}"/>
              </a:ext>
            </a:extLst>
          </p:cNvPr>
          <p:cNvSpPr>
            <a:spLocks noGrp="1"/>
          </p:cNvSpPr>
          <p:nvPr>
            <p:ph type="sldNum" sz="quarter" idx="12"/>
          </p:nvPr>
        </p:nvSpPr>
        <p:spPr/>
        <p:txBody>
          <a:bodyPr/>
          <a:lstStyle>
            <a:lvl1pPr>
              <a:defRPr/>
            </a:lvl1pPr>
          </a:lstStyle>
          <a:p>
            <a:pPr>
              <a:defRPr/>
            </a:pPr>
            <a:fld id="{E0B3F32C-EFAF-A24F-A96E-C672C3A1616F}" type="slidenum">
              <a:rPr lang="en-US" altLang="en-US"/>
              <a:pPr>
                <a:defRPr/>
              </a:pPr>
              <a:t>‹#›</a:t>
            </a:fld>
            <a:endParaRPr lang="en-US" altLang="en-US"/>
          </a:p>
        </p:txBody>
      </p:sp>
    </p:spTree>
    <p:extLst>
      <p:ext uri="{BB962C8B-B14F-4D97-AF65-F5344CB8AC3E}">
        <p14:creationId xmlns:p14="http://schemas.microsoft.com/office/powerpoint/2010/main" val="41373174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75EF19-A4A1-674F-BDDB-CA98BFA3EA3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417204D-97E5-8341-BB6A-6307E8D23E6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90F0748-B790-8347-A299-5AB91EBCEFEB}"/>
              </a:ext>
            </a:extLst>
          </p:cNvPr>
          <p:cNvSpPr>
            <a:spLocks noGrp="1"/>
          </p:cNvSpPr>
          <p:nvPr>
            <p:ph type="sldNum" sz="quarter" idx="12"/>
          </p:nvPr>
        </p:nvSpPr>
        <p:spPr/>
        <p:txBody>
          <a:bodyPr/>
          <a:lstStyle>
            <a:lvl1pPr>
              <a:defRPr/>
            </a:lvl1pPr>
          </a:lstStyle>
          <a:p>
            <a:pPr>
              <a:defRPr/>
            </a:pPr>
            <a:fld id="{BF5553BB-3514-9442-8E18-F8C63F57EA6E}" type="slidenum">
              <a:rPr lang="en-US" altLang="en-US"/>
              <a:pPr>
                <a:defRPr/>
              </a:pPr>
              <a:t>‹#›</a:t>
            </a:fld>
            <a:endParaRPr lang="en-US" altLang="en-US"/>
          </a:p>
        </p:txBody>
      </p:sp>
    </p:spTree>
    <p:extLst>
      <p:ext uri="{BB962C8B-B14F-4D97-AF65-F5344CB8AC3E}">
        <p14:creationId xmlns:p14="http://schemas.microsoft.com/office/powerpoint/2010/main" val="1989051277"/>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91E7882-EC52-3649-A306-598CED8F12F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9D9E269-BEE5-674B-B294-A282A280250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25B21589-92D4-1040-9350-846033D7CD93}"/>
              </a:ext>
            </a:extLst>
          </p:cNvPr>
          <p:cNvSpPr>
            <a:spLocks noGrp="1"/>
          </p:cNvSpPr>
          <p:nvPr>
            <p:ph type="sldNum" sz="quarter" idx="12"/>
          </p:nvPr>
        </p:nvSpPr>
        <p:spPr/>
        <p:txBody>
          <a:bodyPr/>
          <a:lstStyle>
            <a:lvl1pPr>
              <a:defRPr/>
            </a:lvl1pPr>
          </a:lstStyle>
          <a:p>
            <a:pPr>
              <a:defRPr/>
            </a:pPr>
            <a:fld id="{D7ADFCF5-2806-5047-A6FF-643DAA5F1CE3}" type="slidenum">
              <a:rPr lang="en-US" altLang="en-US"/>
              <a:pPr>
                <a:defRPr/>
              </a:pPr>
              <a:t>‹#›</a:t>
            </a:fld>
            <a:endParaRPr lang="en-US" altLang="en-US"/>
          </a:p>
        </p:txBody>
      </p:sp>
    </p:spTree>
    <p:extLst>
      <p:ext uri="{BB962C8B-B14F-4D97-AF65-F5344CB8AC3E}">
        <p14:creationId xmlns:p14="http://schemas.microsoft.com/office/powerpoint/2010/main" val="346376635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DC87C85-DAEB-9B40-B670-AB4F1019EEFF}"/>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189FF376-E52F-B942-A6A5-CC86A8C1F05D}"/>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EB5A093D-4C79-EC47-9E76-B6A316CB37EF}"/>
              </a:ext>
            </a:extLst>
          </p:cNvPr>
          <p:cNvSpPr>
            <a:spLocks noGrp="1"/>
          </p:cNvSpPr>
          <p:nvPr>
            <p:ph type="sldNum" sz="quarter" idx="12"/>
          </p:nvPr>
        </p:nvSpPr>
        <p:spPr/>
        <p:txBody>
          <a:bodyPr/>
          <a:lstStyle>
            <a:lvl1pPr>
              <a:defRPr/>
            </a:lvl1pPr>
          </a:lstStyle>
          <a:p>
            <a:pPr>
              <a:defRPr/>
            </a:pPr>
            <a:fld id="{D1E5ECF7-F9BF-6A4C-8F44-0E31268D248D}" type="slidenum">
              <a:rPr lang="en-US" altLang="en-US"/>
              <a:pPr>
                <a:defRPr/>
              </a:pPr>
              <a:t>‹#›</a:t>
            </a:fld>
            <a:endParaRPr lang="en-US" altLang="en-US"/>
          </a:p>
        </p:txBody>
      </p:sp>
    </p:spTree>
    <p:extLst>
      <p:ext uri="{BB962C8B-B14F-4D97-AF65-F5344CB8AC3E}">
        <p14:creationId xmlns:p14="http://schemas.microsoft.com/office/powerpoint/2010/main" val="166924849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5739139-23D9-C843-BE89-B739D8953993}"/>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1364D704-C572-E148-B4F1-96D2476A8846}"/>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BB332FDA-39BC-454C-A988-DD91E218D64B}"/>
              </a:ext>
            </a:extLst>
          </p:cNvPr>
          <p:cNvSpPr>
            <a:spLocks noGrp="1"/>
          </p:cNvSpPr>
          <p:nvPr>
            <p:ph type="sldNum" sz="quarter" idx="12"/>
          </p:nvPr>
        </p:nvSpPr>
        <p:spPr/>
        <p:txBody>
          <a:bodyPr/>
          <a:lstStyle>
            <a:lvl1pPr>
              <a:defRPr/>
            </a:lvl1pPr>
          </a:lstStyle>
          <a:p>
            <a:pPr>
              <a:defRPr/>
            </a:pPr>
            <a:fld id="{CE55970A-E6CE-3749-A83A-5B7928F7BD5D}" type="slidenum">
              <a:rPr lang="en-US" altLang="en-US"/>
              <a:pPr>
                <a:defRPr/>
              </a:pPr>
              <a:t>‹#›</a:t>
            </a:fld>
            <a:endParaRPr lang="en-US" altLang="en-US"/>
          </a:p>
        </p:txBody>
      </p:sp>
    </p:spTree>
    <p:extLst>
      <p:ext uri="{BB962C8B-B14F-4D97-AF65-F5344CB8AC3E}">
        <p14:creationId xmlns:p14="http://schemas.microsoft.com/office/powerpoint/2010/main" val="355192654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8B71C8-BC02-1749-8CC2-EEB6658871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8355E64-2994-1542-8C2D-EDC8F87AFA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53FE5B0-A0E9-074B-A493-622C24FEB0E7}"/>
              </a:ext>
            </a:extLst>
          </p:cNvPr>
          <p:cNvSpPr>
            <a:spLocks noGrp="1" noChangeArrowheads="1"/>
          </p:cNvSpPr>
          <p:nvPr>
            <p:ph type="sldNum" sz="quarter" idx="12"/>
          </p:nvPr>
        </p:nvSpPr>
        <p:spPr>
          <a:ln/>
        </p:spPr>
        <p:txBody>
          <a:bodyPr/>
          <a:lstStyle>
            <a:lvl1pPr>
              <a:defRPr/>
            </a:lvl1pPr>
          </a:lstStyle>
          <a:p>
            <a:pPr>
              <a:defRPr/>
            </a:pPr>
            <a:fld id="{2F7F4528-4552-914E-AFD7-DF9A59147B13}" type="slidenum">
              <a:rPr lang="en-US" altLang="en-US"/>
              <a:pPr>
                <a:defRPr/>
              </a:pPr>
              <a:t>‹#›</a:t>
            </a:fld>
            <a:endParaRPr lang="en-US" altLang="en-US"/>
          </a:p>
        </p:txBody>
      </p:sp>
    </p:spTree>
    <p:extLst>
      <p:ext uri="{BB962C8B-B14F-4D97-AF65-F5344CB8AC3E}">
        <p14:creationId xmlns:p14="http://schemas.microsoft.com/office/powerpoint/2010/main" val="3122382889"/>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712421B-6F5B-9747-8C65-5EFD46CA347F}"/>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C7A08250-FFAC-BE48-93B5-A1CF1357C59D}"/>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117A68A6-3E0D-FD46-B044-1FD5C8F3E049}"/>
              </a:ext>
            </a:extLst>
          </p:cNvPr>
          <p:cNvSpPr>
            <a:spLocks noGrp="1"/>
          </p:cNvSpPr>
          <p:nvPr>
            <p:ph type="sldNum" sz="quarter" idx="12"/>
          </p:nvPr>
        </p:nvSpPr>
        <p:spPr/>
        <p:txBody>
          <a:bodyPr/>
          <a:lstStyle>
            <a:lvl1pPr>
              <a:defRPr/>
            </a:lvl1pPr>
          </a:lstStyle>
          <a:p>
            <a:pPr>
              <a:defRPr/>
            </a:pPr>
            <a:fld id="{DBF39E7E-8684-D746-88FB-8CDF42E14E01}" type="slidenum">
              <a:rPr lang="en-US" altLang="en-US"/>
              <a:pPr>
                <a:defRPr/>
              </a:pPr>
              <a:t>‹#›</a:t>
            </a:fld>
            <a:endParaRPr lang="en-US" altLang="en-US"/>
          </a:p>
        </p:txBody>
      </p:sp>
    </p:spTree>
    <p:extLst>
      <p:ext uri="{BB962C8B-B14F-4D97-AF65-F5344CB8AC3E}">
        <p14:creationId xmlns:p14="http://schemas.microsoft.com/office/powerpoint/2010/main" val="3618212319"/>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2A58D60-E38F-7147-B9C6-49C2151B676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7D2C199-43E6-744D-BF41-6B9216C730D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8666F00-A16A-4940-8E5F-EAFCE5AE00F7}"/>
              </a:ext>
            </a:extLst>
          </p:cNvPr>
          <p:cNvSpPr>
            <a:spLocks noGrp="1"/>
          </p:cNvSpPr>
          <p:nvPr>
            <p:ph type="sldNum" sz="quarter" idx="12"/>
          </p:nvPr>
        </p:nvSpPr>
        <p:spPr/>
        <p:txBody>
          <a:bodyPr/>
          <a:lstStyle>
            <a:lvl1pPr>
              <a:defRPr/>
            </a:lvl1pPr>
          </a:lstStyle>
          <a:p>
            <a:pPr>
              <a:defRPr/>
            </a:pPr>
            <a:fld id="{C08AA2D9-169A-8A44-95AD-6C001E06A268}" type="slidenum">
              <a:rPr lang="en-US" altLang="en-US"/>
              <a:pPr>
                <a:defRPr/>
              </a:pPr>
              <a:t>‹#›</a:t>
            </a:fld>
            <a:endParaRPr lang="en-US" altLang="en-US"/>
          </a:p>
        </p:txBody>
      </p:sp>
    </p:spTree>
    <p:extLst>
      <p:ext uri="{BB962C8B-B14F-4D97-AF65-F5344CB8AC3E}">
        <p14:creationId xmlns:p14="http://schemas.microsoft.com/office/powerpoint/2010/main" val="191961559"/>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627FBB6-DE8E-7A41-92B4-E8A487AD8FE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F589155-AF38-904F-B81C-C450A8721C8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2A49347-825B-3640-A929-6E3680CC7D07}"/>
              </a:ext>
            </a:extLst>
          </p:cNvPr>
          <p:cNvSpPr>
            <a:spLocks noGrp="1"/>
          </p:cNvSpPr>
          <p:nvPr>
            <p:ph type="sldNum" sz="quarter" idx="12"/>
          </p:nvPr>
        </p:nvSpPr>
        <p:spPr/>
        <p:txBody>
          <a:bodyPr/>
          <a:lstStyle>
            <a:lvl1pPr>
              <a:defRPr/>
            </a:lvl1pPr>
          </a:lstStyle>
          <a:p>
            <a:pPr>
              <a:defRPr/>
            </a:pPr>
            <a:fld id="{68BEA6B2-67F8-F64B-B5AD-A7EE0F3EC653}" type="slidenum">
              <a:rPr lang="en-US" altLang="en-US"/>
              <a:pPr>
                <a:defRPr/>
              </a:pPr>
              <a:t>‹#›</a:t>
            </a:fld>
            <a:endParaRPr lang="en-US" altLang="en-US"/>
          </a:p>
        </p:txBody>
      </p:sp>
    </p:spTree>
    <p:extLst>
      <p:ext uri="{BB962C8B-B14F-4D97-AF65-F5344CB8AC3E}">
        <p14:creationId xmlns:p14="http://schemas.microsoft.com/office/powerpoint/2010/main" val="2268569211"/>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96E79C-140D-A142-B1F5-C5E90D754DA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58BE34E-B6F0-1447-BD0D-2A9F0FD768F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82928D7-E659-4F4F-B9AD-0D8BC33E1046}"/>
              </a:ext>
            </a:extLst>
          </p:cNvPr>
          <p:cNvSpPr>
            <a:spLocks noGrp="1"/>
          </p:cNvSpPr>
          <p:nvPr>
            <p:ph type="sldNum" sz="quarter" idx="12"/>
          </p:nvPr>
        </p:nvSpPr>
        <p:spPr/>
        <p:txBody>
          <a:bodyPr/>
          <a:lstStyle>
            <a:lvl1pPr>
              <a:defRPr/>
            </a:lvl1pPr>
          </a:lstStyle>
          <a:p>
            <a:pPr>
              <a:defRPr/>
            </a:pPr>
            <a:fld id="{916E7223-28F8-B448-BAFA-DAD789D801CC}" type="slidenum">
              <a:rPr lang="en-US" altLang="en-US"/>
              <a:pPr>
                <a:defRPr/>
              </a:pPr>
              <a:t>‹#›</a:t>
            </a:fld>
            <a:endParaRPr lang="en-US" altLang="en-US"/>
          </a:p>
        </p:txBody>
      </p:sp>
    </p:spTree>
    <p:extLst>
      <p:ext uri="{BB962C8B-B14F-4D97-AF65-F5344CB8AC3E}">
        <p14:creationId xmlns:p14="http://schemas.microsoft.com/office/powerpoint/2010/main" val="3040680887"/>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56C6065-F68A-A846-B143-CAC3EBB1440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F434263-23E4-BE43-B3BA-3382D2C784E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1294E7E-5314-5F4E-9B2E-B5D40B2D11BB}"/>
              </a:ext>
            </a:extLst>
          </p:cNvPr>
          <p:cNvSpPr>
            <a:spLocks noGrp="1"/>
          </p:cNvSpPr>
          <p:nvPr>
            <p:ph type="sldNum" sz="quarter" idx="12"/>
          </p:nvPr>
        </p:nvSpPr>
        <p:spPr/>
        <p:txBody>
          <a:bodyPr/>
          <a:lstStyle>
            <a:lvl1pPr>
              <a:defRPr/>
            </a:lvl1pPr>
          </a:lstStyle>
          <a:p>
            <a:pPr>
              <a:defRPr/>
            </a:pPr>
            <a:fld id="{1BF9C152-73D9-394E-89B2-95190D250B5C}" type="slidenum">
              <a:rPr lang="en-US" altLang="en-US"/>
              <a:pPr>
                <a:defRPr/>
              </a:pPr>
              <a:t>‹#›</a:t>
            </a:fld>
            <a:endParaRPr lang="en-US" altLang="en-US"/>
          </a:p>
        </p:txBody>
      </p:sp>
    </p:spTree>
    <p:extLst>
      <p:ext uri="{BB962C8B-B14F-4D97-AF65-F5344CB8AC3E}">
        <p14:creationId xmlns:p14="http://schemas.microsoft.com/office/powerpoint/2010/main" val="2293135504"/>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7BC3005-55B4-3543-BBDF-12AE0479DEA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6FDB956-3206-E842-85DA-5FD612D86D7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263E2E1-8204-8D42-9236-BEC08EFA4276}"/>
              </a:ext>
            </a:extLst>
          </p:cNvPr>
          <p:cNvSpPr>
            <a:spLocks noGrp="1"/>
          </p:cNvSpPr>
          <p:nvPr>
            <p:ph type="sldNum" sz="quarter" idx="12"/>
          </p:nvPr>
        </p:nvSpPr>
        <p:spPr/>
        <p:txBody>
          <a:bodyPr/>
          <a:lstStyle>
            <a:lvl1pPr>
              <a:defRPr/>
            </a:lvl1pPr>
          </a:lstStyle>
          <a:p>
            <a:pPr>
              <a:defRPr/>
            </a:pPr>
            <a:fld id="{40A36C26-E539-3E45-9FDA-BA061C40E4CD}" type="slidenum">
              <a:rPr lang="en-US" altLang="en-US"/>
              <a:pPr>
                <a:defRPr/>
              </a:pPr>
              <a:t>‹#›</a:t>
            </a:fld>
            <a:endParaRPr lang="en-US" altLang="en-US"/>
          </a:p>
        </p:txBody>
      </p:sp>
    </p:spTree>
    <p:extLst>
      <p:ext uri="{BB962C8B-B14F-4D97-AF65-F5344CB8AC3E}">
        <p14:creationId xmlns:p14="http://schemas.microsoft.com/office/powerpoint/2010/main" val="3019830015"/>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81A66A57-F9FE-9F44-ADA9-B612B1412F29}"/>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DF78F479-ED9F-5B48-8030-E5AC1A9B430B}"/>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C452E7C8-578F-5C40-8595-C7846EE0610A}"/>
              </a:ext>
            </a:extLst>
          </p:cNvPr>
          <p:cNvSpPr>
            <a:spLocks noGrp="1"/>
          </p:cNvSpPr>
          <p:nvPr>
            <p:ph type="sldNum" sz="quarter" idx="12"/>
          </p:nvPr>
        </p:nvSpPr>
        <p:spPr/>
        <p:txBody>
          <a:bodyPr/>
          <a:lstStyle>
            <a:lvl1pPr>
              <a:defRPr/>
            </a:lvl1pPr>
          </a:lstStyle>
          <a:p>
            <a:pPr>
              <a:defRPr/>
            </a:pPr>
            <a:fld id="{D93821ED-704B-424E-802C-97ABFC9D7B5C}" type="slidenum">
              <a:rPr lang="en-US" altLang="en-US"/>
              <a:pPr>
                <a:defRPr/>
              </a:pPr>
              <a:t>‹#›</a:t>
            </a:fld>
            <a:endParaRPr lang="en-US" altLang="en-US"/>
          </a:p>
        </p:txBody>
      </p:sp>
    </p:spTree>
    <p:extLst>
      <p:ext uri="{BB962C8B-B14F-4D97-AF65-F5344CB8AC3E}">
        <p14:creationId xmlns:p14="http://schemas.microsoft.com/office/powerpoint/2010/main" val="4481134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621C1A8-B0DC-FF40-99C2-0E8BB1231AB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621FB04-2D99-EB43-99EF-9E8DC5F6C5B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4DC879F-0582-1E47-B515-EE68F85AB506}"/>
              </a:ext>
            </a:extLst>
          </p:cNvPr>
          <p:cNvSpPr>
            <a:spLocks noGrp="1" noChangeArrowheads="1"/>
          </p:cNvSpPr>
          <p:nvPr>
            <p:ph type="sldNum" sz="quarter" idx="12"/>
          </p:nvPr>
        </p:nvSpPr>
        <p:spPr>
          <a:ln/>
        </p:spPr>
        <p:txBody>
          <a:bodyPr/>
          <a:lstStyle>
            <a:lvl1pPr>
              <a:defRPr/>
            </a:lvl1pPr>
          </a:lstStyle>
          <a:p>
            <a:pPr>
              <a:defRPr/>
            </a:pPr>
            <a:fld id="{705F1683-DEBD-A547-8479-C338CCD3CF9A}" type="slidenum">
              <a:rPr lang="en-US" altLang="en-US"/>
              <a:pPr>
                <a:defRPr/>
              </a:pPr>
              <a:t>‹#›</a:t>
            </a:fld>
            <a:endParaRPr lang="en-US" altLang="en-US"/>
          </a:p>
        </p:txBody>
      </p:sp>
    </p:spTree>
    <p:extLst>
      <p:ext uri="{BB962C8B-B14F-4D97-AF65-F5344CB8AC3E}">
        <p14:creationId xmlns:p14="http://schemas.microsoft.com/office/powerpoint/2010/main" val="91812951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08930E1-3FC3-6F48-8831-AAB790FEBA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C541F08-680A-0D4C-B026-FFA100A13B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2E62438-C2DD-774B-9F67-442CE2708992}"/>
              </a:ext>
            </a:extLst>
          </p:cNvPr>
          <p:cNvSpPr>
            <a:spLocks noGrp="1" noChangeArrowheads="1"/>
          </p:cNvSpPr>
          <p:nvPr>
            <p:ph type="sldNum" sz="quarter" idx="12"/>
          </p:nvPr>
        </p:nvSpPr>
        <p:spPr>
          <a:ln/>
        </p:spPr>
        <p:txBody>
          <a:bodyPr/>
          <a:lstStyle>
            <a:lvl1pPr>
              <a:defRPr/>
            </a:lvl1pPr>
          </a:lstStyle>
          <a:p>
            <a:pPr>
              <a:defRPr/>
            </a:pPr>
            <a:fld id="{D0E6A55D-F2C6-9645-9320-54716D0E3D95}" type="slidenum">
              <a:rPr lang="en-US" altLang="en-US"/>
              <a:pPr>
                <a:defRPr/>
              </a:pPr>
              <a:t>‹#›</a:t>
            </a:fld>
            <a:endParaRPr lang="en-US" altLang="en-US"/>
          </a:p>
        </p:txBody>
      </p:sp>
    </p:spTree>
    <p:extLst>
      <p:ext uri="{BB962C8B-B14F-4D97-AF65-F5344CB8AC3E}">
        <p14:creationId xmlns:p14="http://schemas.microsoft.com/office/powerpoint/2010/main" val="322160955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83D3F05-1E4D-3B49-B84E-99E47483C4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5E2DA18-F3DC-3B48-9EB9-2316057435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EAEE086F-42DB-DE4A-82E1-AC7177A16066}"/>
              </a:ext>
            </a:extLst>
          </p:cNvPr>
          <p:cNvSpPr>
            <a:spLocks noGrp="1" noChangeArrowheads="1"/>
          </p:cNvSpPr>
          <p:nvPr>
            <p:ph type="sldNum" sz="quarter" idx="12"/>
          </p:nvPr>
        </p:nvSpPr>
        <p:spPr>
          <a:ln/>
        </p:spPr>
        <p:txBody>
          <a:bodyPr/>
          <a:lstStyle>
            <a:lvl1pPr>
              <a:defRPr/>
            </a:lvl1pPr>
          </a:lstStyle>
          <a:p>
            <a:pPr>
              <a:defRPr/>
            </a:pPr>
            <a:fld id="{AA69FCFD-F922-D34A-B9E2-F3907AB28F26}" type="slidenum">
              <a:rPr lang="en-US" altLang="en-US"/>
              <a:pPr>
                <a:defRPr/>
              </a:pPr>
              <a:t>‹#›</a:t>
            </a:fld>
            <a:endParaRPr lang="en-US" altLang="en-US"/>
          </a:p>
        </p:txBody>
      </p:sp>
    </p:spTree>
    <p:extLst>
      <p:ext uri="{BB962C8B-B14F-4D97-AF65-F5344CB8AC3E}">
        <p14:creationId xmlns:p14="http://schemas.microsoft.com/office/powerpoint/2010/main" val="2673641646"/>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CBB85F7-0072-3D4F-99E6-156B0E28C6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01E5853-3A4C-A64F-B959-D89FF741D54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7DA2F8E-F095-6940-822A-356D43E2455D}"/>
              </a:ext>
            </a:extLst>
          </p:cNvPr>
          <p:cNvSpPr>
            <a:spLocks noGrp="1" noChangeArrowheads="1"/>
          </p:cNvSpPr>
          <p:nvPr>
            <p:ph type="sldNum" sz="quarter" idx="12"/>
          </p:nvPr>
        </p:nvSpPr>
        <p:spPr>
          <a:ln/>
        </p:spPr>
        <p:txBody>
          <a:bodyPr/>
          <a:lstStyle>
            <a:lvl1pPr>
              <a:defRPr/>
            </a:lvl1pPr>
          </a:lstStyle>
          <a:p>
            <a:pPr>
              <a:defRPr/>
            </a:pPr>
            <a:fld id="{91EF225D-B2EC-5442-942C-C39ED91E6F3B}" type="slidenum">
              <a:rPr lang="en-US" altLang="en-US"/>
              <a:pPr>
                <a:defRPr/>
              </a:pPr>
              <a:t>‹#›</a:t>
            </a:fld>
            <a:endParaRPr lang="en-US" altLang="en-US"/>
          </a:p>
        </p:txBody>
      </p:sp>
    </p:spTree>
    <p:extLst>
      <p:ext uri="{BB962C8B-B14F-4D97-AF65-F5344CB8AC3E}">
        <p14:creationId xmlns:p14="http://schemas.microsoft.com/office/powerpoint/2010/main" val="117206106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230F8E-7C29-7444-9BA6-4FEBD8654F8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00A0BA53-139F-F14B-A85C-A13355B982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3874323-DFE6-EF43-90F9-CE4F149250BD}"/>
              </a:ext>
            </a:extLst>
          </p:cNvPr>
          <p:cNvSpPr>
            <a:spLocks noGrp="1" noChangeArrowheads="1"/>
          </p:cNvSpPr>
          <p:nvPr>
            <p:ph type="sldNum" sz="quarter" idx="12"/>
          </p:nvPr>
        </p:nvSpPr>
        <p:spPr>
          <a:ln/>
        </p:spPr>
        <p:txBody>
          <a:bodyPr/>
          <a:lstStyle>
            <a:lvl1pPr>
              <a:defRPr/>
            </a:lvl1pPr>
          </a:lstStyle>
          <a:p>
            <a:pPr>
              <a:defRPr/>
            </a:pPr>
            <a:fld id="{0482F00C-FE92-644D-A236-5ECBD938C84C}" type="slidenum">
              <a:rPr lang="en-US" altLang="en-US"/>
              <a:pPr>
                <a:defRPr/>
              </a:pPr>
              <a:t>‹#›</a:t>
            </a:fld>
            <a:endParaRPr lang="en-US" altLang="en-US"/>
          </a:p>
        </p:txBody>
      </p:sp>
    </p:spTree>
    <p:extLst>
      <p:ext uri="{BB962C8B-B14F-4D97-AF65-F5344CB8AC3E}">
        <p14:creationId xmlns:p14="http://schemas.microsoft.com/office/powerpoint/2010/main" val="40446332"/>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ABD2F6A-C00A-D141-AC21-469B7863A5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A1258E8-D282-7246-9680-07D934620A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C05676E-5E88-DE42-90A5-9589C243197C}"/>
              </a:ext>
            </a:extLst>
          </p:cNvPr>
          <p:cNvSpPr>
            <a:spLocks noGrp="1" noChangeArrowheads="1"/>
          </p:cNvSpPr>
          <p:nvPr>
            <p:ph type="sldNum" sz="quarter" idx="12"/>
          </p:nvPr>
        </p:nvSpPr>
        <p:spPr>
          <a:ln/>
        </p:spPr>
        <p:txBody>
          <a:bodyPr/>
          <a:lstStyle>
            <a:lvl1pPr>
              <a:defRPr/>
            </a:lvl1pPr>
          </a:lstStyle>
          <a:p>
            <a:pPr>
              <a:defRPr/>
            </a:pPr>
            <a:fld id="{FE4A9DC1-084A-D64E-A86D-067AD66018D0}" type="slidenum">
              <a:rPr lang="en-US" altLang="en-US"/>
              <a:pPr>
                <a:defRPr/>
              </a:pPr>
              <a:t>‹#›</a:t>
            </a:fld>
            <a:endParaRPr lang="en-US" altLang="en-US"/>
          </a:p>
        </p:txBody>
      </p:sp>
    </p:spTree>
    <p:extLst>
      <p:ext uri="{BB962C8B-B14F-4D97-AF65-F5344CB8AC3E}">
        <p14:creationId xmlns:p14="http://schemas.microsoft.com/office/powerpoint/2010/main" val="636040587"/>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839877B-9A0F-2B4B-BD88-AABF68AD51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36037AB-CF5F-EE48-B0F3-528731F151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E3CC87E-B8D8-2346-B544-F96810337ACC}"/>
              </a:ext>
            </a:extLst>
          </p:cNvPr>
          <p:cNvSpPr>
            <a:spLocks noGrp="1" noChangeArrowheads="1"/>
          </p:cNvSpPr>
          <p:nvPr>
            <p:ph type="sldNum" sz="quarter" idx="12"/>
          </p:nvPr>
        </p:nvSpPr>
        <p:spPr>
          <a:ln/>
        </p:spPr>
        <p:txBody>
          <a:bodyPr/>
          <a:lstStyle>
            <a:lvl1pPr>
              <a:defRPr/>
            </a:lvl1pPr>
          </a:lstStyle>
          <a:p>
            <a:pPr>
              <a:defRPr/>
            </a:pPr>
            <a:fld id="{1C7BF1AD-1E1D-2148-8705-C2A5CE7BA7F9}" type="slidenum">
              <a:rPr lang="en-US" altLang="en-US"/>
              <a:pPr>
                <a:defRPr/>
              </a:pPr>
              <a:t>‹#›</a:t>
            </a:fld>
            <a:endParaRPr lang="en-US" altLang="en-US"/>
          </a:p>
        </p:txBody>
      </p:sp>
    </p:spTree>
    <p:extLst>
      <p:ext uri="{BB962C8B-B14F-4D97-AF65-F5344CB8AC3E}">
        <p14:creationId xmlns:p14="http://schemas.microsoft.com/office/powerpoint/2010/main" val="126201273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6A42D0-DC1B-D44E-BA7E-8BAB78FE0CE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1775360-A27B-504E-A0C8-C3D41023CB2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B60545B-B060-9C4C-9E0C-200CA21ADA47}"/>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D537AC5D-A590-5448-AF5B-0901ED708B3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5DF19335-5B89-B948-9F3C-59F1D059DE80}"/>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2617251-8D65-D744-BED7-4DF8BD20CA1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6E4FDA3C-7B91-2845-98F1-23403B6C41D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TR"/>
              <a:t>Click to edit Master title style</a:t>
            </a:r>
          </a:p>
        </p:txBody>
      </p:sp>
      <p:sp>
        <p:nvSpPr>
          <p:cNvPr id="15363" name="Text Placeholder 2">
            <a:extLst>
              <a:ext uri="{FF2B5EF4-FFF2-40B4-BE49-F238E27FC236}">
                <a16:creationId xmlns:a16="http://schemas.microsoft.com/office/drawing/2014/main" id="{24D00240-6DE7-0B40-A5F7-A1F2E3D4F060}"/>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TR"/>
              <a:t>Click to edit Master text styles</a:t>
            </a:r>
          </a:p>
          <a:p>
            <a:pPr lvl="1"/>
            <a:r>
              <a:rPr lang="en-US" altLang="en-TR"/>
              <a:t>Second level</a:t>
            </a:r>
          </a:p>
          <a:p>
            <a:pPr lvl="2"/>
            <a:r>
              <a:rPr lang="en-US" altLang="en-TR"/>
              <a:t>Third level</a:t>
            </a:r>
          </a:p>
          <a:p>
            <a:pPr lvl="3"/>
            <a:r>
              <a:rPr lang="en-US" altLang="en-TR"/>
              <a:t>Fourth level</a:t>
            </a:r>
          </a:p>
          <a:p>
            <a:pPr lvl="4"/>
            <a:r>
              <a:rPr lang="en-US" altLang="en-TR"/>
              <a:t>Fifth level</a:t>
            </a:r>
          </a:p>
        </p:txBody>
      </p:sp>
      <p:sp>
        <p:nvSpPr>
          <p:cNvPr id="4" name="Date Placeholder 3">
            <a:extLst>
              <a:ext uri="{FF2B5EF4-FFF2-40B4-BE49-F238E27FC236}">
                <a16:creationId xmlns:a16="http://schemas.microsoft.com/office/drawing/2014/main" id="{1A133FFC-C4B7-2541-BAC0-54BB3561A5B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47D1C7E0-7CCE-514A-A299-B5A2EDB364C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5D06C-CBDF-7645-AC05-60E5661F973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B197551-93A0-B847-AFC8-A9F35A3A70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0.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0.xml"/><Relationship Id="rId1" Type="http://schemas.openxmlformats.org/officeDocument/2006/relationships/vmlDrawing" Target="../drawings/vmlDrawing5.v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0.xml"/><Relationship Id="rId1" Type="http://schemas.openxmlformats.org/officeDocument/2006/relationships/vmlDrawing" Target="../drawings/vmlDrawing6.v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imgres?imgurl=http://econc10.bu.edu/Czech_rep/mendel_gregor4xdrbrsm.gif&amp;imgrefurl=http://econc10.bu.edu/Czech_rep/Gregor_Mendel.htm&amp;h=300&amp;w=215&amp;sz=44&amp;tbnid=MbBvMPc6dL8J:&amp;tbnh=111&amp;tbnw=79&amp;hl=en&amp;start=39&amp;prev=/images%3Fq%3DGregor%2BMendel%26start%3D20%26svnum%3D10%26hl%3Den%26lr%3D%26sa%3DN" TargetMode="External"/><Relationship Id="rId2" Type="http://schemas.openxmlformats.org/officeDocument/2006/relationships/image" Target="../media/image3.png"/><Relationship Id="rId1" Type="http://schemas.openxmlformats.org/officeDocument/2006/relationships/slideLayout" Target="../slideLayouts/slideLayout20.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5" name="Object 2">
            <a:extLst>
              <a:ext uri="{FF2B5EF4-FFF2-40B4-BE49-F238E27FC236}">
                <a16:creationId xmlns:a16="http://schemas.microsoft.com/office/drawing/2014/main" id="{CE553E24-3D0C-0446-A77C-FC052B851732}"/>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1751" name="Slide" r:id="rId3" imgW="26327100" imgH="19748500" progId="PowerPoint.Slide.8">
                  <p:embed/>
                </p:oleObj>
              </mc:Choice>
              <mc:Fallback>
                <p:oleObj name="Slide" r:id="rId3" imgW="26327100" imgH="197485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DNAhelix2">
            <a:extLst>
              <a:ext uri="{FF2B5EF4-FFF2-40B4-BE49-F238E27FC236}">
                <a16:creationId xmlns:a16="http://schemas.microsoft.com/office/drawing/2014/main" id="{396369A8-C69F-C34B-8689-C4F959161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13455DCA-27EA-D24F-9F18-D0592F2F9A88}"/>
              </a:ext>
            </a:extLst>
          </p:cNvPr>
          <p:cNvSpPr>
            <a:spLocks noGrp="1" noChangeArrowheads="1"/>
          </p:cNvSpPr>
          <p:nvPr>
            <p:ph type="title" idx="4294967295"/>
          </p:nvPr>
        </p:nvSpPr>
        <p:spPr>
          <a:xfrm>
            <a:off x="4953000" y="381000"/>
            <a:ext cx="4191000" cy="914400"/>
          </a:xfrm>
        </p:spPr>
        <p:txBody>
          <a:bodyPr rtlCol="0">
            <a:normAutofit/>
          </a:bodyPr>
          <a:lstStyle/>
          <a:p>
            <a:pPr eaLnBrk="1" fontAlgn="auto" hangingPunct="1">
              <a:spcAft>
                <a:spcPts val="0"/>
              </a:spcAft>
              <a:defRPr/>
            </a:pPr>
            <a:r>
              <a:rPr lang="en-US" altLang="en-US" b="1" i="1">
                <a:effectLst>
                  <a:outerShdw blurRad="38100" dist="38100" dir="2700000" algn="tl">
                    <a:srgbClr val="FFFFFF"/>
                  </a:outerShdw>
                </a:effectLst>
                <a:latin typeface="Comic Sans MS" panose="030F0702030302020204" pitchFamily="66" charset="0"/>
              </a:rPr>
              <a:t>History</a:t>
            </a:r>
          </a:p>
        </p:txBody>
      </p:sp>
      <p:sp>
        <p:nvSpPr>
          <p:cNvPr id="41987" name="Text Box 4">
            <a:extLst>
              <a:ext uri="{FF2B5EF4-FFF2-40B4-BE49-F238E27FC236}">
                <a16:creationId xmlns:a16="http://schemas.microsoft.com/office/drawing/2014/main" id="{097C7859-DC3E-514C-B6F1-86E87EC1E023}"/>
              </a:ext>
            </a:extLst>
          </p:cNvPr>
          <p:cNvSpPr txBox="1">
            <a:spLocks noChangeArrowheads="1"/>
          </p:cNvSpPr>
          <p:nvPr/>
        </p:nvSpPr>
        <p:spPr bwMode="auto">
          <a:xfrm>
            <a:off x="2057400" y="1447800"/>
            <a:ext cx="6427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519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191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191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i="1">
                <a:latin typeface="Comic Sans MS" panose="030F0702030302020204" pitchFamily="66" charset="0"/>
              </a:rPr>
              <a:t>Search for genetic material:</a:t>
            </a:r>
          </a:p>
          <a:p>
            <a:pPr eaLnBrk="1" hangingPunct="1">
              <a:lnSpc>
                <a:spcPct val="100000"/>
              </a:lnSpc>
              <a:spcBef>
                <a:spcPct val="0"/>
              </a:spcBef>
              <a:buFontTx/>
              <a:buNone/>
            </a:pPr>
            <a:r>
              <a:rPr lang="en-US" altLang="en-US" sz="2400">
                <a:latin typeface="Comic Sans MS" panose="030F0702030302020204" pitchFamily="66" charset="0"/>
              </a:rPr>
              <a:t>	</a:t>
            </a:r>
            <a:r>
              <a:rPr lang="en-US" altLang="en-US" sz="2000">
                <a:latin typeface="Comic Sans MS" panose="030F0702030302020204" pitchFamily="66" charset="0"/>
              </a:rPr>
              <a:t>1928 Frederick Griffith: transforming principle </a:t>
            </a:r>
          </a:p>
        </p:txBody>
      </p:sp>
      <p:pic>
        <p:nvPicPr>
          <p:cNvPr id="41988" name="Picture 5" descr="GriffithExperiment">
            <a:extLst>
              <a:ext uri="{FF2B5EF4-FFF2-40B4-BE49-F238E27FC236}">
                <a16:creationId xmlns:a16="http://schemas.microsoft.com/office/drawing/2014/main" id="{6AFAFE2F-BE67-1942-AE2D-CA480C9B9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63788"/>
            <a:ext cx="5486400"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41225FE4-BD69-DC41-8CF7-E6A69D9B5C0A}"/>
              </a:ext>
            </a:extLst>
          </p:cNvPr>
          <p:cNvSpPr>
            <a:spLocks noGrp="1" noChangeArrowheads="1"/>
          </p:cNvSpPr>
          <p:nvPr>
            <p:ph type="title"/>
          </p:nvPr>
        </p:nvSpPr>
        <p:spPr/>
        <p:txBody>
          <a:bodyPr/>
          <a:lstStyle/>
          <a:p>
            <a:pPr eaLnBrk="1" hangingPunct="1"/>
            <a:r>
              <a:rPr lang="en-US" altLang="en-US" sz="4000"/>
              <a:t>Frederick Griffith’s 1928 Experiment</a:t>
            </a:r>
            <a:br>
              <a:rPr lang="en-US" altLang="en-US" sz="4000"/>
            </a:br>
            <a:endParaRPr lang="en-US" altLang="en-US" sz="4000"/>
          </a:p>
        </p:txBody>
      </p:sp>
      <p:pic>
        <p:nvPicPr>
          <p:cNvPr id="43010" name="Picture 3">
            <a:extLst>
              <a:ext uri="{FF2B5EF4-FFF2-40B4-BE49-F238E27FC236}">
                <a16:creationId xmlns:a16="http://schemas.microsoft.com/office/drawing/2014/main" id="{9DC6421D-E9A3-6F44-AABB-FCBD22CD0FE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 y="1676400"/>
            <a:ext cx="4495800" cy="3221038"/>
          </a:xfrm>
          <a:noFill/>
          <a:effectLst>
            <a:outerShdw dist="107763" dir="2700000" algn="ctr" rotWithShape="0">
              <a:schemeClr val="bg2">
                <a:alpha val="50000"/>
              </a:schemeClr>
            </a:outerShdw>
          </a:effectLst>
        </p:spPr>
      </p:pic>
      <p:pic>
        <p:nvPicPr>
          <p:cNvPr id="43011" name="Picture 4">
            <a:extLst>
              <a:ext uri="{FF2B5EF4-FFF2-40B4-BE49-F238E27FC236}">
                <a16:creationId xmlns:a16="http://schemas.microsoft.com/office/drawing/2014/main" id="{FC8775A8-90E5-9B44-8F1E-988C83F84EA3}"/>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b="2824"/>
          <a:stretch>
            <a:fillRect/>
          </a:stretch>
        </p:blipFill>
        <p:spPr>
          <a:xfrm>
            <a:off x="4648200" y="3392488"/>
            <a:ext cx="4495800" cy="3236912"/>
          </a:xfrm>
          <a:noFill/>
          <a:effectLst>
            <a:outerShdw dist="107763" dir="2700000" algn="ctr" rotWithShape="0">
              <a:schemeClr val="bg2">
                <a:alpha val="50000"/>
              </a:schemeClr>
            </a:outerShdw>
          </a:effectLst>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535319B2-0488-644E-834F-943A51E307B5}"/>
              </a:ext>
            </a:extLst>
          </p:cNvPr>
          <p:cNvGrpSpPr>
            <a:grpSpLocks/>
          </p:cNvGrpSpPr>
          <p:nvPr/>
        </p:nvGrpSpPr>
        <p:grpSpPr bwMode="auto">
          <a:xfrm>
            <a:off x="485775" y="1347788"/>
            <a:ext cx="2379663" cy="1598612"/>
            <a:chOff x="306" y="415"/>
            <a:chExt cx="1499" cy="1007"/>
          </a:xfrm>
        </p:grpSpPr>
        <p:sp>
          <p:nvSpPr>
            <p:cNvPr id="45403" name="Text Box 3">
              <a:extLst>
                <a:ext uri="{FF2B5EF4-FFF2-40B4-BE49-F238E27FC236}">
                  <a16:creationId xmlns:a16="http://schemas.microsoft.com/office/drawing/2014/main" id="{DCA1D3DB-B942-2C46-A435-ECCCEF23A8BF}"/>
                </a:ext>
              </a:extLst>
            </p:cNvPr>
            <p:cNvSpPr txBox="1">
              <a:spLocks noChangeArrowheads="1"/>
            </p:cNvSpPr>
            <p:nvPr/>
          </p:nvSpPr>
          <p:spPr bwMode="auto">
            <a:xfrm>
              <a:off x="306" y="415"/>
              <a:ext cx="67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Times New Roman" panose="02020603050405020304" pitchFamily="18" charset="0"/>
                </a:rPr>
                <a:t>Bacterial</a:t>
              </a:r>
            </a:p>
            <a:p>
              <a:pPr>
                <a:lnSpc>
                  <a:spcPct val="100000"/>
                </a:lnSpc>
                <a:spcBef>
                  <a:spcPct val="0"/>
                </a:spcBef>
                <a:buFontTx/>
                <a:buNone/>
              </a:pPr>
              <a:r>
                <a:rPr lang="en-US" altLang="en-US" sz="1800" b="1">
                  <a:latin typeface="Times New Roman" panose="02020603050405020304" pitchFamily="18" charset="0"/>
                </a:rPr>
                <a:t>colonies</a:t>
              </a:r>
            </a:p>
          </p:txBody>
        </p:sp>
        <p:grpSp>
          <p:nvGrpSpPr>
            <p:cNvPr id="45404" name="Group 4">
              <a:extLst>
                <a:ext uri="{FF2B5EF4-FFF2-40B4-BE49-F238E27FC236}">
                  <a16:creationId xmlns:a16="http://schemas.microsoft.com/office/drawing/2014/main" id="{9E3BAE0A-3D85-FA48-8A10-C42A4C8C6C79}"/>
                </a:ext>
              </a:extLst>
            </p:cNvPr>
            <p:cNvGrpSpPr>
              <a:grpSpLocks/>
            </p:cNvGrpSpPr>
            <p:nvPr/>
          </p:nvGrpSpPr>
          <p:grpSpPr bwMode="auto">
            <a:xfrm>
              <a:off x="969" y="425"/>
              <a:ext cx="836" cy="997"/>
              <a:chOff x="663" y="380"/>
              <a:chExt cx="836" cy="997"/>
            </a:xfrm>
          </p:grpSpPr>
          <p:grpSp>
            <p:nvGrpSpPr>
              <p:cNvPr id="45405" name="Group 5">
                <a:extLst>
                  <a:ext uri="{FF2B5EF4-FFF2-40B4-BE49-F238E27FC236}">
                    <a16:creationId xmlns:a16="http://schemas.microsoft.com/office/drawing/2014/main" id="{461FFAB6-C778-0747-91A2-D5B4081AE8CF}"/>
                  </a:ext>
                </a:extLst>
              </p:cNvPr>
              <p:cNvGrpSpPr>
                <a:grpSpLocks/>
              </p:cNvGrpSpPr>
              <p:nvPr/>
            </p:nvGrpSpPr>
            <p:grpSpPr bwMode="auto">
              <a:xfrm>
                <a:off x="718" y="380"/>
                <a:ext cx="522" cy="389"/>
                <a:chOff x="673" y="380"/>
                <a:chExt cx="522" cy="389"/>
              </a:xfrm>
            </p:grpSpPr>
            <p:sp>
              <p:nvSpPr>
                <p:cNvPr id="45407" name="Freeform 6">
                  <a:extLst>
                    <a:ext uri="{FF2B5EF4-FFF2-40B4-BE49-F238E27FC236}">
                      <a16:creationId xmlns:a16="http://schemas.microsoft.com/office/drawing/2014/main" id="{F7BBED43-FD39-704F-BE9B-AE5850E50CA6}"/>
                    </a:ext>
                  </a:extLst>
                </p:cNvPr>
                <p:cNvSpPr>
                  <a:spLocks/>
                </p:cNvSpPr>
                <p:nvPr/>
              </p:nvSpPr>
              <p:spPr bwMode="auto">
                <a:xfrm>
                  <a:off x="690" y="380"/>
                  <a:ext cx="107" cy="106"/>
                </a:xfrm>
                <a:custGeom>
                  <a:avLst/>
                  <a:gdLst>
                    <a:gd name="T0" fmla="*/ 23 w 107"/>
                    <a:gd name="T1" fmla="*/ 15 h 106"/>
                    <a:gd name="T2" fmla="*/ 16 w 107"/>
                    <a:gd name="T3" fmla="*/ 19 h 106"/>
                    <a:gd name="T4" fmla="*/ 17 w 107"/>
                    <a:gd name="T5" fmla="*/ 26 h 106"/>
                    <a:gd name="T6" fmla="*/ 23 w 107"/>
                    <a:gd name="T7" fmla="*/ 32 h 106"/>
                    <a:gd name="T8" fmla="*/ 15 w 107"/>
                    <a:gd name="T9" fmla="*/ 33 h 106"/>
                    <a:gd name="T10" fmla="*/ 8 w 107"/>
                    <a:gd name="T11" fmla="*/ 40 h 106"/>
                    <a:gd name="T12" fmla="*/ 7 w 107"/>
                    <a:gd name="T13" fmla="*/ 49 h 106"/>
                    <a:gd name="T14" fmla="*/ 8 w 107"/>
                    <a:gd name="T15" fmla="*/ 49 h 106"/>
                    <a:gd name="T16" fmla="*/ 8 w 107"/>
                    <a:gd name="T17" fmla="*/ 52 h 106"/>
                    <a:gd name="T18" fmla="*/ 3 w 107"/>
                    <a:gd name="T19" fmla="*/ 57 h 106"/>
                    <a:gd name="T20" fmla="*/ 0 w 107"/>
                    <a:gd name="T21" fmla="*/ 65 h 106"/>
                    <a:gd name="T22" fmla="*/ 4 w 107"/>
                    <a:gd name="T23" fmla="*/ 66 h 106"/>
                    <a:gd name="T24" fmla="*/ 6 w 107"/>
                    <a:gd name="T25" fmla="*/ 78 h 106"/>
                    <a:gd name="T26" fmla="*/ 16 w 107"/>
                    <a:gd name="T27" fmla="*/ 82 h 106"/>
                    <a:gd name="T28" fmla="*/ 27 w 107"/>
                    <a:gd name="T29" fmla="*/ 81 h 106"/>
                    <a:gd name="T30" fmla="*/ 27 w 107"/>
                    <a:gd name="T31" fmla="*/ 78 h 106"/>
                    <a:gd name="T32" fmla="*/ 28 w 107"/>
                    <a:gd name="T33" fmla="*/ 86 h 106"/>
                    <a:gd name="T34" fmla="*/ 29 w 107"/>
                    <a:gd name="T35" fmla="*/ 93 h 106"/>
                    <a:gd name="T36" fmla="*/ 33 w 107"/>
                    <a:gd name="T37" fmla="*/ 98 h 106"/>
                    <a:gd name="T38" fmla="*/ 45 w 107"/>
                    <a:gd name="T39" fmla="*/ 90 h 106"/>
                    <a:gd name="T40" fmla="*/ 46 w 107"/>
                    <a:gd name="T41" fmla="*/ 89 h 106"/>
                    <a:gd name="T42" fmla="*/ 47 w 107"/>
                    <a:gd name="T43" fmla="*/ 91 h 106"/>
                    <a:gd name="T44" fmla="*/ 48 w 107"/>
                    <a:gd name="T45" fmla="*/ 97 h 106"/>
                    <a:gd name="T46" fmla="*/ 59 w 107"/>
                    <a:gd name="T47" fmla="*/ 106 h 106"/>
                    <a:gd name="T48" fmla="*/ 63 w 107"/>
                    <a:gd name="T49" fmla="*/ 106 h 106"/>
                    <a:gd name="T50" fmla="*/ 68 w 107"/>
                    <a:gd name="T51" fmla="*/ 100 h 106"/>
                    <a:gd name="T52" fmla="*/ 72 w 107"/>
                    <a:gd name="T53" fmla="*/ 88 h 106"/>
                    <a:gd name="T54" fmla="*/ 63 w 107"/>
                    <a:gd name="T55" fmla="*/ 79 h 106"/>
                    <a:gd name="T56" fmla="*/ 76 w 107"/>
                    <a:gd name="T57" fmla="*/ 86 h 106"/>
                    <a:gd name="T58" fmla="*/ 84 w 107"/>
                    <a:gd name="T59" fmla="*/ 80 h 106"/>
                    <a:gd name="T60" fmla="*/ 84 w 107"/>
                    <a:gd name="T61" fmla="*/ 69 h 106"/>
                    <a:gd name="T62" fmla="*/ 98 w 107"/>
                    <a:gd name="T63" fmla="*/ 82 h 106"/>
                    <a:gd name="T64" fmla="*/ 104 w 107"/>
                    <a:gd name="T65" fmla="*/ 78 h 106"/>
                    <a:gd name="T66" fmla="*/ 107 w 107"/>
                    <a:gd name="T67" fmla="*/ 68 h 106"/>
                    <a:gd name="T68" fmla="*/ 106 w 107"/>
                    <a:gd name="T69" fmla="*/ 55 h 106"/>
                    <a:gd name="T70" fmla="*/ 85 w 107"/>
                    <a:gd name="T71" fmla="*/ 44 h 106"/>
                    <a:gd name="T72" fmla="*/ 98 w 107"/>
                    <a:gd name="T73" fmla="*/ 40 h 106"/>
                    <a:gd name="T74" fmla="*/ 104 w 107"/>
                    <a:gd name="T75" fmla="*/ 33 h 106"/>
                    <a:gd name="T76" fmla="*/ 101 w 107"/>
                    <a:gd name="T77" fmla="*/ 28 h 106"/>
                    <a:gd name="T78" fmla="*/ 92 w 107"/>
                    <a:gd name="T79" fmla="*/ 21 h 106"/>
                    <a:gd name="T80" fmla="*/ 81 w 107"/>
                    <a:gd name="T81" fmla="*/ 22 h 106"/>
                    <a:gd name="T82" fmla="*/ 71 w 107"/>
                    <a:gd name="T83" fmla="*/ 16 h 106"/>
                    <a:gd name="T84" fmla="*/ 64 w 107"/>
                    <a:gd name="T85" fmla="*/ 3 h 106"/>
                    <a:gd name="T86" fmla="*/ 47 w 107"/>
                    <a:gd name="T87" fmla="*/ 8 h 106"/>
                    <a:gd name="T88" fmla="*/ 31 w 107"/>
                    <a:gd name="T89" fmla="*/ 0 h 106"/>
                    <a:gd name="T90" fmla="*/ 22 w 107"/>
                    <a:gd name="T91" fmla="*/ 2 h 106"/>
                    <a:gd name="T92" fmla="*/ 23 w 107"/>
                    <a:gd name="T93" fmla="*/ 7 h 106"/>
                    <a:gd name="T94" fmla="*/ 24 w 107"/>
                    <a:gd name="T95" fmla="*/ 15 h 106"/>
                    <a:gd name="T96" fmla="*/ 32 w 107"/>
                    <a:gd name="T97" fmla="*/ 24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7" h="106">
                      <a:moveTo>
                        <a:pt x="31" y="22"/>
                      </a:moveTo>
                      <a:lnTo>
                        <a:pt x="26" y="18"/>
                      </a:lnTo>
                      <a:lnTo>
                        <a:pt x="23" y="15"/>
                      </a:lnTo>
                      <a:lnTo>
                        <a:pt x="19" y="16"/>
                      </a:lnTo>
                      <a:lnTo>
                        <a:pt x="16" y="19"/>
                      </a:lnTo>
                      <a:lnTo>
                        <a:pt x="16" y="23"/>
                      </a:lnTo>
                      <a:lnTo>
                        <a:pt x="17" y="26"/>
                      </a:lnTo>
                      <a:lnTo>
                        <a:pt x="19" y="28"/>
                      </a:lnTo>
                      <a:lnTo>
                        <a:pt x="21" y="30"/>
                      </a:lnTo>
                      <a:lnTo>
                        <a:pt x="23" y="32"/>
                      </a:lnTo>
                      <a:lnTo>
                        <a:pt x="19" y="32"/>
                      </a:lnTo>
                      <a:lnTo>
                        <a:pt x="15" y="33"/>
                      </a:lnTo>
                      <a:lnTo>
                        <a:pt x="12" y="36"/>
                      </a:lnTo>
                      <a:lnTo>
                        <a:pt x="8" y="40"/>
                      </a:lnTo>
                      <a:lnTo>
                        <a:pt x="6" y="45"/>
                      </a:lnTo>
                      <a:lnTo>
                        <a:pt x="7" y="49"/>
                      </a:lnTo>
                      <a:lnTo>
                        <a:pt x="8" y="49"/>
                      </a:lnTo>
                      <a:lnTo>
                        <a:pt x="9" y="51"/>
                      </a:lnTo>
                      <a:lnTo>
                        <a:pt x="8" y="52"/>
                      </a:lnTo>
                      <a:lnTo>
                        <a:pt x="7" y="53"/>
                      </a:lnTo>
                      <a:lnTo>
                        <a:pt x="3" y="57"/>
                      </a:lnTo>
                      <a:lnTo>
                        <a:pt x="1" y="61"/>
                      </a:lnTo>
                      <a:lnTo>
                        <a:pt x="0" y="65"/>
                      </a:lnTo>
                      <a:lnTo>
                        <a:pt x="2" y="66"/>
                      </a:lnTo>
                      <a:lnTo>
                        <a:pt x="4" y="66"/>
                      </a:lnTo>
                      <a:lnTo>
                        <a:pt x="5" y="72"/>
                      </a:lnTo>
                      <a:lnTo>
                        <a:pt x="6" y="78"/>
                      </a:lnTo>
                      <a:lnTo>
                        <a:pt x="10" y="81"/>
                      </a:lnTo>
                      <a:lnTo>
                        <a:pt x="16" y="82"/>
                      </a:lnTo>
                      <a:lnTo>
                        <a:pt x="21" y="83"/>
                      </a:lnTo>
                      <a:lnTo>
                        <a:pt x="27" y="81"/>
                      </a:lnTo>
                      <a:lnTo>
                        <a:pt x="27" y="80"/>
                      </a:lnTo>
                      <a:lnTo>
                        <a:pt x="27" y="79"/>
                      </a:lnTo>
                      <a:lnTo>
                        <a:pt x="27" y="78"/>
                      </a:lnTo>
                      <a:lnTo>
                        <a:pt x="27" y="82"/>
                      </a:lnTo>
                      <a:lnTo>
                        <a:pt x="28" y="86"/>
                      </a:lnTo>
                      <a:lnTo>
                        <a:pt x="29" y="90"/>
                      </a:lnTo>
                      <a:lnTo>
                        <a:pt x="29" y="93"/>
                      </a:lnTo>
                      <a:lnTo>
                        <a:pt x="31" y="96"/>
                      </a:lnTo>
                      <a:lnTo>
                        <a:pt x="33" y="98"/>
                      </a:lnTo>
                      <a:lnTo>
                        <a:pt x="38" y="98"/>
                      </a:lnTo>
                      <a:lnTo>
                        <a:pt x="41" y="94"/>
                      </a:lnTo>
                      <a:lnTo>
                        <a:pt x="45" y="90"/>
                      </a:lnTo>
                      <a:lnTo>
                        <a:pt x="45" y="89"/>
                      </a:lnTo>
                      <a:lnTo>
                        <a:pt x="46" y="89"/>
                      </a:lnTo>
                      <a:lnTo>
                        <a:pt x="47" y="88"/>
                      </a:lnTo>
                      <a:lnTo>
                        <a:pt x="47" y="91"/>
                      </a:lnTo>
                      <a:lnTo>
                        <a:pt x="48" y="94"/>
                      </a:lnTo>
                      <a:lnTo>
                        <a:pt x="48" y="97"/>
                      </a:lnTo>
                      <a:lnTo>
                        <a:pt x="51" y="101"/>
                      </a:lnTo>
                      <a:lnTo>
                        <a:pt x="55" y="104"/>
                      </a:lnTo>
                      <a:lnTo>
                        <a:pt x="59" y="106"/>
                      </a:lnTo>
                      <a:lnTo>
                        <a:pt x="61" y="106"/>
                      </a:lnTo>
                      <a:lnTo>
                        <a:pt x="63" y="106"/>
                      </a:lnTo>
                      <a:lnTo>
                        <a:pt x="64" y="105"/>
                      </a:lnTo>
                      <a:lnTo>
                        <a:pt x="68" y="100"/>
                      </a:lnTo>
                      <a:lnTo>
                        <a:pt x="72" y="95"/>
                      </a:lnTo>
                      <a:lnTo>
                        <a:pt x="72" y="88"/>
                      </a:lnTo>
                      <a:lnTo>
                        <a:pt x="70" y="85"/>
                      </a:lnTo>
                      <a:lnTo>
                        <a:pt x="66" y="81"/>
                      </a:lnTo>
                      <a:lnTo>
                        <a:pt x="63" y="79"/>
                      </a:lnTo>
                      <a:lnTo>
                        <a:pt x="70" y="82"/>
                      </a:lnTo>
                      <a:lnTo>
                        <a:pt x="76" y="86"/>
                      </a:lnTo>
                      <a:lnTo>
                        <a:pt x="82" y="85"/>
                      </a:lnTo>
                      <a:lnTo>
                        <a:pt x="84" y="80"/>
                      </a:lnTo>
                      <a:lnTo>
                        <a:pt x="85" y="75"/>
                      </a:lnTo>
                      <a:lnTo>
                        <a:pt x="84" y="69"/>
                      </a:lnTo>
                      <a:lnTo>
                        <a:pt x="86" y="76"/>
                      </a:lnTo>
                      <a:lnTo>
                        <a:pt x="91" y="81"/>
                      </a:lnTo>
                      <a:lnTo>
                        <a:pt x="98" y="82"/>
                      </a:lnTo>
                      <a:lnTo>
                        <a:pt x="101" y="80"/>
                      </a:lnTo>
                      <a:lnTo>
                        <a:pt x="104" y="78"/>
                      </a:lnTo>
                      <a:lnTo>
                        <a:pt x="105" y="75"/>
                      </a:lnTo>
                      <a:lnTo>
                        <a:pt x="107" y="68"/>
                      </a:lnTo>
                      <a:lnTo>
                        <a:pt x="107" y="62"/>
                      </a:lnTo>
                      <a:lnTo>
                        <a:pt x="106" y="55"/>
                      </a:lnTo>
                      <a:lnTo>
                        <a:pt x="102" y="49"/>
                      </a:lnTo>
                      <a:lnTo>
                        <a:pt x="94" y="46"/>
                      </a:lnTo>
                      <a:lnTo>
                        <a:pt x="85" y="44"/>
                      </a:lnTo>
                      <a:lnTo>
                        <a:pt x="92" y="42"/>
                      </a:lnTo>
                      <a:lnTo>
                        <a:pt x="98" y="40"/>
                      </a:lnTo>
                      <a:lnTo>
                        <a:pt x="103" y="36"/>
                      </a:lnTo>
                      <a:lnTo>
                        <a:pt x="104" y="33"/>
                      </a:lnTo>
                      <a:lnTo>
                        <a:pt x="103" y="30"/>
                      </a:lnTo>
                      <a:lnTo>
                        <a:pt x="101" y="28"/>
                      </a:lnTo>
                      <a:lnTo>
                        <a:pt x="98" y="25"/>
                      </a:lnTo>
                      <a:lnTo>
                        <a:pt x="95" y="23"/>
                      </a:lnTo>
                      <a:lnTo>
                        <a:pt x="92" y="21"/>
                      </a:lnTo>
                      <a:lnTo>
                        <a:pt x="86" y="22"/>
                      </a:lnTo>
                      <a:lnTo>
                        <a:pt x="81" y="22"/>
                      </a:lnTo>
                      <a:lnTo>
                        <a:pt x="76" y="22"/>
                      </a:lnTo>
                      <a:lnTo>
                        <a:pt x="71" y="16"/>
                      </a:lnTo>
                      <a:lnTo>
                        <a:pt x="68" y="8"/>
                      </a:lnTo>
                      <a:lnTo>
                        <a:pt x="64" y="3"/>
                      </a:lnTo>
                      <a:lnTo>
                        <a:pt x="57" y="1"/>
                      </a:lnTo>
                      <a:lnTo>
                        <a:pt x="51" y="3"/>
                      </a:lnTo>
                      <a:lnTo>
                        <a:pt x="47" y="8"/>
                      </a:lnTo>
                      <a:lnTo>
                        <a:pt x="39" y="5"/>
                      </a:lnTo>
                      <a:lnTo>
                        <a:pt x="31" y="0"/>
                      </a:lnTo>
                      <a:lnTo>
                        <a:pt x="23" y="0"/>
                      </a:lnTo>
                      <a:lnTo>
                        <a:pt x="22" y="2"/>
                      </a:lnTo>
                      <a:lnTo>
                        <a:pt x="22" y="5"/>
                      </a:lnTo>
                      <a:lnTo>
                        <a:pt x="23" y="7"/>
                      </a:lnTo>
                      <a:lnTo>
                        <a:pt x="23" y="10"/>
                      </a:lnTo>
                      <a:lnTo>
                        <a:pt x="23" y="12"/>
                      </a:lnTo>
                      <a:lnTo>
                        <a:pt x="24" y="15"/>
                      </a:lnTo>
                      <a:lnTo>
                        <a:pt x="28" y="20"/>
                      </a:lnTo>
                      <a:lnTo>
                        <a:pt x="32" y="24"/>
                      </a:lnTo>
                      <a:lnTo>
                        <a:pt x="37" y="26"/>
                      </a:lnTo>
                      <a:lnTo>
                        <a:pt x="31" y="22"/>
                      </a:lnTo>
                      <a:close/>
                    </a:path>
                  </a:pathLst>
                </a:custGeom>
                <a:solidFill>
                  <a:srgbClr val="FCD8DC"/>
                </a:solidFill>
                <a:ln w="12700" cmpd="sng">
                  <a:solidFill>
                    <a:srgbClr val="6C6661"/>
                  </a:solidFill>
                  <a:round/>
                  <a:headEnd/>
                  <a:tailEnd/>
                </a:ln>
              </p:spPr>
              <p:txBody>
                <a:bodyPr/>
                <a:lstStyle/>
                <a:p>
                  <a:endParaRPr lang="tr-TR"/>
                </a:p>
              </p:txBody>
            </p:sp>
            <p:sp>
              <p:nvSpPr>
                <p:cNvPr id="45408" name="Freeform 7">
                  <a:extLst>
                    <a:ext uri="{FF2B5EF4-FFF2-40B4-BE49-F238E27FC236}">
                      <a16:creationId xmlns:a16="http://schemas.microsoft.com/office/drawing/2014/main" id="{A82CB696-6CD1-5442-B6B6-F052B0927E8B}"/>
                    </a:ext>
                  </a:extLst>
                </p:cNvPr>
                <p:cNvSpPr>
                  <a:spLocks/>
                </p:cNvSpPr>
                <p:nvPr/>
              </p:nvSpPr>
              <p:spPr bwMode="auto">
                <a:xfrm>
                  <a:off x="1034" y="422"/>
                  <a:ext cx="107" cy="106"/>
                </a:xfrm>
                <a:custGeom>
                  <a:avLst/>
                  <a:gdLst>
                    <a:gd name="T0" fmla="*/ 23 w 107"/>
                    <a:gd name="T1" fmla="*/ 14 h 106"/>
                    <a:gd name="T2" fmla="*/ 16 w 107"/>
                    <a:gd name="T3" fmla="*/ 18 h 106"/>
                    <a:gd name="T4" fmla="*/ 17 w 107"/>
                    <a:gd name="T5" fmla="*/ 26 h 106"/>
                    <a:gd name="T6" fmla="*/ 23 w 107"/>
                    <a:gd name="T7" fmla="*/ 32 h 106"/>
                    <a:gd name="T8" fmla="*/ 14 w 107"/>
                    <a:gd name="T9" fmla="*/ 33 h 106"/>
                    <a:gd name="T10" fmla="*/ 8 w 107"/>
                    <a:gd name="T11" fmla="*/ 39 h 106"/>
                    <a:gd name="T12" fmla="*/ 7 w 107"/>
                    <a:gd name="T13" fmla="*/ 49 h 106"/>
                    <a:gd name="T14" fmla="*/ 8 w 107"/>
                    <a:gd name="T15" fmla="*/ 49 h 106"/>
                    <a:gd name="T16" fmla="*/ 8 w 107"/>
                    <a:gd name="T17" fmla="*/ 52 h 106"/>
                    <a:gd name="T18" fmla="*/ 3 w 107"/>
                    <a:gd name="T19" fmla="*/ 56 h 106"/>
                    <a:gd name="T20" fmla="*/ 0 w 107"/>
                    <a:gd name="T21" fmla="*/ 64 h 106"/>
                    <a:gd name="T22" fmla="*/ 4 w 107"/>
                    <a:gd name="T23" fmla="*/ 65 h 106"/>
                    <a:gd name="T24" fmla="*/ 6 w 107"/>
                    <a:gd name="T25" fmla="*/ 77 h 106"/>
                    <a:gd name="T26" fmla="*/ 15 w 107"/>
                    <a:gd name="T27" fmla="*/ 82 h 106"/>
                    <a:gd name="T28" fmla="*/ 27 w 107"/>
                    <a:gd name="T29" fmla="*/ 81 h 106"/>
                    <a:gd name="T30" fmla="*/ 27 w 107"/>
                    <a:gd name="T31" fmla="*/ 77 h 106"/>
                    <a:gd name="T32" fmla="*/ 28 w 107"/>
                    <a:gd name="T33" fmla="*/ 85 h 106"/>
                    <a:gd name="T34" fmla="*/ 29 w 107"/>
                    <a:gd name="T35" fmla="*/ 93 h 106"/>
                    <a:gd name="T36" fmla="*/ 32 w 107"/>
                    <a:gd name="T37" fmla="*/ 98 h 106"/>
                    <a:gd name="T38" fmla="*/ 45 w 107"/>
                    <a:gd name="T39" fmla="*/ 89 h 106"/>
                    <a:gd name="T40" fmla="*/ 46 w 107"/>
                    <a:gd name="T41" fmla="*/ 88 h 106"/>
                    <a:gd name="T42" fmla="*/ 47 w 107"/>
                    <a:gd name="T43" fmla="*/ 91 h 106"/>
                    <a:gd name="T44" fmla="*/ 48 w 107"/>
                    <a:gd name="T45" fmla="*/ 96 h 106"/>
                    <a:gd name="T46" fmla="*/ 59 w 107"/>
                    <a:gd name="T47" fmla="*/ 105 h 106"/>
                    <a:gd name="T48" fmla="*/ 63 w 107"/>
                    <a:gd name="T49" fmla="*/ 106 h 106"/>
                    <a:gd name="T50" fmla="*/ 68 w 107"/>
                    <a:gd name="T51" fmla="*/ 100 h 106"/>
                    <a:gd name="T52" fmla="*/ 72 w 107"/>
                    <a:gd name="T53" fmla="*/ 88 h 106"/>
                    <a:gd name="T54" fmla="*/ 63 w 107"/>
                    <a:gd name="T55" fmla="*/ 78 h 106"/>
                    <a:gd name="T56" fmla="*/ 75 w 107"/>
                    <a:gd name="T57" fmla="*/ 85 h 106"/>
                    <a:gd name="T58" fmla="*/ 84 w 107"/>
                    <a:gd name="T59" fmla="*/ 79 h 106"/>
                    <a:gd name="T60" fmla="*/ 84 w 107"/>
                    <a:gd name="T61" fmla="*/ 68 h 106"/>
                    <a:gd name="T62" fmla="*/ 98 w 107"/>
                    <a:gd name="T63" fmla="*/ 81 h 106"/>
                    <a:gd name="T64" fmla="*/ 104 w 107"/>
                    <a:gd name="T65" fmla="*/ 77 h 106"/>
                    <a:gd name="T66" fmla="*/ 107 w 107"/>
                    <a:gd name="T67" fmla="*/ 68 h 106"/>
                    <a:gd name="T68" fmla="*/ 106 w 107"/>
                    <a:gd name="T69" fmla="*/ 55 h 106"/>
                    <a:gd name="T70" fmla="*/ 85 w 107"/>
                    <a:gd name="T71" fmla="*/ 43 h 106"/>
                    <a:gd name="T72" fmla="*/ 98 w 107"/>
                    <a:gd name="T73" fmla="*/ 39 h 106"/>
                    <a:gd name="T74" fmla="*/ 104 w 107"/>
                    <a:gd name="T75" fmla="*/ 33 h 106"/>
                    <a:gd name="T76" fmla="*/ 101 w 107"/>
                    <a:gd name="T77" fmla="*/ 27 h 106"/>
                    <a:gd name="T78" fmla="*/ 92 w 107"/>
                    <a:gd name="T79" fmla="*/ 21 h 106"/>
                    <a:gd name="T80" fmla="*/ 81 w 107"/>
                    <a:gd name="T81" fmla="*/ 22 h 106"/>
                    <a:gd name="T82" fmla="*/ 71 w 107"/>
                    <a:gd name="T83" fmla="*/ 16 h 106"/>
                    <a:gd name="T84" fmla="*/ 64 w 107"/>
                    <a:gd name="T85" fmla="*/ 2 h 106"/>
                    <a:gd name="T86" fmla="*/ 47 w 107"/>
                    <a:gd name="T87" fmla="*/ 7 h 106"/>
                    <a:gd name="T88" fmla="*/ 31 w 107"/>
                    <a:gd name="T89" fmla="*/ 0 h 106"/>
                    <a:gd name="T90" fmla="*/ 22 w 107"/>
                    <a:gd name="T91" fmla="*/ 1 h 106"/>
                    <a:gd name="T92" fmla="*/ 23 w 107"/>
                    <a:gd name="T93" fmla="*/ 7 h 106"/>
                    <a:gd name="T94" fmla="*/ 24 w 107"/>
                    <a:gd name="T95" fmla="*/ 15 h 106"/>
                    <a:gd name="T96" fmla="*/ 32 w 107"/>
                    <a:gd name="T97" fmla="*/ 23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7" h="106">
                      <a:moveTo>
                        <a:pt x="30" y="21"/>
                      </a:moveTo>
                      <a:lnTo>
                        <a:pt x="26" y="18"/>
                      </a:lnTo>
                      <a:lnTo>
                        <a:pt x="23" y="14"/>
                      </a:lnTo>
                      <a:lnTo>
                        <a:pt x="19" y="15"/>
                      </a:lnTo>
                      <a:lnTo>
                        <a:pt x="16" y="18"/>
                      </a:lnTo>
                      <a:lnTo>
                        <a:pt x="15" y="22"/>
                      </a:lnTo>
                      <a:lnTo>
                        <a:pt x="17" y="26"/>
                      </a:lnTo>
                      <a:lnTo>
                        <a:pt x="19" y="27"/>
                      </a:lnTo>
                      <a:lnTo>
                        <a:pt x="21" y="29"/>
                      </a:lnTo>
                      <a:lnTo>
                        <a:pt x="23" y="32"/>
                      </a:lnTo>
                      <a:lnTo>
                        <a:pt x="19" y="32"/>
                      </a:lnTo>
                      <a:lnTo>
                        <a:pt x="14" y="33"/>
                      </a:lnTo>
                      <a:lnTo>
                        <a:pt x="11" y="35"/>
                      </a:lnTo>
                      <a:lnTo>
                        <a:pt x="8" y="39"/>
                      </a:lnTo>
                      <a:lnTo>
                        <a:pt x="6" y="44"/>
                      </a:lnTo>
                      <a:lnTo>
                        <a:pt x="7" y="49"/>
                      </a:lnTo>
                      <a:lnTo>
                        <a:pt x="8" y="49"/>
                      </a:lnTo>
                      <a:lnTo>
                        <a:pt x="9" y="50"/>
                      </a:lnTo>
                      <a:lnTo>
                        <a:pt x="8" y="52"/>
                      </a:lnTo>
                      <a:lnTo>
                        <a:pt x="7" y="53"/>
                      </a:lnTo>
                      <a:lnTo>
                        <a:pt x="3" y="56"/>
                      </a:lnTo>
                      <a:lnTo>
                        <a:pt x="1" y="60"/>
                      </a:lnTo>
                      <a:lnTo>
                        <a:pt x="0" y="64"/>
                      </a:lnTo>
                      <a:lnTo>
                        <a:pt x="2" y="65"/>
                      </a:lnTo>
                      <a:lnTo>
                        <a:pt x="4" y="65"/>
                      </a:lnTo>
                      <a:lnTo>
                        <a:pt x="5" y="72"/>
                      </a:lnTo>
                      <a:lnTo>
                        <a:pt x="6" y="77"/>
                      </a:lnTo>
                      <a:lnTo>
                        <a:pt x="10" y="81"/>
                      </a:lnTo>
                      <a:lnTo>
                        <a:pt x="15" y="82"/>
                      </a:lnTo>
                      <a:lnTo>
                        <a:pt x="21" y="82"/>
                      </a:lnTo>
                      <a:lnTo>
                        <a:pt x="27" y="81"/>
                      </a:lnTo>
                      <a:lnTo>
                        <a:pt x="27" y="80"/>
                      </a:lnTo>
                      <a:lnTo>
                        <a:pt x="27" y="79"/>
                      </a:lnTo>
                      <a:lnTo>
                        <a:pt x="27" y="77"/>
                      </a:lnTo>
                      <a:lnTo>
                        <a:pt x="27" y="81"/>
                      </a:lnTo>
                      <a:lnTo>
                        <a:pt x="28" y="85"/>
                      </a:lnTo>
                      <a:lnTo>
                        <a:pt x="29" y="89"/>
                      </a:lnTo>
                      <a:lnTo>
                        <a:pt x="29" y="93"/>
                      </a:lnTo>
                      <a:lnTo>
                        <a:pt x="30" y="96"/>
                      </a:lnTo>
                      <a:lnTo>
                        <a:pt x="32" y="98"/>
                      </a:lnTo>
                      <a:lnTo>
                        <a:pt x="38" y="97"/>
                      </a:lnTo>
                      <a:lnTo>
                        <a:pt x="42" y="94"/>
                      </a:lnTo>
                      <a:lnTo>
                        <a:pt x="45" y="89"/>
                      </a:lnTo>
                      <a:lnTo>
                        <a:pt x="46" y="88"/>
                      </a:lnTo>
                      <a:lnTo>
                        <a:pt x="47" y="88"/>
                      </a:lnTo>
                      <a:lnTo>
                        <a:pt x="47" y="91"/>
                      </a:lnTo>
                      <a:lnTo>
                        <a:pt x="48" y="94"/>
                      </a:lnTo>
                      <a:lnTo>
                        <a:pt x="48" y="96"/>
                      </a:lnTo>
                      <a:lnTo>
                        <a:pt x="50" y="100"/>
                      </a:lnTo>
                      <a:lnTo>
                        <a:pt x="54" y="103"/>
                      </a:lnTo>
                      <a:lnTo>
                        <a:pt x="59" y="105"/>
                      </a:lnTo>
                      <a:lnTo>
                        <a:pt x="61" y="106"/>
                      </a:lnTo>
                      <a:lnTo>
                        <a:pt x="63" y="106"/>
                      </a:lnTo>
                      <a:lnTo>
                        <a:pt x="64" y="105"/>
                      </a:lnTo>
                      <a:lnTo>
                        <a:pt x="68" y="100"/>
                      </a:lnTo>
                      <a:lnTo>
                        <a:pt x="71" y="94"/>
                      </a:lnTo>
                      <a:lnTo>
                        <a:pt x="72" y="88"/>
                      </a:lnTo>
                      <a:lnTo>
                        <a:pt x="70" y="84"/>
                      </a:lnTo>
                      <a:lnTo>
                        <a:pt x="66" y="81"/>
                      </a:lnTo>
                      <a:lnTo>
                        <a:pt x="63" y="78"/>
                      </a:lnTo>
                      <a:lnTo>
                        <a:pt x="69" y="81"/>
                      </a:lnTo>
                      <a:lnTo>
                        <a:pt x="75" y="85"/>
                      </a:lnTo>
                      <a:lnTo>
                        <a:pt x="82" y="84"/>
                      </a:lnTo>
                      <a:lnTo>
                        <a:pt x="84" y="79"/>
                      </a:lnTo>
                      <a:lnTo>
                        <a:pt x="85" y="74"/>
                      </a:lnTo>
                      <a:lnTo>
                        <a:pt x="84" y="68"/>
                      </a:lnTo>
                      <a:lnTo>
                        <a:pt x="86" y="75"/>
                      </a:lnTo>
                      <a:lnTo>
                        <a:pt x="91" y="80"/>
                      </a:lnTo>
                      <a:lnTo>
                        <a:pt x="98" y="81"/>
                      </a:lnTo>
                      <a:lnTo>
                        <a:pt x="101" y="79"/>
                      </a:lnTo>
                      <a:lnTo>
                        <a:pt x="104" y="77"/>
                      </a:lnTo>
                      <a:lnTo>
                        <a:pt x="105" y="75"/>
                      </a:lnTo>
                      <a:lnTo>
                        <a:pt x="107" y="68"/>
                      </a:lnTo>
                      <a:lnTo>
                        <a:pt x="107" y="61"/>
                      </a:lnTo>
                      <a:lnTo>
                        <a:pt x="106" y="55"/>
                      </a:lnTo>
                      <a:lnTo>
                        <a:pt x="102" y="48"/>
                      </a:lnTo>
                      <a:lnTo>
                        <a:pt x="94" y="45"/>
                      </a:lnTo>
                      <a:lnTo>
                        <a:pt x="85" y="43"/>
                      </a:lnTo>
                      <a:lnTo>
                        <a:pt x="91" y="41"/>
                      </a:lnTo>
                      <a:lnTo>
                        <a:pt x="98" y="39"/>
                      </a:lnTo>
                      <a:lnTo>
                        <a:pt x="103" y="36"/>
                      </a:lnTo>
                      <a:lnTo>
                        <a:pt x="104" y="33"/>
                      </a:lnTo>
                      <a:lnTo>
                        <a:pt x="103" y="29"/>
                      </a:lnTo>
                      <a:lnTo>
                        <a:pt x="101" y="27"/>
                      </a:lnTo>
                      <a:lnTo>
                        <a:pt x="98" y="25"/>
                      </a:lnTo>
                      <a:lnTo>
                        <a:pt x="95" y="22"/>
                      </a:lnTo>
                      <a:lnTo>
                        <a:pt x="92" y="21"/>
                      </a:lnTo>
                      <a:lnTo>
                        <a:pt x="86" y="21"/>
                      </a:lnTo>
                      <a:lnTo>
                        <a:pt x="81" y="22"/>
                      </a:lnTo>
                      <a:lnTo>
                        <a:pt x="77" y="22"/>
                      </a:lnTo>
                      <a:lnTo>
                        <a:pt x="71" y="16"/>
                      </a:lnTo>
                      <a:lnTo>
                        <a:pt x="68" y="8"/>
                      </a:lnTo>
                      <a:lnTo>
                        <a:pt x="64" y="2"/>
                      </a:lnTo>
                      <a:lnTo>
                        <a:pt x="58" y="1"/>
                      </a:lnTo>
                      <a:lnTo>
                        <a:pt x="51" y="2"/>
                      </a:lnTo>
                      <a:lnTo>
                        <a:pt x="47" y="7"/>
                      </a:lnTo>
                      <a:lnTo>
                        <a:pt x="39" y="4"/>
                      </a:lnTo>
                      <a:lnTo>
                        <a:pt x="31" y="0"/>
                      </a:lnTo>
                      <a:lnTo>
                        <a:pt x="23" y="0"/>
                      </a:lnTo>
                      <a:lnTo>
                        <a:pt x="22" y="1"/>
                      </a:lnTo>
                      <a:lnTo>
                        <a:pt x="22" y="4"/>
                      </a:lnTo>
                      <a:lnTo>
                        <a:pt x="23" y="7"/>
                      </a:lnTo>
                      <a:lnTo>
                        <a:pt x="23" y="9"/>
                      </a:lnTo>
                      <a:lnTo>
                        <a:pt x="23" y="12"/>
                      </a:lnTo>
                      <a:lnTo>
                        <a:pt x="24" y="15"/>
                      </a:lnTo>
                      <a:lnTo>
                        <a:pt x="28" y="20"/>
                      </a:lnTo>
                      <a:lnTo>
                        <a:pt x="32" y="23"/>
                      </a:lnTo>
                      <a:lnTo>
                        <a:pt x="36" y="26"/>
                      </a:lnTo>
                      <a:lnTo>
                        <a:pt x="30" y="21"/>
                      </a:lnTo>
                      <a:close/>
                    </a:path>
                  </a:pathLst>
                </a:custGeom>
                <a:solidFill>
                  <a:srgbClr val="FCD8DC"/>
                </a:solidFill>
                <a:ln w="12700" cmpd="sng">
                  <a:solidFill>
                    <a:srgbClr val="6C6661"/>
                  </a:solidFill>
                  <a:round/>
                  <a:headEnd/>
                  <a:tailEnd/>
                </a:ln>
              </p:spPr>
              <p:txBody>
                <a:bodyPr/>
                <a:lstStyle/>
                <a:p>
                  <a:endParaRPr lang="tr-TR"/>
                </a:p>
              </p:txBody>
            </p:sp>
            <p:sp>
              <p:nvSpPr>
                <p:cNvPr id="45409" name="Freeform 8">
                  <a:extLst>
                    <a:ext uri="{FF2B5EF4-FFF2-40B4-BE49-F238E27FC236}">
                      <a16:creationId xmlns:a16="http://schemas.microsoft.com/office/drawing/2014/main" id="{198D9F29-8C98-384E-B9E4-D930F694D580}"/>
                    </a:ext>
                  </a:extLst>
                </p:cNvPr>
                <p:cNvSpPr>
                  <a:spLocks/>
                </p:cNvSpPr>
                <p:nvPr/>
              </p:nvSpPr>
              <p:spPr bwMode="auto">
                <a:xfrm>
                  <a:off x="941" y="532"/>
                  <a:ext cx="112" cy="101"/>
                </a:xfrm>
                <a:custGeom>
                  <a:avLst/>
                  <a:gdLst>
                    <a:gd name="T0" fmla="*/ 102 w 112"/>
                    <a:gd name="T1" fmla="*/ 58 h 101"/>
                    <a:gd name="T2" fmla="*/ 104 w 112"/>
                    <a:gd name="T3" fmla="*/ 50 h 101"/>
                    <a:gd name="T4" fmla="*/ 98 w 112"/>
                    <a:gd name="T5" fmla="*/ 46 h 101"/>
                    <a:gd name="T6" fmla="*/ 90 w 112"/>
                    <a:gd name="T7" fmla="*/ 46 h 101"/>
                    <a:gd name="T8" fmla="*/ 96 w 112"/>
                    <a:gd name="T9" fmla="*/ 39 h 101"/>
                    <a:gd name="T10" fmla="*/ 96 w 112"/>
                    <a:gd name="T11" fmla="*/ 30 h 101"/>
                    <a:gd name="T12" fmla="*/ 90 w 112"/>
                    <a:gd name="T13" fmla="*/ 22 h 101"/>
                    <a:gd name="T14" fmla="*/ 89 w 112"/>
                    <a:gd name="T15" fmla="*/ 23 h 101"/>
                    <a:gd name="T16" fmla="*/ 87 w 112"/>
                    <a:gd name="T17" fmla="*/ 20 h 101"/>
                    <a:gd name="T18" fmla="*/ 88 w 112"/>
                    <a:gd name="T19" fmla="*/ 14 h 101"/>
                    <a:gd name="T20" fmla="*/ 85 w 112"/>
                    <a:gd name="T21" fmla="*/ 6 h 101"/>
                    <a:gd name="T22" fmla="*/ 81 w 112"/>
                    <a:gd name="T23" fmla="*/ 8 h 101"/>
                    <a:gd name="T24" fmla="*/ 71 w 112"/>
                    <a:gd name="T25" fmla="*/ 1 h 101"/>
                    <a:gd name="T26" fmla="*/ 61 w 112"/>
                    <a:gd name="T27" fmla="*/ 3 h 101"/>
                    <a:gd name="T28" fmla="*/ 54 w 112"/>
                    <a:gd name="T29" fmla="*/ 12 h 101"/>
                    <a:gd name="T30" fmla="*/ 56 w 112"/>
                    <a:gd name="T31" fmla="*/ 14 h 101"/>
                    <a:gd name="T32" fmla="*/ 50 w 112"/>
                    <a:gd name="T33" fmla="*/ 9 h 101"/>
                    <a:gd name="T34" fmla="*/ 44 w 112"/>
                    <a:gd name="T35" fmla="*/ 5 h 101"/>
                    <a:gd name="T36" fmla="*/ 38 w 112"/>
                    <a:gd name="T37" fmla="*/ 3 h 101"/>
                    <a:gd name="T38" fmla="*/ 35 w 112"/>
                    <a:gd name="T39" fmla="*/ 17 h 101"/>
                    <a:gd name="T40" fmla="*/ 34 w 112"/>
                    <a:gd name="T41" fmla="*/ 19 h 101"/>
                    <a:gd name="T42" fmla="*/ 32 w 112"/>
                    <a:gd name="T43" fmla="*/ 18 h 101"/>
                    <a:gd name="T44" fmla="*/ 28 w 112"/>
                    <a:gd name="T45" fmla="*/ 14 h 101"/>
                    <a:gd name="T46" fmla="*/ 14 w 112"/>
                    <a:gd name="T47" fmla="*/ 15 h 101"/>
                    <a:gd name="T48" fmla="*/ 11 w 112"/>
                    <a:gd name="T49" fmla="*/ 17 h 101"/>
                    <a:gd name="T50" fmla="*/ 10 w 112"/>
                    <a:gd name="T51" fmla="*/ 26 h 101"/>
                    <a:gd name="T52" fmla="*/ 16 w 112"/>
                    <a:gd name="T53" fmla="*/ 37 h 101"/>
                    <a:gd name="T54" fmla="*/ 29 w 112"/>
                    <a:gd name="T55" fmla="*/ 38 h 101"/>
                    <a:gd name="T56" fmla="*/ 15 w 112"/>
                    <a:gd name="T57" fmla="*/ 41 h 101"/>
                    <a:gd name="T58" fmla="*/ 12 w 112"/>
                    <a:gd name="T59" fmla="*/ 51 h 101"/>
                    <a:gd name="T60" fmla="*/ 20 w 112"/>
                    <a:gd name="T61" fmla="*/ 60 h 101"/>
                    <a:gd name="T62" fmla="*/ 1 w 112"/>
                    <a:gd name="T63" fmla="*/ 59 h 101"/>
                    <a:gd name="T64" fmla="*/ 0 w 112"/>
                    <a:gd name="T65" fmla="*/ 66 h 101"/>
                    <a:gd name="T66" fmla="*/ 3 w 112"/>
                    <a:gd name="T67" fmla="*/ 75 h 101"/>
                    <a:gd name="T68" fmla="*/ 14 w 112"/>
                    <a:gd name="T69" fmla="*/ 84 h 101"/>
                    <a:gd name="T70" fmla="*/ 36 w 112"/>
                    <a:gd name="T71" fmla="*/ 79 h 101"/>
                    <a:gd name="T72" fmla="*/ 29 w 112"/>
                    <a:gd name="T73" fmla="*/ 90 h 101"/>
                    <a:gd name="T74" fmla="*/ 30 w 112"/>
                    <a:gd name="T75" fmla="*/ 99 h 101"/>
                    <a:gd name="T76" fmla="*/ 36 w 112"/>
                    <a:gd name="T77" fmla="*/ 101 h 101"/>
                    <a:gd name="T78" fmla="*/ 46 w 112"/>
                    <a:gd name="T79" fmla="*/ 100 h 101"/>
                    <a:gd name="T80" fmla="*/ 54 w 112"/>
                    <a:gd name="T81" fmla="*/ 91 h 101"/>
                    <a:gd name="T82" fmla="*/ 65 w 112"/>
                    <a:gd name="T83" fmla="*/ 90 h 101"/>
                    <a:gd name="T84" fmla="*/ 80 w 112"/>
                    <a:gd name="T85" fmla="*/ 94 h 101"/>
                    <a:gd name="T86" fmla="*/ 89 w 112"/>
                    <a:gd name="T87" fmla="*/ 79 h 101"/>
                    <a:gd name="T88" fmla="*/ 106 w 112"/>
                    <a:gd name="T89" fmla="*/ 74 h 101"/>
                    <a:gd name="T90" fmla="*/ 111 w 112"/>
                    <a:gd name="T91" fmla="*/ 67 h 101"/>
                    <a:gd name="T92" fmla="*/ 107 w 112"/>
                    <a:gd name="T93" fmla="*/ 63 h 101"/>
                    <a:gd name="T94" fmla="*/ 101 w 112"/>
                    <a:gd name="T95" fmla="*/ 59 h 101"/>
                    <a:gd name="T96" fmla="*/ 89 w 112"/>
                    <a:gd name="T97" fmla="*/ 57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01">
                      <a:moveTo>
                        <a:pt x="92" y="57"/>
                      </a:moveTo>
                      <a:lnTo>
                        <a:pt x="97" y="58"/>
                      </a:lnTo>
                      <a:lnTo>
                        <a:pt x="102" y="58"/>
                      </a:lnTo>
                      <a:lnTo>
                        <a:pt x="104" y="54"/>
                      </a:lnTo>
                      <a:lnTo>
                        <a:pt x="104" y="50"/>
                      </a:lnTo>
                      <a:lnTo>
                        <a:pt x="102" y="47"/>
                      </a:lnTo>
                      <a:lnTo>
                        <a:pt x="98" y="46"/>
                      </a:lnTo>
                      <a:lnTo>
                        <a:pt x="96" y="45"/>
                      </a:lnTo>
                      <a:lnTo>
                        <a:pt x="93" y="46"/>
                      </a:lnTo>
                      <a:lnTo>
                        <a:pt x="90" y="46"/>
                      </a:lnTo>
                      <a:lnTo>
                        <a:pt x="93" y="43"/>
                      </a:lnTo>
                      <a:lnTo>
                        <a:pt x="96" y="39"/>
                      </a:lnTo>
                      <a:lnTo>
                        <a:pt x="97" y="35"/>
                      </a:lnTo>
                      <a:lnTo>
                        <a:pt x="96" y="30"/>
                      </a:lnTo>
                      <a:lnTo>
                        <a:pt x="94" y="25"/>
                      </a:lnTo>
                      <a:lnTo>
                        <a:pt x="90" y="22"/>
                      </a:lnTo>
                      <a:lnTo>
                        <a:pt x="89" y="22"/>
                      </a:lnTo>
                      <a:lnTo>
                        <a:pt x="89" y="23"/>
                      </a:lnTo>
                      <a:lnTo>
                        <a:pt x="88" y="22"/>
                      </a:lnTo>
                      <a:lnTo>
                        <a:pt x="87" y="20"/>
                      </a:lnTo>
                      <a:lnTo>
                        <a:pt x="87" y="19"/>
                      </a:lnTo>
                      <a:lnTo>
                        <a:pt x="88" y="14"/>
                      </a:lnTo>
                      <a:lnTo>
                        <a:pt x="87" y="9"/>
                      </a:lnTo>
                      <a:lnTo>
                        <a:pt x="85" y="6"/>
                      </a:lnTo>
                      <a:lnTo>
                        <a:pt x="83" y="6"/>
                      </a:lnTo>
                      <a:lnTo>
                        <a:pt x="82" y="7"/>
                      </a:lnTo>
                      <a:lnTo>
                        <a:pt x="81" y="8"/>
                      </a:lnTo>
                      <a:lnTo>
                        <a:pt x="76" y="4"/>
                      </a:lnTo>
                      <a:lnTo>
                        <a:pt x="71" y="1"/>
                      </a:lnTo>
                      <a:lnTo>
                        <a:pt x="66" y="0"/>
                      </a:lnTo>
                      <a:lnTo>
                        <a:pt x="61" y="3"/>
                      </a:lnTo>
                      <a:lnTo>
                        <a:pt x="57" y="7"/>
                      </a:lnTo>
                      <a:lnTo>
                        <a:pt x="54" y="12"/>
                      </a:lnTo>
                      <a:lnTo>
                        <a:pt x="55" y="12"/>
                      </a:lnTo>
                      <a:lnTo>
                        <a:pt x="55" y="13"/>
                      </a:lnTo>
                      <a:lnTo>
                        <a:pt x="56" y="14"/>
                      </a:lnTo>
                      <a:lnTo>
                        <a:pt x="54" y="11"/>
                      </a:lnTo>
                      <a:lnTo>
                        <a:pt x="50" y="9"/>
                      </a:lnTo>
                      <a:lnTo>
                        <a:pt x="46" y="7"/>
                      </a:lnTo>
                      <a:lnTo>
                        <a:pt x="44" y="5"/>
                      </a:lnTo>
                      <a:lnTo>
                        <a:pt x="41" y="3"/>
                      </a:lnTo>
                      <a:lnTo>
                        <a:pt x="38" y="3"/>
                      </a:lnTo>
                      <a:lnTo>
                        <a:pt x="35" y="7"/>
                      </a:lnTo>
                      <a:lnTo>
                        <a:pt x="35" y="12"/>
                      </a:lnTo>
                      <a:lnTo>
                        <a:pt x="35" y="17"/>
                      </a:lnTo>
                      <a:lnTo>
                        <a:pt x="35" y="18"/>
                      </a:lnTo>
                      <a:lnTo>
                        <a:pt x="34" y="19"/>
                      </a:lnTo>
                      <a:lnTo>
                        <a:pt x="34" y="20"/>
                      </a:lnTo>
                      <a:lnTo>
                        <a:pt x="32" y="18"/>
                      </a:lnTo>
                      <a:lnTo>
                        <a:pt x="30" y="16"/>
                      </a:lnTo>
                      <a:lnTo>
                        <a:pt x="28" y="14"/>
                      </a:lnTo>
                      <a:lnTo>
                        <a:pt x="23" y="13"/>
                      </a:lnTo>
                      <a:lnTo>
                        <a:pt x="19" y="14"/>
                      </a:lnTo>
                      <a:lnTo>
                        <a:pt x="14" y="15"/>
                      </a:lnTo>
                      <a:lnTo>
                        <a:pt x="12" y="16"/>
                      </a:lnTo>
                      <a:lnTo>
                        <a:pt x="11" y="17"/>
                      </a:lnTo>
                      <a:lnTo>
                        <a:pt x="10" y="19"/>
                      </a:lnTo>
                      <a:lnTo>
                        <a:pt x="10" y="26"/>
                      </a:lnTo>
                      <a:lnTo>
                        <a:pt x="12" y="32"/>
                      </a:lnTo>
                      <a:lnTo>
                        <a:pt x="16" y="37"/>
                      </a:lnTo>
                      <a:lnTo>
                        <a:pt x="20" y="38"/>
                      </a:lnTo>
                      <a:lnTo>
                        <a:pt x="25" y="39"/>
                      </a:lnTo>
                      <a:lnTo>
                        <a:pt x="29" y="38"/>
                      </a:lnTo>
                      <a:lnTo>
                        <a:pt x="22" y="40"/>
                      </a:lnTo>
                      <a:lnTo>
                        <a:pt x="15" y="41"/>
                      </a:lnTo>
                      <a:lnTo>
                        <a:pt x="11" y="46"/>
                      </a:lnTo>
                      <a:lnTo>
                        <a:pt x="12" y="51"/>
                      </a:lnTo>
                      <a:lnTo>
                        <a:pt x="16" y="56"/>
                      </a:lnTo>
                      <a:lnTo>
                        <a:pt x="20" y="60"/>
                      </a:lnTo>
                      <a:lnTo>
                        <a:pt x="14" y="56"/>
                      </a:lnTo>
                      <a:lnTo>
                        <a:pt x="7" y="55"/>
                      </a:lnTo>
                      <a:lnTo>
                        <a:pt x="1" y="59"/>
                      </a:lnTo>
                      <a:lnTo>
                        <a:pt x="0" y="63"/>
                      </a:lnTo>
                      <a:lnTo>
                        <a:pt x="0" y="66"/>
                      </a:lnTo>
                      <a:lnTo>
                        <a:pt x="0" y="69"/>
                      </a:lnTo>
                      <a:lnTo>
                        <a:pt x="3" y="75"/>
                      </a:lnTo>
                      <a:lnTo>
                        <a:pt x="8" y="80"/>
                      </a:lnTo>
                      <a:lnTo>
                        <a:pt x="14" y="84"/>
                      </a:lnTo>
                      <a:lnTo>
                        <a:pt x="21" y="86"/>
                      </a:lnTo>
                      <a:lnTo>
                        <a:pt x="28" y="83"/>
                      </a:lnTo>
                      <a:lnTo>
                        <a:pt x="36" y="79"/>
                      </a:lnTo>
                      <a:lnTo>
                        <a:pt x="33" y="85"/>
                      </a:lnTo>
                      <a:lnTo>
                        <a:pt x="29" y="90"/>
                      </a:lnTo>
                      <a:lnTo>
                        <a:pt x="28" y="96"/>
                      </a:lnTo>
                      <a:lnTo>
                        <a:pt x="30" y="99"/>
                      </a:lnTo>
                      <a:lnTo>
                        <a:pt x="32" y="101"/>
                      </a:lnTo>
                      <a:lnTo>
                        <a:pt x="36" y="101"/>
                      </a:lnTo>
                      <a:lnTo>
                        <a:pt x="39" y="101"/>
                      </a:lnTo>
                      <a:lnTo>
                        <a:pt x="43" y="101"/>
                      </a:lnTo>
                      <a:lnTo>
                        <a:pt x="46" y="100"/>
                      </a:lnTo>
                      <a:lnTo>
                        <a:pt x="50" y="95"/>
                      </a:lnTo>
                      <a:lnTo>
                        <a:pt x="54" y="91"/>
                      </a:lnTo>
                      <a:lnTo>
                        <a:pt x="58" y="89"/>
                      </a:lnTo>
                      <a:lnTo>
                        <a:pt x="65" y="90"/>
                      </a:lnTo>
                      <a:lnTo>
                        <a:pt x="73" y="93"/>
                      </a:lnTo>
                      <a:lnTo>
                        <a:pt x="80" y="94"/>
                      </a:lnTo>
                      <a:lnTo>
                        <a:pt x="86" y="91"/>
                      </a:lnTo>
                      <a:lnTo>
                        <a:pt x="89" y="86"/>
                      </a:lnTo>
                      <a:lnTo>
                        <a:pt x="89" y="79"/>
                      </a:lnTo>
                      <a:lnTo>
                        <a:pt x="97" y="76"/>
                      </a:lnTo>
                      <a:lnTo>
                        <a:pt x="106" y="74"/>
                      </a:lnTo>
                      <a:lnTo>
                        <a:pt x="112" y="69"/>
                      </a:lnTo>
                      <a:lnTo>
                        <a:pt x="111" y="67"/>
                      </a:lnTo>
                      <a:lnTo>
                        <a:pt x="109" y="65"/>
                      </a:lnTo>
                      <a:lnTo>
                        <a:pt x="107" y="63"/>
                      </a:lnTo>
                      <a:lnTo>
                        <a:pt x="105" y="62"/>
                      </a:lnTo>
                      <a:lnTo>
                        <a:pt x="103" y="60"/>
                      </a:lnTo>
                      <a:lnTo>
                        <a:pt x="101" y="59"/>
                      </a:lnTo>
                      <a:lnTo>
                        <a:pt x="95" y="57"/>
                      </a:lnTo>
                      <a:lnTo>
                        <a:pt x="89" y="57"/>
                      </a:lnTo>
                      <a:lnTo>
                        <a:pt x="84" y="59"/>
                      </a:lnTo>
                      <a:lnTo>
                        <a:pt x="92" y="57"/>
                      </a:lnTo>
                      <a:close/>
                    </a:path>
                  </a:pathLst>
                </a:custGeom>
                <a:solidFill>
                  <a:srgbClr val="FCD8DC"/>
                </a:solidFill>
                <a:ln w="12700" cmpd="sng">
                  <a:solidFill>
                    <a:srgbClr val="6C6661"/>
                  </a:solidFill>
                  <a:round/>
                  <a:headEnd/>
                  <a:tailEnd/>
                </a:ln>
              </p:spPr>
              <p:txBody>
                <a:bodyPr/>
                <a:lstStyle/>
                <a:p>
                  <a:endParaRPr lang="tr-TR"/>
                </a:p>
              </p:txBody>
            </p:sp>
            <p:sp>
              <p:nvSpPr>
                <p:cNvPr id="45410" name="Freeform 9">
                  <a:extLst>
                    <a:ext uri="{FF2B5EF4-FFF2-40B4-BE49-F238E27FC236}">
                      <a16:creationId xmlns:a16="http://schemas.microsoft.com/office/drawing/2014/main" id="{6A692CF7-9B49-8E4B-B66C-81E88115BE70}"/>
                    </a:ext>
                  </a:extLst>
                </p:cNvPr>
                <p:cNvSpPr>
                  <a:spLocks/>
                </p:cNvSpPr>
                <p:nvPr/>
              </p:nvSpPr>
              <p:spPr bwMode="auto">
                <a:xfrm>
                  <a:off x="673" y="568"/>
                  <a:ext cx="122" cy="95"/>
                </a:xfrm>
                <a:custGeom>
                  <a:avLst/>
                  <a:gdLst>
                    <a:gd name="T0" fmla="*/ 90 w 122"/>
                    <a:gd name="T1" fmla="*/ 5 h 95"/>
                    <a:gd name="T2" fmla="*/ 82 w 122"/>
                    <a:gd name="T3" fmla="*/ 0 h 95"/>
                    <a:gd name="T4" fmla="*/ 74 w 122"/>
                    <a:gd name="T5" fmla="*/ 4 h 95"/>
                    <a:gd name="T6" fmla="*/ 71 w 122"/>
                    <a:gd name="T7" fmla="*/ 11 h 95"/>
                    <a:gd name="T8" fmla="*/ 65 w 122"/>
                    <a:gd name="T9" fmla="*/ 4 h 95"/>
                    <a:gd name="T10" fmla="*/ 55 w 122"/>
                    <a:gd name="T11" fmla="*/ 1 h 95"/>
                    <a:gd name="T12" fmla="*/ 43 w 122"/>
                    <a:gd name="T13" fmla="*/ 4 h 95"/>
                    <a:gd name="T14" fmla="*/ 44 w 122"/>
                    <a:gd name="T15" fmla="*/ 5 h 95"/>
                    <a:gd name="T16" fmla="*/ 41 w 122"/>
                    <a:gd name="T17" fmla="*/ 5 h 95"/>
                    <a:gd name="T18" fmla="*/ 34 w 122"/>
                    <a:gd name="T19" fmla="*/ 3 h 95"/>
                    <a:gd name="T20" fmla="*/ 22 w 122"/>
                    <a:gd name="T21" fmla="*/ 3 h 95"/>
                    <a:gd name="T22" fmla="*/ 23 w 122"/>
                    <a:gd name="T23" fmla="*/ 7 h 95"/>
                    <a:gd name="T24" fmla="*/ 11 w 122"/>
                    <a:gd name="T25" fmla="*/ 13 h 95"/>
                    <a:gd name="T26" fmla="*/ 10 w 122"/>
                    <a:gd name="T27" fmla="*/ 22 h 95"/>
                    <a:gd name="T28" fmla="*/ 17 w 122"/>
                    <a:gd name="T29" fmla="*/ 31 h 95"/>
                    <a:gd name="T30" fmla="*/ 21 w 122"/>
                    <a:gd name="T31" fmla="*/ 30 h 95"/>
                    <a:gd name="T32" fmla="*/ 12 w 122"/>
                    <a:gd name="T33" fmla="*/ 34 h 95"/>
                    <a:gd name="T34" fmla="*/ 5 w 122"/>
                    <a:gd name="T35" fmla="*/ 37 h 95"/>
                    <a:gd name="T36" fmla="*/ 0 w 122"/>
                    <a:gd name="T37" fmla="*/ 42 h 95"/>
                    <a:gd name="T38" fmla="*/ 15 w 122"/>
                    <a:gd name="T39" fmla="*/ 49 h 95"/>
                    <a:gd name="T40" fmla="*/ 17 w 122"/>
                    <a:gd name="T41" fmla="*/ 51 h 95"/>
                    <a:gd name="T42" fmla="*/ 15 w 122"/>
                    <a:gd name="T43" fmla="*/ 52 h 95"/>
                    <a:gd name="T44" fmla="*/ 9 w 122"/>
                    <a:gd name="T45" fmla="*/ 54 h 95"/>
                    <a:gd name="T46" fmla="*/ 3 w 122"/>
                    <a:gd name="T47" fmla="*/ 67 h 95"/>
                    <a:gd name="T48" fmla="*/ 5 w 122"/>
                    <a:gd name="T49" fmla="*/ 70 h 95"/>
                    <a:gd name="T50" fmla="*/ 15 w 122"/>
                    <a:gd name="T51" fmla="*/ 73 h 95"/>
                    <a:gd name="T52" fmla="*/ 30 w 122"/>
                    <a:gd name="T53" fmla="*/ 72 h 95"/>
                    <a:gd name="T54" fmla="*/ 37 w 122"/>
                    <a:gd name="T55" fmla="*/ 60 h 95"/>
                    <a:gd name="T56" fmla="*/ 34 w 122"/>
                    <a:gd name="T57" fmla="*/ 74 h 95"/>
                    <a:gd name="T58" fmla="*/ 45 w 122"/>
                    <a:gd name="T59" fmla="*/ 79 h 95"/>
                    <a:gd name="T60" fmla="*/ 58 w 122"/>
                    <a:gd name="T61" fmla="*/ 75 h 95"/>
                    <a:gd name="T62" fmla="*/ 49 w 122"/>
                    <a:gd name="T63" fmla="*/ 92 h 95"/>
                    <a:gd name="T64" fmla="*/ 57 w 122"/>
                    <a:gd name="T65" fmla="*/ 94 h 95"/>
                    <a:gd name="T66" fmla="*/ 69 w 122"/>
                    <a:gd name="T67" fmla="*/ 94 h 95"/>
                    <a:gd name="T68" fmla="*/ 83 w 122"/>
                    <a:gd name="T69" fmla="*/ 89 h 95"/>
                    <a:gd name="T70" fmla="*/ 87 w 122"/>
                    <a:gd name="T71" fmla="*/ 68 h 95"/>
                    <a:gd name="T72" fmla="*/ 97 w 122"/>
                    <a:gd name="T73" fmla="*/ 77 h 95"/>
                    <a:gd name="T74" fmla="*/ 107 w 122"/>
                    <a:gd name="T75" fmla="*/ 79 h 95"/>
                    <a:gd name="T76" fmla="*/ 112 w 122"/>
                    <a:gd name="T77" fmla="*/ 75 h 95"/>
                    <a:gd name="T78" fmla="*/ 115 w 122"/>
                    <a:gd name="T79" fmla="*/ 65 h 95"/>
                    <a:gd name="T80" fmla="*/ 109 w 122"/>
                    <a:gd name="T81" fmla="*/ 56 h 95"/>
                    <a:gd name="T82" fmla="*/ 111 w 122"/>
                    <a:gd name="T83" fmla="*/ 46 h 95"/>
                    <a:gd name="T84" fmla="*/ 122 w 122"/>
                    <a:gd name="T85" fmla="*/ 35 h 95"/>
                    <a:gd name="T86" fmla="*/ 109 w 122"/>
                    <a:gd name="T87" fmla="*/ 23 h 95"/>
                    <a:gd name="T88" fmla="*/ 111 w 122"/>
                    <a:gd name="T89" fmla="*/ 7 h 95"/>
                    <a:gd name="T90" fmla="*/ 104 w 122"/>
                    <a:gd name="T91" fmla="*/ 0 h 95"/>
                    <a:gd name="T92" fmla="*/ 98 w 122"/>
                    <a:gd name="T93" fmla="*/ 2 h 95"/>
                    <a:gd name="T94" fmla="*/ 90 w 122"/>
                    <a:gd name="T95" fmla="*/ 6 h 95"/>
                    <a:gd name="T96" fmla="*/ 84 w 122"/>
                    <a:gd name="T97" fmla="*/ 15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2" h="95">
                      <a:moveTo>
                        <a:pt x="85" y="14"/>
                      </a:moveTo>
                      <a:lnTo>
                        <a:pt x="88" y="9"/>
                      </a:lnTo>
                      <a:lnTo>
                        <a:pt x="90" y="5"/>
                      </a:lnTo>
                      <a:lnTo>
                        <a:pt x="87" y="1"/>
                      </a:lnTo>
                      <a:lnTo>
                        <a:pt x="82" y="0"/>
                      </a:lnTo>
                      <a:lnTo>
                        <a:pt x="78" y="1"/>
                      </a:lnTo>
                      <a:lnTo>
                        <a:pt x="74" y="4"/>
                      </a:lnTo>
                      <a:lnTo>
                        <a:pt x="73" y="6"/>
                      </a:lnTo>
                      <a:lnTo>
                        <a:pt x="72" y="9"/>
                      </a:lnTo>
                      <a:lnTo>
                        <a:pt x="71" y="11"/>
                      </a:lnTo>
                      <a:lnTo>
                        <a:pt x="69" y="8"/>
                      </a:lnTo>
                      <a:lnTo>
                        <a:pt x="65" y="4"/>
                      </a:lnTo>
                      <a:lnTo>
                        <a:pt x="61" y="2"/>
                      </a:lnTo>
                      <a:lnTo>
                        <a:pt x="55" y="1"/>
                      </a:lnTo>
                      <a:lnTo>
                        <a:pt x="49" y="1"/>
                      </a:lnTo>
                      <a:lnTo>
                        <a:pt x="43" y="4"/>
                      </a:lnTo>
                      <a:lnTo>
                        <a:pt x="44" y="5"/>
                      </a:lnTo>
                      <a:lnTo>
                        <a:pt x="42" y="6"/>
                      </a:lnTo>
                      <a:lnTo>
                        <a:pt x="41" y="5"/>
                      </a:lnTo>
                      <a:lnTo>
                        <a:pt x="39" y="5"/>
                      </a:lnTo>
                      <a:lnTo>
                        <a:pt x="34" y="3"/>
                      </a:lnTo>
                      <a:lnTo>
                        <a:pt x="28" y="2"/>
                      </a:lnTo>
                      <a:lnTo>
                        <a:pt x="22" y="3"/>
                      </a:lnTo>
                      <a:lnTo>
                        <a:pt x="22" y="5"/>
                      </a:lnTo>
                      <a:lnTo>
                        <a:pt x="23" y="6"/>
                      </a:lnTo>
                      <a:lnTo>
                        <a:pt x="23" y="7"/>
                      </a:lnTo>
                      <a:lnTo>
                        <a:pt x="17" y="10"/>
                      </a:lnTo>
                      <a:lnTo>
                        <a:pt x="11" y="13"/>
                      </a:lnTo>
                      <a:lnTo>
                        <a:pt x="8" y="17"/>
                      </a:lnTo>
                      <a:lnTo>
                        <a:pt x="10" y="22"/>
                      </a:lnTo>
                      <a:lnTo>
                        <a:pt x="13" y="27"/>
                      </a:lnTo>
                      <a:lnTo>
                        <a:pt x="17" y="31"/>
                      </a:lnTo>
                      <a:lnTo>
                        <a:pt x="18" y="31"/>
                      </a:lnTo>
                      <a:lnTo>
                        <a:pt x="19" y="31"/>
                      </a:lnTo>
                      <a:lnTo>
                        <a:pt x="21" y="30"/>
                      </a:lnTo>
                      <a:lnTo>
                        <a:pt x="16" y="32"/>
                      </a:lnTo>
                      <a:lnTo>
                        <a:pt x="12" y="34"/>
                      </a:lnTo>
                      <a:lnTo>
                        <a:pt x="8" y="36"/>
                      </a:lnTo>
                      <a:lnTo>
                        <a:pt x="5" y="37"/>
                      </a:lnTo>
                      <a:lnTo>
                        <a:pt x="1" y="39"/>
                      </a:lnTo>
                      <a:lnTo>
                        <a:pt x="0" y="42"/>
                      </a:lnTo>
                      <a:lnTo>
                        <a:pt x="3" y="46"/>
                      </a:lnTo>
                      <a:lnTo>
                        <a:pt x="9" y="48"/>
                      </a:lnTo>
                      <a:lnTo>
                        <a:pt x="15" y="49"/>
                      </a:lnTo>
                      <a:lnTo>
                        <a:pt x="16" y="50"/>
                      </a:lnTo>
                      <a:lnTo>
                        <a:pt x="17" y="51"/>
                      </a:lnTo>
                      <a:lnTo>
                        <a:pt x="18" y="51"/>
                      </a:lnTo>
                      <a:lnTo>
                        <a:pt x="15" y="52"/>
                      </a:lnTo>
                      <a:lnTo>
                        <a:pt x="12" y="53"/>
                      </a:lnTo>
                      <a:lnTo>
                        <a:pt x="9" y="54"/>
                      </a:lnTo>
                      <a:lnTo>
                        <a:pt x="6" y="58"/>
                      </a:lnTo>
                      <a:lnTo>
                        <a:pt x="4" y="62"/>
                      </a:lnTo>
                      <a:lnTo>
                        <a:pt x="3" y="67"/>
                      </a:lnTo>
                      <a:lnTo>
                        <a:pt x="4" y="68"/>
                      </a:lnTo>
                      <a:lnTo>
                        <a:pt x="5" y="70"/>
                      </a:lnTo>
                      <a:lnTo>
                        <a:pt x="7" y="71"/>
                      </a:lnTo>
                      <a:lnTo>
                        <a:pt x="15" y="73"/>
                      </a:lnTo>
                      <a:lnTo>
                        <a:pt x="23" y="74"/>
                      </a:lnTo>
                      <a:lnTo>
                        <a:pt x="30" y="72"/>
                      </a:lnTo>
                      <a:lnTo>
                        <a:pt x="33" y="69"/>
                      </a:lnTo>
                      <a:lnTo>
                        <a:pt x="35" y="65"/>
                      </a:lnTo>
                      <a:lnTo>
                        <a:pt x="37" y="60"/>
                      </a:lnTo>
                      <a:lnTo>
                        <a:pt x="36" y="67"/>
                      </a:lnTo>
                      <a:lnTo>
                        <a:pt x="34" y="74"/>
                      </a:lnTo>
                      <a:lnTo>
                        <a:pt x="38" y="79"/>
                      </a:lnTo>
                      <a:lnTo>
                        <a:pt x="45" y="79"/>
                      </a:lnTo>
                      <a:lnTo>
                        <a:pt x="52" y="78"/>
                      </a:lnTo>
                      <a:lnTo>
                        <a:pt x="58" y="75"/>
                      </a:lnTo>
                      <a:lnTo>
                        <a:pt x="51" y="79"/>
                      </a:lnTo>
                      <a:lnTo>
                        <a:pt x="47" y="85"/>
                      </a:lnTo>
                      <a:lnTo>
                        <a:pt x="49" y="92"/>
                      </a:lnTo>
                      <a:lnTo>
                        <a:pt x="53" y="93"/>
                      </a:lnTo>
                      <a:lnTo>
                        <a:pt x="57" y="94"/>
                      </a:lnTo>
                      <a:lnTo>
                        <a:pt x="60" y="95"/>
                      </a:lnTo>
                      <a:lnTo>
                        <a:pt x="69" y="94"/>
                      </a:lnTo>
                      <a:lnTo>
                        <a:pt x="76" y="92"/>
                      </a:lnTo>
                      <a:lnTo>
                        <a:pt x="83" y="89"/>
                      </a:lnTo>
                      <a:lnTo>
                        <a:pt x="89" y="83"/>
                      </a:lnTo>
                      <a:lnTo>
                        <a:pt x="89" y="75"/>
                      </a:lnTo>
                      <a:lnTo>
                        <a:pt x="87" y="68"/>
                      </a:lnTo>
                      <a:lnTo>
                        <a:pt x="92" y="72"/>
                      </a:lnTo>
                      <a:lnTo>
                        <a:pt x="97" y="77"/>
                      </a:lnTo>
                      <a:lnTo>
                        <a:pt x="103" y="80"/>
                      </a:lnTo>
                      <a:lnTo>
                        <a:pt x="107" y="79"/>
                      </a:lnTo>
                      <a:lnTo>
                        <a:pt x="110" y="77"/>
                      </a:lnTo>
                      <a:lnTo>
                        <a:pt x="112" y="75"/>
                      </a:lnTo>
                      <a:lnTo>
                        <a:pt x="113" y="72"/>
                      </a:lnTo>
                      <a:lnTo>
                        <a:pt x="115" y="68"/>
                      </a:lnTo>
                      <a:lnTo>
                        <a:pt x="115" y="65"/>
                      </a:lnTo>
                      <a:lnTo>
                        <a:pt x="112" y="60"/>
                      </a:lnTo>
                      <a:lnTo>
                        <a:pt x="109" y="56"/>
                      </a:lnTo>
                      <a:lnTo>
                        <a:pt x="107" y="52"/>
                      </a:lnTo>
                      <a:lnTo>
                        <a:pt x="111" y="46"/>
                      </a:lnTo>
                      <a:lnTo>
                        <a:pt x="118" y="41"/>
                      </a:lnTo>
                      <a:lnTo>
                        <a:pt x="122" y="35"/>
                      </a:lnTo>
                      <a:lnTo>
                        <a:pt x="121" y="29"/>
                      </a:lnTo>
                      <a:lnTo>
                        <a:pt x="117" y="24"/>
                      </a:lnTo>
                      <a:lnTo>
                        <a:pt x="109" y="23"/>
                      </a:lnTo>
                      <a:lnTo>
                        <a:pt x="109" y="14"/>
                      </a:lnTo>
                      <a:lnTo>
                        <a:pt x="111" y="7"/>
                      </a:lnTo>
                      <a:lnTo>
                        <a:pt x="107" y="0"/>
                      </a:lnTo>
                      <a:lnTo>
                        <a:pt x="104" y="0"/>
                      </a:lnTo>
                      <a:lnTo>
                        <a:pt x="101" y="0"/>
                      </a:lnTo>
                      <a:lnTo>
                        <a:pt x="98" y="2"/>
                      </a:lnTo>
                      <a:lnTo>
                        <a:pt x="96" y="4"/>
                      </a:lnTo>
                      <a:lnTo>
                        <a:pt x="93" y="5"/>
                      </a:lnTo>
                      <a:lnTo>
                        <a:pt x="90" y="6"/>
                      </a:lnTo>
                      <a:lnTo>
                        <a:pt x="86" y="11"/>
                      </a:lnTo>
                      <a:lnTo>
                        <a:pt x="84" y="15"/>
                      </a:lnTo>
                      <a:lnTo>
                        <a:pt x="83" y="20"/>
                      </a:lnTo>
                      <a:lnTo>
                        <a:pt x="85" y="14"/>
                      </a:lnTo>
                      <a:close/>
                    </a:path>
                  </a:pathLst>
                </a:custGeom>
                <a:solidFill>
                  <a:srgbClr val="FCD8DC"/>
                </a:solidFill>
                <a:ln w="12700" cmpd="sng">
                  <a:solidFill>
                    <a:srgbClr val="6C6661"/>
                  </a:solidFill>
                  <a:round/>
                  <a:headEnd/>
                  <a:tailEnd/>
                </a:ln>
              </p:spPr>
              <p:txBody>
                <a:bodyPr/>
                <a:lstStyle/>
                <a:p>
                  <a:endParaRPr lang="tr-TR"/>
                </a:p>
              </p:txBody>
            </p:sp>
            <p:sp>
              <p:nvSpPr>
                <p:cNvPr id="45411" name="Freeform 10">
                  <a:extLst>
                    <a:ext uri="{FF2B5EF4-FFF2-40B4-BE49-F238E27FC236}">
                      <a16:creationId xmlns:a16="http://schemas.microsoft.com/office/drawing/2014/main" id="{4A080E89-BF69-B342-9019-8DAE4013B29C}"/>
                    </a:ext>
                  </a:extLst>
                </p:cNvPr>
                <p:cNvSpPr>
                  <a:spLocks/>
                </p:cNvSpPr>
                <p:nvPr/>
              </p:nvSpPr>
              <p:spPr bwMode="auto">
                <a:xfrm>
                  <a:off x="959" y="673"/>
                  <a:ext cx="122" cy="96"/>
                </a:xfrm>
                <a:custGeom>
                  <a:avLst/>
                  <a:gdLst>
                    <a:gd name="T0" fmla="*/ 90 w 122"/>
                    <a:gd name="T1" fmla="*/ 5 h 96"/>
                    <a:gd name="T2" fmla="*/ 82 w 122"/>
                    <a:gd name="T3" fmla="*/ 1 h 96"/>
                    <a:gd name="T4" fmla="*/ 74 w 122"/>
                    <a:gd name="T5" fmla="*/ 4 h 96"/>
                    <a:gd name="T6" fmla="*/ 71 w 122"/>
                    <a:gd name="T7" fmla="*/ 11 h 96"/>
                    <a:gd name="T8" fmla="*/ 66 w 122"/>
                    <a:gd name="T9" fmla="*/ 4 h 96"/>
                    <a:gd name="T10" fmla="*/ 55 w 122"/>
                    <a:gd name="T11" fmla="*/ 1 h 96"/>
                    <a:gd name="T12" fmla="*/ 43 w 122"/>
                    <a:gd name="T13" fmla="*/ 4 h 96"/>
                    <a:gd name="T14" fmla="*/ 44 w 122"/>
                    <a:gd name="T15" fmla="*/ 5 h 96"/>
                    <a:gd name="T16" fmla="*/ 41 w 122"/>
                    <a:gd name="T17" fmla="*/ 5 h 96"/>
                    <a:gd name="T18" fmla="*/ 34 w 122"/>
                    <a:gd name="T19" fmla="*/ 3 h 96"/>
                    <a:gd name="T20" fmla="*/ 22 w 122"/>
                    <a:gd name="T21" fmla="*/ 3 h 96"/>
                    <a:gd name="T22" fmla="*/ 24 w 122"/>
                    <a:gd name="T23" fmla="*/ 7 h 96"/>
                    <a:gd name="T24" fmla="*/ 11 w 122"/>
                    <a:gd name="T25" fmla="*/ 13 h 96"/>
                    <a:gd name="T26" fmla="*/ 10 w 122"/>
                    <a:gd name="T27" fmla="*/ 22 h 96"/>
                    <a:gd name="T28" fmla="*/ 17 w 122"/>
                    <a:gd name="T29" fmla="*/ 31 h 96"/>
                    <a:gd name="T30" fmla="*/ 21 w 122"/>
                    <a:gd name="T31" fmla="*/ 30 h 96"/>
                    <a:gd name="T32" fmla="*/ 12 w 122"/>
                    <a:gd name="T33" fmla="*/ 34 h 96"/>
                    <a:gd name="T34" fmla="*/ 5 w 122"/>
                    <a:gd name="T35" fmla="*/ 38 h 96"/>
                    <a:gd name="T36" fmla="*/ 0 w 122"/>
                    <a:gd name="T37" fmla="*/ 42 h 96"/>
                    <a:gd name="T38" fmla="*/ 16 w 122"/>
                    <a:gd name="T39" fmla="*/ 49 h 96"/>
                    <a:gd name="T40" fmla="*/ 17 w 122"/>
                    <a:gd name="T41" fmla="*/ 51 h 96"/>
                    <a:gd name="T42" fmla="*/ 15 w 122"/>
                    <a:gd name="T43" fmla="*/ 52 h 96"/>
                    <a:gd name="T44" fmla="*/ 9 w 122"/>
                    <a:gd name="T45" fmla="*/ 55 h 96"/>
                    <a:gd name="T46" fmla="*/ 4 w 122"/>
                    <a:gd name="T47" fmla="*/ 67 h 96"/>
                    <a:gd name="T48" fmla="*/ 5 w 122"/>
                    <a:gd name="T49" fmla="*/ 70 h 96"/>
                    <a:gd name="T50" fmla="*/ 15 w 122"/>
                    <a:gd name="T51" fmla="*/ 73 h 96"/>
                    <a:gd name="T52" fmla="*/ 30 w 122"/>
                    <a:gd name="T53" fmla="*/ 72 h 96"/>
                    <a:gd name="T54" fmla="*/ 37 w 122"/>
                    <a:gd name="T55" fmla="*/ 61 h 96"/>
                    <a:gd name="T56" fmla="*/ 34 w 122"/>
                    <a:gd name="T57" fmla="*/ 74 h 96"/>
                    <a:gd name="T58" fmla="*/ 45 w 122"/>
                    <a:gd name="T59" fmla="*/ 80 h 96"/>
                    <a:gd name="T60" fmla="*/ 58 w 122"/>
                    <a:gd name="T61" fmla="*/ 75 h 96"/>
                    <a:gd name="T62" fmla="*/ 49 w 122"/>
                    <a:gd name="T63" fmla="*/ 92 h 96"/>
                    <a:gd name="T64" fmla="*/ 57 w 122"/>
                    <a:gd name="T65" fmla="*/ 95 h 96"/>
                    <a:gd name="T66" fmla="*/ 69 w 122"/>
                    <a:gd name="T67" fmla="*/ 95 h 96"/>
                    <a:gd name="T68" fmla="*/ 83 w 122"/>
                    <a:gd name="T69" fmla="*/ 89 h 96"/>
                    <a:gd name="T70" fmla="*/ 86 w 122"/>
                    <a:gd name="T71" fmla="*/ 68 h 96"/>
                    <a:gd name="T72" fmla="*/ 97 w 122"/>
                    <a:gd name="T73" fmla="*/ 77 h 96"/>
                    <a:gd name="T74" fmla="*/ 107 w 122"/>
                    <a:gd name="T75" fmla="*/ 80 h 96"/>
                    <a:gd name="T76" fmla="*/ 112 w 122"/>
                    <a:gd name="T77" fmla="*/ 75 h 96"/>
                    <a:gd name="T78" fmla="*/ 115 w 122"/>
                    <a:gd name="T79" fmla="*/ 65 h 96"/>
                    <a:gd name="T80" fmla="*/ 108 w 122"/>
                    <a:gd name="T81" fmla="*/ 56 h 96"/>
                    <a:gd name="T82" fmla="*/ 111 w 122"/>
                    <a:gd name="T83" fmla="*/ 46 h 96"/>
                    <a:gd name="T84" fmla="*/ 122 w 122"/>
                    <a:gd name="T85" fmla="*/ 35 h 96"/>
                    <a:gd name="T86" fmla="*/ 109 w 122"/>
                    <a:gd name="T87" fmla="*/ 23 h 96"/>
                    <a:gd name="T88" fmla="*/ 110 w 122"/>
                    <a:gd name="T89" fmla="*/ 7 h 96"/>
                    <a:gd name="T90" fmla="*/ 104 w 122"/>
                    <a:gd name="T91" fmla="*/ 0 h 96"/>
                    <a:gd name="T92" fmla="*/ 99 w 122"/>
                    <a:gd name="T93" fmla="*/ 2 h 96"/>
                    <a:gd name="T94" fmla="*/ 90 w 122"/>
                    <a:gd name="T95" fmla="*/ 6 h 96"/>
                    <a:gd name="T96" fmla="*/ 84 w 122"/>
                    <a:gd name="T97" fmla="*/ 16 h 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2" h="96">
                      <a:moveTo>
                        <a:pt x="85" y="14"/>
                      </a:moveTo>
                      <a:lnTo>
                        <a:pt x="88" y="9"/>
                      </a:lnTo>
                      <a:lnTo>
                        <a:pt x="90" y="5"/>
                      </a:lnTo>
                      <a:lnTo>
                        <a:pt x="87" y="2"/>
                      </a:lnTo>
                      <a:lnTo>
                        <a:pt x="82" y="1"/>
                      </a:lnTo>
                      <a:lnTo>
                        <a:pt x="78" y="2"/>
                      </a:lnTo>
                      <a:lnTo>
                        <a:pt x="74" y="4"/>
                      </a:lnTo>
                      <a:lnTo>
                        <a:pt x="73" y="6"/>
                      </a:lnTo>
                      <a:lnTo>
                        <a:pt x="72" y="9"/>
                      </a:lnTo>
                      <a:lnTo>
                        <a:pt x="71" y="11"/>
                      </a:lnTo>
                      <a:lnTo>
                        <a:pt x="69" y="8"/>
                      </a:lnTo>
                      <a:lnTo>
                        <a:pt x="66" y="4"/>
                      </a:lnTo>
                      <a:lnTo>
                        <a:pt x="61" y="2"/>
                      </a:lnTo>
                      <a:lnTo>
                        <a:pt x="55" y="1"/>
                      </a:lnTo>
                      <a:lnTo>
                        <a:pt x="48" y="1"/>
                      </a:lnTo>
                      <a:lnTo>
                        <a:pt x="43" y="4"/>
                      </a:lnTo>
                      <a:lnTo>
                        <a:pt x="44" y="5"/>
                      </a:lnTo>
                      <a:lnTo>
                        <a:pt x="42" y="6"/>
                      </a:lnTo>
                      <a:lnTo>
                        <a:pt x="41" y="5"/>
                      </a:lnTo>
                      <a:lnTo>
                        <a:pt x="39" y="5"/>
                      </a:lnTo>
                      <a:lnTo>
                        <a:pt x="34" y="3"/>
                      </a:lnTo>
                      <a:lnTo>
                        <a:pt x="28" y="2"/>
                      </a:lnTo>
                      <a:lnTo>
                        <a:pt x="22" y="3"/>
                      </a:lnTo>
                      <a:lnTo>
                        <a:pt x="22" y="5"/>
                      </a:lnTo>
                      <a:lnTo>
                        <a:pt x="24" y="6"/>
                      </a:lnTo>
                      <a:lnTo>
                        <a:pt x="24" y="7"/>
                      </a:lnTo>
                      <a:lnTo>
                        <a:pt x="17" y="10"/>
                      </a:lnTo>
                      <a:lnTo>
                        <a:pt x="11" y="13"/>
                      </a:lnTo>
                      <a:lnTo>
                        <a:pt x="9" y="17"/>
                      </a:lnTo>
                      <a:lnTo>
                        <a:pt x="10" y="22"/>
                      </a:lnTo>
                      <a:lnTo>
                        <a:pt x="12" y="27"/>
                      </a:lnTo>
                      <a:lnTo>
                        <a:pt x="17" y="31"/>
                      </a:lnTo>
                      <a:lnTo>
                        <a:pt x="18" y="31"/>
                      </a:lnTo>
                      <a:lnTo>
                        <a:pt x="19" y="31"/>
                      </a:lnTo>
                      <a:lnTo>
                        <a:pt x="21" y="30"/>
                      </a:lnTo>
                      <a:lnTo>
                        <a:pt x="16" y="32"/>
                      </a:lnTo>
                      <a:lnTo>
                        <a:pt x="12" y="34"/>
                      </a:lnTo>
                      <a:lnTo>
                        <a:pt x="8" y="36"/>
                      </a:lnTo>
                      <a:lnTo>
                        <a:pt x="5" y="38"/>
                      </a:lnTo>
                      <a:lnTo>
                        <a:pt x="2" y="40"/>
                      </a:lnTo>
                      <a:lnTo>
                        <a:pt x="0" y="42"/>
                      </a:lnTo>
                      <a:lnTo>
                        <a:pt x="3" y="46"/>
                      </a:lnTo>
                      <a:lnTo>
                        <a:pt x="9" y="48"/>
                      </a:lnTo>
                      <a:lnTo>
                        <a:pt x="16" y="49"/>
                      </a:lnTo>
                      <a:lnTo>
                        <a:pt x="16" y="50"/>
                      </a:lnTo>
                      <a:lnTo>
                        <a:pt x="17" y="51"/>
                      </a:lnTo>
                      <a:lnTo>
                        <a:pt x="18" y="51"/>
                      </a:lnTo>
                      <a:lnTo>
                        <a:pt x="15" y="52"/>
                      </a:lnTo>
                      <a:lnTo>
                        <a:pt x="12" y="53"/>
                      </a:lnTo>
                      <a:lnTo>
                        <a:pt x="9" y="55"/>
                      </a:lnTo>
                      <a:lnTo>
                        <a:pt x="6" y="58"/>
                      </a:lnTo>
                      <a:lnTo>
                        <a:pt x="4" y="62"/>
                      </a:lnTo>
                      <a:lnTo>
                        <a:pt x="4" y="67"/>
                      </a:lnTo>
                      <a:lnTo>
                        <a:pt x="4" y="68"/>
                      </a:lnTo>
                      <a:lnTo>
                        <a:pt x="5" y="70"/>
                      </a:lnTo>
                      <a:lnTo>
                        <a:pt x="7" y="71"/>
                      </a:lnTo>
                      <a:lnTo>
                        <a:pt x="15" y="73"/>
                      </a:lnTo>
                      <a:lnTo>
                        <a:pt x="23" y="74"/>
                      </a:lnTo>
                      <a:lnTo>
                        <a:pt x="30" y="72"/>
                      </a:lnTo>
                      <a:lnTo>
                        <a:pt x="33" y="69"/>
                      </a:lnTo>
                      <a:lnTo>
                        <a:pt x="35" y="65"/>
                      </a:lnTo>
                      <a:lnTo>
                        <a:pt x="37" y="61"/>
                      </a:lnTo>
                      <a:lnTo>
                        <a:pt x="36" y="67"/>
                      </a:lnTo>
                      <a:lnTo>
                        <a:pt x="34" y="74"/>
                      </a:lnTo>
                      <a:lnTo>
                        <a:pt x="39" y="79"/>
                      </a:lnTo>
                      <a:lnTo>
                        <a:pt x="45" y="80"/>
                      </a:lnTo>
                      <a:lnTo>
                        <a:pt x="51" y="78"/>
                      </a:lnTo>
                      <a:lnTo>
                        <a:pt x="58" y="75"/>
                      </a:lnTo>
                      <a:lnTo>
                        <a:pt x="51" y="80"/>
                      </a:lnTo>
                      <a:lnTo>
                        <a:pt x="47" y="85"/>
                      </a:lnTo>
                      <a:lnTo>
                        <a:pt x="49" y="92"/>
                      </a:lnTo>
                      <a:lnTo>
                        <a:pt x="53" y="94"/>
                      </a:lnTo>
                      <a:lnTo>
                        <a:pt x="57" y="95"/>
                      </a:lnTo>
                      <a:lnTo>
                        <a:pt x="61" y="96"/>
                      </a:lnTo>
                      <a:lnTo>
                        <a:pt x="69" y="95"/>
                      </a:lnTo>
                      <a:lnTo>
                        <a:pt x="76" y="92"/>
                      </a:lnTo>
                      <a:lnTo>
                        <a:pt x="83" y="89"/>
                      </a:lnTo>
                      <a:lnTo>
                        <a:pt x="89" y="83"/>
                      </a:lnTo>
                      <a:lnTo>
                        <a:pt x="88" y="76"/>
                      </a:lnTo>
                      <a:lnTo>
                        <a:pt x="86" y="68"/>
                      </a:lnTo>
                      <a:lnTo>
                        <a:pt x="92" y="72"/>
                      </a:lnTo>
                      <a:lnTo>
                        <a:pt x="97" y="77"/>
                      </a:lnTo>
                      <a:lnTo>
                        <a:pt x="103" y="80"/>
                      </a:lnTo>
                      <a:lnTo>
                        <a:pt x="107" y="80"/>
                      </a:lnTo>
                      <a:lnTo>
                        <a:pt x="110" y="78"/>
                      </a:lnTo>
                      <a:lnTo>
                        <a:pt x="112" y="75"/>
                      </a:lnTo>
                      <a:lnTo>
                        <a:pt x="114" y="72"/>
                      </a:lnTo>
                      <a:lnTo>
                        <a:pt x="115" y="69"/>
                      </a:lnTo>
                      <a:lnTo>
                        <a:pt x="115" y="65"/>
                      </a:lnTo>
                      <a:lnTo>
                        <a:pt x="112" y="61"/>
                      </a:lnTo>
                      <a:lnTo>
                        <a:pt x="108" y="56"/>
                      </a:lnTo>
                      <a:lnTo>
                        <a:pt x="107" y="52"/>
                      </a:lnTo>
                      <a:lnTo>
                        <a:pt x="111" y="46"/>
                      </a:lnTo>
                      <a:lnTo>
                        <a:pt x="118" y="41"/>
                      </a:lnTo>
                      <a:lnTo>
                        <a:pt x="122" y="35"/>
                      </a:lnTo>
                      <a:lnTo>
                        <a:pt x="122" y="29"/>
                      </a:lnTo>
                      <a:lnTo>
                        <a:pt x="117" y="25"/>
                      </a:lnTo>
                      <a:lnTo>
                        <a:pt x="109" y="23"/>
                      </a:lnTo>
                      <a:lnTo>
                        <a:pt x="109" y="14"/>
                      </a:lnTo>
                      <a:lnTo>
                        <a:pt x="110" y="7"/>
                      </a:lnTo>
                      <a:lnTo>
                        <a:pt x="107" y="0"/>
                      </a:lnTo>
                      <a:lnTo>
                        <a:pt x="104" y="0"/>
                      </a:lnTo>
                      <a:lnTo>
                        <a:pt x="101" y="1"/>
                      </a:lnTo>
                      <a:lnTo>
                        <a:pt x="99" y="2"/>
                      </a:lnTo>
                      <a:lnTo>
                        <a:pt x="96" y="4"/>
                      </a:lnTo>
                      <a:lnTo>
                        <a:pt x="93" y="5"/>
                      </a:lnTo>
                      <a:lnTo>
                        <a:pt x="90" y="6"/>
                      </a:lnTo>
                      <a:lnTo>
                        <a:pt x="86" y="11"/>
                      </a:lnTo>
                      <a:lnTo>
                        <a:pt x="84" y="16"/>
                      </a:lnTo>
                      <a:lnTo>
                        <a:pt x="83" y="21"/>
                      </a:lnTo>
                      <a:lnTo>
                        <a:pt x="85" y="14"/>
                      </a:lnTo>
                      <a:close/>
                    </a:path>
                  </a:pathLst>
                </a:custGeom>
                <a:solidFill>
                  <a:srgbClr val="FCD8DC"/>
                </a:solidFill>
                <a:ln w="12700" cmpd="sng">
                  <a:solidFill>
                    <a:srgbClr val="6C6661"/>
                  </a:solidFill>
                  <a:round/>
                  <a:headEnd/>
                  <a:tailEnd/>
                </a:ln>
              </p:spPr>
              <p:txBody>
                <a:bodyPr/>
                <a:lstStyle/>
                <a:p>
                  <a:endParaRPr lang="tr-TR"/>
                </a:p>
              </p:txBody>
            </p:sp>
            <p:sp>
              <p:nvSpPr>
                <p:cNvPr id="45412" name="Freeform 11">
                  <a:extLst>
                    <a:ext uri="{FF2B5EF4-FFF2-40B4-BE49-F238E27FC236}">
                      <a16:creationId xmlns:a16="http://schemas.microsoft.com/office/drawing/2014/main" id="{AC64D8FE-9755-DA4A-9D72-151B6AF2AD5D}"/>
                    </a:ext>
                  </a:extLst>
                </p:cNvPr>
                <p:cNvSpPr>
                  <a:spLocks/>
                </p:cNvSpPr>
                <p:nvPr/>
              </p:nvSpPr>
              <p:spPr bwMode="auto">
                <a:xfrm>
                  <a:off x="805" y="466"/>
                  <a:ext cx="124" cy="111"/>
                </a:xfrm>
                <a:custGeom>
                  <a:avLst/>
                  <a:gdLst>
                    <a:gd name="T0" fmla="*/ 108 w 124"/>
                    <a:gd name="T1" fmla="*/ 42 h 111"/>
                    <a:gd name="T2" fmla="*/ 107 w 124"/>
                    <a:gd name="T3" fmla="*/ 34 h 111"/>
                    <a:gd name="T4" fmla="*/ 99 w 124"/>
                    <a:gd name="T5" fmla="*/ 32 h 111"/>
                    <a:gd name="T6" fmla="*/ 91 w 124"/>
                    <a:gd name="T7" fmla="*/ 36 h 111"/>
                    <a:gd name="T8" fmla="*/ 93 w 124"/>
                    <a:gd name="T9" fmla="*/ 27 h 111"/>
                    <a:gd name="T10" fmla="*/ 88 w 124"/>
                    <a:gd name="T11" fmla="*/ 18 h 111"/>
                    <a:gd name="T12" fmla="*/ 78 w 124"/>
                    <a:gd name="T13" fmla="*/ 13 h 111"/>
                    <a:gd name="T14" fmla="*/ 78 w 124"/>
                    <a:gd name="T15" fmla="*/ 15 h 111"/>
                    <a:gd name="T16" fmla="*/ 75 w 124"/>
                    <a:gd name="T17" fmla="*/ 13 h 111"/>
                    <a:gd name="T18" fmla="*/ 73 w 124"/>
                    <a:gd name="T19" fmla="*/ 7 h 111"/>
                    <a:gd name="T20" fmla="*/ 64 w 124"/>
                    <a:gd name="T21" fmla="*/ 0 h 111"/>
                    <a:gd name="T22" fmla="*/ 62 w 124"/>
                    <a:gd name="T23" fmla="*/ 4 h 111"/>
                    <a:gd name="T24" fmla="*/ 49 w 124"/>
                    <a:gd name="T25" fmla="*/ 1 h 111"/>
                    <a:gd name="T26" fmla="*/ 41 w 124"/>
                    <a:gd name="T27" fmla="*/ 8 h 111"/>
                    <a:gd name="T28" fmla="*/ 38 w 124"/>
                    <a:gd name="T29" fmla="*/ 19 h 111"/>
                    <a:gd name="T30" fmla="*/ 42 w 124"/>
                    <a:gd name="T31" fmla="*/ 20 h 111"/>
                    <a:gd name="T32" fmla="*/ 33 w 124"/>
                    <a:gd name="T33" fmla="*/ 18 h 111"/>
                    <a:gd name="T34" fmla="*/ 25 w 124"/>
                    <a:gd name="T35" fmla="*/ 17 h 111"/>
                    <a:gd name="T36" fmla="*/ 19 w 124"/>
                    <a:gd name="T37" fmla="*/ 17 h 111"/>
                    <a:gd name="T38" fmla="*/ 23 w 124"/>
                    <a:gd name="T39" fmla="*/ 32 h 111"/>
                    <a:gd name="T40" fmla="*/ 23 w 124"/>
                    <a:gd name="T41" fmla="*/ 34 h 111"/>
                    <a:gd name="T42" fmla="*/ 21 w 124"/>
                    <a:gd name="T43" fmla="*/ 34 h 111"/>
                    <a:gd name="T44" fmla="*/ 15 w 124"/>
                    <a:gd name="T45" fmla="*/ 33 h 111"/>
                    <a:gd name="T46" fmla="*/ 1 w 124"/>
                    <a:gd name="T47" fmla="*/ 39 h 111"/>
                    <a:gd name="T48" fmla="*/ 0 w 124"/>
                    <a:gd name="T49" fmla="*/ 42 h 111"/>
                    <a:gd name="T50" fmla="*/ 4 w 124"/>
                    <a:gd name="T51" fmla="*/ 50 h 111"/>
                    <a:gd name="T52" fmla="*/ 15 w 124"/>
                    <a:gd name="T53" fmla="*/ 58 h 111"/>
                    <a:gd name="T54" fmla="*/ 28 w 124"/>
                    <a:gd name="T55" fmla="*/ 54 h 111"/>
                    <a:gd name="T56" fmla="*/ 17 w 124"/>
                    <a:gd name="T57" fmla="*/ 62 h 111"/>
                    <a:gd name="T58" fmla="*/ 19 w 124"/>
                    <a:gd name="T59" fmla="*/ 73 h 111"/>
                    <a:gd name="T60" fmla="*/ 31 w 124"/>
                    <a:gd name="T61" fmla="*/ 78 h 111"/>
                    <a:gd name="T62" fmla="*/ 12 w 124"/>
                    <a:gd name="T63" fmla="*/ 86 h 111"/>
                    <a:gd name="T64" fmla="*/ 16 w 124"/>
                    <a:gd name="T65" fmla="*/ 92 h 111"/>
                    <a:gd name="T66" fmla="*/ 23 w 124"/>
                    <a:gd name="T67" fmla="*/ 99 h 111"/>
                    <a:gd name="T68" fmla="*/ 38 w 124"/>
                    <a:gd name="T69" fmla="*/ 103 h 111"/>
                    <a:gd name="T70" fmla="*/ 57 w 124"/>
                    <a:gd name="T71" fmla="*/ 89 h 111"/>
                    <a:gd name="T72" fmla="*/ 57 w 124"/>
                    <a:gd name="T73" fmla="*/ 102 h 111"/>
                    <a:gd name="T74" fmla="*/ 61 w 124"/>
                    <a:gd name="T75" fmla="*/ 110 h 111"/>
                    <a:gd name="T76" fmla="*/ 68 w 124"/>
                    <a:gd name="T77" fmla="*/ 110 h 111"/>
                    <a:gd name="T78" fmla="*/ 78 w 124"/>
                    <a:gd name="T79" fmla="*/ 104 h 111"/>
                    <a:gd name="T80" fmla="*/ 81 w 124"/>
                    <a:gd name="T81" fmla="*/ 93 h 111"/>
                    <a:gd name="T82" fmla="*/ 90 w 124"/>
                    <a:gd name="T83" fmla="*/ 87 h 111"/>
                    <a:gd name="T84" fmla="*/ 107 w 124"/>
                    <a:gd name="T85" fmla="*/ 85 h 111"/>
                    <a:gd name="T86" fmla="*/ 107 w 124"/>
                    <a:gd name="T87" fmla="*/ 67 h 111"/>
                    <a:gd name="T88" fmla="*/ 121 w 124"/>
                    <a:gd name="T89" fmla="*/ 55 h 111"/>
                    <a:gd name="T90" fmla="*/ 122 w 124"/>
                    <a:gd name="T91" fmla="*/ 47 h 111"/>
                    <a:gd name="T92" fmla="*/ 117 w 124"/>
                    <a:gd name="T93" fmla="*/ 45 h 111"/>
                    <a:gd name="T94" fmla="*/ 108 w 124"/>
                    <a:gd name="T95" fmla="*/ 43 h 111"/>
                    <a:gd name="T96" fmla="*/ 96 w 124"/>
                    <a:gd name="T97" fmla="*/ 47 h 1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4" h="111">
                      <a:moveTo>
                        <a:pt x="99" y="46"/>
                      </a:moveTo>
                      <a:lnTo>
                        <a:pt x="104" y="44"/>
                      </a:lnTo>
                      <a:lnTo>
                        <a:pt x="108" y="42"/>
                      </a:lnTo>
                      <a:lnTo>
                        <a:pt x="109" y="37"/>
                      </a:lnTo>
                      <a:lnTo>
                        <a:pt x="107" y="34"/>
                      </a:lnTo>
                      <a:lnTo>
                        <a:pt x="103" y="32"/>
                      </a:lnTo>
                      <a:lnTo>
                        <a:pt x="99" y="32"/>
                      </a:lnTo>
                      <a:lnTo>
                        <a:pt x="96" y="33"/>
                      </a:lnTo>
                      <a:lnTo>
                        <a:pt x="94" y="34"/>
                      </a:lnTo>
                      <a:lnTo>
                        <a:pt x="91" y="36"/>
                      </a:lnTo>
                      <a:lnTo>
                        <a:pt x="92" y="32"/>
                      </a:lnTo>
                      <a:lnTo>
                        <a:pt x="93" y="27"/>
                      </a:lnTo>
                      <a:lnTo>
                        <a:pt x="92" y="23"/>
                      </a:lnTo>
                      <a:lnTo>
                        <a:pt x="88" y="18"/>
                      </a:lnTo>
                      <a:lnTo>
                        <a:pt x="84" y="14"/>
                      </a:lnTo>
                      <a:lnTo>
                        <a:pt x="78" y="13"/>
                      </a:lnTo>
                      <a:lnTo>
                        <a:pt x="78" y="14"/>
                      </a:lnTo>
                      <a:lnTo>
                        <a:pt x="78" y="15"/>
                      </a:lnTo>
                      <a:lnTo>
                        <a:pt x="76" y="14"/>
                      </a:lnTo>
                      <a:lnTo>
                        <a:pt x="75" y="13"/>
                      </a:lnTo>
                      <a:lnTo>
                        <a:pt x="75" y="12"/>
                      </a:lnTo>
                      <a:lnTo>
                        <a:pt x="73" y="7"/>
                      </a:lnTo>
                      <a:lnTo>
                        <a:pt x="69" y="3"/>
                      </a:lnTo>
                      <a:lnTo>
                        <a:pt x="64" y="0"/>
                      </a:lnTo>
                      <a:lnTo>
                        <a:pt x="63" y="1"/>
                      </a:lnTo>
                      <a:lnTo>
                        <a:pt x="63" y="3"/>
                      </a:lnTo>
                      <a:lnTo>
                        <a:pt x="62" y="4"/>
                      </a:lnTo>
                      <a:lnTo>
                        <a:pt x="55" y="2"/>
                      </a:lnTo>
                      <a:lnTo>
                        <a:pt x="49" y="1"/>
                      </a:lnTo>
                      <a:lnTo>
                        <a:pt x="44" y="3"/>
                      </a:lnTo>
                      <a:lnTo>
                        <a:pt x="41" y="8"/>
                      </a:lnTo>
                      <a:lnTo>
                        <a:pt x="39" y="13"/>
                      </a:lnTo>
                      <a:lnTo>
                        <a:pt x="38" y="19"/>
                      </a:lnTo>
                      <a:lnTo>
                        <a:pt x="39" y="19"/>
                      </a:lnTo>
                      <a:lnTo>
                        <a:pt x="40" y="20"/>
                      </a:lnTo>
                      <a:lnTo>
                        <a:pt x="42" y="20"/>
                      </a:lnTo>
                      <a:lnTo>
                        <a:pt x="38" y="19"/>
                      </a:lnTo>
                      <a:lnTo>
                        <a:pt x="33" y="18"/>
                      </a:lnTo>
                      <a:lnTo>
                        <a:pt x="28" y="17"/>
                      </a:lnTo>
                      <a:lnTo>
                        <a:pt x="25" y="17"/>
                      </a:lnTo>
                      <a:lnTo>
                        <a:pt x="22" y="16"/>
                      </a:lnTo>
                      <a:lnTo>
                        <a:pt x="19" y="17"/>
                      </a:lnTo>
                      <a:lnTo>
                        <a:pt x="18" y="22"/>
                      </a:lnTo>
                      <a:lnTo>
                        <a:pt x="20" y="28"/>
                      </a:lnTo>
                      <a:lnTo>
                        <a:pt x="23" y="32"/>
                      </a:lnTo>
                      <a:lnTo>
                        <a:pt x="23" y="33"/>
                      </a:lnTo>
                      <a:lnTo>
                        <a:pt x="23" y="34"/>
                      </a:lnTo>
                      <a:lnTo>
                        <a:pt x="24" y="35"/>
                      </a:lnTo>
                      <a:lnTo>
                        <a:pt x="21" y="34"/>
                      </a:lnTo>
                      <a:lnTo>
                        <a:pt x="18" y="33"/>
                      </a:lnTo>
                      <a:lnTo>
                        <a:pt x="15" y="33"/>
                      </a:lnTo>
                      <a:lnTo>
                        <a:pt x="10" y="33"/>
                      </a:lnTo>
                      <a:lnTo>
                        <a:pt x="5" y="36"/>
                      </a:lnTo>
                      <a:lnTo>
                        <a:pt x="1" y="39"/>
                      </a:lnTo>
                      <a:lnTo>
                        <a:pt x="0" y="40"/>
                      </a:lnTo>
                      <a:lnTo>
                        <a:pt x="0" y="42"/>
                      </a:lnTo>
                      <a:lnTo>
                        <a:pt x="0" y="44"/>
                      </a:lnTo>
                      <a:lnTo>
                        <a:pt x="4" y="50"/>
                      </a:lnTo>
                      <a:lnTo>
                        <a:pt x="9" y="56"/>
                      </a:lnTo>
                      <a:lnTo>
                        <a:pt x="15" y="58"/>
                      </a:lnTo>
                      <a:lnTo>
                        <a:pt x="20" y="58"/>
                      </a:lnTo>
                      <a:lnTo>
                        <a:pt x="24" y="56"/>
                      </a:lnTo>
                      <a:lnTo>
                        <a:pt x="28" y="54"/>
                      </a:lnTo>
                      <a:lnTo>
                        <a:pt x="23" y="58"/>
                      </a:lnTo>
                      <a:lnTo>
                        <a:pt x="17" y="62"/>
                      </a:lnTo>
                      <a:lnTo>
                        <a:pt x="15" y="69"/>
                      </a:lnTo>
                      <a:lnTo>
                        <a:pt x="19" y="73"/>
                      </a:lnTo>
                      <a:lnTo>
                        <a:pt x="25" y="76"/>
                      </a:lnTo>
                      <a:lnTo>
                        <a:pt x="31" y="78"/>
                      </a:lnTo>
                      <a:lnTo>
                        <a:pt x="23" y="77"/>
                      </a:lnTo>
                      <a:lnTo>
                        <a:pt x="16" y="79"/>
                      </a:lnTo>
                      <a:lnTo>
                        <a:pt x="12" y="86"/>
                      </a:lnTo>
                      <a:lnTo>
                        <a:pt x="14" y="89"/>
                      </a:lnTo>
                      <a:lnTo>
                        <a:pt x="16" y="92"/>
                      </a:lnTo>
                      <a:lnTo>
                        <a:pt x="17" y="95"/>
                      </a:lnTo>
                      <a:lnTo>
                        <a:pt x="23" y="99"/>
                      </a:lnTo>
                      <a:lnTo>
                        <a:pt x="30" y="102"/>
                      </a:lnTo>
                      <a:lnTo>
                        <a:pt x="38" y="103"/>
                      </a:lnTo>
                      <a:lnTo>
                        <a:pt x="46" y="102"/>
                      </a:lnTo>
                      <a:lnTo>
                        <a:pt x="51" y="96"/>
                      </a:lnTo>
                      <a:lnTo>
                        <a:pt x="57" y="89"/>
                      </a:lnTo>
                      <a:lnTo>
                        <a:pt x="57" y="96"/>
                      </a:lnTo>
                      <a:lnTo>
                        <a:pt x="57" y="102"/>
                      </a:lnTo>
                      <a:lnTo>
                        <a:pt x="58" y="109"/>
                      </a:lnTo>
                      <a:lnTo>
                        <a:pt x="61" y="110"/>
                      </a:lnTo>
                      <a:lnTo>
                        <a:pt x="65" y="111"/>
                      </a:lnTo>
                      <a:lnTo>
                        <a:pt x="68" y="110"/>
                      </a:lnTo>
                      <a:lnTo>
                        <a:pt x="72" y="108"/>
                      </a:lnTo>
                      <a:lnTo>
                        <a:pt x="75" y="107"/>
                      </a:lnTo>
                      <a:lnTo>
                        <a:pt x="78" y="104"/>
                      </a:lnTo>
                      <a:lnTo>
                        <a:pt x="80" y="98"/>
                      </a:lnTo>
                      <a:lnTo>
                        <a:pt x="81" y="93"/>
                      </a:lnTo>
                      <a:lnTo>
                        <a:pt x="82" y="89"/>
                      </a:lnTo>
                      <a:lnTo>
                        <a:pt x="90" y="87"/>
                      </a:lnTo>
                      <a:lnTo>
                        <a:pt x="99" y="87"/>
                      </a:lnTo>
                      <a:lnTo>
                        <a:pt x="107" y="85"/>
                      </a:lnTo>
                      <a:lnTo>
                        <a:pt x="111" y="80"/>
                      </a:lnTo>
                      <a:lnTo>
                        <a:pt x="112" y="73"/>
                      </a:lnTo>
                      <a:lnTo>
                        <a:pt x="107" y="67"/>
                      </a:lnTo>
                      <a:lnTo>
                        <a:pt x="114" y="61"/>
                      </a:lnTo>
                      <a:lnTo>
                        <a:pt x="121" y="55"/>
                      </a:lnTo>
                      <a:lnTo>
                        <a:pt x="124" y="49"/>
                      </a:lnTo>
                      <a:lnTo>
                        <a:pt x="122" y="47"/>
                      </a:lnTo>
                      <a:lnTo>
                        <a:pt x="120" y="45"/>
                      </a:lnTo>
                      <a:lnTo>
                        <a:pt x="117" y="45"/>
                      </a:lnTo>
                      <a:lnTo>
                        <a:pt x="114" y="44"/>
                      </a:lnTo>
                      <a:lnTo>
                        <a:pt x="111" y="43"/>
                      </a:lnTo>
                      <a:lnTo>
                        <a:pt x="108" y="43"/>
                      </a:lnTo>
                      <a:lnTo>
                        <a:pt x="101" y="44"/>
                      </a:lnTo>
                      <a:lnTo>
                        <a:pt x="96" y="47"/>
                      </a:lnTo>
                      <a:lnTo>
                        <a:pt x="92" y="50"/>
                      </a:lnTo>
                      <a:lnTo>
                        <a:pt x="99" y="46"/>
                      </a:lnTo>
                      <a:close/>
                    </a:path>
                  </a:pathLst>
                </a:custGeom>
                <a:solidFill>
                  <a:srgbClr val="FCD8DC"/>
                </a:solidFill>
                <a:ln w="12700" cmpd="sng">
                  <a:solidFill>
                    <a:srgbClr val="6C6661"/>
                  </a:solidFill>
                  <a:round/>
                  <a:headEnd/>
                  <a:tailEnd/>
                </a:ln>
              </p:spPr>
              <p:txBody>
                <a:bodyPr/>
                <a:lstStyle/>
                <a:p>
                  <a:endParaRPr lang="tr-TR"/>
                </a:p>
              </p:txBody>
            </p:sp>
            <p:sp>
              <p:nvSpPr>
                <p:cNvPr id="45413" name="Freeform 12">
                  <a:extLst>
                    <a:ext uri="{FF2B5EF4-FFF2-40B4-BE49-F238E27FC236}">
                      <a16:creationId xmlns:a16="http://schemas.microsoft.com/office/drawing/2014/main" id="{87EE9EF8-547A-CA42-A336-38A65C193B09}"/>
                    </a:ext>
                  </a:extLst>
                </p:cNvPr>
                <p:cNvSpPr>
                  <a:spLocks/>
                </p:cNvSpPr>
                <p:nvPr/>
              </p:nvSpPr>
              <p:spPr bwMode="auto">
                <a:xfrm>
                  <a:off x="1086" y="580"/>
                  <a:ext cx="109" cy="117"/>
                </a:xfrm>
                <a:custGeom>
                  <a:avLst/>
                  <a:gdLst>
                    <a:gd name="T0" fmla="*/ 52 w 109"/>
                    <a:gd name="T1" fmla="*/ 104 h 117"/>
                    <a:gd name="T2" fmla="*/ 60 w 109"/>
                    <a:gd name="T3" fmla="*/ 105 h 117"/>
                    <a:gd name="T4" fmla="*/ 65 w 109"/>
                    <a:gd name="T5" fmla="*/ 98 h 117"/>
                    <a:gd name="T6" fmla="*/ 64 w 109"/>
                    <a:gd name="T7" fmla="*/ 90 h 117"/>
                    <a:gd name="T8" fmla="*/ 72 w 109"/>
                    <a:gd name="T9" fmla="*/ 94 h 117"/>
                    <a:gd name="T10" fmla="*/ 81 w 109"/>
                    <a:gd name="T11" fmla="*/ 93 h 117"/>
                    <a:gd name="T12" fmla="*/ 89 w 109"/>
                    <a:gd name="T13" fmla="*/ 84 h 117"/>
                    <a:gd name="T14" fmla="*/ 88 w 109"/>
                    <a:gd name="T15" fmla="*/ 83 h 117"/>
                    <a:gd name="T16" fmla="*/ 90 w 109"/>
                    <a:gd name="T17" fmla="*/ 81 h 117"/>
                    <a:gd name="T18" fmla="*/ 97 w 109"/>
                    <a:gd name="T19" fmla="*/ 81 h 117"/>
                    <a:gd name="T20" fmla="*/ 106 w 109"/>
                    <a:gd name="T21" fmla="*/ 75 h 117"/>
                    <a:gd name="T22" fmla="*/ 103 w 109"/>
                    <a:gd name="T23" fmla="*/ 72 h 117"/>
                    <a:gd name="T24" fmla="*/ 109 w 109"/>
                    <a:gd name="T25" fmla="*/ 60 h 117"/>
                    <a:gd name="T26" fmla="*/ 106 w 109"/>
                    <a:gd name="T27" fmla="*/ 51 h 117"/>
                    <a:gd name="T28" fmla="*/ 96 w 109"/>
                    <a:gd name="T29" fmla="*/ 44 h 117"/>
                    <a:gd name="T30" fmla="*/ 93 w 109"/>
                    <a:gd name="T31" fmla="*/ 47 h 117"/>
                    <a:gd name="T32" fmla="*/ 98 w 109"/>
                    <a:gd name="T33" fmla="*/ 40 h 117"/>
                    <a:gd name="T34" fmla="*/ 102 w 109"/>
                    <a:gd name="T35" fmla="*/ 33 h 117"/>
                    <a:gd name="T36" fmla="*/ 104 w 109"/>
                    <a:gd name="T37" fmla="*/ 26 h 117"/>
                    <a:gd name="T38" fmla="*/ 88 w 109"/>
                    <a:gd name="T39" fmla="*/ 26 h 117"/>
                    <a:gd name="T40" fmla="*/ 86 w 109"/>
                    <a:gd name="T41" fmla="*/ 25 h 117"/>
                    <a:gd name="T42" fmla="*/ 87 w 109"/>
                    <a:gd name="T43" fmla="*/ 23 h 117"/>
                    <a:gd name="T44" fmla="*/ 90 w 109"/>
                    <a:gd name="T45" fmla="*/ 18 h 117"/>
                    <a:gd name="T46" fmla="*/ 88 w 109"/>
                    <a:gd name="T47" fmla="*/ 3 h 117"/>
                    <a:gd name="T48" fmla="*/ 86 w 109"/>
                    <a:gd name="T49" fmla="*/ 1 h 117"/>
                    <a:gd name="T50" fmla="*/ 76 w 109"/>
                    <a:gd name="T51" fmla="*/ 2 h 117"/>
                    <a:gd name="T52" fmla="*/ 66 w 109"/>
                    <a:gd name="T53" fmla="*/ 11 h 117"/>
                    <a:gd name="T54" fmla="*/ 66 w 109"/>
                    <a:gd name="T55" fmla="*/ 25 h 117"/>
                    <a:gd name="T56" fmla="*/ 61 w 109"/>
                    <a:gd name="T57" fmla="*/ 11 h 117"/>
                    <a:gd name="T58" fmla="*/ 50 w 109"/>
                    <a:gd name="T59" fmla="*/ 10 h 117"/>
                    <a:gd name="T60" fmla="*/ 42 w 109"/>
                    <a:gd name="T61" fmla="*/ 20 h 117"/>
                    <a:gd name="T62" fmla="*/ 40 w 109"/>
                    <a:gd name="T63" fmla="*/ 0 h 117"/>
                    <a:gd name="T64" fmla="*/ 33 w 109"/>
                    <a:gd name="T65" fmla="*/ 0 h 117"/>
                    <a:gd name="T66" fmla="*/ 23 w 109"/>
                    <a:gd name="T67" fmla="*/ 6 h 117"/>
                    <a:gd name="T68" fmla="*/ 15 w 109"/>
                    <a:gd name="T69" fmla="*/ 18 h 117"/>
                    <a:gd name="T70" fmla="*/ 23 w 109"/>
                    <a:gd name="T71" fmla="*/ 41 h 117"/>
                    <a:gd name="T72" fmla="*/ 11 w 109"/>
                    <a:gd name="T73" fmla="*/ 37 h 117"/>
                    <a:gd name="T74" fmla="*/ 2 w 109"/>
                    <a:gd name="T75" fmla="*/ 39 h 117"/>
                    <a:gd name="T76" fmla="*/ 0 w 109"/>
                    <a:gd name="T77" fmla="*/ 45 h 117"/>
                    <a:gd name="T78" fmla="*/ 3 w 109"/>
                    <a:gd name="T79" fmla="*/ 56 h 117"/>
                    <a:gd name="T80" fmla="*/ 12 w 109"/>
                    <a:gd name="T81" fmla="*/ 62 h 117"/>
                    <a:gd name="T82" fmla="*/ 15 w 109"/>
                    <a:gd name="T83" fmla="*/ 74 h 117"/>
                    <a:gd name="T84" fmla="*/ 12 w 109"/>
                    <a:gd name="T85" fmla="*/ 90 h 117"/>
                    <a:gd name="T86" fmla="*/ 29 w 109"/>
                    <a:gd name="T87" fmla="*/ 96 h 117"/>
                    <a:gd name="T88" fmla="*/ 36 w 109"/>
                    <a:gd name="T89" fmla="*/ 113 h 117"/>
                    <a:gd name="T90" fmla="*/ 44 w 109"/>
                    <a:gd name="T91" fmla="*/ 116 h 117"/>
                    <a:gd name="T92" fmla="*/ 47 w 109"/>
                    <a:gd name="T93" fmla="*/ 112 h 117"/>
                    <a:gd name="T94" fmla="*/ 52 w 109"/>
                    <a:gd name="T95" fmla="*/ 104 h 117"/>
                    <a:gd name="T96" fmla="*/ 52 w 109"/>
                    <a:gd name="T97" fmla="*/ 91 h 1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 h="117">
                      <a:moveTo>
                        <a:pt x="52" y="94"/>
                      </a:moveTo>
                      <a:lnTo>
                        <a:pt x="52" y="99"/>
                      </a:lnTo>
                      <a:lnTo>
                        <a:pt x="52" y="104"/>
                      </a:lnTo>
                      <a:lnTo>
                        <a:pt x="56" y="106"/>
                      </a:lnTo>
                      <a:lnTo>
                        <a:pt x="60" y="105"/>
                      </a:lnTo>
                      <a:lnTo>
                        <a:pt x="64" y="102"/>
                      </a:lnTo>
                      <a:lnTo>
                        <a:pt x="65" y="98"/>
                      </a:lnTo>
                      <a:lnTo>
                        <a:pt x="65" y="96"/>
                      </a:lnTo>
                      <a:lnTo>
                        <a:pt x="65" y="93"/>
                      </a:lnTo>
                      <a:lnTo>
                        <a:pt x="64" y="90"/>
                      </a:lnTo>
                      <a:lnTo>
                        <a:pt x="68" y="92"/>
                      </a:lnTo>
                      <a:lnTo>
                        <a:pt x="72" y="94"/>
                      </a:lnTo>
                      <a:lnTo>
                        <a:pt x="76" y="94"/>
                      </a:lnTo>
                      <a:lnTo>
                        <a:pt x="81" y="93"/>
                      </a:lnTo>
                      <a:lnTo>
                        <a:pt x="86" y="89"/>
                      </a:lnTo>
                      <a:lnTo>
                        <a:pt x="89" y="84"/>
                      </a:lnTo>
                      <a:lnTo>
                        <a:pt x="88" y="83"/>
                      </a:lnTo>
                      <a:lnTo>
                        <a:pt x="89" y="82"/>
                      </a:lnTo>
                      <a:lnTo>
                        <a:pt x="90" y="81"/>
                      </a:lnTo>
                      <a:lnTo>
                        <a:pt x="92" y="81"/>
                      </a:lnTo>
                      <a:lnTo>
                        <a:pt x="97" y="81"/>
                      </a:lnTo>
                      <a:lnTo>
                        <a:pt x="102" y="79"/>
                      </a:lnTo>
                      <a:lnTo>
                        <a:pt x="106" y="75"/>
                      </a:lnTo>
                      <a:lnTo>
                        <a:pt x="105" y="73"/>
                      </a:lnTo>
                      <a:lnTo>
                        <a:pt x="103" y="73"/>
                      </a:lnTo>
                      <a:lnTo>
                        <a:pt x="103" y="72"/>
                      </a:lnTo>
                      <a:lnTo>
                        <a:pt x="107" y="65"/>
                      </a:lnTo>
                      <a:lnTo>
                        <a:pt x="109" y="60"/>
                      </a:lnTo>
                      <a:lnTo>
                        <a:pt x="109" y="55"/>
                      </a:lnTo>
                      <a:lnTo>
                        <a:pt x="106" y="51"/>
                      </a:lnTo>
                      <a:lnTo>
                        <a:pt x="101" y="47"/>
                      </a:lnTo>
                      <a:lnTo>
                        <a:pt x="96" y="44"/>
                      </a:lnTo>
                      <a:lnTo>
                        <a:pt x="95" y="45"/>
                      </a:lnTo>
                      <a:lnTo>
                        <a:pt x="94" y="46"/>
                      </a:lnTo>
                      <a:lnTo>
                        <a:pt x="93" y="47"/>
                      </a:lnTo>
                      <a:lnTo>
                        <a:pt x="96" y="44"/>
                      </a:lnTo>
                      <a:lnTo>
                        <a:pt x="98" y="40"/>
                      </a:lnTo>
                      <a:lnTo>
                        <a:pt x="100" y="36"/>
                      </a:lnTo>
                      <a:lnTo>
                        <a:pt x="102" y="33"/>
                      </a:lnTo>
                      <a:lnTo>
                        <a:pt x="104" y="30"/>
                      </a:lnTo>
                      <a:lnTo>
                        <a:pt x="104" y="26"/>
                      </a:lnTo>
                      <a:lnTo>
                        <a:pt x="99" y="24"/>
                      </a:lnTo>
                      <a:lnTo>
                        <a:pt x="93" y="24"/>
                      </a:lnTo>
                      <a:lnTo>
                        <a:pt x="88" y="26"/>
                      </a:lnTo>
                      <a:lnTo>
                        <a:pt x="87" y="26"/>
                      </a:lnTo>
                      <a:lnTo>
                        <a:pt x="86" y="25"/>
                      </a:lnTo>
                      <a:lnTo>
                        <a:pt x="85" y="25"/>
                      </a:lnTo>
                      <a:lnTo>
                        <a:pt x="87" y="23"/>
                      </a:lnTo>
                      <a:lnTo>
                        <a:pt x="89" y="20"/>
                      </a:lnTo>
                      <a:lnTo>
                        <a:pt x="90" y="18"/>
                      </a:lnTo>
                      <a:lnTo>
                        <a:pt x="91" y="13"/>
                      </a:lnTo>
                      <a:lnTo>
                        <a:pt x="90" y="8"/>
                      </a:lnTo>
                      <a:lnTo>
                        <a:pt x="88" y="3"/>
                      </a:lnTo>
                      <a:lnTo>
                        <a:pt x="87" y="2"/>
                      </a:lnTo>
                      <a:lnTo>
                        <a:pt x="86" y="1"/>
                      </a:lnTo>
                      <a:lnTo>
                        <a:pt x="84" y="0"/>
                      </a:lnTo>
                      <a:lnTo>
                        <a:pt x="76" y="2"/>
                      </a:lnTo>
                      <a:lnTo>
                        <a:pt x="70" y="5"/>
                      </a:lnTo>
                      <a:lnTo>
                        <a:pt x="66" y="11"/>
                      </a:lnTo>
                      <a:lnTo>
                        <a:pt x="65" y="15"/>
                      </a:lnTo>
                      <a:lnTo>
                        <a:pt x="65" y="20"/>
                      </a:lnTo>
                      <a:lnTo>
                        <a:pt x="66" y="25"/>
                      </a:lnTo>
                      <a:lnTo>
                        <a:pt x="63" y="18"/>
                      </a:lnTo>
                      <a:lnTo>
                        <a:pt x="61" y="11"/>
                      </a:lnTo>
                      <a:lnTo>
                        <a:pt x="55" y="7"/>
                      </a:lnTo>
                      <a:lnTo>
                        <a:pt x="50" y="10"/>
                      </a:lnTo>
                      <a:lnTo>
                        <a:pt x="46" y="15"/>
                      </a:lnTo>
                      <a:lnTo>
                        <a:pt x="42" y="20"/>
                      </a:lnTo>
                      <a:lnTo>
                        <a:pt x="46" y="13"/>
                      </a:lnTo>
                      <a:lnTo>
                        <a:pt x="46" y="5"/>
                      </a:lnTo>
                      <a:lnTo>
                        <a:pt x="40" y="0"/>
                      </a:lnTo>
                      <a:lnTo>
                        <a:pt x="37" y="0"/>
                      </a:lnTo>
                      <a:lnTo>
                        <a:pt x="33" y="0"/>
                      </a:lnTo>
                      <a:lnTo>
                        <a:pt x="30" y="1"/>
                      </a:lnTo>
                      <a:lnTo>
                        <a:pt x="23" y="6"/>
                      </a:lnTo>
                      <a:lnTo>
                        <a:pt x="19" y="12"/>
                      </a:lnTo>
                      <a:lnTo>
                        <a:pt x="15" y="18"/>
                      </a:lnTo>
                      <a:lnTo>
                        <a:pt x="14" y="26"/>
                      </a:lnTo>
                      <a:lnTo>
                        <a:pt x="18" y="34"/>
                      </a:lnTo>
                      <a:lnTo>
                        <a:pt x="23" y="41"/>
                      </a:lnTo>
                      <a:lnTo>
                        <a:pt x="17" y="39"/>
                      </a:lnTo>
                      <a:lnTo>
                        <a:pt x="11" y="37"/>
                      </a:lnTo>
                      <a:lnTo>
                        <a:pt x="5" y="37"/>
                      </a:lnTo>
                      <a:lnTo>
                        <a:pt x="2" y="39"/>
                      </a:lnTo>
                      <a:lnTo>
                        <a:pt x="0" y="42"/>
                      </a:lnTo>
                      <a:lnTo>
                        <a:pt x="0" y="45"/>
                      </a:lnTo>
                      <a:lnTo>
                        <a:pt x="0" y="49"/>
                      </a:lnTo>
                      <a:lnTo>
                        <a:pt x="1" y="53"/>
                      </a:lnTo>
                      <a:lnTo>
                        <a:pt x="3" y="56"/>
                      </a:lnTo>
                      <a:lnTo>
                        <a:pt x="8" y="60"/>
                      </a:lnTo>
                      <a:lnTo>
                        <a:pt x="12" y="62"/>
                      </a:lnTo>
                      <a:lnTo>
                        <a:pt x="16" y="65"/>
                      </a:lnTo>
                      <a:lnTo>
                        <a:pt x="15" y="74"/>
                      </a:lnTo>
                      <a:lnTo>
                        <a:pt x="12" y="82"/>
                      </a:lnTo>
                      <a:lnTo>
                        <a:pt x="12" y="90"/>
                      </a:lnTo>
                      <a:lnTo>
                        <a:pt x="16" y="95"/>
                      </a:lnTo>
                      <a:lnTo>
                        <a:pt x="22" y="98"/>
                      </a:lnTo>
                      <a:lnTo>
                        <a:pt x="29" y="96"/>
                      </a:lnTo>
                      <a:lnTo>
                        <a:pt x="33" y="104"/>
                      </a:lnTo>
                      <a:lnTo>
                        <a:pt x="36" y="113"/>
                      </a:lnTo>
                      <a:lnTo>
                        <a:pt x="42" y="117"/>
                      </a:lnTo>
                      <a:lnTo>
                        <a:pt x="44" y="116"/>
                      </a:lnTo>
                      <a:lnTo>
                        <a:pt x="46" y="114"/>
                      </a:lnTo>
                      <a:lnTo>
                        <a:pt x="47" y="112"/>
                      </a:lnTo>
                      <a:lnTo>
                        <a:pt x="49" y="109"/>
                      </a:lnTo>
                      <a:lnTo>
                        <a:pt x="50" y="106"/>
                      </a:lnTo>
                      <a:lnTo>
                        <a:pt x="52" y="104"/>
                      </a:lnTo>
                      <a:lnTo>
                        <a:pt x="52" y="97"/>
                      </a:lnTo>
                      <a:lnTo>
                        <a:pt x="52" y="91"/>
                      </a:lnTo>
                      <a:lnTo>
                        <a:pt x="50" y="86"/>
                      </a:lnTo>
                      <a:lnTo>
                        <a:pt x="52" y="94"/>
                      </a:lnTo>
                      <a:close/>
                    </a:path>
                  </a:pathLst>
                </a:custGeom>
                <a:solidFill>
                  <a:srgbClr val="FCD8DC"/>
                </a:solidFill>
                <a:ln w="12700" cmpd="sng">
                  <a:solidFill>
                    <a:srgbClr val="6C6661"/>
                  </a:solidFill>
                  <a:round/>
                  <a:headEnd/>
                  <a:tailEnd/>
                </a:ln>
              </p:spPr>
              <p:txBody>
                <a:bodyPr/>
                <a:lstStyle/>
                <a:p>
                  <a:endParaRPr lang="tr-TR"/>
                </a:p>
              </p:txBody>
            </p:sp>
            <p:sp>
              <p:nvSpPr>
                <p:cNvPr id="45414" name="Freeform 13">
                  <a:extLst>
                    <a:ext uri="{FF2B5EF4-FFF2-40B4-BE49-F238E27FC236}">
                      <a16:creationId xmlns:a16="http://schemas.microsoft.com/office/drawing/2014/main" id="{4CD12AFE-87F7-AF41-AD6B-223290329A99}"/>
                    </a:ext>
                  </a:extLst>
                </p:cNvPr>
                <p:cNvSpPr>
                  <a:spLocks/>
                </p:cNvSpPr>
                <p:nvPr/>
              </p:nvSpPr>
              <p:spPr bwMode="auto">
                <a:xfrm>
                  <a:off x="809" y="631"/>
                  <a:ext cx="111" cy="124"/>
                </a:xfrm>
                <a:custGeom>
                  <a:avLst/>
                  <a:gdLst>
                    <a:gd name="T0" fmla="*/ 42 w 111"/>
                    <a:gd name="T1" fmla="*/ 15 h 124"/>
                    <a:gd name="T2" fmla="*/ 33 w 111"/>
                    <a:gd name="T3" fmla="*/ 17 h 124"/>
                    <a:gd name="T4" fmla="*/ 31 w 111"/>
                    <a:gd name="T5" fmla="*/ 25 h 124"/>
                    <a:gd name="T6" fmla="*/ 35 w 111"/>
                    <a:gd name="T7" fmla="*/ 33 h 124"/>
                    <a:gd name="T8" fmla="*/ 26 w 111"/>
                    <a:gd name="T9" fmla="*/ 31 h 124"/>
                    <a:gd name="T10" fmla="*/ 18 w 111"/>
                    <a:gd name="T11" fmla="*/ 36 h 124"/>
                    <a:gd name="T12" fmla="*/ 13 w 111"/>
                    <a:gd name="T13" fmla="*/ 46 h 124"/>
                    <a:gd name="T14" fmla="*/ 14 w 111"/>
                    <a:gd name="T15" fmla="*/ 47 h 124"/>
                    <a:gd name="T16" fmla="*/ 13 w 111"/>
                    <a:gd name="T17" fmla="*/ 49 h 124"/>
                    <a:gd name="T18" fmla="*/ 6 w 111"/>
                    <a:gd name="T19" fmla="*/ 52 h 124"/>
                    <a:gd name="T20" fmla="*/ 0 w 111"/>
                    <a:gd name="T21" fmla="*/ 60 h 124"/>
                    <a:gd name="T22" fmla="*/ 4 w 111"/>
                    <a:gd name="T23" fmla="*/ 62 h 124"/>
                    <a:gd name="T24" fmla="*/ 1 w 111"/>
                    <a:gd name="T25" fmla="*/ 75 h 124"/>
                    <a:gd name="T26" fmla="*/ 8 w 111"/>
                    <a:gd name="T27" fmla="*/ 84 h 124"/>
                    <a:gd name="T28" fmla="*/ 19 w 111"/>
                    <a:gd name="T29" fmla="*/ 86 h 124"/>
                    <a:gd name="T30" fmla="*/ 20 w 111"/>
                    <a:gd name="T31" fmla="*/ 83 h 124"/>
                    <a:gd name="T32" fmla="*/ 18 w 111"/>
                    <a:gd name="T33" fmla="*/ 91 h 124"/>
                    <a:gd name="T34" fmla="*/ 17 w 111"/>
                    <a:gd name="T35" fmla="*/ 99 h 124"/>
                    <a:gd name="T36" fmla="*/ 18 w 111"/>
                    <a:gd name="T37" fmla="*/ 106 h 124"/>
                    <a:gd name="T38" fmla="*/ 33 w 111"/>
                    <a:gd name="T39" fmla="*/ 101 h 124"/>
                    <a:gd name="T40" fmla="*/ 35 w 111"/>
                    <a:gd name="T41" fmla="*/ 101 h 124"/>
                    <a:gd name="T42" fmla="*/ 35 w 111"/>
                    <a:gd name="T43" fmla="*/ 103 h 124"/>
                    <a:gd name="T44" fmla="*/ 33 w 111"/>
                    <a:gd name="T45" fmla="*/ 110 h 124"/>
                    <a:gd name="T46" fmla="*/ 39 w 111"/>
                    <a:gd name="T47" fmla="*/ 123 h 124"/>
                    <a:gd name="T48" fmla="*/ 43 w 111"/>
                    <a:gd name="T49" fmla="*/ 124 h 124"/>
                    <a:gd name="T50" fmla="*/ 51 w 111"/>
                    <a:gd name="T51" fmla="*/ 120 h 124"/>
                    <a:gd name="T52" fmla="*/ 59 w 111"/>
                    <a:gd name="T53" fmla="*/ 109 h 124"/>
                    <a:gd name="T54" fmla="*/ 54 w 111"/>
                    <a:gd name="T55" fmla="*/ 95 h 124"/>
                    <a:gd name="T56" fmla="*/ 63 w 111"/>
                    <a:gd name="T57" fmla="*/ 107 h 124"/>
                    <a:gd name="T58" fmla="*/ 74 w 111"/>
                    <a:gd name="T59" fmla="*/ 104 h 124"/>
                    <a:gd name="T60" fmla="*/ 78 w 111"/>
                    <a:gd name="T61" fmla="*/ 92 h 124"/>
                    <a:gd name="T62" fmla="*/ 86 w 111"/>
                    <a:gd name="T63" fmla="*/ 111 h 124"/>
                    <a:gd name="T64" fmla="*/ 93 w 111"/>
                    <a:gd name="T65" fmla="*/ 108 h 124"/>
                    <a:gd name="T66" fmla="*/ 100 w 111"/>
                    <a:gd name="T67" fmla="*/ 100 h 124"/>
                    <a:gd name="T68" fmla="*/ 103 w 111"/>
                    <a:gd name="T69" fmla="*/ 86 h 124"/>
                    <a:gd name="T70" fmla="*/ 89 w 111"/>
                    <a:gd name="T71" fmla="*/ 67 h 124"/>
                    <a:gd name="T72" fmla="*/ 102 w 111"/>
                    <a:gd name="T73" fmla="*/ 67 h 124"/>
                    <a:gd name="T74" fmla="*/ 110 w 111"/>
                    <a:gd name="T75" fmla="*/ 62 h 124"/>
                    <a:gd name="T76" fmla="*/ 110 w 111"/>
                    <a:gd name="T77" fmla="*/ 55 h 124"/>
                    <a:gd name="T78" fmla="*/ 103 w 111"/>
                    <a:gd name="T79" fmla="*/ 45 h 124"/>
                    <a:gd name="T80" fmla="*/ 93 w 111"/>
                    <a:gd name="T81" fmla="*/ 43 h 124"/>
                    <a:gd name="T82" fmla="*/ 86 w 111"/>
                    <a:gd name="T83" fmla="*/ 33 h 124"/>
                    <a:gd name="T84" fmla="*/ 84 w 111"/>
                    <a:gd name="T85" fmla="*/ 16 h 124"/>
                    <a:gd name="T86" fmla="*/ 66 w 111"/>
                    <a:gd name="T87" fmla="*/ 16 h 124"/>
                    <a:gd name="T88" fmla="*/ 55 w 111"/>
                    <a:gd name="T89" fmla="*/ 3 h 124"/>
                    <a:gd name="T90" fmla="*/ 46 w 111"/>
                    <a:gd name="T91" fmla="*/ 2 h 124"/>
                    <a:gd name="T92" fmla="*/ 44 w 111"/>
                    <a:gd name="T93" fmla="*/ 7 h 124"/>
                    <a:gd name="T94" fmla="*/ 42 w 111"/>
                    <a:gd name="T95" fmla="*/ 16 h 124"/>
                    <a:gd name="T96" fmla="*/ 46 w 111"/>
                    <a:gd name="T97" fmla="*/ 28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1" h="124">
                      <a:moveTo>
                        <a:pt x="45" y="25"/>
                      </a:moveTo>
                      <a:lnTo>
                        <a:pt x="43" y="20"/>
                      </a:lnTo>
                      <a:lnTo>
                        <a:pt x="42" y="15"/>
                      </a:lnTo>
                      <a:lnTo>
                        <a:pt x="37" y="14"/>
                      </a:lnTo>
                      <a:lnTo>
                        <a:pt x="33" y="17"/>
                      </a:lnTo>
                      <a:lnTo>
                        <a:pt x="32" y="21"/>
                      </a:lnTo>
                      <a:lnTo>
                        <a:pt x="31" y="25"/>
                      </a:lnTo>
                      <a:lnTo>
                        <a:pt x="32" y="28"/>
                      </a:lnTo>
                      <a:lnTo>
                        <a:pt x="34" y="30"/>
                      </a:lnTo>
                      <a:lnTo>
                        <a:pt x="35" y="33"/>
                      </a:lnTo>
                      <a:lnTo>
                        <a:pt x="31" y="32"/>
                      </a:lnTo>
                      <a:lnTo>
                        <a:pt x="26" y="31"/>
                      </a:lnTo>
                      <a:lnTo>
                        <a:pt x="22" y="33"/>
                      </a:lnTo>
                      <a:lnTo>
                        <a:pt x="18" y="36"/>
                      </a:lnTo>
                      <a:lnTo>
                        <a:pt x="14" y="41"/>
                      </a:lnTo>
                      <a:lnTo>
                        <a:pt x="13" y="46"/>
                      </a:lnTo>
                      <a:lnTo>
                        <a:pt x="14" y="47"/>
                      </a:lnTo>
                      <a:lnTo>
                        <a:pt x="14" y="48"/>
                      </a:lnTo>
                      <a:lnTo>
                        <a:pt x="13" y="49"/>
                      </a:lnTo>
                      <a:lnTo>
                        <a:pt x="12" y="50"/>
                      </a:lnTo>
                      <a:lnTo>
                        <a:pt x="6" y="52"/>
                      </a:lnTo>
                      <a:lnTo>
                        <a:pt x="3" y="55"/>
                      </a:lnTo>
                      <a:lnTo>
                        <a:pt x="0" y="60"/>
                      </a:lnTo>
                      <a:lnTo>
                        <a:pt x="1" y="62"/>
                      </a:lnTo>
                      <a:lnTo>
                        <a:pt x="3" y="62"/>
                      </a:lnTo>
                      <a:lnTo>
                        <a:pt x="4" y="62"/>
                      </a:lnTo>
                      <a:lnTo>
                        <a:pt x="2" y="69"/>
                      </a:lnTo>
                      <a:lnTo>
                        <a:pt x="1" y="75"/>
                      </a:lnTo>
                      <a:lnTo>
                        <a:pt x="3" y="81"/>
                      </a:lnTo>
                      <a:lnTo>
                        <a:pt x="8" y="84"/>
                      </a:lnTo>
                      <a:lnTo>
                        <a:pt x="13" y="86"/>
                      </a:lnTo>
                      <a:lnTo>
                        <a:pt x="19" y="86"/>
                      </a:lnTo>
                      <a:lnTo>
                        <a:pt x="19" y="85"/>
                      </a:lnTo>
                      <a:lnTo>
                        <a:pt x="20" y="84"/>
                      </a:lnTo>
                      <a:lnTo>
                        <a:pt x="20" y="83"/>
                      </a:lnTo>
                      <a:lnTo>
                        <a:pt x="19" y="87"/>
                      </a:lnTo>
                      <a:lnTo>
                        <a:pt x="18" y="91"/>
                      </a:lnTo>
                      <a:lnTo>
                        <a:pt x="18" y="95"/>
                      </a:lnTo>
                      <a:lnTo>
                        <a:pt x="17" y="99"/>
                      </a:lnTo>
                      <a:lnTo>
                        <a:pt x="17" y="103"/>
                      </a:lnTo>
                      <a:lnTo>
                        <a:pt x="18" y="106"/>
                      </a:lnTo>
                      <a:lnTo>
                        <a:pt x="23" y="107"/>
                      </a:lnTo>
                      <a:lnTo>
                        <a:pt x="28" y="105"/>
                      </a:lnTo>
                      <a:lnTo>
                        <a:pt x="33" y="101"/>
                      </a:lnTo>
                      <a:lnTo>
                        <a:pt x="34" y="101"/>
                      </a:lnTo>
                      <a:lnTo>
                        <a:pt x="35" y="101"/>
                      </a:lnTo>
                      <a:lnTo>
                        <a:pt x="36" y="101"/>
                      </a:lnTo>
                      <a:lnTo>
                        <a:pt x="35" y="103"/>
                      </a:lnTo>
                      <a:lnTo>
                        <a:pt x="34" y="106"/>
                      </a:lnTo>
                      <a:lnTo>
                        <a:pt x="33" y="110"/>
                      </a:lnTo>
                      <a:lnTo>
                        <a:pt x="34" y="114"/>
                      </a:lnTo>
                      <a:lnTo>
                        <a:pt x="36" y="119"/>
                      </a:lnTo>
                      <a:lnTo>
                        <a:pt x="39" y="123"/>
                      </a:lnTo>
                      <a:lnTo>
                        <a:pt x="41" y="124"/>
                      </a:lnTo>
                      <a:lnTo>
                        <a:pt x="43" y="124"/>
                      </a:lnTo>
                      <a:lnTo>
                        <a:pt x="45" y="124"/>
                      </a:lnTo>
                      <a:lnTo>
                        <a:pt x="51" y="120"/>
                      </a:lnTo>
                      <a:lnTo>
                        <a:pt x="56" y="115"/>
                      </a:lnTo>
                      <a:lnTo>
                        <a:pt x="59" y="109"/>
                      </a:lnTo>
                      <a:lnTo>
                        <a:pt x="58" y="104"/>
                      </a:lnTo>
                      <a:lnTo>
                        <a:pt x="56" y="100"/>
                      </a:lnTo>
                      <a:lnTo>
                        <a:pt x="54" y="95"/>
                      </a:lnTo>
                      <a:lnTo>
                        <a:pt x="59" y="101"/>
                      </a:lnTo>
                      <a:lnTo>
                        <a:pt x="63" y="107"/>
                      </a:lnTo>
                      <a:lnTo>
                        <a:pt x="70" y="108"/>
                      </a:lnTo>
                      <a:lnTo>
                        <a:pt x="74" y="104"/>
                      </a:lnTo>
                      <a:lnTo>
                        <a:pt x="76" y="99"/>
                      </a:lnTo>
                      <a:lnTo>
                        <a:pt x="78" y="92"/>
                      </a:lnTo>
                      <a:lnTo>
                        <a:pt x="77" y="100"/>
                      </a:lnTo>
                      <a:lnTo>
                        <a:pt x="79" y="107"/>
                      </a:lnTo>
                      <a:lnTo>
                        <a:pt x="86" y="111"/>
                      </a:lnTo>
                      <a:lnTo>
                        <a:pt x="90" y="110"/>
                      </a:lnTo>
                      <a:lnTo>
                        <a:pt x="93" y="108"/>
                      </a:lnTo>
                      <a:lnTo>
                        <a:pt x="95" y="106"/>
                      </a:lnTo>
                      <a:lnTo>
                        <a:pt x="100" y="100"/>
                      </a:lnTo>
                      <a:lnTo>
                        <a:pt x="102" y="93"/>
                      </a:lnTo>
                      <a:lnTo>
                        <a:pt x="103" y="86"/>
                      </a:lnTo>
                      <a:lnTo>
                        <a:pt x="102" y="78"/>
                      </a:lnTo>
                      <a:lnTo>
                        <a:pt x="96" y="71"/>
                      </a:lnTo>
                      <a:lnTo>
                        <a:pt x="89" y="67"/>
                      </a:lnTo>
                      <a:lnTo>
                        <a:pt x="96" y="66"/>
                      </a:lnTo>
                      <a:lnTo>
                        <a:pt x="102" y="67"/>
                      </a:lnTo>
                      <a:lnTo>
                        <a:pt x="109" y="65"/>
                      </a:lnTo>
                      <a:lnTo>
                        <a:pt x="110" y="62"/>
                      </a:lnTo>
                      <a:lnTo>
                        <a:pt x="111" y="58"/>
                      </a:lnTo>
                      <a:lnTo>
                        <a:pt x="110" y="55"/>
                      </a:lnTo>
                      <a:lnTo>
                        <a:pt x="108" y="51"/>
                      </a:lnTo>
                      <a:lnTo>
                        <a:pt x="106" y="48"/>
                      </a:lnTo>
                      <a:lnTo>
                        <a:pt x="103" y="45"/>
                      </a:lnTo>
                      <a:lnTo>
                        <a:pt x="98" y="44"/>
                      </a:lnTo>
                      <a:lnTo>
                        <a:pt x="93" y="43"/>
                      </a:lnTo>
                      <a:lnTo>
                        <a:pt x="89" y="41"/>
                      </a:lnTo>
                      <a:lnTo>
                        <a:pt x="86" y="33"/>
                      </a:lnTo>
                      <a:lnTo>
                        <a:pt x="86" y="24"/>
                      </a:lnTo>
                      <a:lnTo>
                        <a:pt x="84" y="16"/>
                      </a:lnTo>
                      <a:lnTo>
                        <a:pt x="79" y="12"/>
                      </a:lnTo>
                      <a:lnTo>
                        <a:pt x="73" y="12"/>
                      </a:lnTo>
                      <a:lnTo>
                        <a:pt x="66" y="16"/>
                      </a:lnTo>
                      <a:lnTo>
                        <a:pt x="60" y="10"/>
                      </a:lnTo>
                      <a:lnTo>
                        <a:pt x="55" y="3"/>
                      </a:lnTo>
                      <a:lnTo>
                        <a:pt x="47" y="0"/>
                      </a:lnTo>
                      <a:lnTo>
                        <a:pt x="46" y="2"/>
                      </a:lnTo>
                      <a:lnTo>
                        <a:pt x="44" y="4"/>
                      </a:lnTo>
                      <a:lnTo>
                        <a:pt x="44" y="7"/>
                      </a:lnTo>
                      <a:lnTo>
                        <a:pt x="44" y="10"/>
                      </a:lnTo>
                      <a:lnTo>
                        <a:pt x="43" y="13"/>
                      </a:lnTo>
                      <a:lnTo>
                        <a:pt x="42" y="16"/>
                      </a:lnTo>
                      <a:lnTo>
                        <a:pt x="44" y="23"/>
                      </a:lnTo>
                      <a:lnTo>
                        <a:pt x="46" y="28"/>
                      </a:lnTo>
                      <a:lnTo>
                        <a:pt x="50" y="32"/>
                      </a:lnTo>
                      <a:lnTo>
                        <a:pt x="45" y="25"/>
                      </a:lnTo>
                      <a:close/>
                    </a:path>
                  </a:pathLst>
                </a:custGeom>
                <a:solidFill>
                  <a:srgbClr val="FCD8DC"/>
                </a:solidFill>
                <a:ln w="12700" cmpd="sng">
                  <a:solidFill>
                    <a:srgbClr val="6C6661"/>
                  </a:solidFill>
                  <a:round/>
                  <a:headEnd/>
                  <a:tailEnd/>
                </a:ln>
              </p:spPr>
              <p:txBody>
                <a:bodyPr/>
                <a:lstStyle/>
                <a:p>
                  <a:endParaRPr lang="tr-TR"/>
                </a:p>
              </p:txBody>
            </p:sp>
          </p:grpSp>
          <p:sp>
            <p:nvSpPr>
              <p:cNvPr id="45406" name="Text Box 14">
                <a:extLst>
                  <a:ext uri="{FF2B5EF4-FFF2-40B4-BE49-F238E27FC236}">
                    <a16:creationId xmlns:a16="http://schemas.microsoft.com/office/drawing/2014/main" id="{7286B30F-8D8A-2A48-8D68-B708B15AC484}"/>
                  </a:ext>
                </a:extLst>
              </p:cNvPr>
              <p:cNvSpPr txBox="1">
                <a:spLocks noChangeArrowheads="1"/>
              </p:cNvSpPr>
              <p:nvPr/>
            </p:nvSpPr>
            <p:spPr bwMode="auto">
              <a:xfrm>
                <a:off x="663" y="800"/>
                <a:ext cx="83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Times New Roman" panose="02020603050405020304" pitchFamily="18" charset="0"/>
                  </a:rPr>
                  <a:t>Rough </a:t>
                </a:r>
              </a:p>
              <a:p>
                <a:pPr>
                  <a:lnSpc>
                    <a:spcPct val="100000"/>
                  </a:lnSpc>
                  <a:spcBef>
                    <a:spcPct val="0"/>
                  </a:spcBef>
                  <a:buFontTx/>
                  <a:buNone/>
                </a:pPr>
                <a:r>
                  <a:rPr lang="en-US" altLang="en-US" sz="1800" b="1">
                    <a:latin typeface="Times New Roman" panose="02020603050405020304" pitchFamily="18" charset="0"/>
                  </a:rPr>
                  <a:t>nonvirulent</a:t>
                </a:r>
              </a:p>
              <a:p>
                <a:pPr>
                  <a:lnSpc>
                    <a:spcPct val="100000"/>
                  </a:lnSpc>
                  <a:spcBef>
                    <a:spcPct val="0"/>
                  </a:spcBef>
                  <a:buFontTx/>
                  <a:buNone/>
                </a:pPr>
                <a:r>
                  <a:rPr lang="en-US" altLang="en-US" sz="1800" b="1">
                    <a:latin typeface="Times New Roman" panose="02020603050405020304" pitchFamily="18" charset="0"/>
                  </a:rPr>
                  <a:t>(strain R)</a:t>
                </a:r>
              </a:p>
            </p:txBody>
          </p:sp>
        </p:grpSp>
      </p:grpSp>
      <p:grpSp>
        <p:nvGrpSpPr>
          <p:cNvPr id="7183" name="Group 15">
            <a:extLst>
              <a:ext uri="{FF2B5EF4-FFF2-40B4-BE49-F238E27FC236}">
                <a16:creationId xmlns:a16="http://schemas.microsoft.com/office/drawing/2014/main" id="{528C3CD4-ECA6-0A41-9A9E-DE24A35D18B4}"/>
              </a:ext>
            </a:extLst>
          </p:cNvPr>
          <p:cNvGrpSpPr>
            <a:grpSpLocks/>
          </p:cNvGrpSpPr>
          <p:nvPr/>
        </p:nvGrpSpPr>
        <p:grpSpPr bwMode="auto">
          <a:xfrm>
            <a:off x="485775" y="2906713"/>
            <a:ext cx="2525713" cy="2590800"/>
            <a:chOff x="306" y="1831"/>
            <a:chExt cx="1591" cy="1632"/>
          </a:xfrm>
        </p:grpSpPr>
        <p:grpSp>
          <p:nvGrpSpPr>
            <p:cNvPr id="45314" name="Group 16">
              <a:extLst>
                <a:ext uri="{FF2B5EF4-FFF2-40B4-BE49-F238E27FC236}">
                  <a16:creationId xmlns:a16="http://schemas.microsoft.com/office/drawing/2014/main" id="{C4044B7A-5DEC-A44A-B9D4-B02083472CB2}"/>
                </a:ext>
              </a:extLst>
            </p:cNvPr>
            <p:cNvGrpSpPr>
              <a:grpSpLocks/>
            </p:cNvGrpSpPr>
            <p:nvPr/>
          </p:nvGrpSpPr>
          <p:grpSpPr bwMode="auto">
            <a:xfrm>
              <a:off x="306" y="1831"/>
              <a:ext cx="1029" cy="816"/>
              <a:chOff x="306" y="1389"/>
              <a:chExt cx="1029" cy="816"/>
            </a:xfrm>
          </p:grpSpPr>
          <p:grpSp>
            <p:nvGrpSpPr>
              <p:cNvPr id="45379" name="Group 17">
                <a:extLst>
                  <a:ext uri="{FF2B5EF4-FFF2-40B4-BE49-F238E27FC236}">
                    <a16:creationId xmlns:a16="http://schemas.microsoft.com/office/drawing/2014/main" id="{8986C2AE-6373-3549-BE04-559CE4A5E18F}"/>
                  </a:ext>
                </a:extLst>
              </p:cNvPr>
              <p:cNvGrpSpPr>
                <a:grpSpLocks/>
              </p:cNvGrpSpPr>
              <p:nvPr/>
            </p:nvGrpSpPr>
            <p:grpSpPr bwMode="auto">
              <a:xfrm rot="-437965">
                <a:off x="885" y="1389"/>
                <a:ext cx="189" cy="781"/>
                <a:chOff x="397" y="1105"/>
                <a:chExt cx="189" cy="781"/>
              </a:xfrm>
            </p:grpSpPr>
            <p:sp>
              <p:nvSpPr>
                <p:cNvPr id="45382" name="Freeform 18">
                  <a:extLst>
                    <a:ext uri="{FF2B5EF4-FFF2-40B4-BE49-F238E27FC236}">
                      <a16:creationId xmlns:a16="http://schemas.microsoft.com/office/drawing/2014/main" id="{AC9ADBE4-DC21-864D-A787-A838960BDCAE}"/>
                    </a:ext>
                  </a:extLst>
                </p:cNvPr>
                <p:cNvSpPr>
                  <a:spLocks/>
                </p:cNvSpPr>
                <p:nvPr/>
              </p:nvSpPr>
              <p:spPr bwMode="auto">
                <a:xfrm>
                  <a:off x="397" y="1105"/>
                  <a:ext cx="178" cy="607"/>
                </a:xfrm>
                <a:custGeom>
                  <a:avLst/>
                  <a:gdLst>
                    <a:gd name="T0" fmla="*/ 162 w 178"/>
                    <a:gd name="T1" fmla="*/ 607 h 607"/>
                    <a:gd name="T2" fmla="*/ 147 w 178"/>
                    <a:gd name="T3" fmla="*/ 594 h 607"/>
                    <a:gd name="T4" fmla="*/ 137 w 178"/>
                    <a:gd name="T5" fmla="*/ 538 h 607"/>
                    <a:gd name="T6" fmla="*/ 113 w 178"/>
                    <a:gd name="T7" fmla="*/ 513 h 607"/>
                    <a:gd name="T8" fmla="*/ 43 w 178"/>
                    <a:gd name="T9" fmla="*/ 109 h 607"/>
                    <a:gd name="T10" fmla="*/ 18 w 178"/>
                    <a:gd name="T11" fmla="*/ 114 h 607"/>
                    <a:gd name="T12" fmla="*/ 11 w 178"/>
                    <a:gd name="T13" fmla="*/ 92 h 607"/>
                    <a:gd name="T14" fmla="*/ 44 w 178"/>
                    <a:gd name="T15" fmla="*/ 85 h 607"/>
                    <a:gd name="T16" fmla="*/ 35 w 178"/>
                    <a:gd name="T17" fmla="*/ 31 h 607"/>
                    <a:gd name="T18" fmla="*/ 0 w 178"/>
                    <a:gd name="T19" fmla="*/ 37 h 607"/>
                    <a:gd name="T20" fmla="*/ 4 w 178"/>
                    <a:gd name="T21" fmla="*/ 19 h 607"/>
                    <a:gd name="T22" fmla="*/ 59 w 178"/>
                    <a:gd name="T23" fmla="*/ 9 h 607"/>
                    <a:gd name="T24" fmla="*/ 115 w 178"/>
                    <a:gd name="T25" fmla="*/ 0 h 607"/>
                    <a:gd name="T26" fmla="*/ 125 w 178"/>
                    <a:gd name="T27" fmla="*/ 16 h 607"/>
                    <a:gd name="T28" fmla="*/ 89 w 178"/>
                    <a:gd name="T29" fmla="*/ 22 h 607"/>
                    <a:gd name="T30" fmla="*/ 99 w 178"/>
                    <a:gd name="T31" fmla="*/ 76 h 607"/>
                    <a:gd name="T32" fmla="*/ 133 w 178"/>
                    <a:gd name="T33" fmla="*/ 70 h 607"/>
                    <a:gd name="T34" fmla="*/ 133 w 178"/>
                    <a:gd name="T35" fmla="*/ 94 h 607"/>
                    <a:gd name="T36" fmla="*/ 108 w 178"/>
                    <a:gd name="T37" fmla="*/ 98 h 607"/>
                    <a:gd name="T38" fmla="*/ 178 w 178"/>
                    <a:gd name="T39" fmla="*/ 502 h 607"/>
                    <a:gd name="T40" fmla="*/ 163 w 178"/>
                    <a:gd name="T41" fmla="*/ 534 h 607"/>
                    <a:gd name="T42" fmla="*/ 172 w 178"/>
                    <a:gd name="T43" fmla="*/ 590 h 607"/>
                    <a:gd name="T44" fmla="*/ 162 w 178"/>
                    <a:gd name="T45" fmla="*/ 607 h 607"/>
                    <a:gd name="T46" fmla="*/ 162 w 178"/>
                    <a:gd name="T47" fmla="*/ 607 h 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8" h="607">
                      <a:moveTo>
                        <a:pt x="162" y="607"/>
                      </a:moveTo>
                      <a:lnTo>
                        <a:pt x="147" y="594"/>
                      </a:lnTo>
                      <a:lnTo>
                        <a:pt x="137" y="538"/>
                      </a:lnTo>
                      <a:lnTo>
                        <a:pt x="113" y="513"/>
                      </a:lnTo>
                      <a:lnTo>
                        <a:pt x="43" y="109"/>
                      </a:lnTo>
                      <a:lnTo>
                        <a:pt x="18" y="114"/>
                      </a:lnTo>
                      <a:lnTo>
                        <a:pt x="11" y="92"/>
                      </a:lnTo>
                      <a:lnTo>
                        <a:pt x="44" y="85"/>
                      </a:lnTo>
                      <a:lnTo>
                        <a:pt x="35" y="31"/>
                      </a:lnTo>
                      <a:lnTo>
                        <a:pt x="0" y="37"/>
                      </a:lnTo>
                      <a:lnTo>
                        <a:pt x="4" y="19"/>
                      </a:lnTo>
                      <a:lnTo>
                        <a:pt x="59" y="9"/>
                      </a:lnTo>
                      <a:lnTo>
                        <a:pt x="115" y="0"/>
                      </a:lnTo>
                      <a:lnTo>
                        <a:pt x="125" y="16"/>
                      </a:lnTo>
                      <a:lnTo>
                        <a:pt x="89" y="22"/>
                      </a:lnTo>
                      <a:lnTo>
                        <a:pt x="99" y="76"/>
                      </a:lnTo>
                      <a:lnTo>
                        <a:pt x="133" y="70"/>
                      </a:lnTo>
                      <a:lnTo>
                        <a:pt x="133" y="94"/>
                      </a:lnTo>
                      <a:lnTo>
                        <a:pt x="108" y="98"/>
                      </a:lnTo>
                      <a:lnTo>
                        <a:pt x="178" y="502"/>
                      </a:lnTo>
                      <a:lnTo>
                        <a:pt x="163" y="534"/>
                      </a:lnTo>
                      <a:lnTo>
                        <a:pt x="172" y="590"/>
                      </a:lnTo>
                      <a:lnTo>
                        <a:pt x="162" y="607"/>
                      </a:lnTo>
                      <a:close/>
                    </a:path>
                  </a:pathLst>
                </a:custGeom>
                <a:solidFill>
                  <a:srgbClr val="FFFFFF"/>
                </a:solidFill>
                <a:ln>
                  <a:noFill/>
                </a:ln>
                <a:extLst>
                  <a:ext uri="{91240B29-F687-4F45-9708-019B960494DF}">
                    <a14:hiddenLine xmlns:a14="http://schemas.microsoft.com/office/drawing/2010/main" w="19050" cmpd="sng">
                      <a:solidFill>
                        <a:srgbClr val="FFFFFF"/>
                      </a:solidFill>
                      <a:round/>
                      <a:headEnd/>
                      <a:tailEnd/>
                    </a14:hiddenLine>
                  </a:ext>
                </a:extLst>
              </p:spPr>
              <p:txBody>
                <a:bodyPr/>
                <a:lstStyle/>
                <a:p>
                  <a:endParaRPr lang="tr-TR"/>
                </a:p>
              </p:txBody>
            </p:sp>
            <p:sp>
              <p:nvSpPr>
                <p:cNvPr id="45383" name="Freeform 19">
                  <a:extLst>
                    <a:ext uri="{FF2B5EF4-FFF2-40B4-BE49-F238E27FC236}">
                      <a16:creationId xmlns:a16="http://schemas.microsoft.com/office/drawing/2014/main" id="{0CF76BA0-2836-AD4A-84D5-9A13F74F6794}"/>
                    </a:ext>
                  </a:extLst>
                </p:cNvPr>
                <p:cNvSpPr>
                  <a:spLocks/>
                </p:cNvSpPr>
                <p:nvPr/>
              </p:nvSpPr>
              <p:spPr bwMode="auto">
                <a:xfrm>
                  <a:off x="449" y="1205"/>
                  <a:ext cx="98" cy="311"/>
                </a:xfrm>
                <a:custGeom>
                  <a:avLst/>
                  <a:gdLst>
                    <a:gd name="T0" fmla="*/ 0 w 98"/>
                    <a:gd name="T1" fmla="*/ 7 h 311"/>
                    <a:gd name="T2" fmla="*/ 46 w 98"/>
                    <a:gd name="T3" fmla="*/ 0 h 311"/>
                    <a:gd name="T4" fmla="*/ 98 w 98"/>
                    <a:gd name="T5" fmla="*/ 302 h 311"/>
                    <a:gd name="T6" fmla="*/ 52 w 98"/>
                    <a:gd name="T7" fmla="*/ 311 h 311"/>
                    <a:gd name="T8" fmla="*/ 0 w 98"/>
                    <a:gd name="T9" fmla="*/ 7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311">
                      <a:moveTo>
                        <a:pt x="0" y="7"/>
                      </a:moveTo>
                      <a:lnTo>
                        <a:pt x="46" y="0"/>
                      </a:lnTo>
                      <a:lnTo>
                        <a:pt x="98" y="302"/>
                      </a:lnTo>
                      <a:lnTo>
                        <a:pt x="52" y="311"/>
                      </a:lnTo>
                      <a:lnTo>
                        <a:pt x="0" y="7"/>
                      </a:lnTo>
                      <a:close/>
                    </a:path>
                  </a:pathLst>
                </a:custGeom>
                <a:solidFill>
                  <a:srgbClr val="DADADA"/>
                </a:solid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tr-TR"/>
                </a:p>
              </p:txBody>
            </p:sp>
            <p:sp>
              <p:nvSpPr>
                <p:cNvPr id="45384" name="Freeform 20">
                  <a:extLst>
                    <a:ext uri="{FF2B5EF4-FFF2-40B4-BE49-F238E27FC236}">
                      <a16:creationId xmlns:a16="http://schemas.microsoft.com/office/drawing/2014/main" id="{8A30B410-12CD-A64C-9BEF-2C5B8DA7DD51}"/>
                    </a:ext>
                  </a:extLst>
                </p:cNvPr>
                <p:cNvSpPr>
                  <a:spLocks/>
                </p:cNvSpPr>
                <p:nvPr/>
              </p:nvSpPr>
              <p:spPr bwMode="auto">
                <a:xfrm>
                  <a:off x="503" y="1516"/>
                  <a:ext cx="59" cy="184"/>
                </a:xfrm>
                <a:custGeom>
                  <a:avLst/>
                  <a:gdLst>
                    <a:gd name="T0" fmla="*/ 0 w 59"/>
                    <a:gd name="T1" fmla="*/ 8 h 184"/>
                    <a:gd name="T2" fmla="*/ 45 w 59"/>
                    <a:gd name="T3" fmla="*/ 0 h 184"/>
                    <a:gd name="T4" fmla="*/ 59 w 59"/>
                    <a:gd name="T5" fmla="*/ 85 h 184"/>
                    <a:gd name="T6" fmla="*/ 49 w 59"/>
                    <a:gd name="T7" fmla="*/ 124 h 184"/>
                    <a:gd name="T8" fmla="*/ 58 w 59"/>
                    <a:gd name="T9" fmla="*/ 178 h 184"/>
                    <a:gd name="T10" fmla="*/ 54 w 59"/>
                    <a:gd name="T11" fmla="*/ 184 h 184"/>
                    <a:gd name="T12" fmla="*/ 49 w 59"/>
                    <a:gd name="T13" fmla="*/ 179 h 184"/>
                    <a:gd name="T14" fmla="*/ 39 w 59"/>
                    <a:gd name="T15" fmla="*/ 125 h 184"/>
                    <a:gd name="T16" fmla="*/ 15 w 59"/>
                    <a:gd name="T17" fmla="*/ 93 h 184"/>
                    <a:gd name="T18" fmla="*/ 0 w 59"/>
                    <a:gd name="T19" fmla="*/ 8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184">
                      <a:moveTo>
                        <a:pt x="0" y="8"/>
                      </a:moveTo>
                      <a:lnTo>
                        <a:pt x="45" y="0"/>
                      </a:lnTo>
                      <a:lnTo>
                        <a:pt x="59" y="85"/>
                      </a:lnTo>
                      <a:lnTo>
                        <a:pt x="49" y="124"/>
                      </a:lnTo>
                      <a:lnTo>
                        <a:pt x="58" y="178"/>
                      </a:lnTo>
                      <a:lnTo>
                        <a:pt x="54" y="184"/>
                      </a:lnTo>
                      <a:lnTo>
                        <a:pt x="49" y="179"/>
                      </a:lnTo>
                      <a:lnTo>
                        <a:pt x="39" y="125"/>
                      </a:lnTo>
                      <a:lnTo>
                        <a:pt x="15" y="93"/>
                      </a:lnTo>
                      <a:lnTo>
                        <a:pt x="0" y="8"/>
                      </a:lnTo>
                      <a:close/>
                    </a:path>
                  </a:pathLst>
                </a:custGeom>
                <a:solidFill>
                  <a:srgbClr val="FCDBD7"/>
                </a:solid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tr-TR"/>
                </a:p>
              </p:txBody>
            </p:sp>
            <p:sp>
              <p:nvSpPr>
                <p:cNvPr id="45385" name="Line 21">
                  <a:extLst>
                    <a:ext uri="{FF2B5EF4-FFF2-40B4-BE49-F238E27FC236}">
                      <a16:creationId xmlns:a16="http://schemas.microsoft.com/office/drawing/2014/main" id="{850A6F9E-05D9-074A-A8D1-B1AF2AB46DDE}"/>
                    </a:ext>
                  </a:extLst>
                </p:cNvPr>
                <p:cNvSpPr>
                  <a:spLocks noChangeShapeType="1"/>
                </p:cNvSpPr>
                <p:nvPr/>
              </p:nvSpPr>
              <p:spPr bwMode="auto">
                <a:xfrm flipH="1" flipV="1">
                  <a:off x="555" y="1706"/>
                  <a:ext cx="31" cy="18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sp>
              <p:nvSpPr>
                <p:cNvPr id="45386" name="Line 22">
                  <a:extLst>
                    <a:ext uri="{FF2B5EF4-FFF2-40B4-BE49-F238E27FC236}">
                      <a16:creationId xmlns:a16="http://schemas.microsoft.com/office/drawing/2014/main" id="{0103B41A-1D17-1F4D-AB48-66D69FBAD5AF}"/>
                    </a:ext>
                  </a:extLst>
                </p:cNvPr>
                <p:cNvSpPr>
                  <a:spLocks noChangeShapeType="1"/>
                </p:cNvSpPr>
                <p:nvPr/>
              </p:nvSpPr>
              <p:spPr bwMode="auto">
                <a:xfrm flipV="1">
                  <a:off x="435" y="1176"/>
                  <a:ext cx="62" cy="1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sp>
              <p:nvSpPr>
                <p:cNvPr id="45387" name="Line 23">
                  <a:extLst>
                    <a:ext uri="{FF2B5EF4-FFF2-40B4-BE49-F238E27FC236}">
                      <a16:creationId xmlns:a16="http://schemas.microsoft.com/office/drawing/2014/main" id="{683145B0-210A-A546-80E2-93CAECD8CFF9}"/>
                    </a:ext>
                  </a:extLst>
                </p:cNvPr>
                <p:cNvSpPr>
                  <a:spLocks noChangeShapeType="1"/>
                </p:cNvSpPr>
                <p:nvPr/>
              </p:nvSpPr>
              <p:spPr bwMode="auto">
                <a:xfrm flipV="1">
                  <a:off x="423" y="1122"/>
                  <a:ext cx="63" cy="1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sp>
              <p:nvSpPr>
                <p:cNvPr id="45388" name="Line 24">
                  <a:extLst>
                    <a:ext uri="{FF2B5EF4-FFF2-40B4-BE49-F238E27FC236}">
                      <a16:creationId xmlns:a16="http://schemas.microsoft.com/office/drawing/2014/main" id="{4CC81C2C-4C16-4347-A3A7-B974E156322E}"/>
                    </a:ext>
                  </a:extLst>
                </p:cNvPr>
                <p:cNvSpPr>
                  <a:spLocks noChangeShapeType="1"/>
                </p:cNvSpPr>
                <p:nvPr/>
              </p:nvSpPr>
              <p:spPr bwMode="auto">
                <a:xfrm flipV="1">
                  <a:off x="432" y="1198"/>
                  <a:ext cx="78"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sp>
              <p:nvSpPr>
                <p:cNvPr id="45389" name="Line 25">
                  <a:extLst>
                    <a:ext uri="{FF2B5EF4-FFF2-40B4-BE49-F238E27FC236}">
                      <a16:creationId xmlns:a16="http://schemas.microsoft.com/office/drawing/2014/main" id="{8D725B40-21C6-0240-8139-73B5CE8C10F0}"/>
                    </a:ext>
                  </a:extLst>
                </p:cNvPr>
                <p:cNvSpPr>
                  <a:spLocks noChangeShapeType="1"/>
                </p:cNvSpPr>
                <p:nvPr/>
              </p:nvSpPr>
              <p:spPr bwMode="auto">
                <a:xfrm flipV="1">
                  <a:off x="506" y="1602"/>
                  <a:ext cx="64" cy="1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sp>
              <p:nvSpPr>
                <p:cNvPr id="45390" name="Line 26">
                  <a:extLst>
                    <a:ext uri="{FF2B5EF4-FFF2-40B4-BE49-F238E27FC236}">
                      <a16:creationId xmlns:a16="http://schemas.microsoft.com/office/drawing/2014/main" id="{B7A53922-F1C8-1346-A9F4-7F19D2BB71B7}"/>
                    </a:ext>
                  </a:extLst>
                </p:cNvPr>
                <p:cNvSpPr>
                  <a:spLocks noChangeShapeType="1"/>
                </p:cNvSpPr>
                <p:nvPr/>
              </p:nvSpPr>
              <p:spPr bwMode="auto">
                <a:xfrm flipV="1">
                  <a:off x="531" y="1635"/>
                  <a:ext cx="24"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sp>
              <p:nvSpPr>
                <p:cNvPr id="45391" name="Line 27">
                  <a:extLst>
                    <a:ext uri="{FF2B5EF4-FFF2-40B4-BE49-F238E27FC236}">
                      <a16:creationId xmlns:a16="http://schemas.microsoft.com/office/drawing/2014/main" id="{BDC13468-05FF-8E44-B774-90AD2C646FCF}"/>
                    </a:ext>
                  </a:extLst>
                </p:cNvPr>
                <p:cNvSpPr>
                  <a:spLocks noChangeShapeType="1"/>
                </p:cNvSpPr>
                <p:nvPr/>
              </p:nvSpPr>
              <p:spPr bwMode="auto">
                <a:xfrm flipV="1">
                  <a:off x="432" y="1271"/>
                  <a:ext cx="42"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sp>
              <p:nvSpPr>
                <p:cNvPr id="45392" name="Line 28">
                  <a:extLst>
                    <a:ext uri="{FF2B5EF4-FFF2-40B4-BE49-F238E27FC236}">
                      <a16:creationId xmlns:a16="http://schemas.microsoft.com/office/drawing/2014/main" id="{1878B4EC-5C76-704D-95C3-EB4DFA56977B}"/>
                    </a:ext>
                  </a:extLst>
                </p:cNvPr>
                <p:cNvSpPr>
                  <a:spLocks noChangeShapeType="1"/>
                </p:cNvSpPr>
                <p:nvPr/>
              </p:nvSpPr>
              <p:spPr bwMode="auto">
                <a:xfrm flipH="1">
                  <a:off x="480" y="1261"/>
                  <a:ext cx="48" cy="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sp>
              <p:nvSpPr>
                <p:cNvPr id="45393" name="Line 29">
                  <a:extLst>
                    <a:ext uri="{FF2B5EF4-FFF2-40B4-BE49-F238E27FC236}">
                      <a16:creationId xmlns:a16="http://schemas.microsoft.com/office/drawing/2014/main" id="{9E4FF941-6640-7B4C-95D7-4F55074C0CD2}"/>
                    </a:ext>
                  </a:extLst>
                </p:cNvPr>
                <p:cNvSpPr>
                  <a:spLocks noChangeShapeType="1"/>
                </p:cNvSpPr>
                <p:nvPr/>
              </p:nvSpPr>
              <p:spPr bwMode="auto">
                <a:xfrm flipH="1">
                  <a:off x="522" y="1543"/>
                  <a:ext cx="54" cy="1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sp>
              <p:nvSpPr>
                <p:cNvPr id="45394" name="Line 30">
                  <a:extLst>
                    <a:ext uri="{FF2B5EF4-FFF2-40B4-BE49-F238E27FC236}">
                      <a16:creationId xmlns:a16="http://schemas.microsoft.com/office/drawing/2014/main" id="{7931C4E1-830E-C44D-B823-68F0CE266BB4}"/>
                    </a:ext>
                  </a:extLst>
                </p:cNvPr>
                <p:cNvSpPr>
                  <a:spLocks noChangeShapeType="1"/>
                </p:cNvSpPr>
                <p:nvPr/>
              </p:nvSpPr>
              <p:spPr bwMode="auto">
                <a:xfrm flipH="1">
                  <a:off x="507" y="1292"/>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sp>
              <p:nvSpPr>
                <p:cNvPr id="45395" name="Line 31">
                  <a:extLst>
                    <a:ext uri="{FF2B5EF4-FFF2-40B4-BE49-F238E27FC236}">
                      <a16:creationId xmlns:a16="http://schemas.microsoft.com/office/drawing/2014/main" id="{C0BFE695-C39A-F245-9A58-7B7F546C8625}"/>
                    </a:ext>
                  </a:extLst>
                </p:cNvPr>
                <p:cNvSpPr>
                  <a:spLocks noChangeShapeType="1"/>
                </p:cNvSpPr>
                <p:nvPr/>
              </p:nvSpPr>
              <p:spPr bwMode="auto">
                <a:xfrm flipH="1">
                  <a:off x="504" y="1321"/>
                  <a:ext cx="18"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sp>
              <p:nvSpPr>
                <p:cNvPr id="45396" name="Line 32">
                  <a:extLst>
                    <a:ext uri="{FF2B5EF4-FFF2-40B4-BE49-F238E27FC236}">
                      <a16:creationId xmlns:a16="http://schemas.microsoft.com/office/drawing/2014/main" id="{7FE18F13-3087-C749-B331-DBD064BABB96}"/>
                    </a:ext>
                  </a:extLst>
                </p:cNvPr>
                <p:cNvSpPr>
                  <a:spLocks noChangeShapeType="1"/>
                </p:cNvSpPr>
                <p:nvPr/>
              </p:nvSpPr>
              <p:spPr bwMode="auto">
                <a:xfrm flipH="1">
                  <a:off x="516" y="1349"/>
                  <a:ext cx="1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sp>
              <p:nvSpPr>
                <p:cNvPr id="45397" name="Line 33">
                  <a:extLst>
                    <a:ext uri="{FF2B5EF4-FFF2-40B4-BE49-F238E27FC236}">
                      <a16:creationId xmlns:a16="http://schemas.microsoft.com/office/drawing/2014/main" id="{87551F42-C3A3-E442-875E-B5A88293E91F}"/>
                    </a:ext>
                  </a:extLst>
                </p:cNvPr>
                <p:cNvSpPr>
                  <a:spLocks noChangeShapeType="1"/>
                </p:cNvSpPr>
                <p:nvPr/>
              </p:nvSpPr>
              <p:spPr bwMode="auto">
                <a:xfrm flipH="1">
                  <a:off x="514" y="1377"/>
                  <a:ext cx="18"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sp>
              <p:nvSpPr>
                <p:cNvPr id="45398" name="Line 34">
                  <a:extLst>
                    <a:ext uri="{FF2B5EF4-FFF2-40B4-BE49-F238E27FC236}">
                      <a16:creationId xmlns:a16="http://schemas.microsoft.com/office/drawing/2014/main" id="{04A220C3-0A66-AB45-B3CB-CDF39EE9A858}"/>
                    </a:ext>
                  </a:extLst>
                </p:cNvPr>
                <p:cNvSpPr>
                  <a:spLocks noChangeShapeType="1"/>
                </p:cNvSpPr>
                <p:nvPr/>
              </p:nvSpPr>
              <p:spPr bwMode="auto">
                <a:xfrm flipH="1">
                  <a:off x="526" y="1405"/>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sp>
              <p:nvSpPr>
                <p:cNvPr id="45399" name="Line 35">
                  <a:extLst>
                    <a:ext uri="{FF2B5EF4-FFF2-40B4-BE49-F238E27FC236}">
                      <a16:creationId xmlns:a16="http://schemas.microsoft.com/office/drawing/2014/main" id="{6C992EB7-09CC-AB4D-B13A-FD97711164D1}"/>
                    </a:ext>
                  </a:extLst>
                </p:cNvPr>
                <p:cNvSpPr>
                  <a:spLocks noChangeShapeType="1"/>
                </p:cNvSpPr>
                <p:nvPr/>
              </p:nvSpPr>
              <p:spPr bwMode="auto">
                <a:xfrm flipH="1">
                  <a:off x="524" y="1433"/>
                  <a:ext cx="17"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sp>
              <p:nvSpPr>
                <p:cNvPr id="45400" name="Line 36">
                  <a:extLst>
                    <a:ext uri="{FF2B5EF4-FFF2-40B4-BE49-F238E27FC236}">
                      <a16:creationId xmlns:a16="http://schemas.microsoft.com/office/drawing/2014/main" id="{72F62859-DB40-334A-8CCB-0F2FD74702F4}"/>
                    </a:ext>
                  </a:extLst>
                </p:cNvPr>
                <p:cNvSpPr>
                  <a:spLocks noChangeShapeType="1"/>
                </p:cNvSpPr>
                <p:nvPr/>
              </p:nvSpPr>
              <p:spPr bwMode="auto">
                <a:xfrm flipH="1">
                  <a:off x="536" y="1461"/>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sp>
              <p:nvSpPr>
                <p:cNvPr id="45401" name="Line 37">
                  <a:extLst>
                    <a:ext uri="{FF2B5EF4-FFF2-40B4-BE49-F238E27FC236}">
                      <a16:creationId xmlns:a16="http://schemas.microsoft.com/office/drawing/2014/main" id="{21701264-8D43-9746-AAD1-C61FB2A1F53F}"/>
                    </a:ext>
                  </a:extLst>
                </p:cNvPr>
                <p:cNvSpPr>
                  <a:spLocks noChangeShapeType="1"/>
                </p:cNvSpPr>
                <p:nvPr/>
              </p:nvSpPr>
              <p:spPr bwMode="auto">
                <a:xfrm flipH="1">
                  <a:off x="528" y="1490"/>
                  <a:ext cx="23"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sp>
              <p:nvSpPr>
                <p:cNvPr id="45402" name="Line 38">
                  <a:extLst>
                    <a:ext uri="{FF2B5EF4-FFF2-40B4-BE49-F238E27FC236}">
                      <a16:creationId xmlns:a16="http://schemas.microsoft.com/office/drawing/2014/main" id="{81C58CF5-590B-ED49-AD61-C217AB35837E}"/>
                    </a:ext>
                  </a:extLst>
                </p:cNvPr>
                <p:cNvSpPr>
                  <a:spLocks noChangeShapeType="1"/>
                </p:cNvSpPr>
                <p:nvPr/>
              </p:nvSpPr>
              <p:spPr bwMode="auto">
                <a:xfrm flipV="1">
                  <a:off x="556" y="1514"/>
                  <a:ext cx="20"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a:tailEnd/>
                    </a14:hiddenLine>
                  </a:ext>
                </a:extLst>
              </p:spPr>
              <p:txBody>
                <a:bodyPr/>
                <a:lstStyle/>
                <a:p>
                  <a:endParaRPr lang="tr-TR"/>
                </a:p>
              </p:txBody>
            </p:sp>
          </p:grpSp>
          <p:sp>
            <p:nvSpPr>
              <p:cNvPr id="45380" name="Freeform 39">
                <a:extLst>
                  <a:ext uri="{FF2B5EF4-FFF2-40B4-BE49-F238E27FC236}">
                    <a16:creationId xmlns:a16="http://schemas.microsoft.com/office/drawing/2014/main" id="{BAE54CF5-E8AC-B444-B9B7-AD6B1C959D6F}"/>
                  </a:ext>
                </a:extLst>
              </p:cNvPr>
              <p:cNvSpPr>
                <a:spLocks/>
              </p:cNvSpPr>
              <p:nvPr/>
            </p:nvSpPr>
            <p:spPr bwMode="auto">
              <a:xfrm>
                <a:off x="1154" y="1570"/>
                <a:ext cx="181" cy="635"/>
              </a:xfrm>
              <a:custGeom>
                <a:avLst/>
                <a:gdLst>
                  <a:gd name="T0" fmla="*/ 91 w 181"/>
                  <a:gd name="T1" fmla="*/ 635 h 635"/>
                  <a:gd name="T2" fmla="*/ 181 w 181"/>
                  <a:gd name="T3" fmla="*/ 550 h 635"/>
                  <a:gd name="T4" fmla="*/ 136 w 181"/>
                  <a:gd name="T5" fmla="*/ 550 h 635"/>
                  <a:gd name="T6" fmla="*/ 136 w 181"/>
                  <a:gd name="T7" fmla="*/ 0 h 635"/>
                  <a:gd name="T8" fmla="*/ 45 w 181"/>
                  <a:gd name="T9" fmla="*/ 0 h 635"/>
                  <a:gd name="T10" fmla="*/ 45 w 181"/>
                  <a:gd name="T11" fmla="*/ 550 h 635"/>
                  <a:gd name="T12" fmla="*/ 0 w 181"/>
                  <a:gd name="T13" fmla="*/ 550 h 635"/>
                  <a:gd name="T14" fmla="*/ 91 w 181"/>
                  <a:gd name="T15" fmla="*/ 635 h 6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1" h="635">
                    <a:moveTo>
                      <a:pt x="91" y="635"/>
                    </a:moveTo>
                    <a:lnTo>
                      <a:pt x="181" y="550"/>
                    </a:lnTo>
                    <a:lnTo>
                      <a:pt x="136" y="550"/>
                    </a:lnTo>
                    <a:lnTo>
                      <a:pt x="136" y="0"/>
                    </a:lnTo>
                    <a:lnTo>
                      <a:pt x="45" y="0"/>
                    </a:lnTo>
                    <a:lnTo>
                      <a:pt x="45" y="550"/>
                    </a:lnTo>
                    <a:lnTo>
                      <a:pt x="0" y="550"/>
                    </a:lnTo>
                    <a:lnTo>
                      <a:pt x="91" y="635"/>
                    </a:lnTo>
                    <a:close/>
                  </a:path>
                </a:pathLst>
              </a:custGeom>
              <a:solidFill>
                <a:srgbClr val="8BB2AE"/>
              </a:solid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tr-TR"/>
              </a:p>
            </p:txBody>
          </p:sp>
          <p:sp>
            <p:nvSpPr>
              <p:cNvPr id="45381" name="Text Box 40">
                <a:extLst>
                  <a:ext uri="{FF2B5EF4-FFF2-40B4-BE49-F238E27FC236}">
                    <a16:creationId xmlns:a16="http://schemas.microsoft.com/office/drawing/2014/main" id="{877D6B84-DEEE-0346-B60E-2E96C121B041}"/>
                  </a:ext>
                </a:extLst>
              </p:cNvPr>
              <p:cNvSpPr txBox="1">
                <a:spLocks noChangeArrowheads="1"/>
              </p:cNvSpPr>
              <p:nvPr/>
            </p:nvSpPr>
            <p:spPr bwMode="auto">
              <a:xfrm>
                <a:off x="306" y="1739"/>
                <a:ext cx="6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Times New Roman" panose="02020603050405020304" pitchFamily="18" charset="0"/>
                  </a:rPr>
                  <a:t>Injection</a:t>
                </a:r>
              </a:p>
            </p:txBody>
          </p:sp>
        </p:grpSp>
        <p:grpSp>
          <p:nvGrpSpPr>
            <p:cNvPr id="45315" name="Group 41">
              <a:extLst>
                <a:ext uri="{FF2B5EF4-FFF2-40B4-BE49-F238E27FC236}">
                  <a16:creationId xmlns:a16="http://schemas.microsoft.com/office/drawing/2014/main" id="{F66D7F3A-A301-2F46-B2DC-21A664DAB30B}"/>
                </a:ext>
              </a:extLst>
            </p:cNvPr>
            <p:cNvGrpSpPr>
              <a:grpSpLocks/>
            </p:cNvGrpSpPr>
            <p:nvPr/>
          </p:nvGrpSpPr>
          <p:grpSpPr bwMode="auto">
            <a:xfrm>
              <a:off x="344" y="2683"/>
              <a:ext cx="1553" cy="780"/>
              <a:chOff x="306" y="2241"/>
              <a:chExt cx="1553" cy="780"/>
            </a:xfrm>
          </p:grpSpPr>
          <p:sp>
            <p:nvSpPr>
              <p:cNvPr id="45316" name="Text Box 42">
                <a:extLst>
                  <a:ext uri="{FF2B5EF4-FFF2-40B4-BE49-F238E27FC236}">
                    <a16:creationId xmlns:a16="http://schemas.microsoft.com/office/drawing/2014/main" id="{09323BDD-5AF0-A944-92B0-016FF19DD648}"/>
                  </a:ext>
                </a:extLst>
              </p:cNvPr>
              <p:cNvSpPr txBox="1">
                <a:spLocks noChangeArrowheads="1"/>
              </p:cNvSpPr>
              <p:nvPr/>
            </p:nvSpPr>
            <p:spPr bwMode="auto">
              <a:xfrm>
                <a:off x="306" y="2507"/>
                <a:ext cx="5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Times New Roman" panose="02020603050405020304" pitchFamily="18" charset="0"/>
                  </a:rPr>
                  <a:t>Results</a:t>
                </a:r>
              </a:p>
            </p:txBody>
          </p:sp>
          <p:grpSp>
            <p:nvGrpSpPr>
              <p:cNvPr id="45317" name="Group 43">
                <a:extLst>
                  <a:ext uri="{FF2B5EF4-FFF2-40B4-BE49-F238E27FC236}">
                    <a16:creationId xmlns:a16="http://schemas.microsoft.com/office/drawing/2014/main" id="{2029A6EF-1701-2F42-9FCE-F6C58107367F}"/>
                  </a:ext>
                </a:extLst>
              </p:cNvPr>
              <p:cNvGrpSpPr>
                <a:grpSpLocks/>
              </p:cNvGrpSpPr>
              <p:nvPr/>
            </p:nvGrpSpPr>
            <p:grpSpPr bwMode="auto">
              <a:xfrm>
                <a:off x="756" y="2241"/>
                <a:ext cx="1103" cy="780"/>
                <a:chOff x="450" y="2196"/>
                <a:chExt cx="1103" cy="780"/>
              </a:xfrm>
            </p:grpSpPr>
            <p:grpSp>
              <p:nvGrpSpPr>
                <p:cNvPr id="45318" name="Group 44">
                  <a:extLst>
                    <a:ext uri="{FF2B5EF4-FFF2-40B4-BE49-F238E27FC236}">
                      <a16:creationId xmlns:a16="http://schemas.microsoft.com/office/drawing/2014/main" id="{E62F60D3-59D8-0A4B-A1C5-9EC97CFF3EC9}"/>
                    </a:ext>
                  </a:extLst>
                </p:cNvPr>
                <p:cNvGrpSpPr>
                  <a:grpSpLocks/>
                </p:cNvGrpSpPr>
                <p:nvPr/>
              </p:nvGrpSpPr>
              <p:grpSpPr bwMode="auto">
                <a:xfrm>
                  <a:off x="561" y="2196"/>
                  <a:ext cx="992" cy="780"/>
                  <a:chOff x="561" y="1955"/>
                  <a:chExt cx="992" cy="780"/>
                </a:xfrm>
              </p:grpSpPr>
              <p:sp>
                <p:nvSpPr>
                  <p:cNvPr id="45320" name="Freeform 45">
                    <a:extLst>
                      <a:ext uri="{FF2B5EF4-FFF2-40B4-BE49-F238E27FC236}">
                        <a16:creationId xmlns:a16="http://schemas.microsoft.com/office/drawing/2014/main" id="{42D44E0A-D715-F341-A225-94B7B354E8D0}"/>
                      </a:ext>
                    </a:extLst>
                  </p:cNvPr>
                  <p:cNvSpPr>
                    <a:spLocks/>
                  </p:cNvSpPr>
                  <p:nvPr/>
                </p:nvSpPr>
                <p:spPr bwMode="auto">
                  <a:xfrm>
                    <a:off x="771" y="2309"/>
                    <a:ext cx="60" cy="114"/>
                  </a:xfrm>
                  <a:custGeom>
                    <a:avLst/>
                    <a:gdLst>
                      <a:gd name="T0" fmla="*/ 60 w 60"/>
                      <a:gd name="T1" fmla="*/ 0 h 114"/>
                      <a:gd name="T2" fmla="*/ 55 w 60"/>
                      <a:gd name="T3" fmla="*/ 18 h 114"/>
                      <a:gd name="T4" fmla="*/ 48 w 60"/>
                      <a:gd name="T5" fmla="*/ 46 h 114"/>
                      <a:gd name="T6" fmla="*/ 44 w 60"/>
                      <a:gd name="T7" fmla="*/ 59 h 114"/>
                      <a:gd name="T8" fmla="*/ 44 w 60"/>
                      <a:gd name="T9" fmla="*/ 59 h 114"/>
                      <a:gd name="T10" fmla="*/ 44 w 60"/>
                      <a:gd name="T11" fmla="*/ 59 h 114"/>
                      <a:gd name="T12" fmla="*/ 42 w 60"/>
                      <a:gd name="T13" fmla="*/ 68 h 114"/>
                      <a:gd name="T14" fmla="*/ 36 w 60"/>
                      <a:gd name="T15" fmla="*/ 82 h 114"/>
                      <a:gd name="T16" fmla="*/ 24 w 60"/>
                      <a:gd name="T17" fmla="*/ 87 h 114"/>
                      <a:gd name="T18" fmla="*/ 24 w 60"/>
                      <a:gd name="T19" fmla="*/ 87 h 114"/>
                      <a:gd name="T20" fmla="*/ 13 w 60"/>
                      <a:gd name="T21" fmla="*/ 89 h 114"/>
                      <a:gd name="T22" fmla="*/ 0 w 60"/>
                      <a:gd name="T23" fmla="*/ 96 h 114"/>
                      <a:gd name="T24" fmla="*/ 0 w 60"/>
                      <a:gd name="T25" fmla="*/ 107 h 114"/>
                      <a:gd name="T26" fmla="*/ 0 w 60"/>
                      <a:gd name="T27" fmla="*/ 107 h 114"/>
                      <a:gd name="T28" fmla="*/ 13 w 60"/>
                      <a:gd name="T29" fmla="*/ 109 h 114"/>
                      <a:gd name="T30" fmla="*/ 36 w 60"/>
                      <a:gd name="T31" fmla="*/ 112 h 114"/>
                      <a:gd name="T32" fmla="*/ 49 w 60"/>
                      <a:gd name="T33" fmla="*/ 114 h 114"/>
                      <a:gd name="T34" fmla="*/ 60 w 60"/>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 h="114">
                        <a:moveTo>
                          <a:pt x="60" y="0"/>
                        </a:moveTo>
                        <a:lnTo>
                          <a:pt x="55" y="18"/>
                        </a:lnTo>
                        <a:lnTo>
                          <a:pt x="48" y="46"/>
                        </a:lnTo>
                        <a:lnTo>
                          <a:pt x="44" y="59"/>
                        </a:lnTo>
                        <a:lnTo>
                          <a:pt x="42" y="68"/>
                        </a:lnTo>
                        <a:lnTo>
                          <a:pt x="36" y="82"/>
                        </a:lnTo>
                        <a:lnTo>
                          <a:pt x="24" y="87"/>
                        </a:lnTo>
                        <a:lnTo>
                          <a:pt x="13" y="89"/>
                        </a:lnTo>
                        <a:lnTo>
                          <a:pt x="0" y="96"/>
                        </a:lnTo>
                        <a:lnTo>
                          <a:pt x="0" y="107"/>
                        </a:lnTo>
                        <a:lnTo>
                          <a:pt x="13" y="109"/>
                        </a:lnTo>
                        <a:lnTo>
                          <a:pt x="36" y="112"/>
                        </a:lnTo>
                        <a:lnTo>
                          <a:pt x="49" y="114"/>
                        </a:lnTo>
                        <a:lnTo>
                          <a:pt x="60" y="0"/>
                        </a:lnTo>
                        <a:close/>
                      </a:path>
                    </a:pathLst>
                  </a:custGeom>
                  <a:solidFill>
                    <a:srgbClr val="BFB6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321" name="Freeform 46">
                    <a:extLst>
                      <a:ext uri="{FF2B5EF4-FFF2-40B4-BE49-F238E27FC236}">
                        <a16:creationId xmlns:a16="http://schemas.microsoft.com/office/drawing/2014/main" id="{B47DE50B-78F8-A545-B008-FA0BADAE1D6B}"/>
                      </a:ext>
                    </a:extLst>
                  </p:cNvPr>
                  <p:cNvSpPr>
                    <a:spLocks/>
                  </p:cNvSpPr>
                  <p:nvPr/>
                </p:nvSpPr>
                <p:spPr bwMode="auto">
                  <a:xfrm>
                    <a:off x="811" y="2305"/>
                    <a:ext cx="16" cy="59"/>
                  </a:xfrm>
                  <a:custGeom>
                    <a:avLst/>
                    <a:gdLst>
                      <a:gd name="T0" fmla="*/ 16 w 16"/>
                      <a:gd name="T1" fmla="*/ 0 h 59"/>
                      <a:gd name="T2" fmla="*/ 11 w 16"/>
                      <a:gd name="T3" fmla="*/ 18 h 59"/>
                      <a:gd name="T4" fmla="*/ 4 w 16"/>
                      <a:gd name="T5" fmla="*/ 46 h 59"/>
                      <a:gd name="T6" fmla="*/ 0 w 16"/>
                      <a:gd name="T7" fmla="*/ 59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59">
                        <a:moveTo>
                          <a:pt x="16" y="0"/>
                        </a:moveTo>
                        <a:lnTo>
                          <a:pt x="11" y="18"/>
                        </a:lnTo>
                        <a:lnTo>
                          <a:pt x="4" y="46"/>
                        </a:lnTo>
                        <a:lnTo>
                          <a:pt x="0" y="59"/>
                        </a:lnTo>
                      </a:path>
                    </a:pathLst>
                  </a:custGeom>
                  <a:noFill/>
                  <a:ln w="1270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22" name="Line 47">
                    <a:extLst>
                      <a:ext uri="{FF2B5EF4-FFF2-40B4-BE49-F238E27FC236}">
                        <a16:creationId xmlns:a16="http://schemas.microsoft.com/office/drawing/2014/main" id="{F95EFFF5-4700-7246-81FE-E9E587C42410}"/>
                      </a:ext>
                    </a:extLst>
                  </p:cNvPr>
                  <p:cNvSpPr>
                    <a:spLocks noChangeShapeType="1"/>
                  </p:cNvSpPr>
                  <p:nvPr/>
                </p:nvSpPr>
                <p:spPr bwMode="auto">
                  <a:xfrm>
                    <a:off x="815" y="2368"/>
                    <a:ext cx="1" cy="1"/>
                  </a:xfrm>
                  <a:prstGeom prst="line">
                    <a:avLst/>
                  </a:prstGeom>
                  <a:noFill/>
                  <a:ln w="1588">
                    <a:solidFill>
                      <a:srgbClr val="3F3229"/>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323" name="Freeform 48">
                    <a:extLst>
                      <a:ext uri="{FF2B5EF4-FFF2-40B4-BE49-F238E27FC236}">
                        <a16:creationId xmlns:a16="http://schemas.microsoft.com/office/drawing/2014/main" id="{09CD9F6B-3815-B946-86A9-9E61628E9121}"/>
                      </a:ext>
                    </a:extLst>
                  </p:cNvPr>
                  <p:cNvSpPr>
                    <a:spLocks/>
                  </p:cNvSpPr>
                  <p:nvPr/>
                </p:nvSpPr>
                <p:spPr bwMode="auto">
                  <a:xfrm>
                    <a:off x="767" y="2364"/>
                    <a:ext cx="48" cy="55"/>
                  </a:xfrm>
                  <a:custGeom>
                    <a:avLst/>
                    <a:gdLst>
                      <a:gd name="T0" fmla="*/ 44 w 48"/>
                      <a:gd name="T1" fmla="*/ 0 h 55"/>
                      <a:gd name="T2" fmla="*/ 42 w 48"/>
                      <a:gd name="T3" fmla="*/ 9 h 55"/>
                      <a:gd name="T4" fmla="*/ 36 w 48"/>
                      <a:gd name="T5" fmla="*/ 23 h 55"/>
                      <a:gd name="T6" fmla="*/ 24 w 48"/>
                      <a:gd name="T7" fmla="*/ 28 h 55"/>
                      <a:gd name="T8" fmla="*/ 13 w 48"/>
                      <a:gd name="T9" fmla="*/ 30 h 55"/>
                      <a:gd name="T10" fmla="*/ 0 w 48"/>
                      <a:gd name="T11" fmla="*/ 37 h 55"/>
                      <a:gd name="T12" fmla="*/ 0 w 48"/>
                      <a:gd name="T13" fmla="*/ 48 h 55"/>
                      <a:gd name="T14" fmla="*/ 13 w 48"/>
                      <a:gd name="T15" fmla="*/ 50 h 55"/>
                      <a:gd name="T16" fmla="*/ 36 w 48"/>
                      <a:gd name="T17" fmla="*/ 53 h 55"/>
                      <a:gd name="T18" fmla="*/ 48 w 48"/>
                      <a:gd name="T19" fmla="*/ 55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55">
                        <a:moveTo>
                          <a:pt x="44" y="0"/>
                        </a:moveTo>
                        <a:lnTo>
                          <a:pt x="42" y="9"/>
                        </a:lnTo>
                        <a:lnTo>
                          <a:pt x="36" y="23"/>
                        </a:lnTo>
                        <a:lnTo>
                          <a:pt x="24" y="28"/>
                        </a:lnTo>
                        <a:lnTo>
                          <a:pt x="13" y="30"/>
                        </a:lnTo>
                        <a:lnTo>
                          <a:pt x="0" y="37"/>
                        </a:lnTo>
                        <a:lnTo>
                          <a:pt x="0" y="48"/>
                        </a:lnTo>
                        <a:lnTo>
                          <a:pt x="13" y="50"/>
                        </a:lnTo>
                        <a:lnTo>
                          <a:pt x="36" y="53"/>
                        </a:lnTo>
                        <a:lnTo>
                          <a:pt x="48" y="55"/>
                        </a:lnTo>
                      </a:path>
                    </a:pathLst>
                  </a:custGeom>
                  <a:noFill/>
                  <a:ln w="1270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24" name="Freeform 49">
                    <a:extLst>
                      <a:ext uri="{FF2B5EF4-FFF2-40B4-BE49-F238E27FC236}">
                        <a16:creationId xmlns:a16="http://schemas.microsoft.com/office/drawing/2014/main" id="{E904DBEA-5A61-324C-8F1B-8D98E9D7CA34}"/>
                      </a:ext>
                    </a:extLst>
                  </p:cNvPr>
                  <p:cNvSpPr>
                    <a:spLocks/>
                  </p:cNvSpPr>
                  <p:nvPr/>
                </p:nvSpPr>
                <p:spPr bwMode="auto">
                  <a:xfrm>
                    <a:off x="761" y="1959"/>
                    <a:ext cx="77" cy="75"/>
                  </a:xfrm>
                  <a:custGeom>
                    <a:avLst/>
                    <a:gdLst>
                      <a:gd name="T0" fmla="*/ 1 w 77"/>
                      <a:gd name="T1" fmla="*/ 69 h 75"/>
                      <a:gd name="T2" fmla="*/ 0 w 77"/>
                      <a:gd name="T3" fmla="*/ 64 h 75"/>
                      <a:gd name="T4" fmla="*/ 0 w 77"/>
                      <a:gd name="T5" fmla="*/ 52 h 75"/>
                      <a:gd name="T6" fmla="*/ 2 w 77"/>
                      <a:gd name="T7" fmla="*/ 42 h 75"/>
                      <a:gd name="T8" fmla="*/ 2 w 77"/>
                      <a:gd name="T9" fmla="*/ 42 h 75"/>
                      <a:gd name="T10" fmla="*/ 14 w 77"/>
                      <a:gd name="T11" fmla="*/ 29 h 75"/>
                      <a:gd name="T12" fmla="*/ 32 w 77"/>
                      <a:gd name="T13" fmla="*/ 11 h 75"/>
                      <a:gd name="T14" fmla="*/ 47 w 77"/>
                      <a:gd name="T15" fmla="*/ 1 h 75"/>
                      <a:gd name="T16" fmla="*/ 47 w 77"/>
                      <a:gd name="T17" fmla="*/ 1 h 75"/>
                      <a:gd name="T18" fmla="*/ 56 w 77"/>
                      <a:gd name="T19" fmla="*/ 0 h 75"/>
                      <a:gd name="T20" fmla="*/ 63 w 77"/>
                      <a:gd name="T21" fmla="*/ 4 h 75"/>
                      <a:gd name="T22" fmla="*/ 68 w 77"/>
                      <a:gd name="T23" fmla="*/ 13 h 75"/>
                      <a:gd name="T24" fmla="*/ 68 w 77"/>
                      <a:gd name="T25" fmla="*/ 13 h 75"/>
                      <a:gd name="T26" fmla="*/ 73 w 77"/>
                      <a:gd name="T27" fmla="*/ 23 h 75"/>
                      <a:gd name="T28" fmla="*/ 77 w 77"/>
                      <a:gd name="T29" fmla="*/ 32 h 75"/>
                      <a:gd name="T30" fmla="*/ 75 w 77"/>
                      <a:gd name="T31" fmla="*/ 44 h 75"/>
                      <a:gd name="T32" fmla="*/ 75 w 77"/>
                      <a:gd name="T33" fmla="*/ 44 h 75"/>
                      <a:gd name="T34" fmla="*/ 63 w 77"/>
                      <a:gd name="T35" fmla="*/ 66 h 75"/>
                      <a:gd name="T36" fmla="*/ 49 w 77"/>
                      <a:gd name="T37" fmla="*/ 74 h 75"/>
                      <a:gd name="T38" fmla="*/ 44 w 77"/>
                      <a:gd name="T39" fmla="*/ 75 h 75"/>
                      <a:gd name="T40" fmla="*/ 44 w 77"/>
                      <a:gd name="T41" fmla="*/ 75 h 75"/>
                      <a:gd name="T42" fmla="*/ 1 w 77"/>
                      <a:gd name="T43" fmla="*/ 69 h 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7" h="75">
                        <a:moveTo>
                          <a:pt x="1" y="69"/>
                        </a:moveTo>
                        <a:lnTo>
                          <a:pt x="0" y="64"/>
                        </a:lnTo>
                        <a:lnTo>
                          <a:pt x="0" y="52"/>
                        </a:lnTo>
                        <a:lnTo>
                          <a:pt x="2" y="42"/>
                        </a:lnTo>
                        <a:lnTo>
                          <a:pt x="14" y="29"/>
                        </a:lnTo>
                        <a:lnTo>
                          <a:pt x="32" y="11"/>
                        </a:lnTo>
                        <a:lnTo>
                          <a:pt x="47" y="1"/>
                        </a:lnTo>
                        <a:lnTo>
                          <a:pt x="56" y="0"/>
                        </a:lnTo>
                        <a:lnTo>
                          <a:pt x="63" y="4"/>
                        </a:lnTo>
                        <a:lnTo>
                          <a:pt x="68" y="13"/>
                        </a:lnTo>
                        <a:lnTo>
                          <a:pt x="73" y="23"/>
                        </a:lnTo>
                        <a:lnTo>
                          <a:pt x="77" y="32"/>
                        </a:lnTo>
                        <a:lnTo>
                          <a:pt x="75" y="44"/>
                        </a:lnTo>
                        <a:lnTo>
                          <a:pt x="63" y="66"/>
                        </a:lnTo>
                        <a:lnTo>
                          <a:pt x="49" y="74"/>
                        </a:lnTo>
                        <a:lnTo>
                          <a:pt x="44" y="75"/>
                        </a:lnTo>
                        <a:lnTo>
                          <a:pt x="1" y="69"/>
                        </a:lnTo>
                        <a:close/>
                      </a:path>
                    </a:pathLst>
                  </a:custGeom>
                  <a:solidFill>
                    <a:srgbClr val="B9A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325" name="Freeform 50">
                    <a:extLst>
                      <a:ext uri="{FF2B5EF4-FFF2-40B4-BE49-F238E27FC236}">
                        <a16:creationId xmlns:a16="http://schemas.microsoft.com/office/drawing/2014/main" id="{E358B550-3489-B04C-B456-449A1B7518BC}"/>
                      </a:ext>
                    </a:extLst>
                  </p:cNvPr>
                  <p:cNvSpPr>
                    <a:spLocks/>
                  </p:cNvSpPr>
                  <p:nvPr/>
                </p:nvSpPr>
                <p:spPr bwMode="auto">
                  <a:xfrm>
                    <a:off x="756" y="1955"/>
                    <a:ext cx="78" cy="75"/>
                  </a:xfrm>
                  <a:custGeom>
                    <a:avLst/>
                    <a:gdLst>
                      <a:gd name="T0" fmla="*/ 2 w 78"/>
                      <a:gd name="T1" fmla="*/ 69 h 75"/>
                      <a:gd name="T2" fmla="*/ 1 w 78"/>
                      <a:gd name="T3" fmla="*/ 64 h 75"/>
                      <a:gd name="T4" fmla="*/ 0 w 78"/>
                      <a:gd name="T5" fmla="*/ 52 h 75"/>
                      <a:gd name="T6" fmla="*/ 3 w 78"/>
                      <a:gd name="T7" fmla="*/ 42 h 75"/>
                      <a:gd name="T8" fmla="*/ 15 w 78"/>
                      <a:gd name="T9" fmla="*/ 29 h 75"/>
                      <a:gd name="T10" fmla="*/ 33 w 78"/>
                      <a:gd name="T11" fmla="*/ 11 h 75"/>
                      <a:gd name="T12" fmla="*/ 48 w 78"/>
                      <a:gd name="T13" fmla="*/ 0 h 75"/>
                      <a:gd name="T14" fmla="*/ 57 w 78"/>
                      <a:gd name="T15" fmla="*/ 0 h 75"/>
                      <a:gd name="T16" fmla="*/ 64 w 78"/>
                      <a:gd name="T17" fmla="*/ 4 h 75"/>
                      <a:gd name="T18" fmla="*/ 69 w 78"/>
                      <a:gd name="T19" fmla="*/ 13 h 75"/>
                      <a:gd name="T20" fmla="*/ 74 w 78"/>
                      <a:gd name="T21" fmla="*/ 23 h 75"/>
                      <a:gd name="T22" fmla="*/ 78 w 78"/>
                      <a:gd name="T23" fmla="*/ 32 h 75"/>
                      <a:gd name="T24" fmla="*/ 76 w 78"/>
                      <a:gd name="T25" fmla="*/ 44 h 75"/>
                      <a:gd name="T26" fmla="*/ 64 w 78"/>
                      <a:gd name="T27" fmla="*/ 66 h 75"/>
                      <a:gd name="T28" fmla="*/ 50 w 78"/>
                      <a:gd name="T29" fmla="*/ 74 h 75"/>
                      <a:gd name="T30" fmla="*/ 45 w 78"/>
                      <a:gd name="T31" fmla="*/ 75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 h="75">
                        <a:moveTo>
                          <a:pt x="2" y="69"/>
                        </a:moveTo>
                        <a:lnTo>
                          <a:pt x="1" y="64"/>
                        </a:lnTo>
                        <a:lnTo>
                          <a:pt x="0" y="52"/>
                        </a:lnTo>
                        <a:lnTo>
                          <a:pt x="3" y="42"/>
                        </a:lnTo>
                        <a:lnTo>
                          <a:pt x="15" y="29"/>
                        </a:lnTo>
                        <a:lnTo>
                          <a:pt x="33" y="11"/>
                        </a:lnTo>
                        <a:lnTo>
                          <a:pt x="48" y="0"/>
                        </a:lnTo>
                        <a:lnTo>
                          <a:pt x="57" y="0"/>
                        </a:lnTo>
                        <a:lnTo>
                          <a:pt x="64" y="4"/>
                        </a:lnTo>
                        <a:lnTo>
                          <a:pt x="69" y="13"/>
                        </a:lnTo>
                        <a:lnTo>
                          <a:pt x="74" y="23"/>
                        </a:lnTo>
                        <a:lnTo>
                          <a:pt x="78" y="32"/>
                        </a:lnTo>
                        <a:lnTo>
                          <a:pt x="76" y="44"/>
                        </a:lnTo>
                        <a:lnTo>
                          <a:pt x="64" y="66"/>
                        </a:lnTo>
                        <a:lnTo>
                          <a:pt x="50" y="74"/>
                        </a:lnTo>
                        <a:lnTo>
                          <a:pt x="45" y="75"/>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26" name="Line 51">
                    <a:extLst>
                      <a:ext uri="{FF2B5EF4-FFF2-40B4-BE49-F238E27FC236}">
                        <a16:creationId xmlns:a16="http://schemas.microsoft.com/office/drawing/2014/main" id="{DF2B3295-F1D9-9A48-B1A7-D5735CA6B623}"/>
                      </a:ext>
                    </a:extLst>
                  </p:cNvPr>
                  <p:cNvSpPr>
                    <a:spLocks noChangeShapeType="1"/>
                  </p:cNvSpPr>
                  <p:nvPr/>
                </p:nvSpPr>
                <p:spPr bwMode="auto">
                  <a:xfrm>
                    <a:off x="805" y="2034"/>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327" name="Freeform 52">
                    <a:extLst>
                      <a:ext uri="{FF2B5EF4-FFF2-40B4-BE49-F238E27FC236}">
                        <a16:creationId xmlns:a16="http://schemas.microsoft.com/office/drawing/2014/main" id="{4112BB6D-28F3-614F-901D-76CF505C5378}"/>
                      </a:ext>
                    </a:extLst>
                  </p:cNvPr>
                  <p:cNvSpPr>
                    <a:spLocks/>
                  </p:cNvSpPr>
                  <p:nvPr/>
                </p:nvSpPr>
                <p:spPr bwMode="auto">
                  <a:xfrm>
                    <a:off x="808" y="1980"/>
                    <a:ext cx="17" cy="38"/>
                  </a:xfrm>
                  <a:custGeom>
                    <a:avLst/>
                    <a:gdLst>
                      <a:gd name="T0" fmla="*/ 17 w 17"/>
                      <a:gd name="T1" fmla="*/ 0 h 38"/>
                      <a:gd name="T2" fmla="*/ 16 w 17"/>
                      <a:gd name="T3" fmla="*/ 9 h 38"/>
                      <a:gd name="T4" fmla="*/ 11 w 17"/>
                      <a:gd name="T5" fmla="*/ 26 h 38"/>
                      <a:gd name="T6" fmla="*/ 0 w 17"/>
                      <a:gd name="T7" fmla="*/ 3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8">
                        <a:moveTo>
                          <a:pt x="17" y="0"/>
                        </a:moveTo>
                        <a:lnTo>
                          <a:pt x="16" y="9"/>
                        </a:lnTo>
                        <a:lnTo>
                          <a:pt x="11" y="26"/>
                        </a:lnTo>
                        <a:lnTo>
                          <a:pt x="0" y="38"/>
                        </a:lnTo>
                      </a:path>
                    </a:pathLst>
                  </a:custGeom>
                  <a:noFill/>
                  <a:ln w="6350">
                    <a:solidFill>
                      <a:srgbClr val="86786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28" name="Freeform 53">
                    <a:extLst>
                      <a:ext uri="{FF2B5EF4-FFF2-40B4-BE49-F238E27FC236}">
                        <a16:creationId xmlns:a16="http://schemas.microsoft.com/office/drawing/2014/main" id="{82B5AEE1-40A7-0F47-9BCD-2D402EE48E04}"/>
                      </a:ext>
                    </a:extLst>
                  </p:cNvPr>
                  <p:cNvSpPr>
                    <a:spLocks/>
                  </p:cNvSpPr>
                  <p:nvPr/>
                </p:nvSpPr>
                <p:spPr bwMode="auto">
                  <a:xfrm>
                    <a:off x="896" y="2419"/>
                    <a:ext cx="146" cy="42"/>
                  </a:xfrm>
                  <a:custGeom>
                    <a:avLst/>
                    <a:gdLst>
                      <a:gd name="T0" fmla="*/ 118 w 146"/>
                      <a:gd name="T1" fmla="*/ 0 h 42"/>
                      <a:gd name="T2" fmla="*/ 116 w 146"/>
                      <a:gd name="T3" fmla="*/ 1 h 42"/>
                      <a:gd name="T4" fmla="*/ 111 w 146"/>
                      <a:gd name="T5" fmla="*/ 3 h 42"/>
                      <a:gd name="T6" fmla="*/ 101 w 146"/>
                      <a:gd name="T7" fmla="*/ 5 h 42"/>
                      <a:gd name="T8" fmla="*/ 101 w 146"/>
                      <a:gd name="T9" fmla="*/ 5 h 42"/>
                      <a:gd name="T10" fmla="*/ 73 w 146"/>
                      <a:gd name="T11" fmla="*/ 5 h 42"/>
                      <a:gd name="T12" fmla="*/ 52 w 146"/>
                      <a:gd name="T13" fmla="*/ 3 h 42"/>
                      <a:gd name="T14" fmla="*/ 43 w 146"/>
                      <a:gd name="T15" fmla="*/ 2 h 42"/>
                      <a:gd name="T16" fmla="*/ 43 w 146"/>
                      <a:gd name="T17" fmla="*/ 2 h 42"/>
                      <a:gd name="T18" fmla="*/ 43 w 146"/>
                      <a:gd name="T19" fmla="*/ 2 h 42"/>
                      <a:gd name="T20" fmla="*/ 36 w 146"/>
                      <a:gd name="T21" fmla="*/ 3 h 42"/>
                      <a:gd name="T22" fmla="*/ 21 w 146"/>
                      <a:gd name="T23" fmla="*/ 7 h 42"/>
                      <a:gd name="T24" fmla="*/ 7 w 146"/>
                      <a:gd name="T25" fmla="*/ 13 h 42"/>
                      <a:gd name="T26" fmla="*/ 7 w 146"/>
                      <a:gd name="T27" fmla="*/ 13 h 42"/>
                      <a:gd name="T28" fmla="*/ 3 w 146"/>
                      <a:gd name="T29" fmla="*/ 18 h 42"/>
                      <a:gd name="T30" fmla="*/ 1 w 146"/>
                      <a:gd name="T31" fmla="*/ 22 h 42"/>
                      <a:gd name="T32" fmla="*/ 0 w 146"/>
                      <a:gd name="T33" fmla="*/ 24 h 42"/>
                      <a:gd name="T34" fmla="*/ 0 w 146"/>
                      <a:gd name="T35" fmla="*/ 24 h 42"/>
                      <a:gd name="T36" fmla="*/ 21 w 146"/>
                      <a:gd name="T37" fmla="*/ 17 h 42"/>
                      <a:gd name="T38" fmla="*/ 21 w 146"/>
                      <a:gd name="T39" fmla="*/ 17 h 42"/>
                      <a:gd name="T40" fmla="*/ 16 w 146"/>
                      <a:gd name="T41" fmla="*/ 18 h 42"/>
                      <a:gd name="T42" fmla="*/ 7 w 146"/>
                      <a:gd name="T43" fmla="*/ 21 h 42"/>
                      <a:gd name="T44" fmla="*/ 0 w 146"/>
                      <a:gd name="T45" fmla="*/ 24 h 42"/>
                      <a:gd name="T46" fmla="*/ 0 w 146"/>
                      <a:gd name="T47" fmla="*/ 24 h 42"/>
                      <a:gd name="T48" fmla="*/ 1 w 146"/>
                      <a:gd name="T49" fmla="*/ 29 h 42"/>
                      <a:gd name="T50" fmla="*/ 12 w 146"/>
                      <a:gd name="T51" fmla="*/ 31 h 42"/>
                      <a:gd name="T52" fmla="*/ 35 w 146"/>
                      <a:gd name="T53" fmla="*/ 26 h 42"/>
                      <a:gd name="T54" fmla="*/ 35 w 146"/>
                      <a:gd name="T55" fmla="*/ 26 h 42"/>
                      <a:gd name="T56" fmla="*/ 18 w 146"/>
                      <a:gd name="T57" fmla="*/ 35 h 42"/>
                      <a:gd name="T58" fmla="*/ 21 w 146"/>
                      <a:gd name="T59" fmla="*/ 40 h 42"/>
                      <a:gd name="T60" fmla="*/ 25 w 146"/>
                      <a:gd name="T61" fmla="*/ 42 h 42"/>
                      <a:gd name="T62" fmla="*/ 25 w 146"/>
                      <a:gd name="T63" fmla="*/ 42 h 42"/>
                      <a:gd name="T64" fmla="*/ 146 w 146"/>
                      <a:gd name="T65" fmla="*/ 28 h 42"/>
                      <a:gd name="T66" fmla="*/ 118 w 146"/>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6" h="42">
                        <a:moveTo>
                          <a:pt x="118" y="0"/>
                        </a:moveTo>
                        <a:lnTo>
                          <a:pt x="116" y="1"/>
                        </a:lnTo>
                        <a:lnTo>
                          <a:pt x="111" y="3"/>
                        </a:lnTo>
                        <a:lnTo>
                          <a:pt x="101" y="5"/>
                        </a:lnTo>
                        <a:lnTo>
                          <a:pt x="73" y="5"/>
                        </a:lnTo>
                        <a:lnTo>
                          <a:pt x="52" y="3"/>
                        </a:lnTo>
                        <a:lnTo>
                          <a:pt x="43" y="2"/>
                        </a:lnTo>
                        <a:lnTo>
                          <a:pt x="36" y="3"/>
                        </a:lnTo>
                        <a:lnTo>
                          <a:pt x="21" y="7"/>
                        </a:lnTo>
                        <a:lnTo>
                          <a:pt x="7" y="13"/>
                        </a:lnTo>
                        <a:lnTo>
                          <a:pt x="3" y="18"/>
                        </a:lnTo>
                        <a:lnTo>
                          <a:pt x="1" y="22"/>
                        </a:lnTo>
                        <a:lnTo>
                          <a:pt x="0" y="24"/>
                        </a:lnTo>
                        <a:lnTo>
                          <a:pt x="21" y="17"/>
                        </a:lnTo>
                        <a:lnTo>
                          <a:pt x="16" y="18"/>
                        </a:lnTo>
                        <a:lnTo>
                          <a:pt x="7" y="21"/>
                        </a:lnTo>
                        <a:lnTo>
                          <a:pt x="0" y="24"/>
                        </a:lnTo>
                        <a:lnTo>
                          <a:pt x="1" y="29"/>
                        </a:lnTo>
                        <a:lnTo>
                          <a:pt x="12" y="31"/>
                        </a:lnTo>
                        <a:lnTo>
                          <a:pt x="35" y="26"/>
                        </a:lnTo>
                        <a:lnTo>
                          <a:pt x="18" y="35"/>
                        </a:lnTo>
                        <a:lnTo>
                          <a:pt x="21" y="40"/>
                        </a:lnTo>
                        <a:lnTo>
                          <a:pt x="25" y="42"/>
                        </a:lnTo>
                        <a:lnTo>
                          <a:pt x="146" y="28"/>
                        </a:lnTo>
                        <a:lnTo>
                          <a:pt x="118" y="0"/>
                        </a:lnTo>
                        <a:close/>
                      </a:path>
                    </a:pathLst>
                  </a:custGeom>
                  <a:solidFill>
                    <a:srgbClr val="BFB6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329" name="Freeform 54">
                    <a:extLst>
                      <a:ext uri="{FF2B5EF4-FFF2-40B4-BE49-F238E27FC236}">
                        <a16:creationId xmlns:a16="http://schemas.microsoft.com/office/drawing/2014/main" id="{14C09D58-F85B-AE4A-8F79-E19596639AB9}"/>
                      </a:ext>
                    </a:extLst>
                  </p:cNvPr>
                  <p:cNvSpPr>
                    <a:spLocks/>
                  </p:cNvSpPr>
                  <p:nvPr/>
                </p:nvSpPr>
                <p:spPr bwMode="auto">
                  <a:xfrm>
                    <a:off x="935" y="2415"/>
                    <a:ext cx="75" cy="5"/>
                  </a:xfrm>
                  <a:custGeom>
                    <a:avLst/>
                    <a:gdLst>
                      <a:gd name="T0" fmla="*/ 75 w 75"/>
                      <a:gd name="T1" fmla="*/ 0 h 5"/>
                      <a:gd name="T2" fmla="*/ 73 w 75"/>
                      <a:gd name="T3" fmla="*/ 1 h 5"/>
                      <a:gd name="T4" fmla="*/ 68 w 75"/>
                      <a:gd name="T5" fmla="*/ 3 h 5"/>
                      <a:gd name="T6" fmla="*/ 57 w 75"/>
                      <a:gd name="T7" fmla="*/ 5 h 5"/>
                      <a:gd name="T8" fmla="*/ 30 w 75"/>
                      <a:gd name="T9" fmla="*/ 5 h 5"/>
                      <a:gd name="T10" fmla="*/ 9 w 75"/>
                      <a:gd name="T11" fmla="*/ 3 h 5"/>
                      <a:gd name="T12" fmla="*/ 0 w 75"/>
                      <a:gd name="T13" fmla="*/ 2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5">
                        <a:moveTo>
                          <a:pt x="75" y="0"/>
                        </a:moveTo>
                        <a:lnTo>
                          <a:pt x="73" y="1"/>
                        </a:lnTo>
                        <a:lnTo>
                          <a:pt x="68" y="3"/>
                        </a:lnTo>
                        <a:lnTo>
                          <a:pt x="57" y="5"/>
                        </a:lnTo>
                        <a:lnTo>
                          <a:pt x="30" y="5"/>
                        </a:lnTo>
                        <a:lnTo>
                          <a:pt x="9" y="3"/>
                        </a:lnTo>
                        <a:lnTo>
                          <a:pt x="0" y="2"/>
                        </a:lnTo>
                      </a:path>
                    </a:pathLst>
                  </a:custGeom>
                  <a:noFill/>
                  <a:ln w="12700">
                    <a:solidFill>
                      <a:srgbClr val="4F413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30" name="Line 55">
                    <a:extLst>
                      <a:ext uri="{FF2B5EF4-FFF2-40B4-BE49-F238E27FC236}">
                        <a16:creationId xmlns:a16="http://schemas.microsoft.com/office/drawing/2014/main" id="{352BF068-2642-214D-87F4-195439CCF327}"/>
                      </a:ext>
                    </a:extLst>
                  </p:cNvPr>
                  <p:cNvSpPr>
                    <a:spLocks noChangeShapeType="1"/>
                  </p:cNvSpPr>
                  <p:nvPr/>
                </p:nvSpPr>
                <p:spPr bwMode="auto">
                  <a:xfrm>
                    <a:off x="939" y="2421"/>
                    <a:ext cx="1" cy="1"/>
                  </a:xfrm>
                  <a:prstGeom prst="line">
                    <a:avLst/>
                  </a:prstGeom>
                  <a:noFill/>
                  <a:ln w="1588">
                    <a:solidFill>
                      <a:srgbClr val="4F4136"/>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331" name="Freeform 56">
                    <a:extLst>
                      <a:ext uri="{FF2B5EF4-FFF2-40B4-BE49-F238E27FC236}">
                        <a16:creationId xmlns:a16="http://schemas.microsoft.com/office/drawing/2014/main" id="{946ADF2C-7C9D-254C-9FA4-749978F84230}"/>
                      </a:ext>
                    </a:extLst>
                  </p:cNvPr>
                  <p:cNvSpPr>
                    <a:spLocks/>
                  </p:cNvSpPr>
                  <p:nvPr/>
                </p:nvSpPr>
                <p:spPr bwMode="auto">
                  <a:xfrm>
                    <a:off x="892" y="2417"/>
                    <a:ext cx="146" cy="40"/>
                  </a:xfrm>
                  <a:custGeom>
                    <a:avLst/>
                    <a:gdLst>
                      <a:gd name="T0" fmla="*/ 43 w 146"/>
                      <a:gd name="T1" fmla="*/ 0 h 40"/>
                      <a:gd name="T2" fmla="*/ 36 w 146"/>
                      <a:gd name="T3" fmla="*/ 1 h 40"/>
                      <a:gd name="T4" fmla="*/ 21 w 146"/>
                      <a:gd name="T5" fmla="*/ 4 h 40"/>
                      <a:gd name="T6" fmla="*/ 7 w 146"/>
                      <a:gd name="T7" fmla="*/ 11 h 40"/>
                      <a:gd name="T8" fmla="*/ 2 w 146"/>
                      <a:gd name="T9" fmla="*/ 16 h 40"/>
                      <a:gd name="T10" fmla="*/ 0 w 146"/>
                      <a:gd name="T11" fmla="*/ 20 h 40"/>
                      <a:gd name="T12" fmla="*/ 0 w 146"/>
                      <a:gd name="T13" fmla="*/ 22 h 40"/>
                      <a:gd name="T14" fmla="*/ 21 w 146"/>
                      <a:gd name="T15" fmla="*/ 15 h 40"/>
                      <a:gd name="T16" fmla="*/ 16 w 146"/>
                      <a:gd name="T17" fmla="*/ 16 h 40"/>
                      <a:gd name="T18" fmla="*/ 7 w 146"/>
                      <a:gd name="T19" fmla="*/ 19 h 40"/>
                      <a:gd name="T20" fmla="*/ 0 w 146"/>
                      <a:gd name="T21" fmla="*/ 22 h 40"/>
                      <a:gd name="T22" fmla="*/ 1 w 146"/>
                      <a:gd name="T23" fmla="*/ 26 h 40"/>
                      <a:gd name="T24" fmla="*/ 12 w 146"/>
                      <a:gd name="T25" fmla="*/ 29 h 40"/>
                      <a:gd name="T26" fmla="*/ 35 w 146"/>
                      <a:gd name="T27" fmla="*/ 24 h 40"/>
                      <a:gd name="T28" fmla="*/ 18 w 146"/>
                      <a:gd name="T29" fmla="*/ 33 h 40"/>
                      <a:gd name="T30" fmla="*/ 20 w 146"/>
                      <a:gd name="T31" fmla="*/ 38 h 40"/>
                      <a:gd name="T32" fmla="*/ 25 w 146"/>
                      <a:gd name="T33" fmla="*/ 40 h 40"/>
                      <a:gd name="T34" fmla="*/ 146 w 146"/>
                      <a:gd name="T35" fmla="*/ 25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6" h="40">
                        <a:moveTo>
                          <a:pt x="43" y="0"/>
                        </a:moveTo>
                        <a:lnTo>
                          <a:pt x="36" y="1"/>
                        </a:lnTo>
                        <a:lnTo>
                          <a:pt x="21" y="4"/>
                        </a:lnTo>
                        <a:lnTo>
                          <a:pt x="7" y="11"/>
                        </a:lnTo>
                        <a:lnTo>
                          <a:pt x="2" y="16"/>
                        </a:lnTo>
                        <a:lnTo>
                          <a:pt x="0" y="20"/>
                        </a:lnTo>
                        <a:lnTo>
                          <a:pt x="0" y="22"/>
                        </a:lnTo>
                        <a:lnTo>
                          <a:pt x="21" y="15"/>
                        </a:lnTo>
                        <a:lnTo>
                          <a:pt x="16" y="16"/>
                        </a:lnTo>
                        <a:lnTo>
                          <a:pt x="7" y="19"/>
                        </a:lnTo>
                        <a:lnTo>
                          <a:pt x="0" y="22"/>
                        </a:lnTo>
                        <a:lnTo>
                          <a:pt x="1" y="26"/>
                        </a:lnTo>
                        <a:lnTo>
                          <a:pt x="12" y="29"/>
                        </a:lnTo>
                        <a:lnTo>
                          <a:pt x="35" y="24"/>
                        </a:lnTo>
                        <a:lnTo>
                          <a:pt x="18" y="33"/>
                        </a:lnTo>
                        <a:lnTo>
                          <a:pt x="20" y="38"/>
                        </a:lnTo>
                        <a:lnTo>
                          <a:pt x="25" y="40"/>
                        </a:lnTo>
                        <a:lnTo>
                          <a:pt x="146" y="25"/>
                        </a:lnTo>
                      </a:path>
                    </a:pathLst>
                  </a:custGeom>
                  <a:noFill/>
                  <a:ln w="12700">
                    <a:solidFill>
                      <a:srgbClr val="4F413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32" name="Freeform 57">
                    <a:extLst>
                      <a:ext uri="{FF2B5EF4-FFF2-40B4-BE49-F238E27FC236}">
                        <a16:creationId xmlns:a16="http://schemas.microsoft.com/office/drawing/2014/main" id="{8188B3AA-F7CC-EB4A-A2C1-37C1E1B094DB}"/>
                      </a:ext>
                    </a:extLst>
                  </p:cNvPr>
                  <p:cNvSpPr>
                    <a:spLocks/>
                  </p:cNvSpPr>
                  <p:nvPr/>
                </p:nvSpPr>
                <p:spPr bwMode="auto">
                  <a:xfrm>
                    <a:off x="580" y="2026"/>
                    <a:ext cx="640" cy="481"/>
                  </a:xfrm>
                  <a:custGeom>
                    <a:avLst/>
                    <a:gdLst>
                      <a:gd name="T0" fmla="*/ 372 w 640"/>
                      <a:gd name="T1" fmla="*/ 457 h 481"/>
                      <a:gd name="T2" fmla="*/ 359 w 640"/>
                      <a:gd name="T3" fmla="*/ 473 h 481"/>
                      <a:gd name="T4" fmla="*/ 381 w 640"/>
                      <a:gd name="T5" fmla="*/ 466 h 481"/>
                      <a:gd name="T6" fmla="*/ 415 w 640"/>
                      <a:gd name="T7" fmla="*/ 450 h 481"/>
                      <a:gd name="T8" fmla="*/ 452 w 640"/>
                      <a:gd name="T9" fmla="*/ 437 h 481"/>
                      <a:gd name="T10" fmla="*/ 475 w 640"/>
                      <a:gd name="T11" fmla="*/ 434 h 481"/>
                      <a:gd name="T12" fmla="*/ 505 w 640"/>
                      <a:gd name="T13" fmla="*/ 430 h 481"/>
                      <a:gd name="T14" fmla="*/ 508 w 640"/>
                      <a:gd name="T15" fmla="*/ 423 h 481"/>
                      <a:gd name="T16" fmla="*/ 530 w 640"/>
                      <a:gd name="T17" fmla="*/ 420 h 481"/>
                      <a:gd name="T18" fmla="*/ 566 w 640"/>
                      <a:gd name="T19" fmla="*/ 424 h 481"/>
                      <a:gd name="T20" fmla="*/ 578 w 640"/>
                      <a:gd name="T21" fmla="*/ 413 h 481"/>
                      <a:gd name="T22" fmla="*/ 613 w 640"/>
                      <a:gd name="T23" fmla="*/ 405 h 481"/>
                      <a:gd name="T24" fmla="*/ 627 w 640"/>
                      <a:gd name="T25" fmla="*/ 387 h 481"/>
                      <a:gd name="T26" fmla="*/ 637 w 640"/>
                      <a:gd name="T27" fmla="*/ 372 h 481"/>
                      <a:gd name="T28" fmla="*/ 639 w 640"/>
                      <a:gd name="T29" fmla="*/ 361 h 481"/>
                      <a:gd name="T30" fmla="*/ 640 w 640"/>
                      <a:gd name="T31" fmla="*/ 346 h 481"/>
                      <a:gd name="T32" fmla="*/ 636 w 640"/>
                      <a:gd name="T33" fmla="*/ 305 h 481"/>
                      <a:gd name="T34" fmla="*/ 602 w 640"/>
                      <a:gd name="T35" fmla="*/ 202 h 481"/>
                      <a:gd name="T36" fmla="*/ 570 w 640"/>
                      <a:gd name="T37" fmla="*/ 144 h 481"/>
                      <a:gd name="T38" fmla="*/ 483 w 640"/>
                      <a:gd name="T39" fmla="*/ 79 h 481"/>
                      <a:gd name="T40" fmla="*/ 417 w 640"/>
                      <a:gd name="T41" fmla="*/ 60 h 481"/>
                      <a:gd name="T42" fmla="*/ 338 w 640"/>
                      <a:gd name="T43" fmla="*/ 57 h 481"/>
                      <a:gd name="T44" fmla="*/ 310 w 640"/>
                      <a:gd name="T45" fmla="*/ 52 h 481"/>
                      <a:gd name="T46" fmla="*/ 262 w 640"/>
                      <a:gd name="T47" fmla="*/ 22 h 481"/>
                      <a:gd name="T48" fmla="*/ 208 w 640"/>
                      <a:gd name="T49" fmla="*/ 0 h 481"/>
                      <a:gd name="T50" fmla="*/ 116 w 640"/>
                      <a:gd name="T51" fmla="*/ 10 h 481"/>
                      <a:gd name="T52" fmla="*/ 71 w 640"/>
                      <a:gd name="T53" fmla="*/ 25 h 481"/>
                      <a:gd name="T54" fmla="*/ 29 w 640"/>
                      <a:gd name="T55" fmla="*/ 40 h 481"/>
                      <a:gd name="T56" fmla="*/ 0 w 640"/>
                      <a:gd name="T57" fmla="*/ 57 h 481"/>
                      <a:gd name="T58" fmla="*/ 5 w 640"/>
                      <a:gd name="T59" fmla="*/ 64 h 481"/>
                      <a:gd name="T60" fmla="*/ 15 w 640"/>
                      <a:gd name="T61" fmla="*/ 99 h 481"/>
                      <a:gd name="T62" fmla="*/ 68 w 640"/>
                      <a:gd name="T63" fmla="*/ 134 h 481"/>
                      <a:gd name="T64" fmla="*/ 116 w 640"/>
                      <a:gd name="T65" fmla="*/ 144 h 481"/>
                      <a:gd name="T66" fmla="*/ 191 w 640"/>
                      <a:gd name="T67" fmla="*/ 202 h 481"/>
                      <a:gd name="T68" fmla="*/ 226 w 640"/>
                      <a:gd name="T69" fmla="*/ 287 h 481"/>
                      <a:gd name="T70" fmla="*/ 241 w 640"/>
                      <a:gd name="T71" fmla="*/ 318 h 481"/>
                      <a:gd name="T72" fmla="*/ 245 w 640"/>
                      <a:gd name="T73" fmla="*/ 345 h 481"/>
                      <a:gd name="T74" fmla="*/ 240 w 640"/>
                      <a:gd name="T75" fmla="*/ 377 h 481"/>
                      <a:gd name="T76" fmla="*/ 226 w 640"/>
                      <a:gd name="T77" fmla="*/ 387 h 481"/>
                      <a:gd name="T78" fmla="*/ 191 w 640"/>
                      <a:gd name="T79" fmla="*/ 398 h 481"/>
                      <a:gd name="T80" fmla="*/ 184 w 640"/>
                      <a:gd name="T81" fmla="*/ 406 h 481"/>
                      <a:gd name="T82" fmla="*/ 191 w 640"/>
                      <a:gd name="T83" fmla="*/ 410 h 481"/>
                      <a:gd name="T84" fmla="*/ 195 w 640"/>
                      <a:gd name="T85" fmla="*/ 420 h 481"/>
                      <a:gd name="T86" fmla="*/ 209 w 640"/>
                      <a:gd name="T87" fmla="*/ 417 h 481"/>
                      <a:gd name="T88" fmla="*/ 214 w 640"/>
                      <a:gd name="T89" fmla="*/ 421 h 481"/>
                      <a:gd name="T90" fmla="*/ 235 w 640"/>
                      <a:gd name="T91" fmla="*/ 414 h 481"/>
                      <a:gd name="T92" fmla="*/ 279 w 640"/>
                      <a:gd name="T93" fmla="*/ 376 h 481"/>
                      <a:gd name="T94" fmla="*/ 300 w 640"/>
                      <a:gd name="T95" fmla="*/ 354 h 481"/>
                      <a:gd name="T96" fmla="*/ 313 w 640"/>
                      <a:gd name="T97" fmla="*/ 343 h 481"/>
                      <a:gd name="T98" fmla="*/ 371 w 640"/>
                      <a:gd name="T99" fmla="*/ 357 h 481"/>
                      <a:gd name="T100" fmla="*/ 364 w 640"/>
                      <a:gd name="T101" fmla="*/ 361 h 481"/>
                      <a:gd name="T102" fmla="*/ 393 w 640"/>
                      <a:gd name="T103" fmla="*/ 370 h 481"/>
                      <a:gd name="T104" fmla="*/ 381 w 640"/>
                      <a:gd name="T105" fmla="*/ 370 h 481"/>
                      <a:gd name="T106" fmla="*/ 414 w 640"/>
                      <a:gd name="T107" fmla="*/ 382 h 481"/>
                      <a:gd name="T108" fmla="*/ 446 w 640"/>
                      <a:gd name="T109" fmla="*/ 404 h 481"/>
                      <a:gd name="T110" fmla="*/ 407 w 640"/>
                      <a:gd name="T111" fmla="*/ 415 h 481"/>
                      <a:gd name="T112" fmla="*/ 372 w 640"/>
                      <a:gd name="T113" fmla="*/ 415 h 481"/>
                      <a:gd name="T114" fmla="*/ 351 w 640"/>
                      <a:gd name="T115" fmla="*/ 431 h 481"/>
                      <a:gd name="T116" fmla="*/ 334 w 640"/>
                      <a:gd name="T117" fmla="*/ 448 h 481"/>
                      <a:gd name="T118" fmla="*/ 339 w 640"/>
                      <a:gd name="T119" fmla="*/ 462 h 481"/>
                      <a:gd name="T120" fmla="*/ 342 w 640"/>
                      <a:gd name="T121" fmla="*/ 455 h 481"/>
                      <a:gd name="T122" fmla="*/ 345 w 640"/>
                      <a:gd name="T123" fmla="*/ 467 h 481"/>
                      <a:gd name="T124" fmla="*/ 368 w 640"/>
                      <a:gd name="T125" fmla="*/ 453 h 4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0" h="481">
                        <a:moveTo>
                          <a:pt x="368" y="453"/>
                        </a:moveTo>
                        <a:lnTo>
                          <a:pt x="374" y="455"/>
                        </a:lnTo>
                        <a:lnTo>
                          <a:pt x="372" y="457"/>
                        </a:lnTo>
                        <a:lnTo>
                          <a:pt x="368" y="461"/>
                        </a:lnTo>
                        <a:lnTo>
                          <a:pt x="363" y="465"/>
                        </a:lnTo>
                        <a:lnTo>
                          <a:pt x="359" y="473"/>
                        </a:lnTo>
                        <a:lnTo>
                          <a:pt x="365" y="479"/>
                        </a:lnTo>
                        <a:lnTo>
                          <a:pt x="369" y="481"/>
                        </a:lnTo>
                        <a:lnTo>
                          <a:pt x="381" y="466"/>
                        </a:lnTo>
                        <a:lnTo>
                          <a:pt x="387" y="463"/>
                        </a:lnTo>
                        <a:lnTo>
                          <a:pt x="401" y="456"/>
                        </a:lnTo>
                        <a:lnTo>
                          <a:pt x="415" y="450"/>
                        </a:lnTo>
                        <a:lnTo>
                          <a:pt x="429" y="444"/>
                        </a:lnTo>
                        <a:lnTo>
                          <a:pt x="445" y="439"/>
                        </a:lnTo>
                        <a:lnTo>
                          <a:pt x="452" y="437"/>
                        </a:lnTo>
                        <a:lnTo>
                          <a:pt x="460" y="435"/>
                        </a:lnTo>
                        <a:lnTo>
                          <a:pt x="475" y="434"/>
                        </a:lnTo>
                        <a:lnTo>
                          <a:pt x="487" y="433"/>
                        </a:lnTo>
                        <a:lnTo>
                          <a:pt x="496" y="432"/>
                        </a:lnTo>
                        <a:lnTo>
                          <a:pt x="505" y="430"/>
                        </a:lnTo>
                        <a:lnTo>
                          <a:pt x="509" y="428"/>
                        </a:lnTo>
                        <a:lnTo>
                          <a:pt x="508" y="423"/>
                        </a:lnTo>
                        <a:lnTo>
                          <a:pt x="515" y="424"/>
                        </a:lnTo>
                        <a:lnTo>
                          <a:pt x="527" y="424"/>
                        </a:lnTo>
                        <a:lnTo>
                          <a:pt x="530" y="420"/>
                        </a:lnTo>
                        <a:lnTo>
                          <a:pt x="536" y="417"/>
                        </a:lnTo>
                        <a:lnTo>
                          <a:pt x="556" y="421"/>
                        </a:lnTo>
                        <a:lnTo>
                          <a:pt x="566" y="424"/>
                        </a:lnTo>
                        <a:lnTo>
                          <a:pt x="558" y="417"/>
                        </a:lnTo>
                        <a:lnTo>
                          <a:pt x="589" y="417"/>
                        </a:lnTo>
                        <a:lnTo>
                          <a:pt x="578" y="413"/>
                        </a:lnTo>
                        <a:lnTo>
                          <a:pt x="585" y="411"/>
                        </a:lnTo>
                        <a:lnTo>
                          <a:pt x="601" y="407"/>
                        </a:lnTo>
                        <a:lnTo>
                          <a:pt x="613" y="405"/>
                        </a:lnTo>
                        <a:lnTo>
                          <a:pt x="620" y="401"/>
                        </a:lnTo>
                        <a:lnTo>
                          <a:pt x="625" y="391"/>
                        </a:lnTo>
                        <a:lnTo>
                          <a:pt x="627" y="387"/>
                        </a:lnTo>
                        <a:lnTo>
                          <a:pt x="631" y="383"/>
                        </a:lnTo>
                        <a:lnTo>
                          <a:pt x="637" y="376"/>
                        </a:lnTo>
                        <a:lnTo>
                          <a:pt x="637" y="372"/>
                        </a:lnTo>
                        <a:lnTo>
                          <a:pt x="635" y="369"/>
                        </a:lnTo>
                        <a:lnTo>
                          <a:pt x="637" y="363"/>
                        </a:lnTo>
                        <a:lnTo>
                          <a:pt x="639" y="361"/>
                        </a:lnTo>
                        <a:lnTo>
                          <a:pt x="639" y="355"/>
                        </a:lnTo>
                        <a:lnTo>
                          <a:pt x="640" y="346"/>
                        </a:lnTo>
                        <a:lnTo>
                          <a:pt x="640" y="341"/>
                        </a:lnTo>
                        <a:lnTo>
                          <a:pt x="639" y="326"/>
                        </a:lnTo>
                        <a:lnTo>
                          <a:pt x="636" y="305"/>
                        </a:lnTo>
                        <a:lnTo>
                          <a:pt x="630" y="281"/>
                        </a:lnTo>
                        <a:lnTo>
                          <a:pt x="622" y="255"/>
                        </a:lnTo>
                        <a:lnTo>
                          <a:pt x="613" y="228"/>
                        </a:lnTo>
                        <a:lnTo>
                          <a:pt x="602" y="202"/>
                        </a:lnTo>
                        <a:lnTo>
                          <a:pt x="592" y="179"/>
                        </a:lnTo>
                        <a:lnTo>
                          <a:pt x="581" y="159"/>
                        </a:lnTo>
                        <a:lnTo>
                          <a:pt x="570" y="144"/>
                        </a:lnTo>
                        <a:lnTo>
                          <a:pt x="550" y="125"/>
                        </a:lnTo>
                        <a:lnTo>
                          <a:pt x="527" y="108"/>
                        </a:lnTo>
                        <a:lnTo>
                          <a:pt x="504" y="92"/>
                        </a:lnTo>
                        <a:lnTo>
                          <a:pt x="483" y="79"/>
                        </a:lnTo>
                        <a:lnTo>
                          <a:pt x="467" y="71"/>
                        </a:lnTo>
                        <a:lnTo>
                          <a:pt x="447" y="65"/>
                        </a:lnTo>
                        <a:lnTo>
                          <a:pt x="417" y="60"/>
                        </a:lnTo>
                        <a:lnTo>
                          <a:pt x="385" y="58"/>
                        </a:lnTo>
                        <a:lnTo>
                          <a:pt x="356" y="56"/>
                        </a:lnTo>
                        <a:lnTo>
                          <a:pt x="338" y="57"/>
                        </a:lnTo>
                        <a:lnTo>
                          <a:pt x="324" y="57"/>
                        </a:lnTo>
                        <a:lnTo>
                          <a:pt x="314" y="54"/>
                        </a:lnTo>
                        <a:lnTo>
                          <a:pt x="310" y="52"/>
                        </a:lnTo>
                        <a:lnTo>
                          <a:pt x="300" y="46"/>
                        </a:lnTo>
                        <a:lnTo>
                          <a:pt x="279" y="34"/>
                        </a:lnTo>
                        <a:lnTo>
                          <a:pt x="262" y="22"/>
                        </a:lnTo>
                        <a:lnTo>
                          <a:pt x="246" y="12"/>
                        </a:lnTo>
                        <a:lnTo>
                          <a:pt x="225" y="3"/>
                        </a:lnTo>
                        <a:lnTo>
                          <a:pt x="208" y="0"/>
                        </a:lnTo>
                        <a:lnTo>
                          <a:pt x="191" y="2"/>
                        </a:lnTo>
                        <a:lnTo>
                          <a:pt x="155" y="5"/>
                        </a:lnTo>
                        <a:lnTo>
                          <a:pt x="116" y="10"/>
                        </a:lnTo>
                        <a:lnTo>
                          <a:pt x="95" y="12"/>
                        </a:lnTo>
                        <a:lnTo>
                          <a:pt x="83" y="17"/>
                        </a:lnTo>
                        <a:lnTo>
                          <a:pt x="71" y="25"/>
                        </a:lnTo>
                        <a:lnTo>
                          <a:pt x="63" y="33"/>
                        </a:lnTo>
                        <a:lnTo>
                          <a:pt x="51" y="36"/>
                        </a:lnTo>
                        <a:lnTo>
                          <a:pt x="29" y="40"/>
                        </a:lnTo>
                        <a:lnTo>
                          <a:pt x="3" y="48"/>
                        </a:lnTo>
                        <a:lnTo>
                          <a:pt x="0" y="52"/>
                        </a:lnTo>
                        <a:lnTo>
                          <a:pt x="0" y="57"/>
                        </a:lnTo>
                        <a:lnTo>
                          <a:pt x="4" y="61"/>
                        </a:lnTo>
                        <a:lnTo>
                          <a:pt x="5" y="64"/>
                        </a:lnTo>
                        <a:lnTo>
                          <a:pt x="6" y="70"/>
                        </a:lnTo>
                        <a:lnTo>
                          <a:pt x="6" y="74"/>
                        </a:lnTo>
                        <a:lnTo>
                          <a:pt x="15" y="99"/>
                        </a:lnTo>
                        <a:lnTo>
                          <a:pt x="36" y="111"/>
                        </a:lnTo>
                        <a:lnTo>
                          <a:pt x="48" y="113"/>
                        </a:lnTo>
                        <a:lnTo>
                          <a:pt x="68" y="134"/>
                        </a:lnTo>
                        <a:lnTo>
                          <a:pt x="100" y="142"/>
                        </a:lnTo>
                        <a:lnTo>
                          <a:pt x="116" y="144"/>
                        </a:lnTo>
                        <a:lnTo>
                          <a:pt x="136" y="159"/>
                        </a:lnTo>
                        <a:lnTo>
                          <a:pt x="172" y="187"/>
                        </a:lnTo>
                        <a:lnTo>
                          <a:pt x="191" y="202"/>
                        </a:lnTo>
                        <a:lnTo>
                          <a:pt x="200" y="229"/>
                        </a:lnTo>
                        <a:lnTo>
                          <a:pt x="217" y="268"/>
                        </a:lnTo>
                        <a:lnTo>
                          <a:pt x="226" y="287"/>
                        </a:lnTo>
                        <a:lnTo>
                          <a:pt x="229" y="293"/>
                        </a:lnTo>
                        <a:lnTo>
                          <a:pt x="235" y="306"/>
                        </a:lnTo>
                        <a:lnTo>
                          <a:pt x="241" y="318"/>
                        </a:lnTo>
                        <a:lnTo>
                          <a:pt x="244" y="330"/>
                        </a:lnTo>
                        <a:lnTo>
                          <a:pt x="245" y="340"/>
                        </a:lnTo>
                        <a:lnTo>
                          <a:pt x="245" y="345"/>
                        </a:lnTo>
                        <a:lnTo>
                          <a:pt x="244" y="355"/>
                        </a:lnTo>
                        <a:lnTo>
                          <a:pt x="241" y="370"/>
                        </a:lnTo>
                        <a:lnTo>
                          <a:pt x="240" y="377"/>
                        </a:lnTo>
                        <a:lnTo>
                          <a:pt x="235" y="381"/>
                        </a:lnTo>
                        <a:lnTo>
                          <a:pt x="226" y="387"/>
                        </a:lnTo>
                        <a:lnTo>
                          <a:pt x="215" y="390"/>
                        </a:lnTo>
                        <a:lnTo>
                          <a:pt x="206" y="392"/>
                        </a:lnTo>
                        <a:lnTo>
                          <a:pt x="191" y="398"/>
                        </a:lnTo>
                        <a:lnTo>
                          <a:pt x="182" y="404"/>
                        </a:lnTo>
                        <a:lnTo>
                          <a:pt x="182" y="405"/>
                        </a:lnTo>
                        <a:lnTo>
                          <a:pt x="184" y="406"/>
                        </a:lnTo>
                        <a:lnTo>
                          <a:pt x="184" y="408"/>
                        </a:lnTo>
                        <a:lnTo>
                          <a:pt x="186" y="410"/>
                        </a:lnTo>
                        <a:lnTo>
                          <a:pt x="191" y="410"/>
                        </a:lnTo>
                        <a:lnTo>
                          <a:pt x="196" y="411"/>
                        </a:lnTo>
                        <a:lnTo>
                          <a:pt x="196" y="414"/>
                        </a:lnTo>
                        <a:lnTo>
                          <a:pt x="195" y="420"/>
                        </a:lnTo>
                        <a:lnTo>
                          <a:pt x="195" y="423"/>
                        </a:lnTo>
                        <a:lnTo>
                          <a:pt x="202" y="422"/>
                        </a:lnTo>
                        <a:lnTo>
                          <a:pt x="209" y="417"/>
                        </a:lnTo>
                        <a:lnTo>
                          <a:pt x="214" y="415"/>
                        </a:lnTo>
                        <a:lnTo>
                          <a:pt x="214" y="417"/>
                        </a:lnTo>
                        <a:lnTo>
                          <a:pt x="214" y="421"/>
                        </a:lnTo>
                        <a:lnTo>
                          <a:pt x="216" y="422"/>
                        </a:lnTo>
                        <a:lnTo>
                          <a:pt x="226" y="419"/>
                        </a:lnTo>
                        <a:lnTo>
                          <a:pt x="235" y="414"/>
                        </a:lnTo>
                        <a:lnTo>
                          <a:pt x="240" y="412"/>
                        </a:lnTo>
                        <a:lnTo>
                          <a:pt x="279" y="376"/>
                        </a:lnTo>
                        <a:lnTo>
                          <a:pt x="283" y="371"/>
                        </a:lnTo>
                        <a:lnTo>
                          <a:pt x="293" y="362"/>
                        </a:lnTo>
                        <a:lnTo>
                          <a:pt x="300" y="354"/>
                        </a:lnTo>
                        <a:lnTo>
                          <a:pt x="305" y="349"/>
                        </a:lnTo>
                        <a:lnTo>
                          <a:pt x="311" y="345"/>
                        </a:lnTo>
                        <a:lnTo>
                          <a:pt x="313" y="343"/>
                        </a:lnTo>
                        <a:lnTo>
                          <a:pt x="312" y="337"/>
                        </a:lnTo>
                        <a:lnTo>
                          <a:pt x="343" y="343"/>
                        </a:lnTo>
                        <a:lnTo>
                          <a:pt x="348" y="341"/>
                        </a:lnTo>
                        <a:lnTo>
                          <a:pt x="371" y="357"/>
                        </a:lnTo>
                        <a:lnTo>
                          <a:pt x="369" y="357"/>
                        </a:lnTo>
                        <a:lnTo>
                          <a:pt x="365" y="357"/>
                        </a:lnTo>
                        <a:lnTo>
                          <a:pt x="364" y="361"/>
                        </a:lnTo>
                        <a:lnTo>
                          <a:pt x="372" y="366"/>
                        </a:lnTo>
                        <a:lnTo>
                          <a:pt x="386" y="369"/>
                        </a:lnTo>
                        <a:lnTo>
                          <a:pt x="393" y="370"/>
                        </a:lnTo>
                        <a:lnTo>
                          <a:pt x="388" y="370"/>
                        </a:lnTo>
                        <a:lnTo>
                          <a:pt x="381" y="370"/>
                        </a:lnTo>
                        <a:lnTo>
                          <a:pt x="382" y="373"/>
                        </a:lnTo>
                        <a:lnTo>
                          <a:pt x="396" y="379"/>
                        </a:lnTo>
                        <a:lnTo>
                          <a:pt x="414" y="382"/>
                        </a:lnTo>
                        <a:lnTo>
                          <a:pt x="423" y="384"/>
                        </a:lnTo>
                        <a:lnTo>
                          <a:pt x="416" y="389"/>
                        </a:lnTo>
                        <a:lnTo>
                          <a:pt x="446" y="404"/>
                        </a:lnTo>
                        <a:lnTo>
                          <a:pt x="431" y="414"/>
                        </a:lnTo>
                        <a:lnTo>
                          <a:pt x="423" y="414"/>
                        </a:lnTo>
                        <a:lnTo>
                          <a:pt x="407" y="415"/>
                        </a:lnTo>
                        <a:lnTo>
                          <a:pt x="392" y="414"/>
                        </a:lnTo>
                        <a:lnTo>
                          <a:pt x="382" y="414"/>
                        </a:lnTo>
                        <a:lnTo>
                          <a:pt x="372" y="415"/>
                        </a:lnTo>
                        <a:lnTo>
                          <a:pt x="369" y="415"/>
                        </a:lnTo>
                        <a:lnTo>
                          <a:pt x="351" y="431"/>
                        </a:lnTo>
                        <a:lnTo>
                          <a:pt x="348" y="434"/>
                        </a:lnTo>
                        <a:lnTo>
                          <a:pt x="341" y="442"/>
                        </a:lnTo>
                        <a:lnTo>
                          <a:pt x="334" y="448"/>
                        </a:lnTo>
                        <a:lnTo>
                          <a:pt x="334" y="454"/>
                        </a:lnTo>
                        <a:lnTo>
                          <a:pt x="337" y="460"/>
                        </a:lnTo>
                        <a:lnTo>
                          <a:pt x="339" y="462"/>
                        </a:lnTo>
                        <a:lnTo>
                          <a:pt x="349" y="449"/>
                        </a:lnTo>
                        <a:lnTo>
                          <a:pt x="347" y="451"/>
                        </a:lnTo>
                        <a:lnTo>
                          <a:pt x="342" y="455"/>
                        </a:lnTo>
                        <a:lnTo>
                          <a:pt x="339" y="462"/>
                        </a:lnTo>
                        <a:lnTo>
                          <a:pt x="340" y="466"/>
                        </a:lnTo>
                        <a:lnTo>
                          <a:pt x="345" y="467"/>
                        </a:lnTo>
                        <a:lnTo>
                          <a:pt x="348" y="468"/>
                        </a:lnTo>
                        <a:lnTo>
                          <a:pt x="368" y="453"/>
                        </a:lnTo>
                        <a:close/>
                      </a:path>
                    </a:pathLst>
                  </a:custGeom>
                  <a:solidFill>
                    <a:srgbClr val="D6CF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333" name="Freeform 58">
                    <a:extLst>
                      <a:ext uri="{FF2B5EF4-FFF2-40B4-BE49-F238E27FC236}">
                        <a16:creationId xmlns:a16="http://schemas.microsoft.com/office/drawing/2014/main" id="{58D131E8-9D6C-A343-A5F2-C07EED924F24}"/>
                      </a:ext>
                    </a:extLst>
                  </p:cNvPr>
                  <p:cNvSpPr>
                    <a:spLocks/>
                  </p:cNvSpPr>
                  <p:nvPr/>
                </p:nvSpPr>
                <p:spPr bwMode="auto">
                  <a:xfrm>
                    <a:off x="580" y="2026"/>
                    <a:ext cx="640" cy="414"/>
                  </a:xfrm>
                  <a:custGeom>
                    <a:avLst/>
                    <a:gdLst>
                      <a:gd name="T0" fmla="*/ 241 w 640"/>
                      <a:gd name="T1" fmla="*/ 318 h 414"/>
                      <a:gd name="T2" fmla="*/ 226 w 640"/>
                      <a:gd name="T3" fmla="*/ 287 h 414"/>
                      <a:gd name="T4" fmla="*/ 200 w 640"/>
                      <a:gd name="T5" fmla="*/ 229 h 414"/>
                      <a:gd name="T6" fmla="*/ 136 w 640"/>
                      <a:gd name="T7" fmla="*/ 159 h 414"/>
                      <a:gd name="T8" fmla="*/ 100 w 640"/>
                      <a:gd name="T9" fmla="*/ 142 h 414"/>
                      <a:gd name="T10" fmla="*/ 36 w 640"/>
                      <a:gd name="T11" fmla="*/ 111 h 414"/>
                      <a:gd name="T12" fmla="*/ 6 w 640"/>
                      <a:gd name="T13" fmla="*/ 70 h 414"/>
                      <a:gd name="T14" fmla="*/ 4 w 640"/>
                      <a:gd name="T15" fmla="*/ 61 h 414"/>
                      <a:gd name="T16" fmla="*/ 4 w 640"/>
                      <a:gd name="T17" fmla="*/ 61 h 414"/>
                      <a:gd name="T18" fmla="*/ 3 w 640"/>
                      <a:gd name="T19" fmla="*/ 48 h 414"/>
                      <a:gd name="T20" fmla="*/ 63 w 640"/>
                      <a:gd name="T21" fmla="*/ 33 h 414"/>
                      <a:gd name="T22" fmla="*/ 95 w 640"/>
                      <a:gd name="T23" fmla="*/ 12 h 414"/>
                      <a:gd name="T24" fmla="*/ 208 w 640"/>
                      <a:gd name="T25" fmla="*/ 0 h 414"/>
                      <a:gd name="T26" fmla="*/ 262 w 640"/>
                      <a:gd name="T27" fmla="*/ 22 h 414"/>
                      <a:gd name="T28" fmla="*/ 324 w 640"/>
                      <a:gd name="T29" fmla="*/ 57 h 414"/>
                      <a:gd name="T30" fmla="*/ 385 w 640"/>
                      <a:gd name="T31" fmla="*/ 58 h 414"/>
                      <a:gd name="T32" fmla="*/ 467 w 640"/>
                      <a:gd name="T33" fmla="*/ 71 h 414"/>
                      <a:gd name="T34" fmla="*/ 550 w 640"/>
                      <a:gd name="T35" fmla="*/ 125 h 414"/>
                      <a:gd name="T36" fmla="*/ 592 w 640"/>
                      <a:gd name="T37" fmla="*/ 179 h 414"/>
                      <a:gd name="T38" fmla="*/ 630 w 640"/>
                      <a:gd name="T39" fmla="*/ 281 h 414"/>
                      <a:gd name="T40" fmla="*/ 640 w 640"/>
                      <a:gd name="T41" fmla="*/ 341 h 414"/>
                      <a:gd name="T42" fmla="*/ 639 w 640"/>
                      <a:gd name="T43" fmla="*/ 361 h 414"/>
                      <a:gd name="T44" fmla="*/ 631 w 640"/>
                      <a:gd name="T45" fmla="*/ 353 h 414"/>
                      <a:gd name="T46" fmla="*/ 624 w 640"/>
                      <a:gd name="T47" fmla="*/ 353 h 414"/>
                      <a:gd name="T48" fmla="*/ 590 w 640"/>
                      <a:gd name="T49" fmla="*/ 366 h 414"/>
                      <a:gd name="T50" fmla="*/ 583 w 640"/>
                      <a:gd name="T51" fmla="*/ 378 h 414"/>
                      <a:gd name="T52" fmla="*/ 586 w 640"/>
                      <a:gd name="T53" fmla="*/ 389 h 414"/>
                      <a:gd name="T54" fmla="*/ 568 w 640"/>
                      <a:gd name="T55" fmla="*/ 382 h 414"/>
                      <a:gd name="T56" fmla="*/ 555 w 640"/>
                      <a:gd name="T57" fmla="*/ 389 h 414"/>
                      <a:gd name="T58" fmla="*/ 551 w 640"/>
                      <a:gd name="T59" fmla="*/ 393 h 414"/>
                      <a:gd name="T60" fmla="*/ 549 w 640"/>
                      <a:gd name="T61" fmla="*/ 402 h 414"/>
                      <a:gd name="T62" fmla="*/ 525 w 640"/>
                      <a:gd name="T63" fmla="*/ 403 h 414"/>
                      <a:gd name="T64" fmla="*/ 513 w 640"/>
                      <a:gd name="T65" fmla="*/ 405 h 414"/>
                      <a:gd name="T66" fmla="*/ 505 w 640"/>
                      <a:gd name="T67" fmla="*/ 412 h 414"/>
                      <a:gd name="T68" fmla="*/ 481 w 640"/>
                      <a:gd name="T69" fmla="*/ 413 h 414"/>
                      <a:gd name="T70" fmla="*/ 439 w 640"/>
                      <a:gd name="T71" fmla="*/ 403 h 414"/>
                      <a:gd name="T72" fmla="*/ 444 w 640"/>
                      <a:gd name="T73" fmla="*/ 403 h 414"/>
                      <a:gd name="T74" fmla="*/ 431 w 640"/>
                      <a:gd name="T75" fmla="*/ 395 h 414"/>
                      <a:gd name="T76" fmla="*/ 433 w 640"/>
                      <a:gd name="T77" fmla="*/ 388 h 414"/>
                      <a:gd name="T78" fmla="*/ 406 w 640"/>
                      <a:gd name="T79" fmla="*/ 376 h 414"/>
                      <a:gd name="T80" fmla="*/ 410 w 640"/>
                      <a:gd name="T81" fmla="*/ 375 h 414"/>
                      <a:gd name="T82" fmla="*/ 385 w 640"/>
                      <a:gd name="T83" fmla="*/ 358 h 414"/>
                      <a:gd name="T84" fmla="*/ 376 w 640"/>
                      <a:gd name="T85" fmla="*/ 338 h 414"/>
                      <a:gd name="T86" fmla="*/ 372 w 640"/>
                      <a:gd name="T87" fmla="*/ 336 h 414"/>
                      <a:gd name="T88" fmla="*/ 388 w 640"/>
                      <a:gd name="T89" fmla="*/ 269 h 414"/>
                      <a:gd name="T90" fmla="*/ 399 w 640"/>
                      <a:gd name="T91" fmla="*/ 250 h 414"/>
                      <a:gd name="T92" fmla="*/ 371 w 640"/>
                      <a:gd name="T93" fmla="*/ 242 h 414"/>
                      <a:gd name="T94" fmla="*/ 364 w 640"/>
                      <a:gd name="T95" fmla="*/ 248 h 414"/>
                      <a:gd name="T96" fmla="*/ 305 w 640"/>
                      <a:gd name="T97" fmla="*/ 258 h 414"/>
                      <a:gd name="T98" fmla="*/ 311 w 640"/>
                      <a:gd name="T99" fmla="*/ 307 h 414"/>
                      <a:gd name="T100" fmla="*/ 288 w 640"/>
                      <a:gd name="T101" fmla="*/ 315 h 414"/>
                      <a:gd name="T102" fmla="*/ 262 w 640"/>
                      <a:gd name="T103" fmla="*/ 343 h 414"/>
                      <a:gd name="T104" fmla="*/ 250 w 640"/>
                      <a:gd name="T105" fmla="*/ 347 h 414"/>
                      <a:gd name="T106" fmla="*/ 245 w 640"/>
                      <a:gd name="T107" fmla="*/ 345 h 4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0" h="414">
                        <a:moveTo>
                          <a:pt x="245" y="345"/>
                        </a:moveTo>
                        <a:lnTo>
                          <a:pt x="245" y="340"/>
                        </a:lnTo>
                        <a:lnTo>
                          <a:pt x="244" y="330"/>
                        </a:lnTo>
                        <a:lnTo>
                          <a:pt x="241" y="318"/>
                        </a:lnTo>
                        <a:lnTo>
                          <a:pt x="235" y="306"/>
                        </a:lnTo>
                        <a:lnTo>
                          <a:pt x="229" y="293"/>
                        </a:lnTo>
                        <a:lnTo>
                          <a:pt x="226" y="287"/>
                        </a:lnTo>
                        <a:lnTo>
                          <a:pt x="217" y="268"/>
                        </a:lnTo>
                        <a:lnTo>
                          <a:pt x="200" y="229"/>
                        </a:lnTo>
                        <a:lnTo>
                          <a:pt x="191" y="202"/>
                        </a:lnTo>
                        <a:lnTo>
                          <a:pt x="172" y="187"/>
                        </a:lnTo>
                        <a:lnTo>
                          <a:pt x="136" y="159"/>
                        </a:lnTo>
                        <a:lnTo>
                          <a:pt x="116" y="144"/>
                        </a:lnTo>
                        <a:lnTo>
                          <a:pt x="100" y="142"/>
                        </a:lnTo>
                        <a:lnTo>
                          <a:pt x="68" y="134"/>
                        </a:lnTo>
                        <a:lnTo>
                          <a:pt x="48" y="113"/>
                        </a:lnTo>
                        <a:lnTo>
                          <a:pt x="36" y="111"/>
                        </a:lnTo>
                        <a:lnTo>
                          <a:pt x="15" y="99"/>
                        </a:lnTo>
                        <a:lnTo>
                          <a:pt x="6" y="74"/>
                        </a:lnTo>
                        <a:lnTo>
                          <a:pt x="6" y="70"/>
                        </a:lnTo>
                        <a:lnTo>
                          <a:pt x="5" y="64"/>
                        </a:lnTo>
                        <a:lnTo>
                          <a:pt x="4" y="61"/>
                        </a:lnTo>
                        <a:lnTo>
                          <a:pt x="0" y="57"/>
                        </a:lnTo>
                        <a:lnTo>
                          <a:pt x="0" y="56"/>
                        </a:lnTo>
                        <a:lnTo>
                          <a:pt x="4" y="61"/>
                        </a:lnTo>
                        <a:lnTo>
                          <a:pt x="0" y="57"/>
                        </a:lnTo>
                        <a:lnTo>
                          <a:pt x="0" y="52"/>
                        </a:lnTo>
                        <a:lnTo>
                          <a:pt x="3" y="48"/>
                        </a:lnTo>
                        <a:lnTo>
                          <a:pt x="29" y="40"/>
                        </a:lnTo>
                        <a:lnTo>
                          <a:pt x="51" y="36"/>
                        </a:lnTo>
                        <a:lnTo>
                          <a:pt x="63" y="33"/>
                        </a:lnTo>
                        <a:lnTo>
                          <a:pt x="71" y="25"/>
                        </a:lnTo>
                        <a:lnTo>
                          <a:pt x="83" y="17"/>
                        </a:lnTo>
                        <a:lnTo>
                          <a:pt x="95" y="12"/>
                        </a:lnTo>
                        <a:lnTo>
                          <a:pt x="116" y="10"/>
                        </a:lnTo>
                        <a:lnTo>
                          <a:pt x="155" y="5"/>
                        </a:lnTo>
                        <a:lnTo>
                          <a:pt x="191" y="2"/>
                        </a:lnTo>
                        <a:lnTo>
                          <a:pt x="208" y="0"/>
                        </a:lnTo>
                        <a:lnTo>
                          <a:pt x="225" y="3"/>
                        </a:lnTo>
                        <a:lnTo>
                          <a:pt x="246" y="12"/>
                        </a:lnTo>
                        <a:lnTo>
                          <a:pt x="262" y="22"/>
                        </a:lnTo>
                        <a:lnTo>
                          <a:pt x="310" y="52"/>
                        </a:lnTo>
                        <a:lnTo>
                          <a:pt x="314" y="54"/>
                        </a:lnTo>
                        <a:lnTo>
                          <a:pt x="324" y="57"/>
                        </a:lnTo>
                        <a:lnTo>
                          <a:pt x="338" y="57"/>
                        </a:lnTo>
                        <a:lnTo>
                          <a:pt x="356" y="56"/>
                        </a:lnTo>
                        <a:lnTo>
                          <a:pt x="385" y="58"/>
                        </a:lnTo>
                        <a:lnTo>
                          <a:pt x="417" y="60"/>
                        </a:lnTo>
                        <a:lnTo>
                          <a:pt x="447" y="65"/>
                        </a:lnTo>
                        <a:lnTo>
                          <a:pt x="467" y="71"/>
                        </a:lnTo>
                        <a:lnTo>
                          <a:pt x="483" y="79"/>
                        </a:lnTo>
                        <a:lnTo>
                          <a:pt x="504" y="92"/>
                        </a:lnTo>
                        <a:lnTo>
                          <a:pt x="527" y="108"/>
                        </a:lnTo>
                        <a:lnTo>
                          <a:pt x="550" y="125"/>
                        </a:lnTo>
                        <a:lnTo>
                          <a:pt x="570" y="144"/>
                        </a:lnTo>
                        <a:lnTo>
                          <a:pt x="581" y="159"/>
                        </a:lnTo>
                        <a:lnTo>
                          <a:pt x="592" y="179"/>
                        </a:lnTo>
                        <a:lnTo>
                          <a:pt x="602" y="202"/>
                        </a:lnTo>
                        <a:lnTo>
                          <a:pt x="613" y="228"/>
                        </a:lnTo>
                        <a:lnTo>
                          <a:pt x="622" y="255"/>
                        </a:lnTo>
                        <a:lnTo>
                          <a:pt x="630" y="281"/>
                        </a:lnTo>
                        <a:lnTo>
                          <a:pt x="636" y="305"/>
                        </a:lnTo>
                        <a:lnTo>
                          <a:pt x="639" y="326"/>
                        </a:lnTo>
                        <a:lnTo>
                          <a:pt x="640" y="341"/>
                        </a:lnTo>
                        <a:lnTo>
                          <a:pt x="640" y="346"/>
                        </a:lnTo>
                        <a:lnTo>
                          <a:pt x="639" y="355"/>
                        </a:lnTo>
                        <a:lnTo>
                          <a:pt x="639" y="361"/>
                        </a:lnTo>
                        <a:lnTo>
                          <a:pt x="635" y="359"/>
                        </a:lnTo>
                        <a:lnTo>
                          <a:pt x="633" y="356"/>
                        </a:lnTo>
                        <a:lnTo>
                          <a:pt x="631" y="353"/>
                        </a:lnTo>
                        <a:lnTo>
                          <a:pt x="628" y="352"/>
                        </a:lnTo>
                        <a:lnTo>
                          <a:pt x="625" y="352"/>
                        </a:lnTo>
                        <a:lnTo>
                          <a:pt x="624" y="353"/>
                        </a:lnTo>
                        <a:lnTo>
                          <a:pt x="614" y="361"/>
                        </a:lnTo>
                        <a:lnTo>
                          <a:pt x="601" y="363"/>
                        </a:lnTo>
                        <a:lnTo>
                          <a:pt x="590" y="366"/>
                        </a:lnTo>
                        <a:lnTo>
                          <a:pt x="587" y="369"/>
                        </a:lnTo>
                        <a:lnTo>
                          <a:pt x="585" y="374"/>
                        </a:lnTo>
                        <a:lnTo>
                          <a:pt x="583" y="378"/>
                        </a:lnTo>
                        <a:lnTo>
                          <a:pt x="583" y="381"/>
                        </a:lnTo>
                        <a:lnTo>
                          <a:pt x="586" y="385"/>
                        </a:lnTo>
                        <a:lnTo>
                          <a:pt x="586" y="389"/>
                        </a:lnTo>
                        <a:lnTo>
                          <a:pt x="581" y="387"/>
                        </a:lnTo>
                        <a:lnTo>
                          <a:pt x="574" y="384"/>
                        </a:lnTo>
                        <a:lnTo>
                          <a:pt x="568" y="382"/>
                        </a:lnTo>
                        <a:lnTo>
                          <a:pt x="564" y="387"/>
                        </a:lnTo>
                        <a:lnTo>
                          <a:pt x="560" y="389"/>
                        </a:lnTo>
                        <a:lnTo>
                          <a:pt x="555" y="389"/>
                        </a:lnTo>
                        <a:lnTo>
                          <a:pt x="553" y="389"/>
                        </a:lnTo>
                        <a:lnTo>
                          <a:pt x="552" y="391"/>
                        </a:lnTo>
                        <a:lnTo>
                          <a:pt x="551" y="393"/>
                        </a:lnTo>
                        <a:lnTo>
                          <a:pt x="549" y="396"/>
                        </a:lnTo>
                        <a:lnTo>
                          <a:pt x="550" y="399"/>
                        </a:lnTo>
                        <a:lnTo>
                          <a:pt x="549" y="402"/>
                        </a:lnTo>
                        <a:lnTo>
                          <a:pt x="542" y="403"/>
                        </a:lnTo>
                        <a:lnTo>
                          <a:pt x="532" y="402"/>
                        </a:lnTo>
                        <a:lnTo>
                          <a:pt x="525" y="403"/>
                        </a:lnTo>
                        <a:lnTo>
                          <a:pt x="521" y="404"/>
                        </a:lnTo>
                        <a:lnTo>
                          <a:pt x="517" y="405"/>
                        </a:lnTo>
                        <a:lnTo>
                          <a:pt x="513" y="405"/>
                        </a:lnTo>
                        <a:lnTo>
                          <a:pt x="510" y="407"/>
                        </a:lnTo>
                        <a:lnTo>
                          <a:pt x="508" y="410"/>
                        </a:lnTo>
                        <a:lnTo>
                          <a:pt x="505" y="412"/>
                        </a:lnTo>
                        <a:lnTo>
                          <a:pt x="497" y="413"/>
                        </a:lnTo>
                        <a:lnTo>
                          <a:pt x="489" y="412"/>
                        </a:lnTo>
                        <a:lnTo>
                          <a:pt x="481" y="413"/>
                        </a:lnTo>
                        <a:lnTo>
                          <a:pt x="465" y="414"/>
                        </a:lnTo>
                        <a:lnTo>
                          <a:pt x="450" y="412"/>
                        </a:lnTo>
                        <a:lnTo>
                          <a:pt x="439" y="403"/>
                        </a:lnTo>
                        <a:lnTo>
                          <a:pt x="441" y="403"/>
                        </a:lnTo>
                        <a:lnTo>
                          <a:pt x="442" y="403"/>
                        </a:lnTo>
                        <a:lnTo>
                          <a:pt x="444" y="403"/>
                        </a:lnTo>
                        <a:lnTo>
                          <a:pt x="441" y="398"/>
                        </a:lnTo>
                        <a:lnTo>
                          <a:pt x="436" y="396"/>
                        </a:lnTo>
                        <a:lnTo>
                          <a:pt x="431" y="395"/>
                        </a:lnTo>
                        <a:lnTo>
                          <a:pt x="431" y="393"/>
                        </a:lnTo>
                        <a:lnTo>
                          <a:pt x="433" y="390"/>
                        </a:lnTo>
                        <a:lnTo>
                          <a:pt x="433" y="388"/>
                        </a:lnTo>
                        <a:lnTo>
                          <a:pt x="425" y="382"/>
                        </a:lnTo>
                        <a:lnTo>
                          <a:pt x="415" y="379"/>
                        </a:lnTo>
                        <a:lnTo>
                          <a:pt x="406" y="376"/>
                        </a:lnTo>
                        <a:lnTo>
                          <a:pt x="407" y="376"/>
                        </a:lnTo>
                        <a:lnTo>
                          <a:pt x="409" y="376"/>
                        </a:lnTo>
                        <a:lnTo>
                          <a:pt x="410" y="375"/>
                        </a:lnTo>
                        <a:lnTo>
                          <a:pt x="400" y="371"/>
                        </a:lnTo>
                        <a:lnTo>
                          <a:pt x="390" y="366"/>
                        </a:lnTo>
                        <a:lnTo>
                          <a:pt x="385" y="358"/>
                        </a:lnTo>
                        <a:lnTo>
                          <a:pt x="382" y="351"/>
                        </a:lnTo>
                        <a:lnTo>
                          <a:pt x="379" y="345"/>
                        </a:lnTo>
                        <a:lnTo>
                          <a:pt x="376" y="338"/>
                        </a:lnTo>
                        <a:lnTo>
                          <a:pt x="375" y="338"/>
                        </a:lnTo>
                        <a:lnTo>
                          <a:pt x="373" y="337"/>
                        </a:lnTo>
                        <a:lnTo>
                          <a:pt x="372" y="336"/>
                        </a:lnTo>
                        <a:lnTo>
                          <a:pt x="371" y="313"/>
                        </a:lnTo>
                        <a:lnTo>
                          <a:pt x="376" y="289"/>
                        </a:lnTo>
                        <a:lnTo>
                          <a:pt x="388" y="269"/>
                        </a:lnTo>
                        <a:lnTo>
                          <a:pt x="395" y="262"/>
                        </a:lnTo>
                        <a:lnTo>
                          <a:pt x="398" y="258"/>
                        </a:lnTo>
                        <a:lnTo>
                          <a:pt x="399" y="250"/>
                        </a:lnTo>
                        <a:lnTo>
                          <a:pt x="389" y="248"/>
                        </a:lnTo>
                        <a:lnTo>
                          <a:pt x="380" y="244"/>
                        </a:lnTo>
                        <a:lnTo>
                          <a:pt x="371" y="242"/>
                        </a:lnTo>
                        <a:lnTo>
                          <a:pt x="369" y="245"/>
                        </a:lnTo>
                        <a:lnTo>
                          <a:pt x="366" y="247"/>
                        </a:lnTo>
                        <a:lnTo>
                          <a:pt x="364" y="248"/>
                        </a:lnTo>
                        <a:lnTo>
                          <a:pt x="345" y="252"/>
                        </a:lnTo>
                        <a:lnTo>
                          <a:pt x="324" y="256"/>
                        </a:lnTo>
                        <a:lnTo>
                          <a:pt x="305" y="258"/>
                        </a:lnTo>
                        <a:lnTo>
                          <a:pt x="306" y="275"/>
                        </a:lnTo>
                        <a:lnTo>
                          <a:pt x="310" y="290"/>
                        </a:lnTo>
                        <a:lnTo>
                          <a:pt x="311" y="307"/>
                        </a:lnTo>
                        <a:lnTo>
                          <a:pt x="301" y="309"/>
                        </a:lnTo>
                        <a:lnTo>
                          <a:pt x="292" y="309"/>
                        </a:lnTo>
                        <a:lnTo>
                          <a:pt x="288" y="315"/>
                        </a:lnTo>
                        <a:lnTo>
                          <a:pt x="284" y="329"/>
                        </a:lnTo>
                        <a:lnTo>
                          <a:pt x="273" y="338"/>
                        </a:lnTo>
                        <a:lnTo>
                          <a:pt x="262" y="343"/>
                        </a:lnTo>
                        <a:lnTo>
                          <a:pt x="258" y="344"/>
                        </a:lnTo>
                        <a:lnTo>
                          <a:pt x="254" y="346"/>
                        </a:lnTo>
                        <a:lnTo>
                          <a:pt x="250" y="347"/>
                        </a:lnTo>
                        <a:lnTo>
                          <a:pt x="249" y="346"/>
                        </a:lnTo>
                        <a:lnTo>
                          <a:pt x="247" y="346"/>
                        </a:lnTo>
                        <a:lnTo>
                          <a:pt x="245" y="345"/>
                        </a:lnTo>
                        <a:close/>
                      </a:path>
                    </a:pathLst>
                  </a:custGeom>
                  <a:solidFill>
                    <a:srgbClr val="857F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334" name="Freeform 59">
                    <a:extLst>
                      <a:ext uri="{FF2B5EF4-FFF2-40B4-BE49-F238E27FC236}">
                        <a16:creationId xmlns:a16="http://schemas.microsoft.com/office/drawing/2014/main" id="{11BC6183-18DB-C54A-B0D2-41DA077E42C2}"/>
                      </a:ext>
                    </a:extLst>
                  </p:cNvPr>
                  <p:cNvSpPr>
                    <a:spLocks/>
                  </p:cNvSpPr>
                  <p:nvPr/>
                </p:nvSpPr>
                <p:spPr bwMode="auto">
                  <a:xfrm>
                    <a:off x="675" y="2070"/>
                    <a:ext cx="54" cy="36"/>
                  </a:xfrm>
                  <a:custGeom>
                    <a:avLst/>
                    <a:gdLst>
                      <a:gd name="T0" fmla="*/ 26 w 54"/>
                      <a:gd name="T1" fmla="*/ 0 h 36"/>
                      <a:gd name="T2" fmla="*/ 14 w 54"/>
                      <a:gd name="T3" fmla="*/ 3 h 36"/>
                      <a:gd name="T4" fmla="*/ 4 w 54"/>
                      <a:gd name="T5" fmla="*/ 10 h 36"/>
                      <a:gd name="T6" fmla="*/ 0 w 54"/>
                      <a:gd name="T7" fmla="*/ 19 h 36"/>
                      <a:gd name="T8" fmla="*/ 0 w 54"/>
                      <a:gd name="T9" fmla="*/ 19 h 36"/>
                      <a:gd name="T10" fmla="*/ 3 w 54"/>
                      <a:gd name="T11" fmla="*/ 27 h 36"/>
                      <a:gd name="T12" fmla="*/ 13 w 54"/>
                      <a:gd name="T13" fmla="*/ 33 h 36"/>
                      <a:gd name="T14" fmla="*/ 25 w 54"/>
                      <a:gd name="T15" fmla="*/ 36 h 36"/>
                      <a:gd name="T16" fmla="*/ 25 w 54"/>
                      <a:gd name="T17" fmla="*/ 36 h 36"/>
                      <a:gd name="T18" fmla="*/ 38 w 54"/>
                      <a:gd name="T19" fmla="*/ 35 h 36"/>
                      <a:gd name="T20" fmla="*/ 49 w 54"/>
                      <a:gd name="T21" fmla="*/ 31 h 36"/>
                      <a:gd name="T22" fmla="*/ 54 w 54"/>
                      <a:gd name="T23" fmla="*/ 24 h 36"/>
                      <a:gd name="T24" fmla="*/ 54 w 54"/>
                      <a:gd name="T25" fmla="*/ 24 h 36"/>
                      <a:gd name="T26" fmla="*/ 50 w 54"/>
                      <a:gd name="T27" fmla="*/ 13 h 36"/>
                      <a:gd name="T28" fmla="*/ 39 w 54"/>
                      <a:gd name="T29" fmla="*/ 5 h 36"/>
                      <a:gd name="T30" fmla="*/ 26 w 54"/>
                      <a:gd name="T31" fmla="*/ 0 h 36"/>
                      <a:gd name="T32" fmla="*/ 26 w 5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36">
                        <a:moveTo>
                          <a:pt x="26" y="0"/>
                        </a:moveTo>
                        <a:lnTo>
                          <a:pt x="14" y="3"/>
                        </a:lnTo>
                        <a:lnTo>
                          <a:pt x="4" y="10"/>
                        </a:lnTo>
                        <a:lnTo>
                          <a:pt x="0" y="19"/>
                        </a:lnTo>
                        <a:lnTo>
                          <a:pt x="3" y="27"/>
                        </a:lnTo>
                        <a:lnTo>
                          <a:pt x="13" y="33"/>
                        </a:lnTo>
                        <a:lnTo>
                          <a:pt x="25" y="36"/>
                        </a:lnTo>
                        <a:lnTo>
                          <a:pt x="38" y="35"/>
                        </a:lnTo>
                        <a:lnTo>
                          <a:pt x="49" y="31"/>
                        </a:lnTo>
                        <a:lnTo>
                          <a:pt x="54" y="24"/>
                        </a:lnTo>
                        <a:lnTo>
                          <a:pt x="50" y="13"/>
                        </a:lnTo>
                        <a:lnTo>
                          <a:pt x="39" y="5"/>
                        </a:lnTo>
                        <a:lnTo>
                          <a:pt x="26" y="0"/>
                        </a:lnTo>
                        <a:close/>
                      </a:path>
                    </a:pathLst>
                  </a:custGeom>
                  <a:solidFill>
                    <a:srgbClr val="D7D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335" name="Freeform 60">
                    <a:extLst>
                      <a:ext uri="{FF2B5EF4-FFF2-40B4-BE49-F238E27FC236}">
                        <a16:creationId xmlns:a16="http://schemas.microsoft.com/office/drawing/2014/main" id="{C4C87D26-3D4D-9C4E-B72D-8189AED0F136}"/>
                      </a:ext>
                    </a:extLst>
                  </p:cNvPr>
                  <p:cNvSpPr>
                    <a:spLocks/>
                  </p:cNvSpPr>
                  <p:nvPr/>
                </p:nvSpPr>
                <p:spPr bwMode="auto">
                  <a:xfrm>
                    <a:off x="686" y="2076"/>
                    <a:ext cx="35" cy="27"/>
                  </a:xfrm>
                  <a:custGeom>
                    <a:avLst/>
                    <a:gdLst>
                      <a:gd name="T0" fmla="*/ 13 w 35"/>
                      <a:gd name="T1" fmla="*/ 0 h 27"/>
                      <a:gd name="T2" fmla="*/ 6 w 35"/>
                      <a:gd name="T3" fmla="*/ 1 h 27"/>
                      <a:gd name="T4" fmla="*/ 2 w 35"/>
                      <a:gd name="T5" fmla="*/ 4 h 27"/>
                      <a:gd name="T6" fmla="*/ 0 w 35"/>
                      <a:gd name="T7" fmla="*/ 11 h 27"/>
                      <a:gd name="T8" fmla="*/ 0 w 35"/>
                      <a:gd name="T9" fmla="*/ 11 h 27"/>
                      <a:gd name="T10" fmla="*/ 2 w 35"/>
                      <a:gd name="T11" fmla="*/ 19 h 27"/>
                      <a:gd name="T12" fmla="*/ 7 w 35"/>
                      <a:gd name="T13" fmla="*/ 25 h 27"/>
                      <a:gd name="T14" fmla="*/ 15 w 35"/>
                      <a:gd name="T15" fmla="*/ 27 h 27"/>
                      <a:gd name="T16" fmla="*/ 15 w 35"/>
                      <a:gd name="T17" fmla="*/ 27 h 27"/>
                      <a:gd name="T18" fmla="*/ 24 w 35"/>
                      <a:gd name="T19" fmla="*/ 27 h 27"/>
                      <a:gd name="T20" fmla="*/ 31 w 35"/>
                      <a:gd name="T21" fmla="*/ 25 h 27"/>
                      <a:gd name="T22" fmla="*/ 35 w 35"/>
                      <a:gd name="T23" fmla="*/ 19 h 27"/>
                      <a:gd name="T24" fmla="*/ 35 w 35"/>
                      <a:gd name="T25" fmla="*/ 19 h 27"/>
                      <a:gd name="T26" fmla="*/ 31 w 35"/>
                      <a:gd name="T27" fmla="*/ 10 h 27"/>
                      <a:gd name="T28" fmla="*/ 23 w 35"/>
                      <a:gd name="T29" fmla="*/ 3 h 27"/>
                      <a:gd name="T30" fmla="*/ 13 w 35"/>
                      <a:gd name="T31" fmla="*/ 0 h 27"/>
                      <a:gd name="T32" fmla="*/ 13 w 35"/>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 h="27">
                        <a:moveTo>
                          <a:pt x="13" y="0"/>
                        </a:moveTo>
                        <a:lnTo>
                          <a:pt x="6" y="1"/>
                        </a:lnTo>
                        <a:lnTo>
                          <a:pt x="2" y="4"/>
                        </a:lnTo>
                        <a:lnTo>
                          <a:pt x="0" y="11"/>
                        </a:lnTo>
                        <a:lnTo>
                          <a:pt x="2" y="19"/>
                        </a:lnTo>
                        <a:lnTo>
                          <a:pt x="7" y="25"/>
                        </a:lnTo>
                        <a:lnTo>
                          <a:pt x="15" y="27"/>
                        </a:lnTo>
                        <a:lnTo>
                          <a:pt x="24" y="27"/>
                        </a:lnTo>
                        <a:lnTo>
                          <a:pt x="31" y="25"/>
                        </a:lnTo>
                        <a:lnTo>
                          <a:pt x="35" y="19"/>
                        </a:lnTo>
                        <a:lnTo>
                          <a:pt x="31" y="10"/>
                        </a:lnTo>
                        <a:lnTo>
                          <a:pt x="23" y="3"/>
                        </a:lnTo>
                        <a:lnTo>
                          <a:pt x="13" y="0"/>
                        </a:lnTo>
                        <a:close/>
                      </a:path>
                    </a:pathLst>
                  </a:custGeom>
                  <a:solidFill>
                    <a:srgbClr val="3C1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336" name="Freeform 61">
                    <a:extLst>
                      <a:ext uri="{FF2B5EF4-FFF2-40B4-BE49-F238E27FC236}">
                        <a16:creationId xmlns:a16="http://schemas.microsoft.com/office/drawing/2014/main" id="{E5FED1DC-17FF-C640-B679-3388CC105951}"/>
                      </a:ext>
                    </a:extLst>
                  </p:cNvPr>
                  <p:cNvSpPr>
                    <a:spLocks/>
                  </p:cNvSpPr>
                  <p:nvPr/>
                </p:nvSpPr>
                <p:spPr bwMode="auto">
                  <a:xfrm>
                    <a:off x="692" y="2080"/>
                    <a:ext cx="10" cy="8"/>
                  </a:xfrm>
                  <a:custGeom>
                    <a:avLst/>
                    <a:gdLst>
                      <a:gd name="T0" fmla="*/ 5 w 10"/>
                      <a:gd name="T1" fmla="*/ 0 h 8"/>
                      <a:gd name="T2" fmla="*/ 2 w 10"/>
                      <a:gd name="T3" fmla="*/ 0 h 8"/>
                      <a:gd name="T4" fmla="*/ 1 w 10"/>
                      <a:gd name="T5" fmla="*/ 1 h 8"/>
                      <a:gd name="T6" fmla="*/ 0 w 10"/>
                      <a:gd name="T7" fmla="*/ 4 h 8"/>
                      <a:gd name="T8" fmla="*/ 0 w 10"/>
                      <a:gd name="T9" fmla="*/ 4 h 8"/>
                      <a:gd name="T10" fmla="*/ 1 w 10"/>
                      <a:gd name="T11" fmla="*/ 6 h 8"/>
                      <a:gd name="T12" fmla="*/ 2 w 10"/>
                      <a:gd name="T13" fmla="*/ 8 h 8"/>
                      <a:gd name="T14" fmla="*/ 5 w 10"/>
                      <a:gd name="T15" fmla="*/ 8 h 8"/>
                      <a:gd name="T16" fmla="*/ 5 w 10"/>
                      <a:gd name="T17" fmla="*/ 8 h 8"/>
                      <a:gd name="T18" fmla="*/ 7 w 10"/>
                      <a:gd name="T19" fmla="*/ 8 h 8"/>
                      <a:gd name="T20" fmla="*/ 9 w 10"/>
                      <a:gd name="T21" fmla="*/ 7 h 8"/>
                      <a:gd name="T22" fmla="*/ 10 w 10"/>
                      <a:gd name="T23" fmla="*/ 5 h 8"/>
                      <a:gd name="T24" fmla="*/ 10 w 10"/>
                      <a:gd name="T25" fmla="*/ 5 h 8"/>
                      <a:gd name="T26" fmla="*/ 9 w 10"/>
                      <a:gd name="T27" fmla="*/ 2 h 8"/>
                      <a:gd name="T28" fmla="*/ 7 w 10"/>
                      <a:gd name="T29" fmla="*/ 1 h 8"/>
                      <a:gd name="T30" fmla="*/ 5 w 10"/>
                      <a:gd name="T31" fmla="*/ 0 h 8"/>
                      <a:gd name="T32" fmla="*/ 5 w 10"/>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8">
                        <a:moveTo>
                          <a:pt x="5" y="0"/>
                        </a:moveTo>
                        <a:lnTo>
                          <a:pt x="2" y="0"/>
                        </a:lnTo>
                        <a:lnTo>
                          <a:pt x="1" y="1"/>
                        </a:lnTo>
                        <a:lnTo>
                          <a:pt x="0" y="4"/>
                        </a:lnTo>
                        <a:lnTo>
                          <a:pt x="1" y="6"/>
                        </a:lnTo>
                        <a:lnTo>
                          <a:pt x="2" y="8"/>
                        </a:lnTo>
                        <a:lnTo>
                          <a:pt x="5" y="8"/>
                        </a:lnTo>
                        <a:lnTo>
                          <a:pt x="7" y="8"/>
                        </a:lnTo>
                        <a:lnTo>
                          <a:pt x="9" y="7"/>
                        </a:lnTo>
                        <a:lnTo>
                          <a:pt x="10" y="5"/>
                        </a:lnTo>
                        <a:lnTo>
                          <a:pt x="9" y="2"/>
                        </a:lnTo>
                        <a:lnTo>
                          <a:pt x="7" y="1"/>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337" name="Freeform 62">
                    <a:extLst>
                      <a:ext uri="{FF2B5EF4-FFF2-40B4-BE49-F238E27FC236}">
                        <a16:creationId xmlns:a16="http://schemas.microsoft.com/office/drawing/2014/main" id="{D0A9C13A-054B-CD4A-8084-6F74B28F8CC4}"/>
                      </a:ext>
                    </a:extLst>
                  </p:cNvPr>
                  <p:cNvSpPr>
                    <a:spLocks/>
                  </p:cNvSpPr>
                  <p:nvPr/>
                </p:nvSpPr>
                <p:spPr bwMode="auto">
                  <a:xfrm>
                    <a:off x="721" y="2172"/>
                    <a:ext cx="69" cy="45"/>
                  </a:xfrm>
                  <a:custGeom>
                    <a:avLst/>
                    <a:gdLst>
                      <a:gd name="T0" fmla="*/ 33 w 69"/>
                      <a:gd name="T1" fmla="*/ 36 h 45"/>
                      <a:gd name="T2" fmla="*/ 44 w 69"/>
                      <a:gd name="T3" fmla="*/ 40 h 45"/>
                      <a:gd name="T4" fmla="*/ 51 w 69"/>
                      <a:gd name="T5" fmla="*/ 45 h 45"/>
                      <a:gd name="T6" fmla="*/ 57 w 69"/>
                      <a:gd name="T7" fmla="*/ 43 h 45"/>
                      <a:gd name="T8" fmla="*/ 57 w 69"/>
                      <a:gd name="T9" fmla="*/ 43 h 45"/>
                      <a:gd name="T10" fmla="*/ 64 w 69"/>
                      <a:gd name="T11" fmla="*/ 31 h 45"/>
                      <a:gd name="T12" fmla="*/ 67 w 69"/>
                      <a:gd name="T13" fmla="*/ 16 h 45"/>
                      <a:gd name="T14" fmla="*/ 69 w 69"/>
                      <a:gd name="T15" fmla="*/ 0 h 45"/>
                      <a:gd name="T16" fmla="*/ 69 w 69"/>
                      <a:gd name="T17" fmla="*/ 0 h 45"/>
                      <a:gd name="T18" fmla="*/ 63 w 69"/>
                      <a:gd name="T19" fmla="*/ 4 h 45"/>
                      <a:gd name="T20" fmla="*/ 59 w 69"/>
                      <a:gd name="T21" fmla="*/ 7 h 45"/>
                      <a:gd name="T22" fmla="*/ 52 w 69"/>
                      <a:gd name="T23" fmla="*/ 10 h 45"/>
                      <a:gd name="T24" fmla="*/ 52 w 69"/>
                      <a:gd name="T25" fmla="*/ 10 h 45"/>
                      <a:gd name="T26" fmla="*/ 35 w 69"/>
                      <a:gd name="T27" fmla="*/ 14 h 45"/>
                      <a:gd name="T28" fmla="*/ 16 w 69"/>
                      <a:gd name="T29" fmla="*/ 10 h 45"/>
                      <a:gd name="T30" fmla="*/ 0 w 69"/>
                      <a:gd name="T31" fmla="*/ 7 h 45"/>
                      <a:gd name="T32" fmla="*/ 0 w 69"/>
                      <a:gd name="T33" fmla="*/ 7 h 45"/>
                      <a:gd name="T34" fmla="*/ 9 w 69"/>
                      <a:gd name="T35" fmla="*/ 13 h 45"/>
                      <a:gd name="T36" fmla="*/ 20 w 69"/>
                      <a:gd name="T37" fmla="*/ 24 h 45"/>
                      <a:gd name="T38" fmla="*/ 32 w 69"/>
                      <a:gd name="T39" fmla="*/ 30 h 45"/>
                      <a:gd name="T40" fmla="*/ 32 w 69"/>
                      <a:gd name="T41" fmla="*/ 30 h 45"/>
                      <a:gd name="T42" fmla="*/ 32 w 69"/>
                      <a:gd name="T43" fmla="*/ 33 h 45"/>
                      <a:gd name="T44" fmla="*/ 32 w 69"/>
                      <a:gd name="T45" fmla="*/ 35 h 45"/>
                      <a:gd name="T46" fmla="*/ 33 w 69"/>
                      <a:gd name="T47" fmla="*/ 36 h 45"/>
                      <a:gd name="T48" fmla="*/ 33 w 69"/>
                      <a:gd name="T49" fmla="*/ 36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9" h="45">
                        <a:moveTo>
                          <a:pt x="33" y="36"/>
                        </a:moveTo>
                        <a:lnTo>
                          <a:pt x="44" y="40"/>
                        </a:lnTo>
                        <a:lnTo>
                          <a:pt x="51" y="45"/>
                        </a:lnTo>
                        <a:lnTo>
                          <a:pt x="57" y="43"/>
                        </a:lnTo>
                        <a:lnTo>
                          <a:pt x="64" y="31"/>
                        </a:lnTo>
                        <a:lnTo>
                          <a:pt x="67" y="16"/>
                        </a:lnTo>
                        <a:lnTo>
                          <a:pt x="69" y="0"/>
                        </a:lnTo>
                        <a:lnTo>
                          <a:pt x="63" y="4"/>
                        </a:lnTo>
                        <a:lnTo>
                          <a:pt x="59" y="7"/>
                        </a:lnTo>
                        <a:lnTo>
                          <a:pt x="52" y="10"/>
                        </a:lnTo>
                        <a:lnTo>
                          <a:pt x="35" y="14"/>
                        </a:lnTo>
                        <a:lnTo>
                          <a:pt x="16" y="10"/>
                        </a:lnTo>
                        <a:lnTo>
                          <a:pt x="0" y="7"/>
                        </a:lnTo>
                        <a:lnTo>
                          <a:pt x="9" y="13"/>
                        </a:lnTo>
                        <a:lnTo>
                          <a:pt x="20" y="24"/>
                        </a:lnTo>
                        <a:lnTo>
                          <a:pt x="32" y="30"/>
                        </a:lnTo>
                        <a:lnTo>
                          <a:pt x="32" y="33"/>
                        </a:lnTo>
                        <a:lnTo>
                          <a:pt x="32" y="35"/>
                        </a:lnTo>
                        <a:lnTo>
                          <a:pt x="33" y="36"/>
                        </a:lnTo>
                        <a:close/>
                      </a:path>
                    </a:pathLst>
                  </a:custGeom>
                  <a:solidFill>
                    <a:srgbClr val="D7D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338" name="Freeform 63">
                    <a:extLst>
                      <a:ext uri="{FF2B5EF4-FFF2-40B4-BE49-F238E27FC236}">
                        <a16:creationId xmlns:a16="http://schemas.microsoft.com/office/drawing/2014/main" id="{3C1A67D5-F50A-FF44-B441-26CB4E06D97E}"/>
                      </a:ext>
                    </a:extLst>
                  </p:cNvPr>
                  <p:cNvSpPr>
                    <a:spLocks/>
                  </p:cNvSpPr>
                  <p:nvPr/>
                </p:nvSpPr>
                <p:spPr bwMode="auto">
                  <a:xfrm>
                    <a:off x="592" y="2089"/>
                    <a:ext cx="101" cy="72"/>
                  </a:xfrm>
                  <a:custGeom>
                    <a:avLst/>
                    <a:gdLst>
                      <a:gd name="T0" fmla="*/ 82 w 101"/>
                      <a:gd name="T1" fmla="*/ 54 h 72"/>
                      <a:gd name="T2" fmla="*/ 80 w 101"/>
                      <a:gd name="T3" fmla="*/ 48 h 72"/>
                      <a:gd name="T4" fmla="*/ 81 w 101"/>
                      <a:gd name="T5" fmla="*/ 40 h 72"/>
                      <a:gd name="T6" fmla="*/ 79 w 101"/>
                      <a:gd name="T7" fmla="*/ 34 h 72"/>
                      <a:gd name="T8" fmla="*/ 79 w 101"/>
                      <a:gd name="T9" fmla="*/ 34 h 72"/>
                      <a:gd name="T10" fmla="*/ 77 w 101"/>
                      <a:gd name="T11" fmla="*/ 32 h 72"/>
                      <a:gd name="T12" fmla="*/ 75 w 101"/>
                      <a:gd name="T13" fmla="*/ 30 h 72"/>
                      <a:gd name="T14" fmla="*/ 73 w 101"/>
                      <a:gd name="T15" fmla="*/ 28 h 72"/>
                      <a:gd name="T16" fmla="*/ 73 w 101"/>
                      <a:gd name="T17" fmla="*/ 28 h 72"/>
                      <a:gd name="T18" fmla="*/ 69 w 101"/>
                      <a:gd name="T19" fmla="*/ 17 h 72"/>
                      <a:gd name="T20" fmla="*/ 72 w 101"/>
                      <a:gd name="T21" fmla="*/ 8 h 72"/>
                      <a:gd name="T22" fmla="*/ 79 w 101"/>
                      <a:gd name="T23" fmla="*/ 3 h 72"/>
                      <a:gd name="T24" fmla="*/ 79 w 101"/>
                      <a:gd name="T25" fmla="*/ 3 h 72"/>
                      <a:gd name="T26" fmla="*/ 77 w 101"/>
                      <a:gd name="T27" fmla="*/ 2 h 72"/>
                      <a:gd name="T28" fmla="*/ 74 w 101"/>
                      <a:gd name="T29" fmla="*/ 1 h 72"/>
                      <a:gd name="T30" fmla="*/ 71 w 101"/>
                      <a:gd name="T31" fmla="*/ 0 h 72"/>
                      <a:gd name="T32" fmla="*/ 71 w 101"/>
                      <a:gd name="T33" fmla="*/ 0 h 72"/>
                      <a:gd name="T34" fmla="*/ 59 w 101"/>
                      <a:gd name="T35" fmla="*/ 8 h 72"/>
                      <a:gd name="T36" fmla="*/ 47 w 101"/>
                      <a:gd name="T37" fmla="*/ 19 h 72"/>
                      <a:gd name="T38" fmla="*/ 41 w 101"/>
                      <a:gd name="T39" fmla="*/ 25 h 72"/>
                      <a:gd name="T40" fmla="*/ 41 w 101"/>
                      <a:gd name="T41" fmla="*/ 25 h 72"/>
                      <a:gd name="T42" fmla="*/ 40 w 101"/>
                      <a:gd name="T43" fmla="*/ 19 h 72"/>
                      <a:gd name="T44" fmla="*/ 37 w 101"/>
                      <a:gd name="T45" fmla="*/ 12 h 72"/>
                      <a:gd name="T46" fmla="*/ 33 w 101"/>
                      <a:gd name="T47" fmla="*/ 7 h 72"/>
                      <a:gd name="T48" fmla="*/ 33 w 101"/>
                      <a:gd name="T49" fmla="*/ 7 h 72"/>
                      <a:gd name="T50" fmla="*/ 23 w 101"/>
                      <a:gd name="T51" fmla="*/ 4 h 72"/>
                      <a:gd name="T52" fmla="*/ 14 w 101"/>
                      <a:gd name="T53" fmla="*/ 0 h 72"/>
                      <a:gd name="T54" fmla="*/ 5 w 101"/>
                      <a:gd name="T55" fmla="*/ 0 h 72"/>
                      <a:gd name="T56" fmla="*/ 5 w 101"/>
                      <a:gd name="T57" fmla="*/ 0 h 72"/>
                      <a:gd name="T58" fmla="*/ 0 w 101"/>
                      <a:gd name="T59" fmla="*/ 11 h 72"/>
                      <a:gd name="T60" fmla="*/ 1 w 101"/>
                      <a:gd name="T61" fmla="*/ 22 h 72"/>
                      <a:gd name="T62" fmla="*/ 6 w 101"/>
                      <a:gd name="T63" fmla="*/ 30 h 72"/>
                      <a:gd name="T64" fmla="*/ 6 w 101"/>
                      <a:gd name="T65" fmla="*/ 30 h 72"/>
                      <a:gd name="T66" fmla="*/ 22 w 101"/>
                      <a:gd name="T67" fmla="*/ 41 h 72"/>
                      <a:gd name="T68" fmla="*/ 49 w 101"/>
                      <a:gd name="T69" fmla="*/ 59 h 72"/>
                      <a:gd name="T70" fmla="*/ 78 w 101"/>
                      <a:gd name="T71" fmla="*/ 72 h 72"/>
                      <a:gd name="T72" fmla="*/ 101 w 101"/>
                      <a:gd name="T73" fmla="*/ 70 h 72"/>
                      <a:gd name="T74" fmla="*/ 101 w 101"/>
                      <a:gd name="T75" fmla="*/ 70 h 72"/>
                      <a:gd name="T76" fmla="*/ 97 w 101"/>
                      <a:gd name="T77" fmla="*/ 63 h 72"/>
                      <a:gd name="T78" fmla="*/ 90 w 101"/>
                      <a:gd name="T79" fmla="*/ 58 h 72"/>
                      <a:gd name="T80" fmla="*/ 82 w 101"/>
                      <a:gd name="T81" fmla="*/ 54 h 72"/>
                      <a:gd name="T82" fmla="*/ 82 w 101"/>
                      <a:gd name="T83" fmla="*/ 54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1" h="72">
                        <a:moveTo>
                          <a:pt x="82" y="54"/>
                        </a:moveTo>
                        <a:lnTo>
                          <a:pt x="80" y="48"/>
                        </a:lnTo>
                        <a:lnTo>
                          <a:pt x="81" y="40"/>
                        </a:lnTo>
                        <a:lnTo>
                          <a:pt x="79" y="34"/>
                        </a:lnTo>
                        <a:lnTo>
                          <a:pt x="77" y="32"/>
                        </a:lnTo>
                        <a:lnTo>
                          <a:pt x="75" y="30"/>
                        </a:lnTo>
                        <a:lnTo>
                          <a:pt x="73" y="28"/>
                        </a:lnTo>
                        <a:lnTo>
                          <a:pt x="69" y="17"/>
                        </a:lnTo>
                        <a:lnTo>
                          <a:pt x="72" y="8"/>
                        </a:lnTo>
                        <a:lnTo>
                          <a:pt x="79" y="3"/>
                        </a:lnTo>
                        <a:lnTo>
                          <a:pt x="77" y="2"/>
                        </a:lnTo>
                        <a:lnTo>
                          <a:pt x="74" y="1"/>
                        </a:lnTo>
                        <a:lnTo>
                          <a:pt x="71" y="0"/>
                        </a:lnTo>
                        <a:lnTo>
                          <a:pt x="59" y="8"/>
                        </a:lnTo>
                        <a:lnTo>
                          <a:pt x="47" y="19"/>
                        </a:lnTo>
                        <a:lnTo>
                          <a:pt x="41" y="25"/>
                        </a:lnTo>
                        <a:lnTo>
                          <a:pt x="40" y="19"/>
                        </a:lnTo>
                        <a:lnTo>
                          <a:pt x="37" y="12"/>
                        </a:lnTo>
                        <a:lnTo>
                          <a:pt x="33" y="7"/>
                        </a:lnTo>
                        <a:lnTo>
                          <a:pt x="23" y="4"/>
                        </a:lnTo>
                        <a:lnTo>
                          <a:pt x="14" y="0"/>
                        </a:lnTo>
                        <a:lnTo>
                          <a:pt x="5" y="0"/>
                        </a:lnTo>
                        <a:lnTo>
                          <a:pt x="0" y="11"/>
                        </a:lnTo>
                        <a:lnTo>
                          <a:pt x="1" y="22"/>
                        </a:lnTo>
                        <a:lnTo>
                          <a:pt x="6" y="30"/>
                        </a:lnTo>
                        <a:lnTo>
                          <a:pt x="22" y="41"/>
                        </a:lnTo>
                        <a:lnTo>
                          <a:pt x="49" y="59"/>
                        </a:lnTo>
                        <a:lnTo>
                          <a:pt x="78" y="72"/>
                        </a:lnTo>
                        <a:lnTo>
                          <a:pt x="101" y="70"/>
                        </a:lnTo>
                        <a:lnTo>
                          <a:pt x="97" y="63"/>
                        </a:lnTo>
                        <a:lnTo>
                          <a:pt x="90" y="58"/>
                        </a:lnTo>
                        <a:lnTo>
                          <a:pt x="82" y="54"/>
                        </a:lnTo>
                        <a:close/>
                      </a:path>
                    </a:pathLst>
                  </a:custGeom>
                  <a:solidFill>
                    <a:srgbClr val="D7D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339" name="Freeform 64">
                    <a:extLst>
                      <a:ext uri="{FF2B5EF4-FFF2-40B4-BE49-F238E27FC236}">
                        <a16:creationId xmlns:a16="http://schemas.microsoft.com/office/drawing/2014/main" id="{1196BD44-1097-384F-92E6-B0EB3AB52EF8}"/>
                      </a:ext>
                    </a:extLst>
                  </p:cNvPr>
                  <p:cNvSpPr>
                    <a:spLocks/>
                  </p:cNvSpPr>
                  <p:nvPr/>
                </p:nvSpPr>
                <p:spPr bwMode="auto">
                  <a:xfrm>
                    <a:off x="925" y="2450"/>
                    <a:ext cx="45" cy="23"/>
                  </a:xfrm>
                  <a:custGeom>
                    <a:avLst/>
                    <a:gdLst>
                      <a:gd name="T0" fmla="*/ 0 w 45"/>
                      <a:gd name="T1" fmla="*/ 23 h 23"/>
                      <a:gd name="T2" fmla="*/ 4 w 45"/>
                      <a:gd name="T3" fmla="*/ 17 h 23"/>
                      <a:gd name="T4" fmla="*/ 11 w 45"/>
                      <a:gd name="T5" fmla="*/ 10 h 23"/>
                      <a:gd name="T6" fmla="*/ 16 w 45"/>
                      <a:gd name="T7" fmla="*/ 5 h 23"/>
                      <a:gd name="T8" fmla="*/ 26 w 45"/>
                      <a:gd name="T9" fmla="*/ 0 h 23"/>
                      <a:gd name="T10" fmla="*/ 34 w 45"/>
                      <a:gd name="T11" fmla="*/ 1 h 23"/>
                      <a:gd name="T12" fmla="*/ 45 w 45"/>
                      <a:gd name="T13" fmla="*/ 1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23">
                        <a:moveTo>
                          <a:pt x="0" y="23"/>
                        </a:moveTo>
                        <a:lnTo>
                          <a:pt x="4" y="17"/>
                        </a:lnTo>
                        <a:lnTo>
                          <a:pt x="11" y="10"/>
                        </a:lnTo>
                        <a:lnTo>
                          <a:pt x="16" y="5"/>
                        </a:lnTo>
                        <a:lnTo>
                          <a:pt x="26" y="0"/>
                        </a:lnTo>
                        <a:lnTo>
                          <a:pt x="34" y="1"/>
                        </a:lnTo>
                        <a:lnTo>
                          <a:pt x="45" y="1"/>
                        </a:lnTo>
                      </a:path>
                    </a:pathLst>
                  </a:custGeom>
                  <a:noFill/>
                  <a:ln w="1270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40" name="Freeform 65">
                    <a:extLst>
                      <a:ext uri="{FF2B5EF4-FFF2-40B4-BE49-F238E27FC236}">
                        <a16:creationId xmlns:a16="http://schemas.microsoft.com/office/drawing/2014/main" id="{48903763-FAF4-124E-9E7F-296103FEA3C4}"/>
                      </a:ext>
                    </a:extLst>
                  </p:cNvPr>
                  <p:cNvSpPr>
                    <a:spLocks/>
                  </p:cNvSpPr>
                  <p:nvPr/>
                </p:nvSpPr>
                <p:spPr bwMode="auto">
                  <a:xfrm>
                    <a:off x="950" y="2462"/>
                    <a:ext cx="32" cy="15"/>
                  </a:xfrm>
                  <a:custGeom>
                    <a:avLst/>
                    <a:gdLst>
                      <a:gd name="T0" fmla="*/ 0 w 32"/>
                      <a:gd name="T1" fmla="*/ 15 h 15"/>
                      <a:gd name="T2" fmla="*/ 2 w 32"/>
                      <a:gd name="T3" fmla="*/ 11 h 15"/>
                      <a:gd name="T4" fmla="*/ 6 w 32"/>
                      <a:gd name="T5" fmla="*/ 8 h 15"/>
                      <a:gd name="T6" fmla="*/ 9 w 32"/>
                      <a:gd name="T7" fmla="*/ 6 h 15"/>
                      <a:gd name="T8" fmla="*/ 17 w 32"/>
                      <a:gd name="T9" fmla="*/ 4 h 15"/>
                      <a:gd name="T10" fmla="*/ 25 w 32"/>
                      <a:gd name="T11" fmla="*/ 2 h 15"/>
                      <a:gd name="T12" fmla="*/ 32 w 32"/>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5">
                        <a:moveTo>
                          <a:pt x="0" y="15"/>
                        </a:moveTo>
                        <a:lnTo>
                          <a:pt x="2" y="11"/>
                        </a:lnTo>
                        <a:lnTo>
                          <a:pt x="6" y="8"/>
                        </a:lnTo>
                        <a:lnTo>
                          <a:pt x="9" y="6"/>
                        </a:lnTo>
                        <a:lnTo>
                          <a:pt x="17" y="4"/>
                        </a:lnTo>
                        <a:lnTo>
                          <a:pt x="25" y="2"/>
                        </a:lnTo>
                        <a:lnTo>
                          <a:pt x="32" y="0"/>
                        </a:lnTo>
                      </a:path>
                    </a:pathLst>
                  </a:custGeom>
                  <a:noFill/>
                  <a:ln w="1270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41" name="Freeform 66">
                    <a:extLst>
                      <a:ext uri="{FF2B5EF4-FFF2-40B4-BE49-F238E27FC236}">
                        <a16:creationId xmlns:a16="http://schemas.microsoft.com/office/drawing/2014/main" id="{7EB9167B-0828-E24F-9FA2-B08A0C983DFB}"/>
                      </a:ext>
                    </a:extLst>
                  </p:cNvPr>
                  <p:cNvSpPr>
                    <a:spLocks/>
                  </p:cNvSpPr>
                  <p:nvPr/>
                </p:nvSpPr>
                <p:spPr bwMode="auto">
                  <a:xfrm>
                    <a:off x="584" y="2081"/>
                    <a:ext cx="6" cy="7"/>
                  </a:xfrm>
                  <a:custGeom>
                    <a:avLst/>
                    <a:gdLst>
                      <a:gd name="T0" fmla="*/ 0 w 6"/>
                      <a:gd name="T1" fmla="*/ 7 h 7"/>
                      <a:gd name="T2" fmla="*/ 0 w 6"/>
                      <a:gd name="T3" fmla="*/ 5 h 7"/>
                      <a:gd name="T4" fmla="*/ 2 w 6"/>
                      <a:gd name="T5" fmla="*/ 3 h 7"/>
                      <a:gd name="T6" fmla="*/ 6 w 6"/>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0" y="7"/>
                        </a:moveTo>
                        <a:lnTo>
                          <a:pt x="0" y="5"/>
                        </a:lnTo>
                        <a:lnTo>
                          <a:pt x="2" y="3"/>
                        </a:lnTo>
                        <a:lnTo>
                          <a:pt x="6" y="0"/>
                        </a:lnTo>
                      </a:path>
                    </a:pathLst>
                  </a:custGeom>
                  <a:noFill/>
                  <a:ln w="635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42" name="Freeform 67">
                    <a:extLst>
                      <a:ext uri="{FF2B5EF4-FFF2-40B4-BE49-F238E27FC236}">
                        <a16:creationId xmlns:a16="http://schemas.microsoft.com/office/drawing/2014/main" id="{D9DE9616-8E28-E543-99FD-364F669F0257}"/>
                      </a:ext>
                    </a:extLst>
                  </p:cNvPr>
                  <p:cNvSpPr>
                    <a:spLocks/>
                  </p:cNvSpPr>
                  <p:nvPr/>
                </p:nvSpPr>
                <p:spPr bwMode="auto">
                  <a:xfrm>
                    <a:off x="934" y="2459"/>
                    <a:ext cx="94" cy="43"/>
                  </a:xfrm>
                  <a:custGeom>
                    <a:avLst/>
                    <a:gdLst>
                      <a:gd name="T0" fmla="*/ 10 w 94"/>
                      <a:gd name="T1" fmla="*/ 16 h 43"/>
                      <a:gd name="T2" fmla="*/ 16 w 94"/>
                      <a:gd name="T3" fmla="*/ 18 h 43"/>
                      <a:gd name="T4" fmla="*/ 14 w 94"/>
                      <a:gd name="T5" fmla="*/ 20 h 43"/>
                      <a:gd name="T6" fmla="*/ 10 w 94"/>
                      <a:gd name="T7" fmla="*/ 23 h 43"/>
                      <a:gd name="T8" fmla="*/ 5 w 94"/>
                      <a:gd name="T9" fmla="*/ 28 h 43"/>
                      <a:gd name="T10" fmla="*/ 0 w 94"/>
                      <a:gd name="T11" fmla="*/ 36 h 43"/>
                      <a:gd name="T12" fmla="*/ 7 w 94"/>
                      <a:gd name="T13" fmla="*/ 41 h 43"/>
                      <a:gd name="T14" fmla="*/ 11 w 94"/>
                      <a:gd name="T15" fmla="*/ 43 h 43"/>
                      <a:gd name="T16" fmla="*/ 23 w 94"/>
                      <a:gd name="T17" fmla="*/ 29 h 43"/>
                      <a:gd name="T18" fmla="*/ 29 w 94"/>
                      <a:gd name="T19" fmla="*/ 26 h 43"/>
                      <a:gd name="T20" fmla="*/ 43 w 94"/>
                      <a:gd name="T21" fmla="*/ 19 h 43"/>
                      <a:gd name="T22" fmla="*/ 56 w 94"/>
                      <a:gd name="T23" fmla="*/ 13 h 43"/>
                      <a:gd name="T24" fmla="*/ 71 w 94"/>
                      <a:gd name="T25" fmla="*/ 7 h 43"/>
                      <a:gd name="T26" fmla="*/ 87 w 94"/>
                      <a:gd name="T27" fmla="*/ 2 h 43"/>
                      <a:gd name="T28" fmla="*/ 94 w 94"/>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4" h="43">
                        <a:moveTo>
                          <a:pt x="10" y="16"/>
                        </a:moveTo>
                        <a:lnTo>
                          <a:pt x="16" y="18"/>
                        </a:lnTo>
                        <a:lnTo>
                          <a:pt x="14" y="20"/>
                        </a:lnTo>
                        <a:lnTo>
                          <a:pt x="10" y="23"/>
                        </a:lnTo>
                        <a:lnTo>
                          <a:pt x="5" y="28"/>
                        </a:lnTo>
                        <a:lnTo>
                          <a:pt x="0" y="36"/>
                        </a:lnTo>
                        <a:lnTo>
                          <a:pt x="7" y="41"/>
                        </a:lnTo>
                        <a:lnTo>
                          <a:pt x="11" y="43"/>
                        </a:lnTo>
                        <a:lnTo>
                          <a:pt x="23" y="29"/>
                        </a:lnTo>
                        <a:lnTo>
                          <a:pt x="29" y="26"/>
                        </a:lnTo>
                        <a:lnTo>
                          <a:pt x="43" y="19"/>
                        </a:lnTo>
                        <a:lnTo>
                          <a:pt x="56" y="13"/>
                        </a:lnTo>
                        <a:lnTo>
                          <a:pt x="71" y="7"/>
                        </a:lnTo>
                        <a:lnTo>
                          <a:pt x="87" y="2"/>
                        </a:lnTo>
                        <a:lnTo>
                          <a:pt x="94"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43" name="Line 68">
                    <a:extLst>
                      <a:ext uri="{FF2B5EF4-FFF2-40B4-BE49-F238E27FC236}">
                        <a16:creationId xmlns:a16="http://schemas.microsoft.com/office/drawing/2014/main" id="{47E7FB24-D24A-6C4D-A65E-1D1786F06597}"/>
                      </a:ext>
                    </a:extLst>
                  </p:cNvPr>
                  <p:cNvSpPr>
                    <a:spLocks noChangeShapeType="1"/>
                  </p:cNvSpPr>
                  <p:nvPr/>
                </p:nvSpPr>
                <p:spPr bwMode="auto">
                  <a:xfrm>
                    <a:off x="1032" y="2463"/>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344" name="Freeform 69">
                    <a:extLst>
                      <a:ext uri="{FF2B5EF4-FFF2-40B4-BE49-F238E27FC236}">
                        <a16:creationId xmlns:a16="http://schemas.microsoft.com/office/drawing/2014/main" id="{08F33B10-2A4D-2045-AE84-255061315DF4}"/>
                      </a:ext>
                    </a:extLst>
                  </p:cNvPr>
                  <p:cNvSpPr>
                    <a:spLocks/>
                  </p:cNvSpPr>
                  <p:nvPr/>
                </p:nvSpPr>
                <p:spPr bwMode="auto">
                  <a:xfrm>
                    <a:off x="1028" y="2409"/>
                    <a:ext cx="175" cy="50"/>
                  </a:xfrm>
                  <a:custGeom>
                    <a:avLst/>
                    <a:gdLst>
                      <a:gd name="T0" fmla="*/ 0 w 175"/>
                      <a:gd name="T1" fmla="*/ 50 h 50"/>
                      <a:gd name="T2" fmla="*/ 8 w 175"/>
                      <a:gd name="T3" fmla="*/ 48 h 50"/>
                      <a:gd name="T4" fmla="*/ 22 w 175"/>
                      <a:gd name="T5" fmla="*/ 47 h 50"/>
                      <a:gd name="T6" fmla="*/ 35 w 175"/>
                      <a:gd name="T7" fmla="*/ 46 h 50"/>
                      <a:gd name="T8" fmla="*/ 44 w 175"/>
                      <a:gd name="T9" fmla="*/ 45 h 50"/>
                      <a:gd name="T10" fmla="*/ 53 w 175"/>
                      <a:gd name="T11" fmla="*/ 43 h 50"/>
                      <a:gd name="T12" fmla="*/ 57 w 175"/>
                      <a:gd name="T13" fmla="*/ 41 h 50"/>
                      <a:gd name="T14" fmla="*/ 56 w 175"/>
                      <a:gd name="T15" fmla="*/ 35 h 50"/>
                      <a:gd name="T16" fmla="*/ 63 w 175"/>
                      <a:gd name="T17" fmla="*/ 37 h 50"/>
                      <a:gd name="T18" fmla="*/ 75 w 175"/>
                      <a:gd name="T19" fmla="*/ 37 h 50"/>
                      <a:gd name="T20" fmla="*/ 78 w 175"/>
                      <a:gd name="T21" fmla="*/ 32 h 50"/>
                      <a:gd name="T22" fmla="*/ 84 w 175"/>
                      <a:gd name="T23" fmla="*/ 30 h 50"/>
                      <a:gd name="T24" fmla="*/ 104 w 175"/>
                      <a:gd name="T25" fmla="*/ 34 h 50"/>
                      <a:gd name="T26" fmla="*/ 114 w 175"/>
                      <a:gd name="T27" fmla="*/ 37 h 50"/>
                      <a:gd name="T28" fmla="*/ 106 w 175"/>
                      <a:gd name="T29" fmla="*/ 30 h 50"/>
                      <a:gd name="T30" fmla="*/ 137 w 175"/>
                      <a:gd name="T31" fmla="*/ 30 h 50"/>
                      <a:gd name="T32" fmla="*/ 126 w 175"/>
                      <a:gd name="T33" fmla="*/ 26 h 50"/>
                      <a:gd name="T34" fmla="*/ 133 w 175"/>
                      <a:gd name="T35" fmla="*/ 24 h 50"/>
                      <a:gd name="T36" fmla="*/ 149 w 175"/>
                      <a:gd name="T37" fmla="*/ 20 h 50"/>
                      <a:gd name="T38" fmla="*/ 161 w 175"/>
                      <a:gd name="T39" fmla="*/ 18 h 50"/>
                      <a:gd name="T40" fmla="*/ 168 w 175"/>
                      <a:gd name="T41" fmla="*/ 13 h 50"/>
                      <a:gd name="T42" fmla="*/ 173 w 175"/>
                      <a:gd name="T43" fmla="*/ 4 h 50"/>
                      <a:gd name="T44" fmla="*/ 175 w 175"/>
                      <a:gd name="T45" fmla="*/ 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5" h="50">
                        <a:moveTo>
                          <a:pt x="0" y="50"/>
                        </a:moveTo>
                        <a:lnTo>
                          <a:pt x="8" y="48"/>
                        </a:lnTo>
                        <a:lnTo>
                          <a:pt x="22" y="47"/>
                        </a:lnTo>
                        <a:lnTo>
                          <a:pt x="35" y="46"/>
                        </a:lnTo>
                        <a:lnTo>
                          <a:pt x="44" y="45"/>
                        </a:lnTo>
                        <a:lnTo>
                          <a:pt x="53" y="43"/>
                        </a:lnTo>
                        <a:lnTo>
                          <a:pt x="57" y="41"/>
                        </a:lnTo>
                        <a:lnTo>
                          <a:pt x="56" y="35"/>
                        </a:lnTo>
                        <a:lnTo>
                          <a:pt x="63" y="37"/>
                        </a:lnTo>
                        <a:lnTo>
                          <a:pt x="75" y="37"/>
                        </a:lnTo>
                        <a:lnTo>
                          <a:pt x="78" y="32"/>
                        </a:lnTo>
                        <a:lnTo>
                          <a:pt x="84" y="30"/>
                        </a:lnTo>
                        <a:lnTo>
                          <a:pt x="104" y="34"/>
                        </a:lnTo>
                        <a:lnTo>
                          <a:pt x="114" y="37"/>
                        </a:lnTo>
                        <a:lnTo>
                          <a:pt x="106" y="30"/>
                        </a:lnTo>
                        <a:lnTo>
                          <a:pt x="137" y="30"/>
                        </a:lnTo>
                        <a:lnTo>
                          <a:pt x="126" y="26"/>
                        </a:lnTo>
                        <a:lnTo>
                          <a:pt x="133" y="24"/>
                        </a:lnTo>
                        <a:lnTo>
                          <a:pt x="149" y="20"/>
                        </a:lnTo>
                        <a:lnTo>
                          <a:pt x="161" y="18"/>
                        </a:lnTo>
                        <a:lnTo>
                          <a:pt x="168" y="13"/>
                        </a:lnTo>
                        <a:lnTo>
                          <a:pt x="173" y="4"/>
                        </a:lnTo>
                        <a:lnTo>
                          <a:pt x="175"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45" name="Line 70">
                    <a:extLst>
                      <a:ext uri="{FF2B5EF4-FFF2-40B4-BE49-F238E27FC236}">
                        <a16:creationId xmlns:a16="http://schemas.microsoft.com/office/drawing/2014/main" id="{E6C172F1-5148-3C45-8BCE-5867B70C6F8E}"/>
                      </a:ext>
                    </a:extLst>
                  </p:cNvPr>
                  <p:cNvSpPr>
                    <a:spLocks noChangeShapeType="1"/>
                  </p:cNvSpPr>
                  <p:nvPr/>
                </p:nvSpPr>
                <p:spPr bwMode="auto">
                  <a:xfrm>
                    <a:off x="1207" y="2413"/>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346" name="Freeform 71">
                    <a:extLst>
                      <a:ext uri="{FF2B5EF4-FFF2-40B4-BE49-F238E27FC236}">
                        <a16:creationId xmlns:a16="http://schemas.microsoft.com/office/drawing/2014/main" id="{A1AB9B18-8FFD-1B4F-9582-2D1CC26BA120}"/>
                      </a:ext>
                    </a:extLst>
                  </p:cNvPr>
                  <p:cNvSpPr>
                    <a:spLocks/>
                  </p:cNvSpPr>
                  <p:nvPr/>
                </p:nvSpPr>
                <p:spPr bwMode="auto">
                  <a:xfrm>
                    <a:off x="1203" y="2382"/>
                    <a:ext cx="12" cy="27"/>
                  </a:xfrm>
                  <a:custGeom>
                    <a:avLst/>
                    <a:gdLst>
                      <a:gd name="T0" fmla="*/ 0 w 12"/>
                      <a:gd name="T1" fmla="*/ 27 h 27"/>
                      <a:gd name="T2" fmla="*/ 3 w 12"/>
                      <a:gd name="T3" fmla="*/ 22 h 27"/>
                      <a:gd name="T4" fmla="*/ 10 w 12"/>
                      <a:gd name="T5" fmla="*/ 16 h 27"/>
                      <a:gd name="T6" fmla="*/ 10 w 12"/>
                      <a:gd name="T7" fmla="*/ 12 h 27"/>
                      <a:gd name="T8" fmla="*/ 8 w 12"/>
                      <a:gd name="T9" fmla="*/ 9 h 27"/>
                      <a:gd name="T10" fmla="*/ 10 w 12"/>
                      <a:gd name="T11" fmla="*/ 3 h 27"/>
                      <a:gd name="T12" fmla="*/ 12 w 12"/>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7">
                        <a:moveTo>
                          <a:pt x="0" y="27"/>
                        </a:moveTo>
                        <a:lnTo>
                          <a:pt x="3" y="22"/>
                        </a:lnTo>
                        <a:lnTo>
                          <a:pt x="10" y="16"/>
                        </a:lnTo>
                        <a:lnTo>
                          <a:pt x="10" y="12"/>
                        </a:lnTo>
                        <a:lnTo>
                          <a:pt x="8" y="9"/>
                        </a:lnTo>
                        <a:lnTo>
                          <a:pt x="10" y="3"/>
                        </a:lnTo>
                        <a:lnTo>
                          <a:pt x="12"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47" name="Line 72">
                    <a:extLst>
                      <a:ext uri="{FF2B5EF4-FFF2-40B4-BE49-F238E27FC236}">
                        <a16:creationId xmlns:a16="http://schemas.microsoft.com/office/drawing/2014/main" id="{371F301B-8A1E-F549-A618-84277CB5E5E0}"/>
                      </a:ext>
                    </a:extLst>
                  </p:cNvPr>
                  <p:cNvSpPr>
                    <a:spLocks noChangeShapeType="1"/>
                  </p:cNvSpPr>
                  <p:nvPr/>
                </p:nvSpPr>
                <p:spPr bwMode="auto">
                  <a:xfrm>
                    <a:off x="1219" y="2387"/>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348" name="Freeform 73">
                    <a:extLst>
                      <a:ext uri="{FF2B5EF4-FFF2-40B4-BE49-F238E27FC236}">
                        <a16:creationId xmlns:a16="http://schemas.microsoft.com/office/drawing/2014/main" id="{4805BEC8-B087-044E-99E5-4BA59A37F4D2}"/>
                      </a:ext>
                    </a:extLst>
                  </p:cNvPr>
                  <p:cNvSpPr>
                    <a:spLocks/>
                  </p:cNvSpPr>
                  <p:nvPr/>
                </p:nvSpPr>
                <p:spPr bwMode="auto">
                  <a:xfrm>
                    <a:off x="886" y="2073"/>
                    <a:ext cx="330" cy="309"/>
                  </a:xfrm>
                  <a:custGeom>
                    <a:avLst/>
                    <a:gdLst>
                      <a:gd name="T0" fmla="*/ 329 w 330"/>
                      <a:gd name="T1" fmla="*/ 309 h 309"/>
                      <a:gd name="T2" fmla="*/ 329 w 330"/>
                      <a:gd name="T3" fmla="*/ 304 h 309"/>
                      <a:gd name="T4" fmla="*/ 330 w 330"/>
                      <a:gd name="T5" fmla="*/ 295 h 309"/>
                      <a:gd name="T6" fmla="*/ 330 w 330"/>
                      <a:gd name="T7" fmla="*/ 290 h 309"/>
                      <a:gd name="T8" fmla="*/ 329 w 330"/>
                      <a:gd name="T9" fmla="*/ 275 h 309"/>
                      <a:gd name="T10" fmla="*/ 326 w 330"/>
                      <a:gd name="T11" fmla="*/ 254 h 309"/>
                      <a:gd name="T12" fmla="*/ 319 w 330"/>
                      <a:gd name="T13" fmla="*/ 230 h 309"/>
                      <a:gd name="T14" fmla="*/ 312 w 330"/>
                      <a:gd name="T15" fmla="*/ 204 h 309"/>
                      <a:gd name="T16" fmla="*/ 303 w 330"/>
                      <a:gd name="T17" fmla="*/ 177 h 309"/>
                      <a:gd name="T18" fmla="*/ 292 w 330"/>
                      <a:gd name="T19" fmla="*/ 151 h 309"/>
                      <a:gd name="T20" fmla="*/ 281 w 330"/>
                      <a:gd name="T21" fmla="*/ 128 h 309"/>
                      <a:gd name="T22" fmla="*/ 271 w 330"/>
                      <a:gd name="T23" fmla="*/ 108 h 309"/>
                      <a:gd name="T24" fmla="*/ 260 w 330"/>
                      <a:gd name="T25" fmla="*/ 93 h 309"/>
                      <a:gd name="T26" fmla="*/ 240 w 330"/>
                      <a:gd name="T27" fmla="*/ 74 h 309"/>
                      <a:gd name="T28" fmla="*/ 217 w 330"/>
                      <a:gd name="T29" fmla="*/ 57 h 309"/>
                      <a:gd name="T30" fmla="*/ 194 w 330"/>
                      <a:gd name="T31" fmla="*/ 41 h 309"/>
                      <a:gd name="T32" fmla="*/ 173 w 330"/>
                      <a:gd name="T33" fmla="*/ 28 h 309"/>
                      <a:gd name="T34" fmla="*/ 157 w 330"/>
                      <a:gd name="T35" fmla="*/ 19 h 309"/>
                      <a:gd name="T36" fmla="*/ 137 w 330"/>
                      <a:gd name="T37" fmla="*/ 14 h 309"/>
                      <a:gd name="T38" fmla="*/ 107 w 330"/>
                      <a:gd name="T39" fmla="*/ 9 h 309"/>
                      <a:gd name="T40" fmla="*/ 75 w 330"/>
                      <a:gd name="T41" fmla="*/ 7 h 309"/>
                      <a:gd name="T42" fmla="*/ 46 w 330"/>
                      <a:gd name="T43" fmla="*/ 5 h 309"/>
                      <a:gd name="T44" fmla="*/ 28 w 330"/>
                      <a:gd name="T45" fmla="*/ 6 h 309"/>
                      <a:gd name="T46" fmla="*/ 14 w 330"/>
                      <a:gd name="T47" fmla="*/ 6 h 309"/>
                      <a:gd name="T48" fmla="*/ 4 w 330"/>
                      <a:gd name="T49" fmla="*/ 3 h 309"/>
                      <a:gd name="T50" fmla="*/ 0 w 330"/>
                      <a:gd name="T51" fmla="*/ 0 h 3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0" h="309">
                        <a:moveTo>
                          <a:pt x="329" y="309"/>
                        </a:moveTo>
                        <a:lnTo>
                          <a:pt x="329" y="304"/>
                        </a:lnTo>
                        <a:lnTo>
                          <a:pt x="330" y="295"/>
                        </a:lnTo>
                        <a:lnTo>
                          <a:pt x="330" y="290"/>
                        </a:lnTo>
                        <a:lnTo>
                          <a:pt x="329" y="275"/>
                        </a:lnTo>
                        <a:lnTo>
                          <a:pt x="326" y="254"/>
                        </a:lnTo>
                        <a:lnTo>
                          <a:pt x="319" y="230"/>
                        </a:lnTo>
                        <a:lnTo>
                          <a:pt x="312" y="204"/>
                        </a:lnTo>
                        <a:lnTo>
                          <a:pt x="303" y="177"/>
                        </a:lnTo>
                        <a:lnTo>
                          <a:pt x="292" y="151"/>
                        </a:lnTo>
                        <a:lnTo>
                          <a:pt x="281" y="128"/>
                        </a:lnTo>
                        <a:lnTo>
                          <a:pt x="271" y="108"/>
                        </a:lnTo>
                        <a:lnTo>
                          <a:pt x="260" y="93"/>
                        </a:lnTo>
                        <a:lnTo>
                          <a:pt x="240" y="74"/>
                        </a:lnTo>
                        <a:lnTo>
                          <a:pt x="217" y="57"/>
                        </a:lnTo>
                        <a:lnTo>
                          <a:pt x="194" y="41"/>
                        </a:lnTo>
                        <a:lnTo>
                          <a:pt x="173" y="28"/>
                        </a:lnTo>
                        <a:lnTo>
                          <a:pt x="157" y="19"/>
                        </a:lnTo>
                        <a:lnTo>
                          <a:pt x="137" y="14"/>
                        </a:lnTo>
                        <a:lnTo>
                          <a:pt x="107" y="9"/>
                        </a:lnTo>
                        <a:lnTo>
                          <a:pt x="75" y="7"/>
                        </a:lnTo>
                        <a:lnTo>
                          <a:pt x="46" y="5"/>
                        </a:lnTo>
                        <a:lnTo>
                          <a:pt x="28" y="6"/>
                        </a:lnTo>
                        <a:lnTo>
                          <a:pt x="14" y="6"/>
                        </a:lnTo>
                        <a:lnTo>
                          <a:pt x="4" y="3"/>
                        </a:lnTo>
                        <a:lnTo>
                          <a:pt x="0"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49" name="Line 74">
                    <a:extLst>
                      <a:ext uri="{FF2B5EF4-FFF2-40B4-BE49-F238E27FC236}">
                        <a16:creationId xmlns:a16="http://schemas.microsoft.com/office/drawing/2014/main" id="{093A3638-6818-7A43-883C-870D41DAFD3A}"/>
                      </a:ext>
                    </a:extLst>
                  </p:cNvPr>
                  <p:cNvSpPr>
                    <a:spLocks noChangeShapeType="1"/>
                  </p:cNvSpPr>
                  <p:nvPr/>
                </p:nvSpPr>
                <p:spPr bwMode="auto">
                  <a:xfrm>
                    <a:off x="890" y="2078"/>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350" name="Freeform 75">
                    <a:extLst>
                      <a:ext uri="{FF2B5EF4-FFF2-40B4-BE49-F238E27FC236}">
                        <a16:creationId xmlns:a16="http://schemas.microsoft.com/office/drawing/2014/main" id="{92DEFA76-DFDF-B24B-A3A9-C6F70F39E141}"/>
                      </a:ext>
                    </a:extLst>
                  </p:cNvPr>
                  <p:cNvSpPr>
                    <a:spLocks/>
                  </p:cNvSpPr>
                  <p:nvPr/>
                </p:nvSpPr>
                <p:spPr bwMode="auto">
                  <a:xfrm>
                    <a:off x="576" y="2022"/>
                    <a:ext cx="310" cy="61"/>
                  </a:xfrm>
                  <a:custGeom>
                    <a:avLst/>
                    <a:gdLst>
                      <a:gd name="T0" fmla="*/ 310 w 310"/>
                      <a:gd name="T1" fmla="*/ 51 h 61"/>
                      <a:gd name="T2" fmla="*/ 300 w 310"/>
                      <a:gd name="T3" fmla="*/ 46 h 61"/>
                      <a:gd name="T4" fmla="*/ 278 w 310"/>
                      <a:gd name="T5" fmla="*/ 34 h 61"/>
                      <a:gd name="T6" fmla="*/ 262 w 310"/>
                      <a:gd name="T7" fmla="*/ 22 h 61"/>
                      <a:gd name="T8" fmla="*/ 246 w 310"/>
                      <a:gd name="T9" fmla="*/ 11 h 61"/>
                      <a:gd name="T10" fmla="*/ 225 w 310"/>
                      <a:gd name="T11" fmla="*/ 3 h 61"/>
                      <a:gd name="T12" fmla="*/ 208 w 310"/>
                      <a:gd name="T13" fmla="*/ 0 h 61"/>
                      <a:gd name="T14" fmla="*/ 191 w 310"/>
                      <a:gd name="T15" fmla="*/ 2 h 61"/>
                      <a:gd name="T16" fmla="*/ 155 w 310"/>
                      <a:gd name="T17" fmla="*/ 5 h 61"/>
                      <a:gd name="T18" fmla="*/ 116 w 310"/>
                      <a:gd name="T19" fmla="*/ 9 h 61"/>
                      <a:gd name="T20" fmla="*/ 95 w 310"/>
                      <a:gd name="T21" fmla="*/ 12 h 61"/>
                      <a:gd name="T22" fmla="*/ 83 w 310"/>
                      <a:gd name="T23" fmla="*/ 17 h 61"/>
                      <a:gd name="T24" fmla="*/ 71 w 310"/>
                      <a:gd name="T25" fmla="*/ 25 h 61"/>
                      <a:gd name="T26" fmla="*/ 63 w 310"/>
                      <a:gd name="T27" fmla="*/ 33 h 61"/>
                      <a:gd name="T28" fmla="*/ 51 w 310"/>
                      <a:gd name="T29" fmla="*/ 36 h 61"/>
                      <a:gd name="T30" fmla="*/ 29 w 310"/>
                      <a:gd name="T31" fmla="*/ 40 h 61"/>
                      <a:gd name="T32" fmla="*/ 3 w 310"/>
                      <a:gd name="T33" fmla="*/ 48 h 61"/>
                      <a:gd name="T34" fmla="*/ 0 w 310"/>
                      <a:gd name="T35" fmla="*/ 52 h 61"/>
                      <a:gd name="T36" fmla="*/ 0 w 310"/>
                      <a:gd name="T37" fmla="*/ 57 h 61"/>
                      <a:gd name="T38" fmla="*/ 4 w 310"/>
                      <a:gd name="T39" fmla="*/ 61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0" h="61">
                        <a:moveTo>
                          <a:pt x="310" y="51"/>
                        </a:moveTo>
                        <a:lnTo>
                          <a:pt x="300" y="46"/>
                        </a:lnTo>
                        <a:lnTo>
                          <a:pt x="278" y="34"/>
                        </a:lnTo>
                        <a:lnTo>
                          <a:pt x="262" y="22"/>
                        </a:lnTo>
                        <a:lnTo>
                          <a:pt x="246" y="11"/>
                        </a:lnTo>
                        <a:lnTo>
                          <a:pt x="225" y="3"/>
                        </a:lnTo>
                        <a:lnTo>
                          <a:pt x="208" y="0"/>
                        </a:lnTo>
                        <a:lnTo>
                          <a:pt x="191" y="2"/>
                        </a:lnTo>
                        <a:lnTo>
                          <a:pt x="155" y="5"/>
                        </a:lnTo>
                        <a:lnTo>
                          <a:pt x="116" y="9"/>
                        </a:lnTo>
                        <a:lnTo>
                          <a:pt x="95" y="12"/>
                        </a:lnTo>
                        <a:lnTo>
                          <a:pt x="83" y="17"/>
                        </a:lnTo>
                        <a:lnTo>
                          <a:pt x="71" y="25"/>
                        </a:lnTo>
                        <a:lnTo>
                          <a:pt x="63" y="33"/>
                        </a:lnTo>
                        <a:lnTo>
                          <a:pt x="51" y="36"/>
                        </a:lnTo>
                        <a:lnTo>
                          <a:pt x="29" y="40"/>
                        </a:lnTo>
                        <a:lnTo>
                          <a:pt x="3" y="48"/>
                        </a:lnTo>
                        <a:lnTo>
                          <a:pt x="0" y="52"/>
                        </a:lnTo>
                        <a:lnTo>
                          <a:pt x="0" y="57"/>
                        </a:lnTo>
                        <a:lnTo>
                          <a:pt x="4" y="61"/>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51" name="Line 76">
                    <a:extLst>
                      <a:ext uri="{FF2B5EF4-FFF2-40B4-BE49-F238E27FC236}">
                        <a16:creationId xmlns:a16="http://schemas.microsoft.com/office/drawing/2014/main" id="{9784EC26-9253-0F4C-9B79-30012D52CCB4}"/>
                      </a:ext>
                    </a:extLst>
                  </p:cNvPr>
                  <p:cNvSpPr>
                    <a:spLocks noChangeShapeType="1"/>
                  </p:cNvSpPr>
                  <p:nvPr/>
                </p:nvSpPr>
                <p:spPr bwMode="auto">
                  <a:xfrm>
                    <a:off x="584" y="2087"/>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352" name="Freeform 77">
                    <a:extLst>
                      <a:ext uri="{FF2B5EF4-FFF2-40B4-BE49-F238E27FC236}">
                        <a16:creationId xmlns:a16="http://schemas.microsoft.com/office/drawing/2014/main" id="{B128CEB8-71E1-7047-B484-6E044EFDCAE1}"/>
                      </a:ext>
                    </a:extLst>
                  </p:cNvPr>
                  <p:cNvSpPr>
                    <a:spLocks/>
                  </p:cNvSpPr>
                  <p:nvPr/>
                </p:nvSpPr>
                <p:spPr bwMode="auto">
                  <a:xfrm>
                    <a:off x="580" y="2083"/>
                    <a:ext cx="112" cy="83"/>
                  </a:xfrm>
                  <a:custGeom>
                    <a:avLst/>
                    <a:gdLst>
                      <a:gd name="T0" fmla="*/ 0 w 112"/>
                      <a:gd name="T1" fmla="*/ 0 h 83"/>
                      <a:gd name="T2" fmla="*/ 0 w 112"/>
                      <a:gd name="T3" fmla="*/ 3 h 83"/>
                      <a:gd name="T4" fmla="*/ 1 w 112"/>
                      <a:gd name="T5" fmla="*/ 9 h 83"/>
                      <a:gd name="T6" fmla="*/ 2 w 112"/>
                      <a:gd name="T7" fmla="*/ 13 h 83"/>
                      <a:gd name="T8" fmla="*/ 11 w 112"/>
                      <a:gd name="T9" fmla="*/ 38 h 83"/>
                      <a:gd name="T10" fmla="*/ 32 w 112"/>
                      <a:gd name="T11" fmla="*/ 50 h 83"/>
                      <a:gd name="T12" fmla="*/ 44 w 112"/>
                      <a:gd name="T13" fmla="*/ 52 h 83"/>
                      <a:gd name="T14" fmla="*/ 64 w 112"/>
                      <a:gd name="T15" fmla="*/ 73 h 83"/>
                      <a:gd name="T16" fmla="*/ 96 w 112"/>
                      <a:gd name="T17" fmla="*/ 81 h 83"/>
                      <a:gd name="T18" fmla="*/ 112 w 112"/>
                      <a:gd name="T19" fmla="*/ 83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83">
                        <a:moveTo>
                          <a:pt x="0" y="0"/>
                        </a:moveTo>
                        <a:lnTo>
                          <a:pt x="0" y="3"/>
                        </a:lnTo>
                        <a:lnTo>
                          <a:pt x="1" y="9"/>
                        </a:lnTo>
                        <a:lnTo>
                          <a:pt x="2" y="13"/>
                        </a:lnTo>
                        <a:lnTo>
                          <a:pt x="11" y="38"/>
                        </a:lnTo>
                        <a:lnTo>
                          <a:pt x="32" y="50"/>
                        </a:lnTo>
                        <a:lnTo>
                          <a:pt x="44" y="52"/>
                        </a:lnTo>
                        <a:lnTo>
                          <a:pt x="64" y="73"/>
                        </a:lnTo>
                        <a:lnTo>
                          <a:pt x="96" y="81"/>
                        </a:lnTo>
                        <a:lnTo>
                          <a:pt x="112" y="83"/>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53" name="Line 78">
                    <a:extLst>
                      <a:ext uri="{FF2B5EF4-FFF2-40B4-BE49-F238E27FC236}">
                        <a16:creationId xmlns:a16="http://schemas.microsoft.com/office/drawing/2014/main" id="{D3964CE8-DB3C-7D4E-BBA0-59E694DF4154}"/>
                      </a:ext>
                    </a:extLst>
                  </p:cNvPr>
                  <p:cNvSpPr>
                    <a:spLocks noChangeShapeType="1"/>
                  </p:cNvSpPr>
                  <p:nvPr/>
                </p:nvSpPr>
                <p:spPr bwMode="auto">
                  <a:xfrm>
                    <a:off x="696" y="2170"/>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354" name="Freeform 79">
                    <a:extLst>
                      <a:ext uri="{FF2B5EF4-FFF2-40B4-BE49-F238E27FC236}">
                        <a16:creationId xmlns:a16="http://schemas.microsoft.com/office/drawing/2014/main" id="{6D26795E-1D65-F64C-906E-9B3D026A0ED7}"/>
                      </a:ext>
                    </a:extLst>
                  </p:cNvPr>
                  <p:cNvSpPr>
                    <a:spLocks/>
                  </p:cNvSpPr>
                  <p:nvPr/>
                </p:nvSpPr>
                <p:spPr bwMode="auto">
                  <a:xfrm>
                    <a:off x="692" y="2166"/>
                    <a:ext cx="110" cy="143"/>
                  </a:xfrm>
                  <a:custGeom>
                    <a:avLst/>
                    <a:gdLst>
                      <a:gd name="T0" fmla="*/ 0 w 110"/>
                      <a:gd name="T1" fmla="*/ 0 h 143"/>
                      <a:gd name="T2" fmla="*/ 20 w 110"/>
                      <a:gd name="T3" fmla="*/ 15 h 143"/>
                      <a:gd name="T4" fmla="*/ 56 w 110"/>
                      <a:gd name="T5" fmla="*/ 43 h 143"/>
                      <a:gd name="T6" fmla="*/ 75 w 110"/>
                      <a:gd name="T7" fmla="*/ 58 h 143"/>
                      <a:gd name="T8" fmla="*/ 84 w 110"/>
                      <a:gd name="T9" fmla="*/ 85 h 143"/>
                      <a:gd name="T10" fmla="*/ 101 w 110"/>
                      <a:gd name="T11" fmla="*/ 124 h 143"/>
                      <a:gd name="T12" fmla="*/ 110 w 110"/>
                      <a:gd name="T13" fmla="*/ 143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143">
                        <a:moveTo>
                          <a:pt x="0" y="0"/>
                        </a:moveTo>
                        <a:lnTo>
                          <a:pt x="20" y="15"/>
                        </a:lnTo>
                        <a:lnTo>
                          <a:pt x="56" y="43"/>
                        </a:lnTo>
                        <a:lnTo>
                          <a:pt x="75" y="58"/>
                        </a:lnTo>
                        <a:lnTo>
                          <a:pt x="84" y="85"/>
                        </a:lnTo>
                        <a:lnTo>
                          <a:pt x="101" y="124"/>
                        </a:lnTo>
                        <a:lnTo>
                          <a:pt x="110" y="143"/>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55" name="Line 80">
                    <a:extLst>
                      <a:ext uri="{FF2B5EF4-FFF2-40B4-BE49-F238E27FC236}">
                        <a16:creationId xmlns:a16="http://schemas.microsoft.com/office/drawing/2014/main" id="{1DE9EA58-9228-3345-9A1B-0049395A08D8}"/>
                      </a:ext>
                    </a:extLst>
                  </p:cNvPr>
                  <p:cNvSpPr>
                    <a:spLocks noChangeShapeType="1"/>
                  </p:cNvSpPr>
                  <p:nvPr/>
                </p:nvSpPr>
                <p:spPr bwMode="auto">
                  <a:xfrm>
                    <a:off x="806" y="2313"/>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356" name="Freeform 81">
                    <a:extLst>
                      <a:ext uri="{FF2B5EF4-FFF2-40B4-BE49-F238E27FC236}">
                        <a16:creationId xmlns:a16="http://schemas.microsoft.com/office/drawing/2014/main" id="{3F04D777-0430-B641-8368-FB2EC16DEFCF}"/>
                      </a:ext>
                    </a:extLst>
                  </p:cNvPr>
                  <p:cNvSpPr>
                    <a:spLocks/>
                  </p:cNvSpPr>
                  <p:nvPr/>
                </p:nvSpPr>
                <p:spPr bwMode="auto">
                  <a:xfrm>
                    <a:off x="802" y="2309"/>
                    <a:ext cx="19" cy="90"/>
                  </a:xfrm>
                  <a:custGeom>
                    <a:avLst/>
                    <a:gdLst>
                      <a:gd name="T0" fmla="*/ 0 w 19"/>
                      <a:gd name="T1" fmla="*/ 0 h 90"/>
                      <a:gd name="T2" fmla="*/ 3 w 19"/>
                      <a:gd name="T3" fmla="*/ 6 h 90"/>
                      <a:gd name="T4" fmla="*/ 9 w 19"/>
                      <a:gd name="T5" fmla="*/ 18 h 90"/>
                      <a:gd name="T6" fmla="*/ 15 w 19"/>
                      <a:gd name="T7" fmla="*/ 31 h 90"/>
                      <a:gd name="T8" fmla="*/ 18 w 19"/>
                      <a:gd name="T9" fmla="*/ 43 h 90"/>
                      <a:gd name="T10" fmla="*/ 19 w 19"/>
                      <a:gd name="T11" fmla="*/ 53 h 90"/>
                      <a:gd name="T12" fmla="*/ 19 w 19"/>
                      <a:gd name="T13" fmla="*/ 58 h 90"/>
                      <a:gd name="T14" fmla="*/ 18 w 19"/>
                      <a:gd name="T15" fmla="*/ 68 h 90"/>
                      <a:gd name="T16" fmla="*/ 15 w 19"/>
                      <a:gd name="T17" fmla="*/ 83 h 90"/>
                      <a:gd name="T18" fmla="*/ 13 w 19"/>
                      <a:gd name="T19" fmla="*/ 9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90">
                        <a:moveTo>
                          <a:pt x="0" y="0"/>
                        </a:moveTo>
                        <a:lnTo>
                          <a:pt x="3" y="6"/>
                        </a:lnTo>
                        <a:lnTo>
                          <a:pt x="9" y="18"/>
                        </a:lnTo>
                        <a:lnTo>
                          <a:pt x="15" y="31"/>
                        </a:lnTo>
                        <a:lnTo>
                          <a:pt x="18" y="43"/>
                        </a:lnTo>
                        <a:lnTo>
                          <a:pt x="19" y="53"/>
                        </a:lnTo>
                        <a:lnTo>
                          <a:pt x="19" y="58"/>
                        </a:lnTo>
                        <a:lnTo>
                          <a:pt x="18" y="68"/>
                        </a:lnTo>
                        <a:lnTo>
                          <a:pt x="15" y="83"/>
                        </a:lnTo>
                        <a:lnTo>
                          <a:pt x="13" y="9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57" name="Line 82">
                    <a:extLst>
                      <a:ext uri="{FF2B5EF4-FFF2-40B4-BE49-F238E27FC236}">
                        <a16:creationId xmlns:a16="http://schemas.microsoft.com/office/drawing/2014/main" id="{44C9C4C6-9EFC-6B46-9D59-D58891BFD55C}"/>
                      </a:ext>
                    </a:extLst>
                  </p:cNvPr>
                  <p:cNvSpPr>
                    <a:spLocks noChangeShapeType="1"/>
                  </p:cNvSpPr>
                  <p:nvPr/>
                </p:nvSpPr>
                <p:spPr bwMode="auto">
                  <a:xfrm>
                    <a:off x="820" y="2403"/>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358" name="Freeform 83">
                    <a:extLst>
                      <a:ext uri="{FF2B5EF4-FFF2-40B4-BE49-F238E27FC236}">
                        <a16:creationId xmlns:a16="http://schemas.microsoft.com/office/drawing/2014/main" id="{BC8338C2-5B54-3B4A-A26C-23A230518EB9}"/>
                      </a:ext>
                    </a:extLst>
                  </p:cNvPr>
                  <p:cNvSpPr>
                    <a:spLocks/>
                  </p:cNvSpPr>
                  <p:nvPr/>
                </p:nvSpPr>
                <p:spPr bwMode="auto">
                  <a:xfrm>
                    <a:off x="758" y="2363"/>
                    <a:ext cx="211" cy="81"/>
                  </a:xfrm>
                  <a:custGeom>
                    <a:avLst/>
                    <a:gdLst>
                      <a:gd name="T0" fmla="*/ 57 w 211"/>
                      <a:gd name="T1" fmla="*/ 36 h 81"/>
                      <a:gd name="T2" fmla="*/ 53 w 211"/>
                      <a:gd name="T3" fmla="*/ 39 h 81"/>
                      <a:gd name="T4" fmla="*/ 44 w 211"/>
                      <a:gd name="T5" fmla="*/ 46 h 81"/>
                      <a:gd name="T6" fmla="*/ 33 w 211"/>
                      <a:gd name="T7" fmla="*/ 49 h 81"/>
                      <a:gd name="T8" fmla="*/ 24 w 211"/>
                      <a:gd name="T9" fmla="*/ 51 h 81"/>
                      <a:gd name="T10" fmla="*/ 9 w 211"/>
                      <a:gd name="T11" fmla="*/ 57 h 81"/>
                      <a:gd name="T12" fmla="*/ 0 w 211"/>
                      <a:gd name="T13" fmla="*/ 63 h 81"/>
                      <a:gd name="T14" fmla="*/ 2 w 211"/>
                      <a:gd name="T15" fmla="*/ 65 h 81"/>
                      <a:gd name="T16" fmla="*/ 9 w 211"/>
                      <a:gd name="T17" fmla="*/ 68 h 81"/>
                      <a:gd name="T18" fmla="*/ 14 w 211"/>
                      <a:gd name="T19" fmla="*/ 70 h 81"/>
                      <a:gd name="T20" fmla="*/ 14 w 211"/>
                      <a:gd name="T21" fmla="*/ 73 h 81"/>
                      <a:gd name="T22" fmla="*/ 13 w 211"/>
                      <a:gd name="T23" fmla="*/ 78 h 81"/>
                      <a:gd name="T24" fmla="*/ 13 w 211"/>
                      <a:gd name="T25" fmla="*/ 81 h 81"/>
                      <a:gd name="T26" fmla="*/ 20 w 211"/>
                      <a:gd name="T27" fmla="*/ 80 h 81"/>
                      <a:gd name="T28" fmla="*/ 27 w 211"/>
                      <a:gd name="T29" fmla="*/ 76 h 81"/>
                      <a:gd name="T30" fmla="*/ 32 w 211"/>
                      <a:gd name="T31" fmla="*/ 74 h 81"/>
                      <a:gd name="T32" fmla="*/ 32 w 211"/>
                      <a:gd name="T33" fmla="*/ 76 h 81"/>
                      <a:gd name="T34" fmla="*/ 32 w 211"/>
                      <a:gd name="T35" fmla="*/ 79 h 81"/>
                      <a:gd name="T36" fmla="*/ 34 w 211"/>
                      <a:gd name="T37" fmla="*/ 81 h 81"/>
                      <a:gd name="T38" fmla="*/ 44 w 211"/>
                      <a:gd name="T39" fmla="*/ 78 h 81"/>
                      <a:gd name="T40" fmla="*/ 53 w 211"/>
                      <a:gd name="T41" fmla="*/ 73 h 81"/>
                      <a:gd name="T42" fmla="*/ 57 w 211"/>
                      <a:gd name="T43" fmla="*/ 71 h 81"/>
                      <a:gd name="T44" fmla="*/ 96 w 211"/>
                      <a:gd name="T45" fmla="*/ 35 h 81"/>
                      <a:gd name="T46" fmla="*/ 101 w 211"/>
                      <a:gd name="T47" fmla="*/ 30 h 81"/>
                      <a:gd name="T48" fmla="*/ 111 w 211"/>
                      <a:gd name="T49" fmla="*/ 21 h 81"/>
                      <a:gd name="T50" fmla="*/ 118 w 211"/>
                      <a:gd name="T51" fmla="*/ 13 h 81"/>
                      <a:gd name="T52" fmla="*/ 123 w 211"/>
                      <a:gd name="T53" fmla="*/ 8 h 81"/>
                      <a:gd name="T54" fmla="*/ 129 w 211"/>
                      <a:gd name="T55" fmla="*/ 3 h 81"/>
                      <a:gd name="T56" fmla="*/ 131 w 211"/>
                      <a:gd name="T57" fmla="*/ 2 h 81"/>
                      <a:gd name="T58" fmla="*/ 166 w 211"/>
                      <a:gd name="T59" fmla="*/ 0 h 81"/>
                      <a:gd name="T60" fmla="*/ 189 w 211"/>
                      <a:gd name="T61" fmla="*/ 16 h 81"/>
                      <a:gd name="T62" fmla="*/ 187 w 211"/>
                      <a:gd name="T63" fmla="*/ 16 h 81"/>
                      <a:gd name="T64" fmla="*/ 183 w 211"/>
                      <a:gd name="T65" fmla="*/ 16 h 81"/>
                      <a:gd name="T66" fmla="*/ 182 w 211"/>
                      <a:gd name="T67" fmla="*/ 20 h 81"/>
                      <a:gd name="T68" fmla="*/ 190 w 211"/>
                      <a:gd name="T69" fmla="*/ 25 h 81"/>
                      <a:gd name="T70" fmla="*/ 204 w 211"/>
                      <a:gd name="T71" fmla="*/ 28 h 81"/>
                      <a:gd name="T72" fmla="*/ 211 w 211"/>
                      <a:gd name="T73" fmla="*/ 29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1" h="81">
                        <a:moveTo>
                          <a:pt x="57" y="36"/>
                        </a:moveTo>
                        <a:lnTo>
                          <a:pt x="53" y="39"/>
                        </a:lnTo>
                        <a:lnTo>
                          <a:pt x="44" y="46"/>
                        </a:lnTo>
                        <a:lnTo>
                          <a:pt x="33" y="49"/>
                        </a:lnTo>
                        <a:lnTo>
                          <a:pt x="24" y="51"/>
                        </a:lnTo>
                        <a:lnTo>
                          <a:pt x="9" y="57"/>
                        </a:lnTo>
                        <a:lnTo>
                          <a:pt x="0" y="63"/>
                        </a:lnTo>
                        <a:lnTo>
                          <a:pt x="2" y="65"/>
                        </a:lnTo>
                        <a:lnTo>
                          <a:pt x="9" y="68"/>
                        </a:lnTo>
                        <a:lnTo>
                          <a:pt x="14" y="70"/>
                        </a:lnTo>
                        <a:lnTo>
                          <a:pt x="14" y="73"/>
                        </a:lnTo>
                        <a:lnTo>
                          <a:pt x="13" y="78"/>
                        </a:lnTo>
                        <a:lnTo>
                          <a:pt x="13" y="81"/>
                        </a:lnTo>
                        <a:lnTo>
                          <a:pt x="20" y="80"/>
                        </a:lnTo>
                        <a:lnTo>
                          <a:pt x="27" y="76"/>
                        </a:lnTo>
                        <a:lnTo>
                          <a:pt x="32" y="74"/>
                        </a:lnTo>
                        <a:lnTo>
                          <a:pt x="32" y="76"/>
                        </a:lnTo>
                        <a:lnTo>
                          <a:pt x="32" y="79"/>
                        </a:lnTo>
                        <a:lnTo>
                          <a:pt x="34" y="81"/>
                        </a:lnTo>
                        <a:lnTo>
                          <a:pt x="44" y="78"/>
                        </a:lnTo>
                        <a:lnTo>
                          <a:pt x="53" y="73"/>
                        </a:lnTo>
                        <a:lnTo>
                          <a:pt x="57" y="71"/>
                        </a:lnTo>
                        <a:lnTo>
                          <a:pt x="96" y="35"/>
                        </a:lnTo>
                        <a:lnTo>
                          <a:pt x="101" y="30"/>
                        </a:lnTo>
                        <a:lnTo>
                          <a:pt x="111" y="21"/>
                        </a:lnTo>
                        <a:lnTo>
                          <a:pt x="118" y="13"/>
                        </a:lnTo>
                        <a:lnTo>
                          <a:pt x="123" y="8"/>
                        </a:lnTo>
                        <a:lnTo>
                          <a:pt x="129" y="3"/>
                        </a:lnTo>
                        <a:lnTo>
                          <a:pt x="131" y="2"/>
                        </a:lnTo>
                        <a:lnTo>
                          <a:pt x="166" y="0"/>
                        </a:lnTo>
                        <a:lnTo>
                          <a:pt x="189" y="16"/>
                        </a:lnTo>
                        <a:lnTo>
                          <a:pt x="187" y="16"/>
                        </a:lnTo>
                        <a:lnTo>
                          <a:pt x="183" y="16"/>
                        </a:lnTo>
                        <a:lnTo>
                          <a:pt x="182" y="20"/>
                        </a:lnTo>
                        <a:lnTo>
                          <a:pt x="190" y="25"/>
                        </a:lnTo>
                        <a:lnTo>
                          <a:pt x="204" y="28"/>
                        </a:lnTo>
                        <a:lnTo>
                          <a:pt x="211" y="29"/>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59" name="Line 84">
                    <a:extLst>
                      <a:ext uri="{FF2B5EF4-FFF2-40B4-BE49-F238E27FC236}">
                        <a16:creationId xmlns:a16="http://schemas.microsoft.com/office/drawing/2014/main" id="{70354574-0649-DE41-B6BA-E544D5308062}"/>
                      </a:ext>
                    </a:extLst>
                  </p:cNvPr>
                  <p:cNvSpPr>
                    <a:spLocks noChangeShapeType="1"/>
                  </p:cNvSpPr>
                  <p:nvPr/>
                </p:nvSpPr>
                <p:spPr bwMode="auto">
                  <a:xfrm>
                    <a:off x="973" y="2396"/>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360" name="Freeform 85">
                    <a:extLst>
                      <a:ext uri="{FF2B5EF4-FFF2-40B4-BE49-F238E27FC236}">
                        <a16:creationId xmlns:a16="http://schemas.microsoft.com/office/drawing/2014/main" id="{8DCFA666-F00D-044E-849F-78D4ECCF8DCC}"/>
                      </a:ext>
                    </a:extLst>
                  </p:cNvPr>
                  <p:cNvSpPr>
                    <a:spLocks/>
                  </p:cNvSpPr>
                  <p:nvPr/>
                </p:nvSpPr>
                <p:spPr bwMode="auto">
                  <a:xfrm>
                    <a:off x="910" y="2392"/>
                    <a:ext cx="112" cy="98"/>
                  </a:xfrm>
                  <a:custGeom>
                    <a:avLst/>
                    <a:gdLst>
                      <a:gd name="T0" fmla="*/ 59 w 112"/>
                      <a:gd name="T1" fmla="*/ 0 h 98"/>
                      <a:gd name="T2" fmla="*/ 54 w 112"/>
                      <a:gd name="T3" fmla="*/ 0 h 98"/>
                      <a:gd name="T4" fmla="*/ 47 w 112"/>
                      <a:gd name="T5" fmla="*/ 0 h 98"/>
                      <a:gd name="T6" fmla="*/ 48 w 112"/>
                      <a:gd name="T7" fmla="*/ 3 h 98"/>
                      <a:gd name="T8" fmla="*/ 61 w 112"/>
                      <a:gd name="T9" fmla="*/ 9 h 98"/>
                      <a:gd name="T10" fmla="*/ 80 w 112"/>
                      <a:gd name="T11" fmla="*/ 12 h 98"/>
                      <a:gd name="T12" fmla="*/ 89 w 112"/>
                      <a:gd name="T13" fmla="*/ 13 h 98"/>
                      <a:gd name="T14" fmla="*/ 81 w 112"/>
                      <a:gd name="T15" fmla="*/ 19 h 98"/>
                      <a:gd name="T16" fmla="*/ 112 w 112"/>
                      <a:gd name="T17" fmla="*/ 34 h 98"/>
                      <a:gd name="T18" fmla="*/ 97 w 112"/>
                      <a:gd name="T19" fmla="*/ 44 h 98"/>
                      <a:gd name="T20" fmla="*/ 89 w 112"/>
                      <a:gd name="T21" fmla="*/ 44 h 98"/>
                      <a:gd name="T22" fmla="*/ 73 w 112"/>
                      <a:gd name="T23" fmla="*/ 45 h 98"/>
                      <a:gd name="T24" fmla="*/ 58 w 112"/>
                      <a:gd name="T25" fmla="*/ 44 h 98"/>
                      <a:gd name="T26" fmla="*/ 48 w 112"/>
                      <a:gd name="T27" fmla="*/ 44 h 98"/>
                      <a:gd name="T28" fmla="*/ 38 w 112"/>
                      <a:gd name="T29" fmla="*/ 45 h 98"/>
                      <a:gd name="T30" fmla="*/ 35 w 112"/>
                      <a:gd name="T31" fmla="*/ 45 h 98"/>
                      <a:gd name="T32" fmla="*/ 17 w 112"/>
                      <a:gd name="T33" fmla="*/ 61 h 98"/>
                      <a:gd name="T34" fmla="*/ 14 w 112"/>
                      <a:gd name="T35" fmla="*/ 64 h 98"/>
                      <a:gd name="T36" fmla="*/ 7 w 112"/>
                      <a:gd name="T37" fmla="*/ 71 h 98"/>
                      <a:gd name="T38" fmla="*/ 0 w 112"/>
                      <a:gd name="T39" fmla="*/ 78 h 98"/>
                      <a:gd name="T40" fmla="*/ 0 w 112"/>
                      <a:gd name="T41" fmla="*/ 84 h 98"/>
                      <a:gd name="T42" fmla="*/ 3 w 112"/>
                      <a:gd name="T43" fmla="*/ 89 h 98"/>
                      <a:gd name="T44" fmla="*/ 5 w 112"/>
                      <a:gd name="T45" fmla="*/ 91 h 98"/>
                      <a:gd name="T46" fmla="*/ 15 w 112"/>
                      <a:gd name="T47" fmla="*/ 79 h 98"/>
                      <a:gd name="T48" fmla="*/ 13 w 112"/>
                      <a:gd name="T49" fmla="*/ 81 h 98"/>
                      <a:gd name="T50" fmla="*/ 8 w 112"/>
                      <a:gd name="T51" fmla="*/ 85 h 98"/>
                      <a:gd name="T52" fmla="*/ 5 w 112"/>
                      <a:gd name="T53" fmla="*/ 91 h 98"/>
                      <a:gd name="T54" fmla="*/ 6 w 112"/>
                      <a:gd name="T55" fmla="*/ 96 h 98"/>
                      <a:gd name="T56" fmla="*/ 11 w 112"/>
                      <a:gd name="T57" fmla="*/ 97 h 98"/>
                      <a:gd name="T58" fmla="*/ 14 w 112"/>
                      <a:gd name="T59" fmla="*/ 98 h 98"/>
                      <a:gd name="T60" fmla="*/ 34 w 112"/>
                      <a:gd name="T61" fmla="*/ 83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2" h="98">
                        <a:moveTo>
                          <a:pt x="59" y="0"/>
                        </a:moveTo>
                        <a:lnTo>
                          <a:pt x="54" y="0"/>
                        </a:lnTo>
                        <a:lnTo>
                          <a:pt x="47" y="0"/>
                        </a:lnTo>
                        <a:lnTo>
                          <a:pt x="48" y="3"/>
                        </a:lnTo>
                        <a:lnTo>
                          <a:pt x="61" y="9"/>
                        </a:lnTo>
                        <a:lnTo>
                          <a:pt x="80" y="12"/>
                        </a:lnTo>
                        <a:lnTo>
                          <a:pt x="89" y="13"/>
                        </a:lnTo>
                        <a:lnTo>
                          <a:pt x="81" y="19"/>
                        </a:lnTo>
                        <a:lnTo>
                          <a:pt x="112" y="34"/>
                        </a:lnTo>
                        <a:lnTo>
                          <a:pt x="97" y="44"/>
                        </a:lnTo>
                        <a:lnTo>
                          <a:pt x="89" y="44"/>
                        </a:lnTo>
                        <a:lnTo>
                          <a:pt x="73" y="45"/>
                        </a:lnTo>
                        <a:lnTo>
                          <a:pt x="58" y="44"/>
                        </a:lnTo>
                        <a:lnTo>
                          <a:pt x="48" y="44"/>
                        </a:lnTo>
                        <a:lnTo>
                          <a:pt x="38" y="45"/>
                        </a:lnTo>
                        <a:lnTo>
                          <a:pt x="35" y="45"/>
                        </a:lnTo>
                        <a:lnTo>
                          <a:pt x="17" y="61"/>
                        </a:lnTo>
                        <a:lnTo>
                          <a:pt x="14" y="64"/>
                        </a:lnTo>
                        <a:lnTo>
                          <a:pt x="7" y="71"/>
                        </a:lnTo>
                        <a:lnTo>
                          <a:pt x="0" y="78"/>
                        </a:lnTo>
                        <a:lnTo>
                          <a:pt x="0" y="84"/>
                        </a:lnTo>
                        <a:lnTo>
                          <a:pt x="3" y="89"/>
                        </a:lnTo>
                        <a:lnTo>
                          <a:pt x="5" y="91"/>
                        </a:lnTo>
                        <a:lnTo>
                          <a:pt x="15" y="79"/>
                        </a:lnTo>
                        <a:lnTo>
                          <a:pt x="13" y="81"/>
                        </a:lnTo>
                        <a:lnTo>
                          <a:pt x="8" y="85"/>
                        </a:lnTo>
                        <a:lnTo>
                          <a:pt x="5" y="91"/>
                        </a:lnTo>
                        <a:lnTo>
                          <a:pt x="6" y="96"/>
                        </a:lnTo>
                        <a:lnTo>
                          <a:pt x="11" y="97"/>
                        </a:lnTo>
                        <a:lnTo>
                          <a:pt x="14" y="98"/>
                        </a:lnTo>
                        <a:lnTo>
                          <a:pt x="34" y="83"/>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61" name="Freeform 86">
                    <a:extLst>
                      <a:ext uri="{FF2B5EF4-FFF2-40B4-BE49-F238E27FC236}">
                        <a16:creationId xmlns:a16="http://schemas.microsoft.com/office/drawing/2014/main" id="{5DC866D3-4D49-D24C-9A41-53D834C64348}"/>
                      </a:ext>
                    </a:extLst>
                  </p:cNvPr>
                  <p:cNvSpPr>
                    <a:spLocks/>
                  </p:cNvSpPr>
                  <p:nvPr/>
                </p:nvSpPr>
                <p:spPr bwMode="auto">
                  <a:xfrm>
                    <a:off x="787" y="2026"/>
                    <a:ext cx="105" cy="90"/>
                  </a:xfrm>
                  <a:custGeom>
                    <a:avLst/>
                    <a:gdLst>
                      <a:gd name="T0" fmla="*/ 34 w 105"/>
                      <a:gd name="T1" fmla="*/ 40 h 90"/>
                      <a:gd name="T2" fmla="*/ 30 w 105"/>
                      <a:gd name="T3" fmla="*/ 39 h 90"/>
                      <a:gd name="T4" fmla="*/ 25 w 105"/>
                      <a:gd name="T5" fmla="*/ 40 h 90"/>
                      <a:gd name="T6" fmla="*/ 23 w 105"/>
                      <a:gd name="T7" fmla="*/ 41 h 90"/>
                      <a:gd name="T8" fmla="*/ 23 w 105"/>
                      <a:gd name="T9" fmla="*/ 41 h 90"/>
                      <a:gd name="T10" fmla="*/ 21 w 105"/>
                      <a:gd name="T11" fmla="*/ 44 h 90"/>
                      <a:gd name="T12" fmla="*/ 20 w 105"/>
                      <a:gd name="T13" fmla="*/ 48 h 90"/>
                      <a:gd name="T14" fmla="*/ 19 w 105"/>
                      <a:gd name="T15" fmla="*/ 52 h 90"/>
                      <a:gd name="T16" fmla="*/ 19 w 105"/>
                      <a:gd name="T17" fmla="*/ 52 h 90"/>
                      <a:gd name="T18" fmla="*/ 17 w 105"/>
                      <a:gd name="T19" fmla="*/ 55 h 90"/>
                      <a:gd name="T20" fmla="*/ 15 w 105"/>
                      <a:gd name="T21" fmla="*/ 57 h 90"/>
                      <a:gd name="T22" fmla="*/ 12 w 105"/>
                      <a:gd name="T23" fmla="*/ 58 h 90"/>
                      <a:gd name="T24" fmla="*/ 12 w 105"/>
                      <a:gd name="T25" fmla="*/ 58 h 90"/>
                      <a:gd name="T26" fmla="*/ 8 w 105"/>
                      <a:gd name="T27" fmla="*/ 59 h 90"/>
                      <a:gd name="T28" fmla="*/ 3 w 105"/>
                      <a:gd name="T29" fmla="*/ 58 h 90"/>
                      <a:gd name="T30" fmla="*/ 0 w 105"/>
                      <a:gd name="T31" fmla="*/ 59 h 90"/>
                      <a:gd name="T32" fmla="*/ 0 w 105"/>
                      <a:gd name="T33" fmla="*/ 59 h 90"/>
                      <a:gd name="T34" fmla="*/ 4 w 105"/>
                      <a:gd name="T35" fmla="*/ 50 h 90"/>
                      <a:gd name="T36" fmla="*/ 1 w 105"/>
                      <a:gd name="T37" fmla="*/ 36 h 90"/>
                      <a:gd name="T38" fmla="*/ 2 w 105"/>
                      <a:gd name="T39" fmla="*/ 22 h 90"/>
                      <a:gd name="T40" fmla="*/ 2 w 105"/>
                      <a:gd name="T41" fmla="*/ 22 h 90"/>
                      <a:gd name="T42" fmla="*/ 15 w 105"/>
                      <a:gd name="T43" fmla="*/ 12 h 90"/>
                      <a:gd name="T44" fmla="*/ 43 w 105"/>
                      <a:gd name="T45" fmla="*/ 0 h 90"/>
                      <a:gd name="T46" fmla="*/ 77 w 105"/>
                      <a:gd name="T47" fmla="*/ 8 h 90"/>
                      <a:gd name="T48" fmla="*/ 77 w 105"/>
                      <a:gd name="T49" fmla="*/ 8 h 90"/>
                      <a:gd name="T50" fmla="*/ 100 w 105"/>
                      <a:gd name="T51" fmla="*/ 28 h 90"/>
                      <a:gd name="T52" fmla="*/ 105 w 105"/>
                      <a:gd name="T53" fmla="*/ 40 h 90"/>
                      <a:gd name="T54" fmla="*/ 103 w 105"/>
                      <a:gd name="T55" fmla="*/ 52 h 90"/>
                      <a:gd name="T56" fmla="*/ 103 w 105"/>
                      <a:gd name="T57" fmla="*/ 52 h 90"/>
                      <a:gd name="T58" fmla="*/ 94 w 105"/>
                      <a:gd name="T59" fmla="*/ 65 h 90"/>
                      <a:gd name="T60" fmla="*/ 78 w 105"/>
                      <a:gd name="T61" fmla="*/ 78 h 90"/>
                      <a:gd name="T62" fmla="*/ 67 w 105"/>
                      <a:gd name="T63" fmla="*/ 86 h 90"/>
                      <a:gd name="T64" fmla="*/ 67 w 105"/>
                      <a:gd name="T65" fmla="*/ 86 h 90"/>
                      <a:gd name="T66" fmla="*/ 57 w 105"/>
                      <a:gd name="T67" fmla="*/ 90 h 90"/>
                      <a:gd name="T68" fmla="*/ 41 w 105"/>
                      <a:gd name="T69" fmla="*/ 90 h 90"/>
                      <a:gd name="T70" fmla="*/ 29 w 105"/>
                      <a:gd name="T71" fmla="*/ 85 h 90"/>
                      <a:gd name="T72" fmla="*/ 29 w 105"/>
                      <a:gd name="T73" fmla="*/ 85 h 90"/>
                      <a:gd name="T74" fmla="*/ 22 w 105"/>
                      <a:gd name="T75" fmla="*/ 82 h 90"/>
                      <a:gd name="T76" fmla="*/ 18 w 105"/>
                      <a:gd name="T77" fmla="*/ 85 h 90"/>
                      <a:gd name="T78" fmla="*/ 16 w 105"/>
                      <a:gd name="T79" fmla="*/ 88 h 90"/>
                      <a:gd name="T80" fmla="*/ 16 w 105"/>
                      <a:gd name="T81" fmla="*/ 88 h 90"/>
                      <a:gd name="T82" fmla="*/ 16 w 105"/>
                      <a:gd name="T83" fmla="*/ 88 h 90"/>
                      <a:gd name="T84" fmla="*/ 11 w 105"/>
                      <a:gd name="T85" fmla="*/ 85 h 90"/>
                      <a:gd name="T86" fmla="*/ 4 w 105"/>
                      <a:gd name="T87" fmla="*/ 79 h 90"/>
                      <a:gd name="T88" fmla="*/ 8 w 105"/>
                      <a:gd name="T89" fmla="*/ 74 h 90"/>
                      <a:gd name="T90" fmla="*/ 8 w 105"/>
                      <a:gd name="T91" fmla="*/ 74 h 90"/>
                      <a:gd name="T92" fmla="*/ 19 w 105"/>
                      <a:gd name="T93" fmla="*/ 70 h 90"/>
                      <a:gd name="T94" fmla="*/ 26 w 105"/>
                      <a:gd name="T95" fmla="*/ 67 h 90"/>
                      <a:gd name="T96" fmla="*/ 33 w 105"/>
                      <a:gd name="T97" fmla="*/ 63 h 90"/>
                      <a:gd name="T98" fmla="*/ 33 w 105"/>
                      <a:gd name="T99" fmla="*/ 63 h 90"/>
                      <a:gd name="T100" fmla="*/ 35 w 105"/>
                      <a:gd name="T101" fmla="*/ 60 h 90"/>
                      <a:gd name="T102" fmla="*/ 29 w 105"/>
                      <a:gd name="T103" fmla="*/ 60 h 90"/>
                      <a:gd name="T104" fmla="*/ 22 w 105"/>
                      <a:gd name="T105" fmla="*/ 61 h 90"/>
                      <a:gd name="T106" fmla="*/ 22 w 105"/>
                      <a:gd name="T107" fmla="*/ 61 h 90"/>
                      <a:gd name="T108" fmla="*/ 26 w 105"/>
                      <a:gd name="T109" fmla="*/ 57 h 90"/>
                      <a:gd name="T110" fmla="*/ 34 w 105"/>
                      <a:gd name="T111" fmla="*/ 49 h 90"/>
                      <a:gd name="T112" fmla="*/ 34 w 105"/>
                      <a:gd name="T113" fmla="*/ 40 h 90"/>
                      <a:gd name="T114" fmla="*/ 34 w 105"/>
                      <a:gd name="T115" fmla="*/ 40 h 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5" h="90">
                        <a:moveTo>
                          <a:pt x="34" y="40"/>
                        </a:moveTo>
                        <a:lnTo>
                          <a:pt x="30" y="39"/>
                        </a:lnTo>
                        <a:lnTo>
                          <a:pt x="25" y="40"/>
                        </a:lnTo>
                        <a:lnTo>
                          <a:pt x="23" y="41"/>
                        </a:lnTo>
                        <a:lnTo>
                          <a:pt x="21" y="44"/>
                        </a:lnTo>
                        <a:lnTo>
                          <a:pt x="20" y="48"/>
                        </a:lnTo>
                        <a:lnTo>
                          <a:pt x="19" y="52"/>
                        </a:lnTo>
                        <a:lnTo>
                          <a:pt x="17" y="55"/>
                        </a:lnTo>
                        <a:lnTo>
                          <a:pt x="15" y="57"/>
                        </a:lnTo>
                        <a:lnTo>
                          <a:pt x="12" y="58"/>
                        </a:lnTo>
                        <a:lnTo>
                          <a:pt x="8" y="59"/>
                        </a:lnTo>
                        <a:lnTo>
                          <a:pt x="3" y="58"/>
                        </a:lnTo>
                        <a:lnTo>
                          <a:pt x="0" y="59"/>
                        </a:lnTo>
                        <a:lnTo>
                          <a:pt x="4" y="50"/>
                        </a:lnTo>
                        <a:lnTo>
                          <a:pt x="1" y="36"/>
                        </a:lnTo>
                        <a:lnTo>
                          <a:pt x="2" y="22"/>
                        </a:lnTo>
                        <a:lnTo>
                          <a:pt x="15" y="12"/>
                        </a:lnTo>
                        <a:lnTo>
                          <a:pt x="43" y="0"/>
                        </a:lnTo>
                        <a:lnTo>
                          <a:pt x="77" y="8"/>
                        </a:lnTo>
                        <a:lnTo>
                          <a:pt x="100" y="28"/>
                        </a:lnTo>
                        <a:lnTo>
                          <a:pt x="105" y="40"/>
                        </a:lnTo>
                        <a:lnTo>
                          <a:pt x="103" y="52"/>
                        </a:lnTo>
                        <a:lnTo>
                          <a:pt x="94" y="65"/>
                        </a:lnTo>
                        <a:lnTo>
                          <a:pt x="78" y="78"/>
                        </a:lnTo>
                        <a:lnTo>
                          <a:pt x="67" y="86"/>
                        </a:lnTo>
                        <a:lnTo>
                          <a:pt x="57" y="90"/>
                        </a:lnTo>
                        <a:lnTo>
                          <a:pt x="41" y="90"/>
                        </a:lnTo>
                        <a:lnTo>
                          <a:pt x="29" y="85"/>
                        </a:lnTo>
                        <a:lnTo>
                          <a:pt x="22" y="82"/>
                        </a:lnTo>
                        <a:lnTo>
                          <a:pt x="18" y="85"/>
                        </a:lnTo>
                        <a:lnTo>
                          <a:pt x="16" y="88"/>
                        </a:lnTo>
                        <a:lnTo>
                          <a:pt x="11" y="85"/>
                        </a:lnTo>
                        <a:lnTo>
                          <a:pt x="4" y="79"/>
                        </a:lnTo>
                        <a:lnTo>
                          <a:pt x="8" y="74"/>
                        </a:lnTo>
                        <a:lnTo>
                          <a:pt x="19" y="70"/>
                        </a:lnTo>
                        <a:lnTo>
                          <a:pt x="26" y="67"/>
                        </a:lnTo>
                        <a:lnTo>
                          <a:pt x="33" y="63"/>
                        </a:lnTo>
                        <a:lnTo>
                          <a:pt x="35" y="60"/>
                        </a:lnTo>
                        <a:lnTo>
                          <a:pt x="29" y="60"/>
                        </a:lnTo>
                        <a:lnTo>
                          <a:pt x="22" y="61"/>
                        </a:lnTo>
                        <a:lnTo>
                          <a:pt x="26" y="57"/>
                        </a:lnTo>
                        <a:lnTo>
                          <a:pt x="34" y="49"/>
                        </a:lnTo>
                        <a:lnTo>
                          <a:pt x="34" y="40"/>
                        </a:lnTo>
                        <a:close/>
                      </a:path>
                    </a:pathLst>
                  </a:custGeom>
                  <a:solidFill>
                    <a:srgbClr val="B9A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362" name="Freeform 87">
                    <a:extLst>
                      <a:ext uri="{FF2B5EF4-FFF2-40B4-BE49-F238E27FC236}">
                        <a16:creationId xmlns:a16="http://schemas.microsoft.com/office/drawing/2014/main" id="{FD394792-B3BA-7947-9381-F53E01894A9F}"/>
                      </a:ext>
                    </a:extLst>
                  </p:cNvPr>
                  <p:cNvSpPr>
                    <a:spLocks/>
                  </p:cNvSpPr>
                  <p:nvPr/>
                </p:nvSpPr>
                <p:spPr bwMode="auto">
                  <a:xfrm>
                    <a:off x="783" y="2022"/>
                    <a:ext cx="105" cy="90"/>
                  </a:xfrm>
                  <a:custGeom>
                    <a:avLst/>
                    <a:gdLst>
                      <a:gd name="T0" fmla="*/ 0 w 105"/>
                      <a:gd name="T1" fmla="*/ 59 h 90"/>
                      <a:gd name="T2" fmla="*/ 4 w 105"/>
                      <a:gd name="T3" fmla="*/ 49 h 90"/>
                      <a:gd name="T4" fmla="*/ 1 w 105"/>
                      <a:gd name="T5" fmla="*/ 36 h 90"/>
                      <a:gd name="T6" fmla="*/ 2 w 105"/>
                      <a:gd name="T7" fmla="*/ 22 h 90"/>
                      <a:gd name="T8" fmla="*/ 14 w 105"/>
                      <a:gd name="T9" fmla="*/ 12 h 90"/>
                      <a:gd name="T10" fmla="*/ 43 w 105"/>
                      <a:gd name="T11" fmla="*/ 0 h 90"/>
                      <a:gd name="T12" fmla="*/ 77 w 105"/>
                      <a:gd name="T13" fmla="*/ 8 h 90"/>
                      <a:gd name="T14" fmla="*/ 100 w 105"/>
                      <a:gd name="T15" fmla="*/ 28 h 90"/>
                      <a:gd name="T16" fmla="*/ 105 w 105"/>
                      <a:gd name="T17" fmla="*/ 40 h 90"/>
                      <a:gd name="T18" fmla="*/ 103 w 105"/>
                      <a:gd name="T19" fmla="*/ 51 h 90"/>
                      <a:gd name="T20" fmla="*/ 94 w 105"/>
                      <a:gd name="T21" fmla="*/ 65 h 90"/>
                      <a:gd name="T22" fmla="*/ 78 w 105"/>
                      <a:gd name="T23" fmla="*/ 78 h 90"/>
                      <a:gd name="T24" fmla="*/ 67 w 105"/>
                      <a:gd name="T25" fmla="*/ 86 h 90"/>
                      <a:gd name="T26" fmla="*/ 57 w 105"/>
                      <a:gd name="T27" fmla="*/ 90 h 90"/>
                      <a:gd name="T28" fmla="*/ 41 w 105"/>
                      <a:gd name="T29" fmla="*/ 89 h 90"/>
                      <a:gd name="T30" fmla="*/ 29 w 105"/>
                      <a:gd name="T31" fmla="*/ 85 h 90"/>
                      <a:gd name="T32" fmla="*/ 22 w 105"/>
                      <a:gd name="T33" fmla="*/ 82 h 90"/>
                      <a:gd name="T34" fmla="*/ 18 w 105"/>
                      <a:gd name="T35" fmla="*/ 85 h 90"/>
                      <a:gd name="T36" fmla="*/ 16 w 105"/>
                      <a:gd name="T37" fmla="*/ 8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5" h="90">
                        <a:moveTo>
                          <a:pt x="0" y="59"/>
                        </a:moveTo>
                        <a:lnTo>
                          <a:pt x="4" y="49"/>
                        </a:lnTo>
                        <a:lnTo>
                          <a:pt x="1" y="36"/>
                        </a:lnTo>
                        <a:lnTo>
                          <a:pt x="2" y="22"/>
                        </a:lnTo>
                        <a:lnTo>
                          <a:pt x="14" y="12"/>
                        </a:lnTo>
                        <a:lnTo>
                          <a:pt x="43" y="0"/>
                        </a:lnTo>
                        <a:lnTo>
                          <a:pt x="77" y="8"/>
                        </a:lnTo>
                        <a:lnTo>
                          <a:pt x="100" y="28"/>
                        </a:lnTo>
                        <a:lnTo>
                          <a:pt x="105" y="40"/>
                        </a:lnTo>
                        <a:lnTo>
                          <a:pt x="103" y="51"/>
                        </a:lnTo>
                        <a:lnTo>
                          <a:pt x="94" y="65"/>
                        </a:lnTo>
                        <a:lnTo>
                          <a:pt x="78" y="78"/>
                        </a:lnTo>
                        <a:lnTo>
                          <a:pt x="67" y="86"/>
                        </a:lnTo>
                        <a:lnTo>
                          <a:pt x="57" y="90"/>
                        </a:lnTo>
                        <a:lnTo>
                          <a:pt x="41" y="89"/>
                        </a:lnTo>
                        <a:lnTo>
                          <a:pt x="29" y="85"/>
                        </a:lnTo>
                        <a:lnTo>
                          <a:pt x="22" y="82"/>
                        </a:lnTo>
                        <a:lnTo>
                          <a:pt x="18" y="85"/>
                        </a:lnTo>
                        <a:lnTo>
                          <a:pt x="16" y="87"/>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63" name="Line 88">
                    <a:extLst>
                      <a:ext uri="{FF2B5EF4-FFF2-40B4-BE49-F238E27FC236}">
                        <a16:creationId xmlns:a16="http://schemas.microsoft.com/office/drawing/2014/main" id="{28F604D6-3D2A-9D4F-A0E5-CE75879D41D6}"/>
                      </a:ext>
                    </a:extLst>
                  </p:cNvPr>
                  <p:cNvSpPr>
                    <a:spLocks noChangeShapeType="1"/>
                  </p:cNvSpPr>
                  <p:nvPr/>
                </p:nvSpPr>
                <p:spPr bwMode="auto">
                  <a:xfrm>
                    <a:off x="803" y="2114"/>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364" name="Freeform 89">
                    <a:extLst>
                      <a:ext uri="{FF2B5EF4-FFF2-40B4-BE49-F238E27FC236}">
                        <a16:creationId xmlns:a16="http://schemas.microsoft.com/office/drawing/2014/main" id="{8E6BCFCD-E466-2A4B-8F34-D29F75B98ECF}"/>
                      </a:ext>
                    </a:extLst>
                  </p:cNvPr>
                  <p:cNvSpPr>
                    <a:spLocks/>
                  </p:cNvSpPr>
                  <p:nvPr/>
                </p:nvSpPr>
                <p:spPr bwMode="auto">
                  <a:xfrm>
                    <a:off x="803" y="2046"/>
                    <a:ext cx="47" cy="49"/>
                  </a:xfrm>
                  <a:custGeom>
                    <a:avLst/>
                    <a:gdLst>
                      <a:gd name="T0" fmla="*/ 0 w 47"/>
                      <a:gd name="T1" fmla="*/ 20 h 49"/>
                      <a:gd name="T2" fmla="*/ 1 w 47"/>
                      <a:gd name="T3" fmla="*/ 16 h 49"/>
                      <a:gd name="T4" fmla="*/ 6 w 47"/>
                      <a:gd name="T5" fmla="*/ 7 h 49"/>
                      <a:gd name="T6" fmla="*/ 17 w 47"/>
                      <a:gd name="T7" fmla="*/ 1 h 49"/>
                      <a:gd name="T8" fmla="*/ 17 w 47"/>
                      <a:gd name="T9" fmla="*/ 1 h 49"/>
                      <a:gd name="T10" fmla="*/ 30 w 47"/>
                      <a:gd name="T11" fmla="*/ 0 h 49"/>
                      <a:gd name="T12" fmla="*/ 41 w 47"/>
                      <a:gd name="T13" fmla="*/ 1 h 49"/>
                      <a:gd name="T14" fmla="*/ 46 w 47"/>
                      <a:gd name="T15" fmla="*/ 6 h 49"/>
                      <a:gd name="T16" fmla="*/ 46 w 47"/>
                      <a:gd name="T17" fmla="*/ 6 h 49"/>
                      <a:gd name="T18" fmla="*/ 47 w 47"/>
                      <a:gd name="T19" fmla="*/ 25 h 49"/>
                      <a:gd name="T20" fmla="*/ 43 w 47"/>
                      <a:gd name="T21" fmla="*/ 38 h 49"/>
                      <a:gd name="T22" fmla="*/ 39 w 47"/>
                      <a:gd name="T23" fmla="*/ 43 h 49"/>
                      <a:gd name="T24" fmla="*/ 39 w 47"/>
                      <a:gd name="T25" fmla="*/ 43 h 49"/>
                      <a:gd name="T26" fmla="*/ 14 w 47"/>
                      <a:gd name="T27" fmla="*/ 49 h 49"/>
                      <a:gd name="T28" fmla="*/ 14 w 47"/>
                      <a:gd name="T29" fmla="*/ 49 h 49"/>
                      <a:gd name="T30" fmla="*/ 22 w 47"/>
                      <a:gd name="T31" fmla="*/ 43 h 49"/>
                      <a:gd name="T32" fmla="*/ 33 w 47"/>
                      <a:gd name="T33" fmla="*/ 31 h 49"/>
                      <a:gd name="T34" fmla="*/ 36 w 47"/>
                      <a:gd name="T35" fmla="*/ 16 h 49"/>
                      <a:gd name="T36" fmla="*/ 36 w 47"/>
                      <a:gd name="T37" fmla="*/ 16 h 49"/>
                      <a:gd name="T38" fmla="*/ 24 w 47"/>
                      <a:gd name="T39" fmla="*/ 11 h 49"/>
                      <a:gd name="T40" fmla="*/ 8 w 47"/>
                      <a:gd name="T41" fmla="*/ 14 h 49"/>
                      <a:gd name="T42" fmla="*/ 0 w 47"/>
                      <a:gd name="T43" fmla="*/ 20 h 49"/>
                      <a:gd name="T44" fmla="*/ 0 w 47"/>
                      <a:gd name="T45" fmla="*/ 20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9">
                        <a:moveTo>
                          <a:pt x="0" y="20"/>
                        </a:moveTo>
                        <a:lnTo>
                          <a:pt x="1" y="16"/>
                        </a:lnTo>
                        <a:lnTo>
                          <a:pt x="6" y="7"/>
                        </a:lnTo>
                        <a:lnTo>
                          <a:pt x="17" y="1"/>
                        </a:lnTo>
                        <a:lnTo>
                          <a:pt x="30" y="0"/>
                        </a:lnTo>
                        <a:lnTo>
                          <a:pt x="41" y="1"/>
                        </a:lnTo>
                        <a:lnTo>
                          <a:pt x="46" y="6"/>
                        </a:lnTo>
                        <a:lnTo>
                          <a:pt x="47" y="25"/>
                        </a:lnTo>
                        <a:lnTo>
                          <a:pt x="43" y="38"/>
                        </a:lnTo>
                        <a:lnTo>
                          <a:pt x="39" y="43"/>
                        </a:lnTo>
                        <a:lnTo>
                          <a:pt x="14" y="49"/>
                        </a:lnTo>
                        <a:lnTo>
                          <a:pt x="22" y="43"/>
                        </a:lnTo>
                        <a:lnTo>
                          <a:pt x="33" y="31"/>
                        </a:lnTo>
                        <a:lnTo>
                          <a:pt x="36" y="16"/>
                        </a:lnTo>
                        <a:lnTo>
                          <a:pt x="24" y="11"/>
                        </a:lnTo>
                        <a:lnTo>
                          <a:pt x="8" y="14"/>
                        </a:lnTo>
                        <a:lnTo>
                          <a:pt x="0" y="20"/>
                        </a:lnTo>
                        <a:close/>
                      </a:path>
                    </a:pathLst>
                  </a:custGeom>
                  <a:solidFill>
                    <a:srgbClr val="8F82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365" name="Freeform 90">
                    <a:extLst>
                      <a:ext uri="{FF2B5EF4-FFF2-40B4-BE49-F238E27FC236}">
                        <a16:creationId xmlns:a16="http://schemas.microsoft.com/office/drawing/2014/main" id="{458ED150-F356-8944-B19A-DD9DBF1A6465}"/>
                      </a:ext>
                    </a:extLst>
                  </p:cNvPr>
                  <p:cNvSpPr>
                    <a:spLocks/>
                  </p:cNvSpPr>
                  <p:nvPr/>
                </p:nvSpPr>
                <p:spPr bwMode="auto">
                  <a:xfrm>
                    <a:off x="574" y="2037"/>
                    <a:ext cx="49" cy="36"/>
                  </a:xfrm>
                  <a:custGeom>
                    <a:avLst/>
                    <a:gdLst>
                      <a:gd name="T0" fmla="*/ 49 w 49"/>
                      <a:gd name="T1" fmla="*/ 36 h 36"/>
                      <a:gd name="T2" fmla="*/ 44 w 49"/>
                      <a:gd name="T3" fmla="*/ 27 h 36"/>
                      <a:gd name="T4" fmla="*/ 27 w 49"/>
                      <a:gd name="T5" fmla="*/ 11 h 36"/>
                      <a:gd name="T6" fmla="*/ 0 w 49"/>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36">
                        <a:moveTo>
                          <a:pt x="49" y="36"/>
                        </a:moveTo>
                        <a:lnTo>
                          <a:pt x="44" y="27"/>
                        </a:lnTo>
                        <a:lnTo>
                          <a:pt x="27" y="11"/>
                        </a:lnTo>
                        <a:lnTo>
                          <a:pt x="0" y="0"/>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66" name="Line 91">
                    <a:extLst>
                      <a:ext uri="{FF2B5EF4-FFF2-40B4-BE49-F238E27FC236}">
                        <a16:creationId xmlns:a16="http://schemas.microsoft.com/office/drawing/2014/main" id="{2185B6AD-0621-BC4D-8D8E-2EBB1F7F5B1E}"/>
                      </a:ext>
                    </a:extLst>
                  </p:cNvPr>
                  <p:cNvSpPr>
                    <a:spLocks noChangeShapeType="1"/>
                  </p:cNvSpPr>
                  <p:nvPr/>
                </p:nvSpPr>
                <p:spPr bwMode="auto">
                  <a:xfrm flipH="1" flipV="1">
                    <a:off x="561" y="2056"/>
                    <a:ext cx="34" cy="12"/>
                  </a:xfrm>
                  <a:prstGeom prst="line">
                    <a:avLst/>
                  </a:prstGeom>
                  <a:noFill/>
                  <a:ln w="6350">
                    <a:solidFill>
                      <a:srgbClr val="3F3229"/>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367" name="Line 92">
                    <a:extLst>
                      <a:ext uri="{FF2B5EF4-FFF2-40B4-BE49-F238E27FC236}">
                        <a16:creationId xmlns:a16="http://schemas.microsoft.com/office/drawing/2014/main" id="{E01C01B2-C048-2746-AFB6-EB48C11A42D1}"/>
                      </a:ext>
                    </a:extLst>
                  </p:cNvPr>
                  <p:cNvSpPr>
                    <a:spLocks noChangeShapeType="1"/>
                  </p:cNvSpPr>
                  <p:nvPr/>
                </p:nvSpPr>
                <p:spPr bwMode="auto">
                  <a:xfrm flipH="1" flipV="1">
                    <a:off x="586" y="2051"/>
                    <a:ext cx="28" cy="20"/>
                  </a:xfrm>
                  <a:prstGeom prst="line">
                    <a:avLst/>
                  </a:prstGeom>
                  <a:noFill/>
                  <a:ln w="6350">
                    <a:solidFill>
                      <a:srgbClr val="3F3229"/>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368" name="Freeform 93">
                    <a:extLst>
                      <a:ext uri="{FF2B5EF4-FFF2-40B4-BE49-F238E27FC236}">
                        <a16:creationId xmlns:a16="http://schemas.microsoft.com/office/drawing/2014/main" id="{DC896BA9-6E9C-CB4C-8267-5F4688C51E12}"/>
                      </a:ext>
                    </a:extLst>
                  </p:cNvPr>
                  <p:cNvSpPr>
                    <a:spLocks/>
                  </p:cNvSpPr>
                  <p:nvPr/>
                </p:nvSpPr>
                <p:spPr bwMode="auto">
                  <a:xfrm>
                    <a:off x="600" y="2106"/>
                    <a:ext cx="14" cy="96"/>
                  </a:xfrm>
                  <a:custGeom>
                    <a:avLst/>
                    <a:gdLst>
                      <a:gd name="T0" fmla="*/ 0 w 14"/>
                      <a:gd name="T1" fmla="*/ 0 h 96"/>
                      <a:gd name="T2" fmla="*/ 5 w 14"/>
                      <a:gd name="T3" fmla="*/ 16 h 96"/>
                      <a:gd name="T4" fmla="*/ 14 w 14"/>
                      <a:gd name="T5" fmla="*/ 52 h 96"/>
                      <a:gd name="T6" fmla="*/ 13 w 14"/>
                      <a:gd name="T7" fmla="*/ 9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96">
                        <a:moveTo>
                          <a:pt x="0" y="0"/>
                        </a:moveTo>
                        <a:lnTo>
                          <a:pt x="5" y="16"/>
                        </a:lnTo>
                        <a:lnTo>
                          <a:pt x="14" y="52"/>
                        </a:lnTo>
                        <a:lnTo>
                          <a:pt x="13" y="96"/>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69" name="Freeform 94">
                    <a:extLst>
                      <a:ext uri="{FF2B5EF4-FFF2-40B4-BE49-F238E27FC236}">
                        <a16:creationId xmlns:a16="http://schemas.microsoft.com/office/drawing/2014/main" id="{370B1505-7301-4D47-9D54-794751BBDD3C}"/>
                      </a:ext>
                    </a:extLst>
                  </p:cNvPr>
                  <p:cNvSpPr>
                    <a:spLocks/>
                  </p:cNvSpPr>
                  <p:nvPr/>
                </p:nvSpPr>
                <p:spPr bwMode="auto">
                  <a:xfrm>
                    <a:off x="614" y="2102"/>
                    <a:ext cx="54" cy="92"/>
                  </a:xfrm>
                  <a:custGeom>
                    <a:avLst/>
                    <a:gdLst>
                      <a:gd name="T0" fmla="*/ 0 w 54"/>
                      <a:gd name="T1" fmla="*/ 0 h 92"/>
                      <a:gd name="T2" fmla="*/ 8 w 54"/>
                      <a:gd name="T3" fmla="*/ 9 h 92"/>
                      <a:gd name="T4" fmla="*/ 27 w 54"/>
                      <a:gd name="T5" fmla="*/ 32 h 92"/>
                      <a:gd name="T6" fmla="*/ 45 w 54"/>
                      <a:gd name="T7" fmla="*/ 62 h 92"/>
                      <a:gd name="T8" fmla="*/ 54 w 54"/>
                      <a:gd name="T9" fmla="*/ 92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92">
                        <a:moveTo>
                          <a:pt x="0" y="0"/>
                        </a:moveTo>
                        <a:lnTo>
                          <a:pt x="8" y="9"/>
                        </a:lnTo>
                        <a:lnTo>
                          <a:pt x="27" y="32"/>
                        </a:lnTo>
                        <a:lnTo>
                          <a:pt x="45" y="62"/>
                        </a:lnTo>
                        <a:lnTo>
                          <a:pt x="54" y="92"/>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70" name="Freeform 95">
                    <a:extLst>
                      <a:ext uri="{FF2B5EF4-FFF2-40B4-BE49-F238E27FC236}">
                        <a16:creationId xmlns:a16="http://schemas.microsoft.com/office/drawing/2014/main" id="{4F80E486-0479-9B4A-987E-460F4E267B6D}"/>
                      </a:ext>
                    </a:extLst>
                  </p:cNvPr>
                  <p:cNvSpPr>
                    <a:spLocks/>
                  </p:cNvSpPr>
                  <p:nvPr/>
                </p:nvSpPr>
                <p:spPr bwMode="auto">
                  <a:xfrm>
                    <a:off x="611" y="2114"/>
                    <a:ext cx="21" cy="58"/>
                  </a:xfrm>
                  <a:custGeom>
                    <a:avLst/>
                    <a:gdLst>
                      <a:gd name="T0" fmla="*/ 0 w 21"/>
                      <a:gd name="T1" fmla="*/ 0 h 58"/>
                      <a:gd name="T2" fmla="*/ 5 w 21"/>
                      <a:gd name="T3" fmla="*/ 11 h 58"/>
                      <a:gd name="T4" fmla="*/ 15 w 21"/>
                      <a:gd name="T5" fmla="*/ 35 h 58"/>
                      <a:gd name="T6" fmla="*/ 21 w 21"/>
                      <a:gd name="T7" fmla="*/ 58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58">
                        <a:moveTo>
                          <a:pt x="0" y="0"/>
                        </a:moveTo>
                        <a:lnTo>
                          <a:pt x="5" y="11"/>
                        </a:lnTo>
                        <a:lnTo>
                          <a:pt x="15" y="35"/>
                        </a:lnTo>
                        <a:lnTo>
                          <a:pt x="21" y="58"/>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71" name="Freeform 96">
                    <a:extLst>
                      <a:ext uri="{FF2B5EF4-FFF2-40B4-BE49-F238E27FC236}">
                        <a16:creationId xmlns:a16="http://schemas.microsoft.com/office/drawing/2014/main" id="{DDCAED65-0611-F440-AFAB-BD989068DF34}"/>
                      </a:ext>
                    </a:extLst>
                  </p:cNvPr>
                  <p:cNvSpPr>
                    <a:spLocks/>
                  </p:cNvSpPr>
                  <p:nvPr/>
                </p:nvSpPr>
                <p:spPr bwMode="auto">
                  <a:xfrm>
                    <a:off x="617" y="2092"/>
                    <a:ext cx="45" cy="54"/>
                  </a:xfrm>
                  <a:custGeom>
                    <a:avLst/>
                    <a:gdLst>
                      <a:gd name="T0" fmla="*/ 0 w 45"/>
                      <a:gd name="T1" fmla="*/ 0 h 54"/>
                      <a:gd name="T2" fmla="*/ 11 w 45"/>
                      <a:gd name="T3" fmla="*/ 9 h 54"/>
                      <a:gd name="T4" fmla="*/ 32 w 45"/>
                      <a:gd name="T5" fmla="*/ 31 h 54"/>
                      <a:gd name="T6" fmla="*/ 45 w 45"/>
                      <a:gd name="T7" fmla="*/ 54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54">
                        <a:moveTo>
                          <a:pt x="0" y="0"/>
                        </a:moveTo>
                        <a:lnTo>
                          <a:pt x="11" y="9"/>
                        </a:lnTo>
                        <a:lnTo>
                          <a:pt x="32" y="31"/>
                        </a:lnTo>
                        <a:lnTo>
                          <a:pt x="45" y="54"/>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72" name="Freeform 97">
                    <a:extLst>
                      <a:ext uri="{FF2B5EF4-FFF2-40B4-BE49-F238E27FC236}">
                        <a16:creationId xmlns:a16="http://schemas.microsoft.com/office/drawing/2014/main" id="{72DBB0C7-FB5B-2249-97B0-4DD1B06C4BAE}"/>
                      </a:ext>
                    </a:extLst>
                  </p:cNvPr>
                  <p:cNvSpPr>
                    <a:spLocks/>
                  </p:cNvSpPr>
                  <p:nvPr/>
                </p:nvSpPr>
                <p:spPr bwMode="auto">
                  <a:xfrm>
                    <a:off x="890" y="2324"/>
                    <a:ext cx="3" cy="40"/>
                  </a:xfrm>
                  <a:custGeom>
                    <a:avLst/>
                    <a:gdLst>
                      <a:gd name="T0" fmla="*/ 3 w 3"/>
                      <a:gd name="T1" fmla="*/ 0 h 40"/>
                      <a:gd name="T2" fmla="*/ 3 w 3"/>
                      <a:gd name="T3" fmla="*/ 4 h 40"/>
                      <a:gd name="T4" fmla="*/ 3 w 3"/>
                      <a:gd name="T5" fmla="*/ 8 h 40"/>
                      <a:gd name="T6" fmla="*/ 2 w 3"/>
                      <a:gd name="T7" fmla="*/ 12 h 40"/>
                      <a:gd name="T8" fmla="*/ 0 w 3"/>
                      <a:gd name="T9" fmla="*/ 20 h 40"/>
                      <a:gd name="T10" fmla="*/ 1 w 3"/>
                      <a:gd name="T11" fmla="*/ 30 h 40"/>
                      <a:gd name="T12" fmla="*/ 1 w 3"/>
                      <a:gd name="T13" fmla="*/ 4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0">
                        <a:moveTo>
                          <a:pt x="3" y="0"/>
                        </a:moveTo>
                        <a:lnTo>
                          <a:pt x="3" y="4"/>
                        </a:lnTo>
                        <a:lnTo>
                          <a:pt x="3" y="8"/>
                        </a:lnTo>
                        <a:lnTo>
                          <a:pt x="2" y="12"/>
                        </a:lnTo>
                        <a:lnTo>
                          <a:pt x="0" y="20"/>
                        </a:lnTo>
                        <a:lnTo>
                          <a:pt x="1" y="30"/>
                        </a:lnTo>
                        <a:lnTo>
                          <a:pt x="1" y="4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73" name="Freeform 98">
                    <a:extLst>
                      <a:ext uri="{FF2B5EF4-FFF2-40B4-BE49-F238E27FC236}">
                        <a16:creationId xmlns:a16="http://schemas.microsoft.com/office/drawing/2014/main" id="{6DAA7D85-6190-C44E-B70F-5F81EDE898C6}"/>
                      </a:ext>
                    </a:extLst>
                  </p:cNvPr>
                  <p:cNvSpPr>
                    <a:spLocks/>
                  </p:cNvSpPr>
                  <p:nvPr/>
                </p:nvSpPr>
                <p:spPr bwMode="auto">
                  <a:xfrm>
                    <a:off x="947" y="2243"/>
                    <a:ext cx="112" cy="151"/>
                  </a:xfrm>
                  <a:custGeom>
                    <a:avLst/>
                    <a:gdLst>
                      <a:gd name="T0" fmla="*/ 41 w 112"/>
                      <a:gd name="T1" fmla="*/ 151 h 151"/>
                      <a:gd name="T2" fmla="*/ 27 w 112"/>
                      <a:gd name="T3" fmla="*/ 142 h 151"/>
                      <a:gd name="T4" fmla="*/ 15 w 112"/>
                      <a:gd name="T5" fmla="*/ 131 h 151"/>
                      <a:gd name="T6" fmla="*/ 5 w 112"/>
                      <a:gd name="T7" fmla="*/ 117 h 151"/>
                      <a:gd name="T8" fmla="*/ 5 w 112"/>
                      <a:gd name="T9" fmla="*/ 114 h 151"/>
                      <a:gd name="T10" fmla="*/ 6 w 112"/>
                      <a:gd name="T11" fmla="*/ 111 h 151"/>
                      <a:gd name="T12" fmla="*/ 10 w 112"/>
                      <a:gd name="T13" fmla="*/ 111 h 151"/>
                      <a:gd name="T14" fmla="*/ 4 w 112"/>
                      <a:gd name="T15" fmla="*/ 102 h 151"/>
                      <a:gd name="T16" fmla="*/ 1 w 112"/>
                      <a:gd name="T17" fmla="*/ 93 h 151"/>
                      <a:gd name="T18" fmla="*/ 0 w 112"/>
                      <a:gd name="T19" fmla="*/ 83 h 151"/>
                      <a:gd name="T20" fmla="*/ 2 w 112"/>
                      <a:gd name="T21" fmla="*/ 73 h 151"/>
                      <a:gd name="T22" fmla="*/ 5 w 112"/>
                      <a:gd name="T23" fmla="*/ 67 h 151"/>
                      <a:gd name="T24" fmla="*/ 7 w 112"/>
                      <a:gd name="T25" fmla="*/ 64 h 151"/>
                      <a:gd name="T26" fmla="*/ 16 w 112"/>
                      <a:gd name="T27" fmla="*/ 48 h 151"/>
                      <a:gd name="T28" fmla="*/ 33 w 112"/>
                      <a:gd name="T29" fmla="*/ 30 h 151"/>
                      <a:gd name="T30" fmla="*/ 55 w 112"/>
                      <a:gd name="T31" fmla="*/ 15 h 151"/>
                      <a:gd name="T32" fmla="*/ 81 w 112"/>
                      <a:gd name="T33" fmla="*/ 3 h 151"/>
                      <a:gd name="T34" fmla="*/ 112 w 112"/>
                      <a:gd name="T35" fmla="*/ 0 h 1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2" h="151">
                        <a:moveTo>
                          <a:pt x="41" y="151"/>
                        </a:moveTo>
                        <a:lnTo>
                          <a:pt x="27" y="142"/>
                        </a:lnTo>
                        <a:lnTo>
                          <a:pt x="15" y="131"/>
                        </a:lnTo>
                        <a:lnTo>
                          <a:pt x="5" y="117"/>
                        </a:lnTo>
                        <a:lnTo>
                          <a:pt x="5" y="114"/>
                        </a:lnTo>
                        <a:lnTo>
                          <a:pt x="6" y="111"/>
                        </a:lnTo>
                        <a:lnTo>
                          <a:pt x="10" y="111"/>
                        </a:lnTo>
                        <a:lnTo>
                          <a:pt x="4" y="102"/>
                        </a:lnTo>
                        <a:lnTo>
                          <a:pt x="1" y="93"/>
                        </a:lnTo>
                        <a:lnTo>
                          <a:pt x="0" y="83"/>
                        </a:lnTo>
                        <a:lnTo>
                          <a:pt x="2" y="73"/>
                        </a:lnTo>
                        <a:lnTo>
                          <a:pt x="5" y="67"/>
                        </a:lnTo>
                        <a:lnTo>
                          <a:pt x="7" y="64"/>
                        </a:lnTo>
                        <a:lnTo>
                          <a:pt x="16" y="48"/>
                        </a:lnTo>
                        <a:lnTo>
                          <a:pt x="33" y="30"/>
                        </a:lnTo>
                        <a:lnTo>
                          <a:pt x="55" y="15"/>
                        </a:lnTo>
                        <a:lnTo>
                          <a:pt x="81" y="3"/>
                        </a:lnTo>
                        <a:lnTo>
                          <a:pt x="112"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74" name="Freeform 99">
                    <a:extLst>
                      <a:ext uri="{FF2B5EF4-FFF2-40B4-BE49-F238E27FC236}">
                        <a16:creationId xmlns:a16="http://schemas.microsoft.com/office/drawing/2014/main" id="{545F932C-F077-4046-9F0B-0DE08BCFE9F6}"/>
                      </a:ext>
                    </a:extLst>
                  </p:cNvPr>
                  <p:cNvSpPr>
                    <a:spLocks/>
                  </p:cNvSpPr>
                  <p:nvPr/>
                </p:nvSpPr>
                <p:spPr bwMode="auto">
                  <a:xfrm>
                    <a:off x="1176" y="2389"/>
                    <a:ext cx="377" cy="346"/>
                  </a:xfrm>
                  <a:custGeom>
                    <a:avLst/>
                    <a:gdLst>
                      <a:gd name="T0" fmla="*/ 39 w 377"/>
                      <a:gd name="T1" fmla="*/ 5 h 346"/>
                      <a:gd name="T2" fmla="*/ 48 w 377"/>
                      <a:gd name="T3" fmla="*/ 40 h 346"/>
                      <a:gd name="T4" fmla="*/ 98 w 377"/>
                      <a:gd name="T5" fmla="*/ 86 h 346"/>
                      <a:gd name="T6" fmla="*/ 118 w 377"/>
                      <a:gd name="T7" fmla="*/ 96 h 346"/>
                      <a:gd name="T8" fmla="*/ 160 w 377"/>
                      <a:gd name="T9" fmla="*/ 109 h 346"/>
                      <a:gd name="T10" fmla="*/ 203 w 377"/>
                      <a:gd name="T11" fmla="*/ 118 h 346"/>
                      <a:gd name="T12" fmla="*/ 247 w 377"/>
                      <a:gd name="T13" fmla="*/ 124 h 346"/>
                      <a:gd name="T14" fmla="*/ 287 w 377"/>
                      <a:gd name="T15" fmla="*/ 132 h 346"/>
                      <a:gd name="T16" fmla="*/ 324 w 377"/>
                      <a:gd name="T17" fmla="*/ 145 h 346"/>
                      <a:gd name="T18" fmla="*/ 355 w 377"/>
                      <a:gd name="T19" fmla="*/ 166 h 346"/>
                      <a:gd name="T20" fmla="*/ 368 w 377"/>
                      <a:gd name="T21" fmla="*/ 181 h 346"/>
                      <a:gd name="T22" fmla="*/ 377 w 377"/>
                      <a:gd name="T23" fmla="*/ 202 h 346"/>
                      <a:gd name="T24" fmla="*/ 353 w 377"/>
                      <a:gd name="T25" fmla="*/ 258 h 346"/>
                      <a:gd name="T26" fmla="*/ 337 w 377"/>
                      <a:gd name="T27" fmla="*/ 271 h 346"/>
                      <a:gd name="T28" fmla="*/ 292 w 377"/>
                      <a:gd name="T29" fmla="*/ 294 h 346"/>
                      <a:gd name="T30" fmla="*/ 249 w 377"/>
                      <a:gd name="T31" fmla="*/ 315 h 346"/>
                      <a:gd name="T32" fmla="*/ 229 w 377"/>
                      <a:gd name="T33" fmla="*/ 337 h 346"/>
                      <a:gd name="T34" fmla="*/ 225 w 377"/>
                      <a:gd name="T35" fmla="*/ 346 h 346"/>
                      <a:gd name="T36" fmla="*/ 224 w 377"/>
                      <a:gd name="T37" fmla="*/ 328 h 346"/>
                      <a:gd name="T38" fmla="*/ 256 w 377"/>
                      <a:gd name="T39" fmla="*/ 297 h 346"/>
                      <a:gd name="T40" fmla="*/ 296 w 377"/>
                      <a:gd name="T41" fmla="*/ 279 h 346"/>
                      <a:gd name="T42" fmla="*/ 339 w 377"/>
                      <a:gd name="T43" fmla="*/ 248 h 346"/>
                      <a:gd name="T44" fmla="*/ 344 w 377"/>
                      <a:gd name="T45" fmla="*/ 243 h 346"/>
                      <a:gd name="T46" fmla="*/ 355 w 377"/>
                      <a:gd name="T47" fmla="*/ 211 h 346"/>
                      <a:gd name="T48" fmla="*/ 344 w 377"/>
                      <a:gd name="T49" fmla="*/ 186 h 346"/>
                      <a:gd name="T50" fmla="*/ 317 w 377"/>
                      <a:gd name="T51" fmla="*/ 168 h 346"/>
                      <a:gd name="T52" fmla="*/ 279 w 377"/>
                      <a:gd name="T53" fmla="*/ 155 h 346"/>
                      <a:gd name="T54" fmla="*/ 239 w 377"/>
                      <a:gd name="T55" fmla="*/ 145 h 346"/>
                      <a:gd name="T56" fmla="*/ 202 w 377"/>
                      <a:gd name="T57" fmla="*/ 140 h 346"/>
                      <a:gd name="T58" fmla="*/ 176 w 377"/>
                      <a:gd name="T59" fmla="*/ 137 h 346"/>
                      <a:gd name="T60" fmla="*/ 165 w 377"/>
                      <a:gd name="T61" fmla="*/ 137 h 346"/>
                      <a:gd name="T62" fmla="*/ 165 w 377"/>
                      <a:gd name="T63" fmla="*/ 137 h 346"/>
                      <a:gd name="T64" fmla="*/ 154 w 377"/>
                      <a:gd name="T65" fmla="*/ 135 h 346"/>
                      <a:gd name="T66" fmla="*/ 125 w 377"/>
                      <a:gd name="T67" fmla="*/ 127 h 346"/>
                      <a:gd name="T68" fmla="*/ 85 w 377"/>
                      <a:gd name="T69" fmla="*/ 107 h 346"/>
                      <a:gd name="T70" fmla="*/ 41 w 377"/>
                      <a:gd name="T71" fmla="*/ 72 h 346"/>
                      <a:gd name="T72" fmla="*/ 0 w 377"/>
                      <a:gd name="T73" fmla="*/ 18 h 3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7" h="346">
                        <a:moveTo>
                          <a:pt x="39" y="0"/>
                        </a:moveTo>
                        <a:lnTo>
                          <a:pt x="39" y="5"/>
                        </a:lnTo>
                        <a:lnTo>
                          <a:pt x="41" y="19"/>
                        </a:lnTo>
                        <a:lnTo>
                          <a:pt x="48" y="40"/>
                        </a:lnTo>
                        <a:lnTo>
                          <a:pt x="66" y="63"/>
                        </a:lnTo>
                        <a:lnTo>
                          <a:pt x="98" y="86"/>
                        </a:lnTo>
                        <a:lnTo>
                          <a:pt x="118" y="96"/>
                        </a:lnTo>
                        <a:lnTo>
                          <a:pt x="139" y="104"/>
                        </a:lnTo>
                        <a:lnTo>
                          <a:pt x="160" y="109"/>
                        </a:lnTo>
                        <a:lnTo>
                          <a:pt x="182" y="114"/>
                        </a:lnTo>
                        <a:lnTo>
                          <a:pt x="203" y="118"/>
                        </a:lnTo>
                        <a:lnTo>
                          <a:pt x="225" y="121"/>
                        </a:lnTo>
                        <a:lnTo>
                          <a:pt x="247" y="124"/>
                        </a:lnTo>
                        <a:lnTo>
                          <a:pt x="267" y="128"/>
                        </a:lnTo>
                        <a:lnTo>
                          <a:pt x="287" y="132"/>
                        </a:lnTo>
                        <a:lnTo>
                          <a:pt x="306" y="138"/>
                        </a:lnTo>
                        <a:lnTo>
                          <a:pt x="324" y="145"/>
                        </a:lnTo>
                        <a:lnTo>
                          <a:pt x="340" y="155"/>
                        </a:lnTo>
                        <a:lnTo>
                          <a:pt x="355" y="166"/>
                        </a:lnTo>
                        <a:lnTo>
                          <a:pt x="368" y="181"/>
                        </a:lnTo>
                        <a:lnTo>
                          <a:pt x="372" y="186"/>
                        </a:lnTo>
                        <a:lnTo>
                          <a:pt x="377" y="202"/>
                        </a:lnTo>
                        <a:lnTo>
                          <a:pt x="375" y="227"/>
                        </a:lnTo>
                        <a:lnTo>
                          <a:pt x="353" y="258"/>
                        </a:lnTo>
                        <a:lnTo>
                          <a:pt x="337" y="271"/>
                        </a:lnTo>
                        <a:lnTo>
                          <a:pt x="315" y="283"/>
                        </a:lnTo>
                        <a:lnTo>
                          <a:pt x="292" y="294"/>
                        </a:lnTo>
                        <a:lnTo>
                          <a:pt x="269" y="304"/>
                        </a:lnTo>
                        <a:lnTo>
                          <a:pt x="249" y="315"/>
                        </a:lnTo>
                        <a:lnTo>
                          <a:pt x="235" y="325"/>
                        </a:lnTo>
                        <a:lnTo>
                          <a:pt x="229" y="337"/>
                        </a:lnTo>
                        <a:lnTo>
                          <a:pt x="225" y="346"/>
                        </a:lnTo>
                        <a:lnTo>
                          <a:pt x="223" y="341"/>
                        </a:lnTo>
                        <a:lnTo>
                          <a:pt x="224" y="328"/>
                        </a:lnTo>
                        <a:lnTo>
                          <a:pt x="234" y="312"/>
                        </a:lnTo>
                        <a:lnTo>
                          <a:pt x="256" y="297"/>
                        </a:lnTo>
                        <a:lnTo>
                          <a:pt x="296" y="279"/>
                        </a:lnTo>
                        <a:lnTo>
                          <a:pt x="323" y="261"/>
                        </a:lnTo>
                        <a:lnTo>
                          <a:pt x="339" y="248"/>
                        </a:lnTo>
                        <a:lnTo>
                          <a:pt x="344" y="243"/>
                        </a:lnTo>
                        <a:lnTo>
                          <a:pt x="353" y="226"/>
                        </a:lnTo>
                        <a:lnTo>
                          <a:pt x="355" y="211"/>
                        </a:lnTo>
                        <a:lnTo>
                          <a:pt x="352" y="198"/>
                        </a:lnTo>
                        <a:lnTo>
                          <a:pt x="344" y="186"/>
                        </a:lnTo>
                        <a:lnTo>
                          <a:pt x="332" y="177"/>
                        </a:lnTo>
                        <a:lnTo>
                          <a:pt x="317" y="168"/>
                        </a:lnTo>
                        <a:lnTo>
                          <a:pt x="299" y="161"/>
                        </a:lnTo>
                        <a:lnTo>
                          <a:pt x="279" y="155"/>
                        </a:lnTo>
                        <a:lnTo>
                          <a:pt x="259" y="149"/>
                        </a:lnTo>
                        <a:lnTo>
                          <a:pt x="239" y="145"/>
                        </a:lnTo>
                        <a:lnTo>
                          <a:pt x="220" y="142"/>
                        </a:lnTo>
                        <a:lnTo>
                          <a:pt x="202" y="140"/>
                        </a:lnTo>
                        <a:lnTo>
                          <a:pt x="188" y="138"/>
                        </a:lnTo>
                        <a:lnTo>
                          <a:pt x="176" y="137"/>
                        </a:lnTo>
                        <a:lnTo>
                          <a:pt x="168" y="137"/>
                        </a:lnTo>
                        <a:lnTo>
                          <a:pt x="165" y="137"/>
                        </a:lnTo>
                        <a:lnTo>
                          <a:pt x="162" y="136"/>
                        </a:lnTo>
                        <a:lnTo>
                          <a:pt x="154" y="135"/>
                        </a:lnTo>
                        <a:lnTo>
                          <a:pt x="142" y="132"/>
                        </a:lnTo>
                        <a:lnTo>
                          <a:pt x="125" y="127"/>
                        </a:lnTo>
                        <a:lnTo>
                          <a:pt x="106" y="119"/>
                        </a:lnTo>
                        <a:lnTo>
                          <a:pt x="85" y="107"/>
                        </a:lnTo>
                        <a:lnTo>
                          <a:pt x="63" y="92"/>
                        </a:lnTo>
                        <a:lnTo>
                          <a:pt x="41" y="72"/>
                        </a:lnTo>
                        <a:lnTo>
                          <a:pt x="20" y="48"/>
                        </a:lnTo>
                        <a:lnTo>
                          <a:pt x="0" y="18"/>
                        </a:lnTo>
                        <a:lnTo>
                          <a:pt x="39" y="0"/>
                        </a:lnTo>
                        <a:close/>
                      </a:path>
                    </a:pathLst>
                  </a:custGeom>
                  <a:solidFill>
                    <a:srgbClr val="D2CB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375" name="Freeform 100">
                    <a:extLst>
                      <a:ext uri="{FF2B5EF4-FFF2-40B4-BE49-F238E27FC236}">
                        <a16:creationId xmlns:a16="http://schemas.microsoft.com/office/drawing/2014/main" id="{343F5659-29E7-7449-9F9A-DE702F250400}"/>
                      </a:ext>
                    </a:extLst>
                  </p:cNvPr>
                  <p:cNvSpPr>
                    <a:spLocks/>
                  </p:cNvSpPr>
                  <p:nvPr/>
                </p:nvSpPr>
                <p:spPr bwMode="auto">
                  <a:xfrm>
                    <a:off x="1211" y="2384"/>
                    <a:ext cx="338" cy="347"/>
                  </a:xfrm>
                  <a:custGeom>
                    <a:avLst/>
                    <a:gdLst>
                      <a:gd name="T0" fmla="*/ 0 w 338"/>
                      <a:gd name="T1" fmla="*/ 0 h 347"/>
                      <a:gd name="T2" fmla="*/ 0 w 338"/>
                      <a:gd name="T3" fmla="*/ 6 h 347"/>
                      <a:gd name="T4" fmla="*/ 2 w 338"/>
                      <a:gd name="T5" fmla="*/ 20 h 347"/>
                      <a:gd name="T6" fmla="*/ 9 w 338"/>
                      <a:gd name="T7" fmla="*/ 40 h 347"/>
                      <a:gd name="T8" fmla="*/ 27 w 338"/>
                      <a:gd name="T9" fmla="*/ 64 h 347"/>
                      <a:gd name="T10" fmla="*/ 59 w 338"/>
                      <a:gd name="T11" fmla="*/ 87 h 347"/>
                      <a:gd name="T12" fmla="*/ 79 w 338"/>
                      <a:gd name="T13" fmla="*/ 97 h 347"/>
                      <a:gd name="T14" fmla="*/ 100 w 338"/>
                      <a:gd name="T15" fmla="*/ 105 h 347"/>
                      <a:gd name="T16" fmla="*/ 121 w 338"/>
                      <a:gd name="T17" fmla="*/ 110 h 347"/>
                      <a:gd name="T18" fmla="*/ 143 w 338"/>
                      <a:gd name="T19" fmla="*/ 115 h 347"/>
                      <a:gd name="T20" fmla="*/ 164 w 338"/>
                      <a:gd name="T21" fmla="*/ 118 h 347"/>
                      <a:gd name="T22" fmla="*/ 186 w 338"/>
                      <a:gd name="T23" fmla="*/ 122 h 347"/>
                      <a:gd name="T24" fmla="*/ 207 w 338"/>
                      <a:gd name="T25" fmla="*/ 125 h 347"/>
                      <a:gd name="T26" fmla="*/ 228 w 338"/>
                      <a:gd name="T27" fmla="*/ 129 h 347"/>
                      <a:gd name="T28" fmla="*/ 248 w 338"/>
                      <a:gd name="T29" fmla="*/ 133 h 347"/>
                      <a:gd name="T30" fmla="*/ 267 w 338"/>
                      <a:gd name="T31" fmla="*/ 139 h 347"/>
                      <a:gd name="T32" fmla="*/ 284 w 338"/>
                      <a:gd name="T33" fmla="*/ 146 h 347"/>
                      <a:gd name="T34" fmla="*/ 301 w 338"/>
                      <a:gd name="T35" fmla="*/ 155 h 347"/>
                      <a:gd name="T36" fmla="*/ 316 w 338"/>
                      <a:gd name="T37" fmla="*/ 167 h 347"/>
                      <a:gd name="T38" fmla="*/ 329 w 338"/>
                      <a:gd name="T39" fmla="*/ 182 h 347"/>
                      <a:gd name="T40" fmla="*/ 333 w 338"/>
                      <a:gd name="T41" fmla="*/ 187 h 347"/>
                      <a:gd name="T42" fmla="*/ 338 w 338"/>
                      <a:gd name="T43" fmla="*/ 203 h 347"/>
                      <a:gd name="T44" fmla="*/ 336 w 338"/>
                      <a:gd name="T45" fmla="*/ 228 h 347"/>
                      <a:gd name="T46" fmla="*/ 314 w 338"/>
                      <a:gd name="T47" fmla="*/ 259 h 347"/>
                      <a:gd name="T48" fmla="*/ 298 w 338"/>
                      <a:gd name="T49" fmla="*/ 272 h 347"/>
                      <a:gd name="T50" fmla="*/ 276 w 338"/>
                      <a:gd name="T51" fmla="*/ 284 h 347"/>
                      <a:gd name="T52" fmla="*/ 253 w 338"/>
                      <a:gd name="T53" fmla="*/ 294 h 347"/>
                      <a:gd name="T54" fmla="*/ 230 w 338"/>
                      <a:gd name="T55" fmla="*/ 305 h 347"/>
                      <a:gd name="T56" fmla="*/ 210 w 338"/>
                      <a:gd name="T57" fmla="*/ 316 h 347"/>
                      <a:gd name="T58" fmla="*/ 196 w 338"/>
                      <a:gd name="T59" fmla="*/ 326 h 347"/>
                      <a:gd name="T60" fmla="*/ 189 w 338"/>
                      <a:gd name="T61" fmla="*/ 338 h 347"/>
                      <a:gd name="T62" fmla="*/ 186 w 338"/>
                      <a:gd name="T63" fmla="*/ 347 h 347"/>
                      <a:gd name="T64" fmla="*/ 184 w 338"/>
                      <a:gd name="T65" fmla="*/ 342 h 347"/>
                      <a:gd name="T66" fmla="*/ 185 w 338"/>
                      <a:gd name="T67" fmla="*/ 329 h 347"/>
                      <a:gd name="T68" fmla="*/ 195 w 338"/>
                      <a:gd name="T69" fmla="*/ 312 h 347"/>
                      <a:gd name="T70" fmla="*/ 217 w 338"/>
                      <a:gd name="T71" fmla="*/ 298 h 347"/>
                      <a:gd name="T72" fmla="*/ 257 w 338"/>
                      <a:gd name="T73" fmla="*/ 280 h 347"/>
                      <a:gd name="T74" fmla="*/ 284 w 338"/>
                      <a:gd name="T75" fmla="*/ 262 h 347"/>
                      <a:gd name="T76" fmla="*/ 300 w 338"/>
                      <a:gd name="T77" fmla="*/ 249 h 347"/>
                      <a:gd name="T78" fmla="*/ 305 w 338"/>
                      <a:gd name="T79" fmla="*/ 244 h 347"/>
                      <a:gd name="T80" fmla="*/ 314 w 338"/>
                      <a:gd name="T81" fmla="*/ 227 h 347"/>
                      <a:gd name="T82" fmla="*/ 316 w 338"/>
                      <a:gd name="T83" fmla="*/ 212 h 347"/>
                      <a:gd name="T84" fmla="*/ 313 w 338"/>
                      <a:gd name="T85" fmla="*/ 199 h 347"/>
                      <a:gd name="T86" fmla="*/ 305 w 338"/>
                      <a:gd name="T87" fmla="*/ 187 h 347"/>
                      <a:gd name="T88" fmla="*/ 293 w 338"/>
                      <a:gd name="T89" fmla="*/ 177 h 347"/>
                      <a:gd name="T90" fmla="*/ 278 w 338"/>
                      <a:gd name="T91" fmla="*/ 169 h 347"/>
                      <a:gd name="T92" fmla="*/ 260 w 338"/>
                      <a:gd name="T93" fmla="*/ 162 h 347"/>
                      <a:gd name="T94" fmla="*/ 240 w 338"/>
                      <a:gd name="T95" fmla="*/ 155 h 347"/>
                      <a:gd name="T96" fmla="*/ 220 w 338"/>
                      <a:gd name="T97" fmla="*/ 150 h 347"/>
                      <a:gd name="T98" fmla="*/ 200 w 338"/>
                      <a:gd name="T99" fmla="*/ 146 h 347"/>
                      <a:gd name="T100" fmla="*/ 181 w 338"/>
                      <a:gd name="T101" fmla="*/ 143 h 347"/>
                      <a:gd name="T102" fmla="*/ 163 w 338"/>
                      <a:gd name="T103" fmla="*/ 141 h 347"/>
                      <a:gd name="T104" fmla="*/ 148 w 338"/>
                      <a:gd name="T105" fmla="*/ 139 h 347"/>
                      <a:gd name="T106" fmla="*/ 137 w 338"/>
                      <a:gd name="T107" fmla="*/ 138 h 347"/>
                      <a:gd name="T108" fmla="*/ 129 w 338"/>
                      <a:gd name="T109" fmla="*/ 137 h 347"/>
                      <a:gd name="T110" fmla="*/ 126 w 338"/>
                      <a:gd name="T111" fmla="*/ 137 h 3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8" h="347">
                        <a:moveTo>
                          <a:pt x="0" y="0"/>
                        </a:moveTo>
                        <a:lnTo>
                          <a:pt x="0" y="6"/>
                        </a:lnTo>
                        <a:lnTo>
                          <a:pt x="2" y="20"/>
                        </a:lnTo>
                        <a:lnTo>
                          <a:pt x="9" y="40"/>
                        </a:lnTo>
                        <a:lnTo>
                          <a:pt x="27" y="64"/>
                        </a:lnTo>
                        <a:lnTo>
                          <a:pt x="59" y="87"/>
                        </a:lnTo>
                        <a:lnTo>
                          <a:pt x="79" y="97"/>
                        </a:lnTo>
                        <a:lnTo>
                          <a:pt x="100" y="105"/>
                        </a:lnTo>
                        <a:lnTo>
                          <a:pt x="121" y="110"/>
                        </a:lnTo>
                        <a:lnTo>
                          <a:pt x="143" y="115"/>
                        </a:lnTo>
                        <a:lnTo>
                          <a:pt x="164" y="118"/>
                        </a:lnTo>
                        <a:lnTo>
                          <a:pt x="186" y="122"/>
                        </a:lnTo>
                        <a:lnTo>
                          <a:pt x="207" y="125"/>
                        </a:lnTo>
                        <a:lnTo>
                          <a:pt x="228" y="129"/>
                        </a:lnTo>
                        <a:lnTo>
                          <a:pt x="248" y="133"/>
                        </a:lnTo>
                        <a:lnTo>
                          <a:pt x="267" y="139"/>
                        </a:lnTo>
                        <a:lnTo>
                          <a:pt x="284" y="146"/>
                        </a:lnTo>
                        <a:lnTo>
                          <a:pt x="301" y="155"/>
                        </a:lnTo>
                        <a:lnTo>
                          <a:pt x="316" y="167"/>
                        </a:lnTo>
                        <a:lnTo>
                          <a:pt x="329" y="182"/>
                        </a:lnTo>
                        <a:lnTo>
                          <a:pt x="333" y="187"/>
                        </a:lnTo>
                        <a:lnTo>
                          <a:pt x="338" y="203"/>
                        </a:lnTo>
                        <a:lnTo>
                          <a:pt x="336" y="228"/>
                        </a:lnTo>
                        <a:lnTo>
                          <a:pt x="314" y="259"/>
                        </a:lnTo>
                        <a:lnTo>
                          <a:pt x="298" y="272"/>
                        </a:lnTo>
                        <a:lnTo>
                          <a:pt x="276" y="284"/>
                        </a:lnTo>
                        <a:lnTo>
                          <a:pt x="253" y="294"/>
                        </a:lnTo>
                        <a:lnTo>
                          <a:pt x="230" y="305"/>
                        </a:lnTo>
                        <a:lnTo>
                          <a:pt x="210" y="316"/>
                        </a:lnTo>
                        <a:lnTo>
                          <a:pt x="196" y="326"/>
                        </a:lnTo>
                        <a:lnTo>
                          <a:pt x="189" y="338"/>
                        </a:lnTo>
                        <a:lnTo>
                          <a:pt x="186" y="347"/>
                        </a:lnTo>
                        <a:lnTo>
                          <a:pt x="184" y="342"/>
                        </a:lnTo>
                        <a:lnTo>
                          <a:pt x="185" y="329"/>
                        </a:lnTo>
                        <a:lnTo>
                          <a:pt x="195" y="312"/>
                        </a:lnTo>
                        <a:lnTo>
                          <a:pt x="217" y="298"/>
                        </a:lnTo>
                        <a:lnTo>
                          <a:pt x="257" y="280"/>
                        </a:lnTo>
                        <a:lnTo>
                          <a:pt x="284" y="262"/>
                        </a:lnTo>
                        <a:lnTo>
                          <a:pt x="300" y="249"/>
                        </a:lnTo>
                        <a:lnTo>
                          <a:pt x="305" y="244"/>
                        </a:lnTo>
                        <a:lnTo>
                          <a:pt x="314" y="227"/>
                        </a:lnTo>
                        <a:lnTo>
                          <a:pt x="316" y="212"/>
                        </a:lnTo>
                        <a:lnTo>
                          <a:pt x="313" y="199"/>
                        </a:lnTo>
                        <a:lnTo>
                          <a:pt x="305" y="187"/>
                        </a:lnTo>
                        <a:lnTo>
                          <a:pt x="293" y="177"/>
                        </a:lnTo>
                        <a:lnTo>
                          <a:pt x="278" y="169"/>
                        </a:lnTo>
                        <a:lnTo>
                          <a:pt x="260" y="162"/>
                        </a:lnTo>
                        <a:lnTo>
                          <a:pt x="240" y="155"/>
                        </a:lnTo>
                        <a:lnTo>
                          <a:pt x="220" y="150"/>
                        </a:lnTo>
                        <a:lnTo>
                          <a:pt x="200" y="146"/>
                        </a:lnTo>
                        <a:lnTo>
                          <a:pt x="181" y="143"/>
                        </a:lnTo>
                        <a:lnTo>
                          <a:pt x="163" y="141"/>
                        </a:lnTo>
                        <a:lnTo>
                          <a:pt x="148" y="139"/>
                        </a:lnTo>
                        <a:lnTo>
                          <a:pt x="137" y="138"/>
                        </a:lnTo>
                        <a:lnTo>
                          <a:pt x="129" y="137"/>
                        </a:lnTo>
                        <a:lnTo>
                          <a:pt x="126" y="137"/>
                        </a:lnTo>
                      </a:path>
                    </a:pathLst>
                  </a:custGeom>
                  <a:noFill/>
                  <a:ln w="12700">
                    <a:solidFill>
                      <a:srgbClr val="86786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76" name="Line 101">
                    <a:extLst>
                      <a:ext uri="{FF2B5EF4-FFF2-40B4-BE49-F238E27FC236}">
                        <a16:creationId xmlns:a16="http://schemas.microsoft.com/office/drawing/2014/main" id="{01325456-063C-194A-9190-8CD755604483}"/>
                      </a:ext>
                    </a:extLst>
                  </p:cNvPr>
                  <p:cNvSpPr>
                    <a:spLocks noChangeShapeType="1"/>
                  </p:cNvSpPr>
                  <p:nvPr/>
                </p:nvSpPr>
                <p:spPr bwMode="auto">
                  <a:xfrm>
                    <a:off x="1341" y="2526"/>
                    <a:ext cx="1" cy="1"/>
                  </a:xfrm>
                  <a:prstGeom prst="line">
                    <a:avLst/>
                  </a:prstGeom>
                  <a:noFill/>
                  <a:ln w="1588">
                    <a:solidFill>
                      <a:srgbClr val="86786B"/>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377" name="Freeform 102">
                    <a:extLst>
                      <a:ext uri="{FF2B5EF4-FFF2-40B4-BE49-F238E27FC236}">
                        <a16:creationId xmlns:a16="http://schemas.microsoft.com/office/drawing/2014/main" id="{870EADA3-0414-4249-82E7-3D7B72DC839E}"/>
                      </a:ext>
                    </a:extLst>
                  </p:cNvPr>
                  <p:cNvSpPr>
                    <a:spLocks/>
                  </p:cNvSpPr>
                  <p:nvPr/>
                </p:nvSpPr>
                <p:spPr bwMode="auto">
                  <a:xfrm>
                    <a:off x="1172" y="2402"/>
                    <a:ext cx="165" cy="119"/>
                  </a:xfrm>
                  <a:custGeom>
                    <a:avLst/>
                    <a:gdLst>
                      <a:gd name="T0" fmla="*/ 165 w 165"/>
                      <a:gd name="T1" fmla="*/ 119 h 119"/>
                      <a:gd name="T2" fmla="*/ 162 w 165"/>
                      <a:gd name="T3" fmla="*/ 119 h 119"/>
                      <a:gd name="T4" fmla="*/ 154 w 165"/>
                      <a:gd name="T5" fmla="*/ 118 h 119"/>
                      <a:gd name="T6" fmla="*/ 142 w 165"/>
                      <a:gd name="T7" fmla="*/ 115 h 119"/>
                      <a:gd name="T8" fmla="*/ 125 w 165"/>
                      <a:gd name="T9" fmla="*/ 110 h 119"/>
                      <a:gd name="T10" fmla="*/ 106 w 165"/>
                      <a:gd name="T11" fmla="*/ 102 h 119"/>
                      <a:gd name="T12" fmla="*/ 85 w 165"/>
                      <a:gd name="T13" fmla="*/ 90 h 119"/>
                      <a:gd name="T14" fmla="*/ 63 w 165"/>
                      <a:gd name="T15" fmla="*/ 75 h 119"/>
                      <a:gd name="T16" fmla="*/ 41 w 165"/>
                      <a:gd name="T17" fmla="*/ 55 h 119"/>
                      <a:gd name="T18" fmla="*/ 20 w 165"/>
                      <a:gd name="T19" fmla="*/ 31 h 119"/>
                      <a:gd name="T20" fmla="*/ 0 w 165"/>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5" h="119">
                        <a:moveTo>
                          <a:pt x="165" y="119"/>
                        </a:moveTo>
                        <a:lnTo>
                          <a:pt x="162" y="119"/>
                        </a:lnTo>
                        <a:lnTo>
                          <a:pt x="154" y="118"/>
                        </a:lnTo>
                        <a:lnTo>
                          <a:pt x="142" y="115"/>
                        </a:lnTo>
                        <a:lnTo>
                          <a:pt x="125" y="110"/>
                        </a:lnTo>
                        <a:lnTo>
                          <a:pt x="106" y="102"/>
                        </a:lnTo>
                        <a:lnTo>
                          <a:pt x="85" y="90"/>
                        </a:lnTo>
                        <a:lnTo>
                          <a:pt x="63" y="75"/>
                        </a:lnTo>
                        <a:lnTo>
                          <a:pt x="41" y="55"/>
                        </a:lnTo>
                        <a:lnTo>
                          <a:pt x="20" y="31"/>
                        </a:lnTo>
                        <a:lnTo>
                          <a:pt x="0" y="0"/>
                        </a:lnTo>
                      </a:path>
                    </a:pathLst>
                  </a:custGeom>
                  <a:noFill/>
                  <a:ln w="12700">
                    <a:solidFill>
                      <a:srgbClr val="86786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78" name="Line 103">
                    <a:extLst>
                      <a:ext uri="{FF2B5EF4-FFF2-40B4-BE49-F238E27FC236}">
                        <a16:creationId xmlns:a16="http://schemas.microsoft.com/office/drawing/2014/main" id="{65B1506A-3CDF-8743-9E35-D62DE905D214}"/>
                      </a:ext>
                    </a:extLst>
                  </p:cNvPr>
                  <p:cNvSpPr>
                    <a:spLocks noChangeShapeType="1"/>
                  </p:cNvSpPr>
                  <p:nvPr/>
                </p:nvSpPr>
                <p:spPr bwMode="auto">
                  <a:xfrm>
                    <a:off x="625" y="2135"/>
                    <a:ext cx="17" cy="9"/>
                  </a:xfrm>
                  <a:prstGeom prst="line">
                    <a:avLst/>
                  </a:prstGeom>
                  <a:noFill/>
                  <a:ln w="6350">
                    <a:solidFill>
                      <a:srgbClr val="4D3F34"/>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45319" name="Text Box 104">
                  <a:extLst>
                    <a:ext uri="{FF2B5EF4-FFF2-40B4-BE49-F238E27FC236}">
                      <a16:creationId xmlns:a16="http://schemas.microsoft.com/office/drawing/2014/main" id="{E927D037-5F4D-D843-9AEE-BF254B607A75}"/>
                    </a:ext>
                  </a:extLst>
                </p:cNvPr>
                <p:cNvSpPr txBox="1">
                  <a:spLocks noChangeArrowheads="1"/>
                </p:cNvSpPr>
                <p:nvPr/>
              </p:nvSpPr>
              <p:spPr bwMode="auto">
                <a:xfrm>
                  <a:off x="450" y="2723"/>
                  <a:ext cx="10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Times New Roman" panose="02020603050405020304" pitchFamily="18" charset="0"/>
                    </a:rPr>
                    <a:t>Mouse healthy</a:t>
                  </a:r>
                </a:p>
              </p:txBody>
            </p:sp>
          </p:grpSp>
        </p:grpSp>
      </p:grpSp>
      <p:grpSp>
        <p:nvGrpSpPr>
          <p:cNvPr id="7273" name="Group 105">
            <a:extLst>
              <a:ext uri="{FF2B5EF4-FFF2-40B4-BE49-F238E27FC236}">
                <a16:creationId xmlns:a16="http://schemas.microsoft.com/office/drawing/2014/main" id="{83E36D68-E228-DC4D-8A4A-59CD4380DAA8}"/>
              </a:ext>
            </a:extLst>
          </p:cNvPr>
          <p:cNvGrpSpPr>
            <a:grpSpLocks/>
          </p:cNvGrpSpPr>
          <p:nvPr/>
        </p:nvGrpSpPr>
        <p:grpSpPr bwMode="auto">
          <a:xfrm>
            <a:off x="3205163" y="1454150"/>
            <a:ext cx="1092200" cy="1492250"/>
            <a:chOff x="1713" y="437"/>
            <a:chExt cx="688" cy="940"/>
          </a:xfrm>
        </p:grpSpPr>
        <p:grpSp>
          <p:nvGrpSpPr>
            <p:cNvPr id="45298" name="Group 106">
              <a:extLst>
                <a:ext uri="{FF2B5EF4-FFF2-40B4-BE49-F238E27FC236}">
                  <a16:creationId xmlns:a16="http://schemas.microsoft.com/office/drawing/2014/main" id="{B53F463D-993E-A344-BD7B-B5E32C8AB180}"/>
                </a:ext>
              </a:extLst>
            </p:cNvPr>
            <p:cNvGrpSpPr>
              <a:grpSpLocks/>
            </p:cNvGrpSpPr>
            <p:nvPr/>
          </p:nvGrpSpPr>
          <p:grpSpPr bwMode="auto">
            <a:xfrm>
              <a:off x="1823" y="437"/>
              <a:ext cx="382" cy="318"/>
              <a:chOff x="1823" y="437"/>
              <a:chExt cx="382" cy="318"/>
            </a:xfrm>
          </p:grpSpPr>
          <p:sp>
            <p:nvSpPr>
              <p:cNvPr id="45300" name="Freeform 107">
                <a:extLst>
                  <a:ext uri="{FF2B5EF4-FFF2-40B4-BE49-F238E27FC236}">
                    <a16:creationId xmlns:a16="http://schemas.microsoft.com/office/drawing/2014/main" id="{03A4C487-1D8F-6948-98CE-C4A11005C06D}"/>
                  </a:ext>
                </a:extLst>
              </p:cNvPr>
              <p:cNvSpPr>
                <a:spLocks/>
              </p:cNvSpPr>
              <p:nvPr/>
            </p:nvSpPr>
            <p:spPr bwMode="auto">
              <a:xfrm>
                <a:off x="2091" y="588"/>
                <a:ext cx="114" cy="127"/>
              </a:xfrm>
              <a:custGeom>
                <a:avLst/>
                <a:gdLst>
                  <a:gd name="T0" fmla="*/ 57 w 114"/>
                  <a:gd name="T1" fmla="*/ 0 h 127"/>
                  <a:gd name="T2" fmla="*/ 81 w 114"/>
                  <a:gd name="T3" fmla="*/ 5 h 127"/>
                  <a:gd name="T4" fmla="*/ 99 w 114"/>
                  <a:gd name="T5" fmla="*/ 17 h 127"/>
                  <a:gd name="T6" fmla="*/ 110 w 114"/>
                  <a:gd name="T7" fmla="*/ 37 h 127"/>
                  <a:gd name="T8" fmla="*/ 114 w 114"/>
                  <a:gd name="T9" fmla="*/ 62 h 127"/>
                  <a:gd name="T10" fmla="*/ 114 w 114"/>
                  <a:gd name="T11" fmla="*/ 62 h 127"/>
                  <a:gd name="T12" fmla="*/ 109 w 114"/>
                  <a:gd name="T13" fmla="*/ 87 h 127"/>
                  <a:gd name="T14" fmla="*/ 96 w 114"/>
                  <a:gd name="T15" fmla="*/ 108 h 127"/>
                  <a:gd name="T16" fmla="*/ 76 w 114"/>
                  <a:gd name="T17" fmla="*/ 122 h 127"/>
                  <a:gd name="T18" fmla="*/ 52 w 114"/>
                  <a:gd name="T19" fmla="*/ 127 h 127"/>
                  <a:gd name="T20" fmla="*/ 52 w 114"/>
                  <a:gd name="T21" fmla="*/ 127 h 127"/>
                  <a:gd name="T22" fmla="*/ 28 w 114"/>
                  <a:gd name="T23" fmla="*/ 121 h 127"/>
                  <a:gd name="T24" fmla="*/ 13 w 114"/>
                  <a:gd name="T25" fmla="*/ 105 h 127"/>
                  <a:gd name="T26" fmla="*/ 3 w 114"/>
                  <a:gd name="T27" fmla="*/ 82 h 127"/>
                  <a:gd name="T28" fmla="*/ 0 w 114"/>
                  <a:gd name="T29" fmla="*/ 56 h 127"/>
                  <a:gd name="T30" fmla="*/ 0 w 114"/>
                  <a:gd name="T31" fmla="*/ 56 h 127"/>
                  <a:gd name="T32" fmla="*/ 7 w 114"/>
                  <a:gd name="T33" fmla="*/ 25 h 127"/>
                  <a:gd name="T34" fmla="*/ 27 w 114"/>
                  <a:gd name="T35" fmla="*/ 6 h 127"/>
                  <a:gd name="T36" fmla="*/ 57 w 114"/>
                  <a:gd name="T37" fmla="*/ 0 h 127"/>
                  <a:gd name="T38" fmla="*/ 57 w 114"/>
                  <a:gd name="T39" fmla="*/ 0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4" h="127">
                    <a:moveTo>
                      <a:pt x="57" y="0"/>
                    </a:moveTo>
                    <a:lnTo>
                      <a:pt x="81" y="5"/>
                    </a:lnTo>
                    <a:lnTo>
                      <a:pt x="99" y="17"/>
                    </a:lnTo>
                    <a:lnTo>
                      <a:pt x="110" y="37"/>
                    </a:lnTo>
                    <a:lnTo>
                      <a:pt x="114" y="62"/>
                    </a:lnTo>
                    <a:lnTo>
                      <a:pt x="109" y="87"/>
                    </a:lnTo>
                    <a:lnTo>
                      <a:pt x="96" y="108"/>
                    </a:lnTo>
                    <a:lnTo>
                      <a:pt x="76" y="122"/>
                    </a:lnTo>
                    <a:lnTo>
                      <a:pt x="52" y="127"/>
                    </a:lnTo>
                    <a:lnTo>
                      <a:pt x="28" y="121"/>
                    </a:lnTo>
                    <a:lnTo>
                      <a:pt x="13" y="105"/>
                    </a:lnTo>
                    <a:lnTo>
                      <a:pt x="3" y="82"/>
                    </a:lnTo>
                    <a:lnTo>
                      <a:pt x="0" y="56"/>
                    </a:lnTo>
                    <a:lnTo>
                      <a:pt x="7" y="25"/>
                    </a:lnTo>
                    <a:lnTo>
                      <a:pt x="27" y="6"/>
                    </a:lnTo>
                    <a:lnTo>
                      <a:pt x="57" y="0"/>
                    </a:lnTo>
                    <a:close/>
                  </a:path>
                </a:pathLst>
              </a:custGeom>
              <a:solidFill>
                <a:srgbClr val="FFFFFF"/>
              </a:solidFill>
              <a:ln w="12700" cmpd="sng">
                <a:solidFill>
                  <a:srgbClr val="6C6661"/>
                </a:solidFill>
                <a:round/>
                <a:headEnd/>
                <a:tailEnd/>
              </a:ln>
            </p:spPr>
            <p:txBody>
              <a:bodyPr/>
              <a:lstStyle/>
              <a:p>
                <a:endParaRPr lang="tr-TR"/>
              </a:p>
            </p:txBody>
          </p:sp>
          <p:sp>
            <p:nvSpPr>
              <p:cNvPr id="45301" name="Freeform 108">
                <a:extLst>
                  <a:ext uri="{FF2B5EF4-FFF2-40B4-BE49-F238E27FC236}">
                    <a16:creationId xmlns:a16="http://schemas.microsoft.com/office/drawing/2014/main" id="{189896CB-1495-B545-925E-CEEC8C78A4C9}"/>
                  </a:ext>
                </a:extLst>
              </p:cNvPr>
              <p:cNvSpPr>
                <a:spLocks/>
              </p:cNvSpPr>
              <p:nvPr/>
            </p:nvSpPr>
            <p:spPr bwMode="auto">
              <a:xfrm>
                <a:off x="1823" y="504"/>
                <a:ext cx="120" cy="127"/>
              </a:xfrm>
              <a:custGeom>
                <a:avLst/>
                <a:gdLst>
                  <a:gd name="T0" fmla="*/ 63 w 120"/>
                  <a:gd name="T1" fmla="*/ 0 h 127"/>
                  <a:gd name="T2" fmla="*/ 87 w 120"/>
                  <a:gd name="T3" fmla="*/ 5 h 127"/>
                  <a:gd name="T4" fmla="*/ 104 w 120"/>
                  <a:gd name="T5" fmla="*/ 18 h 127"/>
                  <a:gd name="T6" fmla="*/ 116 w 120"/>
                  <a:gd name="T7" fmla="*/ 37 h 127"/>
                  <a:gd name="T8" fmla="*/ 120 w 120"/>
                  <a:gd name="T9" fmla="*/ 62 h 127"/>
                  <a:gd name="T10" fmla="*/ 120 w 120"/>
                  <a:gd name="T11" fmla="*/ 62 h 127"/>
                  <a:gd name="T12" fmla="*/ 115 w 120"/>
                  <a:gd name="T13" fmla="*/ 88 h 127"/>
                  <a:gd name="T14" fmla="*/ 101 w 120"/>
                  <a:gd name="T15" fmla="*/ 109 h 127"/>
                  <a:gd name="T16" fmla="*/ 82 w 120"/>
                  <a:gd name="T17" fmla="*/ 122 h 127"/>
                  <a:gd name="T18" fmla="*/ 57 w 120"/>
                  <a:gd name="T19" fmla="*/ 127 h 127"/>
                  <a:gd name="T20" fmla="*/ 57 w 120"/>
                  <a:gd name="T21" fmla="*/ 127 h 127"/>
                  <a:gd name="T22" fmla="*/ 34 w 120"/>
                  <a:gd name="T23" fmla="*/ 123 h 127"/>
                  <a:gd name="T24" fmla="*/ 16 w 120"/>
                  <a:gd name="T25" fmla="*/ 110 h 127"/>
                  <a:gd name="T26" fmla="*/ 4 w 120"/>
                  <a:gd name="T27" fmla="*/ 91 h 127"/>
                  <a:gd name="T28" fmla="*/ 0 w 120"/>
                  <a:gd name="T29" fmla="*/ 66 h 127"/>
                  <a:gd name="T30" fmla="*/ 0 w 120"/>
                  <a:gd name="T31" fmla="*/ 66 h 127"/>
                  <a:gd name="T32" fmla="*/ 5 w 120"/>
                  <a:gd name="T33" fmla="*/ 40 h 127"/>
                  <a:gd name="T34" fmla="*/ 19 w 120"/>
                  <a:gd name="T35" fmla="*/ 19 h 127"/>
                  <a:gd name="T36" fmla="*/ 39 w 120"/>
                  <a:gd name="T37" fmla="*/ 5 h 127"/>
                  <a:gd name="T38" fmla="*/ 63 w 120"/>
                  <a:gd name="T39" fmla="*/ 0 h 127"/>
                  <a:gd name="T40" fmla="*/ 63 w 120"/>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127">
                    <a:moveTo>
                      <a:pt x="63" y="0"/>
                    </a:moveTo>
                    <a:lnTo>
                      <a:pt x="87" y="5"/>
                    </a:lnTo>
                    <a:lnTo>
                      <a:pt x="104" y="18"/>
                    </a:lnTo>
                    <a:lnTo>
                      <a:pt x="116" y="37"/>
                    </a:lnTo>
                    <a:lnTo>
                      <a:pt x="120" y="62"/>
                    </a:lnTo>
                    <a:lnTo>
                      <a:pt x="115" y="88"/>
                    </a:lnTo>
                    <a:lnTo>
                      <a:pt x="101" y="109"/>
                    </a:lnTo>
                    <a:lnTo>
                      <a:pt x="82" y="122"/>
                    </a:lnTo>
                    <a:lnTo>
                      <a:pt x="57" y="127"/>
                    </a:lnTo>
                    <a:lnTo>
                      <a:pt x="34" y="123"/>
                    </a:lnTo>
                    <a:lnTo>
                      <a:pt x="16" y="110"/>
                    </a:lnTo>
                    <a:lnTo>
                      <a:pt x="4" y="91"/>
                    </a:lnTo>
                    <a:lnTo>
                      <a:pt x="0" y="66"/>
                    </a:lnTo>
                    <a:lnTo>
                      <a:pt x="5" y="40"/>
                    </a:lnTo>
                    <a:lnTo>
                      <a:pt x="19" y="19"/>
                    </a:lnTo>
                    <a:lnTo>
                      <a:pt x="39" y="5"/>
                    </a:lnTo>
                    <a:lnTo>
                      <a:pt x="63" y="0"/>
                    </a:lnTo>
                    <a:close/>
                  </a:path>
                </a:pathLst>
              </a:custGeom>
              <a:solidFill>
                <a:srgbClr val="FFFFFF"/>
              </a:solidFill>
              <a:ln w="12700" cmpd="sng">
                <a:solidFill>
                  <a:srgbClr val="6C6661"/>
                </a:solidFill>
                <a:round/>
                <a:headEnd/>
                <a:tailEnd/>
              </a:ln>
            </p:spPr>
            <p:txBody>
              <a:bodyPr/>
              <a:lstStyle/>
              <a:p>
                <a:endParaRPr lang="tr-TR"/>
              </a:p>
            </p:txBody>
          </p:sp>
          <p:sp>
            <p:nvSpPr>
              <p:cNvPr id="45302" name="Freeform 109">
                <a:extLst>
                  <a:ext uri="{FF2B5EF4-FFF2-40B4-BE49-F238E27FC236}">
                    <a16:creationId xmlns:a16="http://schemas.microsoft.com/office/drawing/2014/main" id="{8CC4CA3E-0898-C340-BE6A-706C4E7FFB48}"/>
                  </a:ext>
                </a:extLst>
              </p:cNvPr>
              <p:cNvSpPr>
                <a:spLocks/>
              </p:cNvSpPr>
              <p:nvPr/>
            </p:nvSpPr>
            <p:spPr bwMode="auto">
              <a:xfrm>
                <a:off x="1917" y="437"/>
                <a:ext cx="120" cy="127"/>
              </a:xfrm>
              <a:custGeom>
                <a:avLst/>
                <a:gdLst>
                  <a:gd name="T0" fmla="*/ 63 w 120"/>
                  <a:gd name="T1" fmla="*/ 0 h 127"/>
                  <a:gd name="T2" fmla="*/ 86 w 120"/>
                  <a:gd name="T3" fmla="*/ 5 h 127"/>
                  <a:gd name="T4" fmla="*/ 104 w 120"/>
                  <a:gd name="T5" fmla="*/ 18 h 127"/>
                  <a:gd name="T6" fmla="*/ 116 w 120"/>
                  <a:gd name="T7" fmla="*/ 37 h 127"/>
                  <a:gd name="T8" fmla="*/ 120 w 120"/>
                  <a:gd name="T9" fmla="*/ 62 h 127"/>
                  <a:gd name="T10" fmla="*/ 120 w 120"/>
                  <a:gd name="T11" fmla="*/ 62 h 127"/>
                  <a:gd name="T12" fmla="*/ 115 w 120"/>
                  <a:gd name="T13" fmla="*/ 88 h 127"/>
                  <a:gd name="T14" fmla="*/ 101 w 120"/>
                  <a:gd name="T15" fmla="*/ 108 h 127"/>
                  <a:gd name="T16" fmla="*/ 82 w 120"/>
                  <a:gd name="T17" fmla="*/ 122 h 127"/>
                  <a:gd name="T18" fmla="*/ 57 w 120"/>
                  <a:gd name="T19" fmla="*/ 127 h 127"/>
                  <a:gd name="T20" fmla="*/ 57 w 120"/>
                  <a:gd name="T21" fmla="*/ 127 h 127"/>
                  <a:gd name="T22" fmla="*/ 34 w 120"/>
                  <a:gd name="T23" fmla="*/ 123 h 127"/>
                  <a:gd name="T24" fmla="*/ 16 w 120"/>
                  <a:gd name="T25" fmla="*/ 110 h 127"/>
                  <a:gd name="T26" fmla="*/ 4 w 120"/>
                  <a:gd name="T27" fmla="*/ 91 h 127"/>
                  <a:gd name="T28" fmla="*/ 0 w 120"/>
                  <a:gd name="T29" fmla="*/ 66 h 127"/>
                  <a:gd name="T30" fmla="*/ 0 w 120"/>
                  <a:gd name="T31" fmla="*/ 66 h 127"/>
                  <a:gd name="T32" fmla="*/ 5 w 120"/>
                  <a:gd name="T33" fmla="*/ 40 h 127"/>
                  <a:gd name="T34" fmla="*/ 18 w 120"/>
                  <a:gd name="T35" fmla="*/ 20 h 127"/>
                  <a:gd name="T36" fmla="*/ 39 w 120"/>
                  <a:gd name="T37" fmla="*/ 5 h 127"/>
                  <a:gd name="T38" fmla="*/ 63 w 120"/>
                  <a:gd name="T39" fmla="*/ 0 h 127"/>
                  <a:gd name="T40" fmla="*/ 63 w 120"/>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127">
                    <a:moveTo>
                      <a:pt x="63" y="0"/>
                    </a:moveTo>
                    <a:lnTo>
                      <a:pt x="86" y="5"/>
                    </a:lnTo>
                    <a:lnTo>
                      <a:pt x="104" y="18"/>
                    </a:lnTo>
                    <a:lnTo>
                      <a:pt x="116" y="37"/>
                    </a:lnTo>
                    <a:lnTo>
                      <a:pt x="120" y="62"/>
                    </a:lnTo>
                    <a:lnTo>
                      <a:pt x="115" y="88"/>
                    </a:lnTo>
                    <a:lnTo>
                      <a:pt x="101" y="108"/>
                    </a:lnTo>
                    <a:lnTo>
                      <a:pt x="82" y="122"/>
                    </a:lnTo>
                    <a:lnTo>
                      <a:pt x="57" y="127"/>
                    </a:lnTo>
                    <a:lnTo>
                      <a:pt x="34" y="123"/>
                    </a:lnTo>
                    <a:lnTo>
                      <a:pt x="16" y="110"/>
                    </a:lnTo>
                    <a:lnTo>
                      <a:pt x="4" y="91"/>
                    </a:lnTo>
                    <a:lnTo>
                      <a:pt x="0" y="66"/>
                    </a:lnTo>
                    <a:lnTo>
                      <a:pt x="5" y="40"/>
                    </a:lnTo>
                    <a:lnTo>
                      <a:pt x="18" y="20"/>
                    </a:lnTo>
                    <a:lnTo>
                      <a:pt x="39" y="5"/>
                    </a:lnTo>
                    <a:lnTo>
                      <a:pt x="63" y="0"/>
                    </a:lnTo>
                    <a:close/>
                  </a:path>
                </a:pathLst>
              </a:custGeom>
              <a:solidFill>
                <a:srgbClr val="FFFFFF"/>
              </a:solidFill>
              <a:ln w="12700" cmpd="sng">
                <a:solidFill>
                  <a:srgbClr val="6C6661"/>
                </a:solidFill>
                <a:round/>
                <a:headEnd/>
                <a:tailEnd/>
              </a:ln>
            </p:spPr>
            <p:txBody>
              <a:bodyPr/>
              <a:lstStyle/>
              <a:p>
                <a:endParaRPr lang="tr-TR"/>
              </a:p>
            </p:txBody>
          </p:sp>
          <p:sp>
            <p:nvSpPr>
              <p:cNvPr id="45303" name="Freeform 110">
                <a:extLst>
                  <a:ext uri="{FF2B5EF4-FFF2-40B4-BE49-F238E27FC236}">
                    <a16:creationId xmlns:a16="http://schemas.microsoft.com/office/drawing/2014/main" id="{F117116C-119C-AD44-A32C-638FCBA2A48D}"/>
                  </a:ext>
                </a:extLst>
              </p:cNvPr>
              <p:cNvSpPr>
                <a:spLocks/>
              </p:cNvSpPr>
              <p:nvPr/>
            </p:nvSpPr>
            <p:spPr bwMode="auto">
              <a:xfrm>
                <a:off x="2021" y="501"/>
                <a:ext cx="114" cy="127"/>
              </a:xfrm>
              <a:custGeom>
                <a:avLst/>
                <a:gdLst>
                  <a:gd name="T0" fmla="*/ 57 w 114"/>
                  <a:gd name="T1" fmla="*/ 0 h 127"/>
                  <a:gd name="T2" fmla="*/ 81 w 114"/>
                  <a:gd name="T3" fmla="*/ 5 h 127"/>
                  <a:gd name="T4" fmla="*/ 99 w 114"/>
                  <a:gd name="T5" fmla="*/ 18 h 127"/>
                  <a:gd name="T6" fmla="*/ 110 w 114"/>
                  <a:gd name="T7" fmla="*/ 37 h 127"/>
                  <a:gd name="T8" fmla="*/ 114 w 114"/>
                  <a:gd name="T9" fmla="*/ 62 h 127"/>
                  <a:gd name="T10" fmla="*/ 114 w 114"/>
                  <a:gd name="T11" fmla="*/ 62 h 127"/>
                  <a:gd name="T12" fmla="*/ 109 w 114"/>
                  <a:gd name="T13" fmla="*/ 88 h 127"/>
                  <a:gd name="T14" fmla="*/ 96 w 114"/>
                  <a:gd name="T15" fmla="*/ 109 h 127"/>
                  <a:gd name="T16" fmla="*/ 76 w 114"/>
                  <a:gd name="T17" fmla="*/ 122 h 127"/>
                  <a:gd name="T18" fmla="*/ 52 w 114"/>
                  <a:gd name="T19" fmla="*/ 127 h 127"/>
                  <a:gd name="T20" fmla="*/ 52 w 114"/>
                  <a:gd name="T21" fmla="*/ 127 h 127"/>
                  <a:gd name="T22" fmla="*/ 29 w 114"/>
                  <a:gd name="T23" fmla="*/ 121 h 127"/>
                  <a:gd name="T24" fmla="*/ 13 w 114"/>
                  <a:gd name="T25" fmla="*/ 105 h 127"/>
                  <a:gd name="T26" fmla="*/ 3 w 114"/>
                  <a:gd name="T27" fmla="*/ 83 h 127"/>
                  <a:gd name="T28" fmla="*/ 0 w 114"/>
                  <a:gd name="T29" fmla="*/ 56 h 127"/>
                  <a:gd name="T30" fmla="*/ 0 w 114"/>
                  <a:gd name="T31" fmla="*/ 56 h 127"/>
                  <a:gd name="T32" fmla="*/ 8 w 114"/>
                  <a:gd name="T33" fmla="*/ 25 h 127"/>
                  <a:gd name="T34" fmla="*/ 27 w 114"/>
                  <a:gd name="T35" fmla="*/ 6 h 127"/>
                  <a:gd name="T36" fmla="*/ 57 w 114"/>
                  <a:gd name="T37" fmla="*/ 0 h 127"/>
                  <a:gd name="T38" fmla="*/ 57 w 114"/>
                  <a:gd name="T39" fmla="*/ 0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4" h="127">
                    <a:moveTo>
                      <a:pt x="57" y="0"/>
                    </a:moveTo>
                    <a:lnTo>
                      <a:pt x="81" y="5"/>
                    </a:lnTo>
                    <a:lnTo>
                      <a:pt x="99" y="18"/>
                    </a:lnTo>
                    <a:lnTo>
                      <a:pt x="110" y="37"/>
                    </a:lnTo>
                    <a:lnTo>
                      <a:pt x="114" y="62"/>
                    </a:lnTo>
                    <a:lnTo>
                      <a:pt x="109" y="88"/>
                    </a:lnTo>
                    <a:lnTo>
                      <a:pt x="96" y="109"/>
                    </a:lnTo>
                    <a:lnTo>
                      <a:pt x="76" y="122"/>
                    </a:lnTo>
                    <a:lnTo>
                      <a:pt x="52" y="127"/>
                    </a:lnTo>
                    <a:lnTo>
                      <a:pt x="29" y="121"/>
                    </a:lnTo>
                    <a:lnTo>
                      <a:pt x="13" y="105"/>
                    </a:lnTo>
                    <a:lnTo>
                      <a:pt x="3" y="83"/>
                    </a:lnTo>
                    <a:lnTo>
                      <a:pt x="0" y="56"/>
                    </a:lnTo>
                    <a:lnTo>
                      <a:pt x="8" y="25"/>
                    </a:lnTo>
                    <a:lnTo>
                      <a:pt x="27" y="6"/>
                    </a:lnTo>
                    <a:lnTo>
                      <a:pt x="57" y="0"/>
                    </a:lnTo>
                    <a:close/>
                  </a:path>
                </a:pathLst>
              </a:custGeom>
              <a:solidFill>
                <a:srgbClr val="FFFFFF"/>
              </a:solidFill>
              <a:ln w="12700" cmpd="sng">
                <a:solidFill>
                  <a:srgbClr val="6C6661"/>
                </a:solidFill>
                <a:round/>
                <a:headEnd/>
                <a:tailEnd/>
              </a:ln>
            </p:spPr>
            <p:txBody>
              <a:bodyPr/>
              <a:lstStyle/>
              <a:p>
                <a:endParaRPr lang="tr-TR"/>
              </a:p>
            </p:txBody>
          </p:sp>
          <p:sp>
            <p:nvSpPr>
              <p:cNvPr id="45304" name="Freeform 111">
                <a:extLst>
                  <a:ext uri="{FF2B5EF4-FFF2-40B4-BE49-F238E27FC236}">
                    <a16:creationId xmlns:a16="http://schemas.microsoft.com/office/drawing/2014/main" id="{469702C2-EB1F-F945-9EDC-B492B914F270}"/>
                  </a:ext>
                </a:extLst>
              </p:cNvPr>
              <p:cNvSpPr>
                <a:spLocks/>
              </p:cNvSpPr>
              <p:nvPr/>
            </p:nvSpPr>
            <p:spPr bwMode="auto">
              <a:xfrm>
                <a:off x="1847" y="531"/>
                <a:ext cx="78" cy="78"/>
              </a:xfrm>
              <a:custGeom>
                <a:avLst/>
                <a:gdLst>
                  <a:gd name="T0" fmla="*/ 39 w 78"/>
                  <a:gd name="T1" fmla="*/ 0 h 78"/>
                  <a:gd name="T2" fmla="*/ 59 w 78"/>
                  <a:gd name="T3" fmla="*/ 5 h 78"/>
                  <a:gd name="T4" fmla="*/ 73 w 78"/>
                  <a:gd name="T5" fmla="*/ 19 h 78"/>
                  <a:gd name="T6" fmla="*/ 78 w 78"/>
                  <a:gd name="T7" fmla="*/ 39 h 78"/>
                  <a:gd name="T8" fmla="*/ 78 w 78"/>
                  <a:gd name="T9" fmla="*/ 39 h 78"/>
                  <a:gd name="T10" fmla="*/ 73 w 78"/>
                  <a:gd name="T11" fmla="*/ 58 h 78"/>
                  <a:gd name="T12" fmla="*/ 59 w 78"/>
                  <a:gd name="T13" fmla="*/ 72 h 78"/>
                  <a:gd name="T14" fmla="*/ 39 w 78"/>
                  <a:gd name="T15" fmla="*/ 78 h 78"/>
                  <a:gd name="T16" fmla="*/ 39 w 78"/>
                  <a:gd name="T17" fmla="*/ 78 h 78"/>
                  <a:gd name="T18" fmla="*/ 19 w 78"/>
                  <a:gd name="T19" fmla="*/ 72 h 78"/>
                  <a:gd name="T20" fmla="*/ 6 w 78"/>
                  <a:gd name="T21" fmla="*/ 58 h 78"/>
                  <a:gd name="T22" fmla="*/ 0 w 78"/>
                  <a:gd name="T23" fmla="*/ 39 h 78"/>
                  <a:gd name="T24" fmla="*/ 0 w 78"/>
                  <a:gd name="T25" fmla="*/ 39 h 78"/>
                  <a:gd name="T26" fmla="*/ 6 w 78"/>
                  <a:gd name="T27" fmla="*/ 19 h 78"/>
                  <a:gd name="T28" fmla="*/ 19 w 78"/>
                  <a:gd name="T29" fmla="*/ 5 h 78"/>
                  <a:gd name="T30" fmla="*/ 39 w 78"/>
                  <a:gd name="T31" fmla="*/ 0 h 78"/>
                  <a:gd name="T32" fmla="*/ 39 w 78"/>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39" y="0"/>
                    </a:moveTo>
                    <a:lnTo>
                      <a:pt x="59" y="5"/>
                    </a:lnTo>
                    <a:lnTo>
                      <a:pt x="73" y="19"/>
                    </a:lnTo>
                    <a:lnTo>
                      <a:pt x="78" y="39"/>
                    </a:lnTo>
                    <a:lnTo>
                      <a:pt x="73" y="58"/>
                    </a:lnTo>
                    <a:lnTo>
                      <a:pt x="59" y="72"/>
                    </a:lnTo>
                    <a:lnTo>
                      <a:pt x="39" y="78"/>
                    </a:lnTo>
                    <a:lnTo>
                      <a:pt x="19" y="72"/>
                    </a:lnTo>
                    <a:lnTo>
                      <a:pt x="6" y="58"/>
                    </a:lnTo>
                    <a:lnTo>
                      <a:pt x="0" y="39"/>
                    </a:lnTo>
                    <a:lnTo>
                      <a:pt x="6" y="19"/>
                    </a:lnTo>
                    <a:lnTo>
                      <a:pt x="19" y="5"/>
                    </a:lnTo>
                    <a:lnTo>
                      <a:pt x="39" y="0"/>
                    </a:lnTo>
                    <a:close/>
                  </a:path>
                </a:pathLst>
              </a:custGeom>
              <a:solidFill>
                <a:srgbClr val="C1D7E8"/>
              </a:solidFill>
              <a:ln w="12700" cmpd="sng">
                <a:solidFill>
                  <a:srgbClr val="99BFDB"/>
                </a:solidFill>
                <a:round/>
                <a:headEnd/>
                <a:tailEnd/>
              </a:ln>
            </p:spPr>
            <p:txBody>
              <a:bodyPr/>
              <a:lstStyle/>
              <a:p>
                <a:endParaRPr lang="tr-TR"/>
              </a:p>
            </p:txBody>
          </p:sp>
          <p:sp>
            <p:nvSpPr>
              <p:cNvPr id="45305" name="Freeform 112">
                <a:extLst>
                  <a:ext uri="{FF2B5EF4-FFF2-40B4-BE49-F238E27FC236}">
                    <a16:creationId xmlns:a16="http://schemas.microsoft.com/office/drawing/2014/main" id="{348E9096-E539-D544-9C88-B24A69198FA4}"/>
                  </a:ext>
                </a:extLst>
              </p:cNvPr>
              <p:cNvSpPr>
                <a:spLocks/>
              </p:cNvSpPr>
              <p:nvPr/>
            </p:nvSpPr>
            <p:spPr bwMode="auto">
              <a:xfrm>
                <a:off x="1940" y="467"/>
                <a:ext cx="78" cy="78"/>
              </a:xfrm>
              <a:custGeom>
                <a:avLst/>
                <a:gdLst>
                  <a:gd name="T0" fmla="*/ 39 w 78"/>
                  <a:gd name="T1" fmla="*/ 0 h 78"/>
                  <a:gd name="T2" fmla="*/ 58 w 78"/>
                  <a:gd name="T3" fmla="*/ 6 h 78"/>
                  <a:gd name="T4" fmla="*/ 72 w 78"/>
                  <a:gd name="T5" fmla="*/ 20 h 78"/>
                  <a:gd name="T6" fmla="*/ 78 w 78"/>
                  <a:gd name="T7" fmla="*/ 39 h 78"/>
                  <a:gd name="T8" fmla="*/ 78 w 78"/>
                  <a:gd name="T9" fmla="*/ 39 h 78"/>
                  <a:gd name="T10" fmla="*/ 72 w 78"/>
                  <a:gd name="T11" fmla="*/ 59 h 78"/>
                  <a:gd name="T12" fmla="*/ 58 w 78"/>
                  <a:gd name="T13" fmla="*/ 73 h 78"/>
                  <a:gd name="T14" fmla="*/ 39 w 78"/>
                  <a:gd name="T15" fmla="*/ 78 h 78"/>
                  <a:gd name="T16" fmla="*/ 39 w 78"/>
                  <a:gd name="T17" fmla="*/ 78 h 78"/>
                  <a:gd name="T18" fmla="*/ 19 w 78"/>
                  <a:gd name="T19" fmla="*/ 73 h 78"/>
                  <a:gd name="T20" fmla="*/ 5 w 78"/>
                  <a:gd name="T21" fmla="*/ 59 h 78"/>
                  <a:gd name="T22" fmla="*/ 0 w 78"/>
                  <a:gd name="T23" fmla="*/ 39 h 78"/>
                  <a:gd name="T24" fmla="*/ 0 w 78"/>
                  <a:gd name="T25" fmla="*/ 39 h 78"/>
                  <a:gd name="T26" fmla="*/ 5 w 78"/>
                  <a:gd name="T27" fmla="*/ 20 h 78"/>
                  <a:gd name="T28" fmla="*/ 19 w 78"/>
                  <a:gd name="T29" fmla="*/ 6 h 78"/>
                  <a:gd name="T30" fmla="*/ 39 w 78"/>
                  <a:gd name="T31" fmla="*/ 0 h 78"/>
                  <a:gd name="T32" fmla="*/ 39 w 78"/>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39" y="0"/>
                    </a:moveTo>
                    <a:lnTo>
                      <a:pt x="58" y="6"/>
                    </a:lnTo>
                    <a:lnTo>
                      <a:pt x="72" y="20"/>
                    </a:lnTo>
                    <a:lnTo>
                      <a:pt x="78" y="39"/>
                    </a:lnTo>
                    <a:lnTo>
                      <a:pt x="72" y="59"/>
                    </a:lnTo>
                    <a:lnTo>
                      <a:pt x="58" y="73"/>
                    </a:lnTo>
                    <a:lnTo>
                      <a:pt x="39" y="78"/>
                    </a:lnTo>
                    <a:lnTo>
                      <a:pt x="19" y="73"/>
                    </a:lnTo>
                    <a:lnTo>
                      <a:pt x="5" y="59"/>
                    </a:lnTo>
                    <a:lnTo>
                      <a:pt x="0" y="39"/>
                    </a:lnTo>
                    <a:lnTo>
                      <a:pt x="5" y="20"/>
                    </a:lnTo>
                    <a:lnTo>
                      <a:pt x="19" y="6"/>
                    </a:lnTo>
                    <a:lnTo>
                      <a:pt x="39" y="0"/>
                    </a:lnTo>
                    <a:close/>
                  </a:path>
                </a:pathLst>
              </a:custGeom>
              <a:solidFill>
                <a:srgbClr val="C1D7E8"/>
              </a:solidFill>
              <a:ln w="12700" cmpd="sng">
                <a:solidFill>
                  <a:srgbClr val="99BFDB"/>
                </a:solidFill>
                <a:round/>
                <a:headEnd/>
                <a:tailEnd/>
              </a:ln>
            </p:spPr>
            <p:txBody>
              <a:bodyPr/>
              <a:lstStyle/>
              <a:p>
                <a:endParaRPr lang="tr-TR"/>
              </a:p>
            </p:txBody>
          </p:sp>
          <p:sp>
            <p:nvSpPr>
              <p:cNvPr id="45306" name="Freeform 113">
                <a:extLst>
                  <a:ext uri="{FF2B5EF4-FFF2-40B4-BE49-F238E27FC236}">
                    <a16:creationId xmlns:a16="http://schemas.microsoft.com/office/drawing/2014/main" id="{0E9510ED-5230-A94E-93E3-0C6B86836BD9}"/>
                  </a:ext>
                </a:extLst>
              </p:cNvPr>
              <p:cNvSpPr>
                <a:spLocks/>
              </p:cNvSpPr>
              <p:nvPr/>
            </p:nvSpPr>
            <p:spPr bwMode="auto">
              <a:xfrm>
                <a:off x="2036" y="525"/>
                <a:ext cx="78" cy="77"/>
              </a:xfrm>
              <a:custGeom>
                <a:avLst/>
                <a:gdLst>
                  <a:gd name="T0" fmla="*/ 39 w 78"/>
                  <a:gd name="T1" fmla="*/ 0 h 77"/>
                  <a:gd name="T2" fmla="*/ 58 w 78"/>
                  <a:gd name="T3" fmla="*/ 5 h 77"/>
                  <a:gd name="T4" fmla="*/ 72 w 78"/>
                  <a:gd name="T5" fmla="*/ 19 h 77"/>
                  <a:gd name="T6" fmla="*/ 78 w 78"/>
                  <a:gd name="T7" fmla="*/ 39 h 77"/>
                  <a:gd name="T8" fmla="*/ 78 w 78"/>
                  <a:gd name="T9" fmla="*/ 39 h 77"/>
                  <a:gd name="T10" fmla="*/ 72 w 78"/>
                  <a:gd name="T11" fmla="*/ 58 h 77"/>
                  <a:gd name="T12" fmla="*/ 58 w 78"/>
                  <a:gd name="T13" fmla="*/ 72 h 77"/>
                  <a:gd name="T14" fmla="*/ 39 w 78"/>
                  <a:gd name="T15" fmla="*/ 77 h 77"/>
                  <a:gd name="T16" fmla="*/ 39 w 78"/>
                  <a:gd name="T17" fmla="*/ 77 h 77"/>
                  <a:gd name="T18" fmla="*/ 19 w 78"/>
                  <a:gd name="T19" fmla="*/ 72 h 77"/>
                  <a:gd name="T20" fmla="*/ 5 w 78"/>
                  <a:gd name="T21" fmla="*/ 58 h 77"/>
                  <a:gd name="T22" fmla="*/ 0 w 78"/>
                  <a:gd name="T23" fmla="*/ 39 h 77"/>
                  <a:gd name="T24" fmla="*/ 0 w 78"/>
                  <a:gd name="T25" fmla="*/ 39 h 77"/>
                  <a:gd name="T26" fmla="*/ 5 w 78"/>
                  <a:gd name="T27" fmla="*/ 19 h 77"/>
                  <a:gd name="T28" fmla="*/ 19 w 78"/>
                  <a:gd name="T29" fmla="*/ 5 h 77"/>
                  <a:gd name="T30" fmla="*/ 39 w 78"/>
                  <a:gd name="T31" fmla="*/ 0 h 77"/>
                  <a:gd name="T32" fmla="*/ 39 w 78"/>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7">
                    <a:moveTo>
                      <a:pt x="39" y="0"/>
                    </a:moveTo>
                    <a:lnTo>
                      <a:pt x="58" y="5"/>
                    </a:lnTo>
                    <a:lnTo>
                      <a:pt x="72" y="19"/>
                    </a:lnTo>
                    <a:lnTo>
                      <a:pt x="78" y="39"/>
                    </a:lnTo>
                    <a:lnTo>
                      <a:pt x="72" y="58"/>
                    </a:lnTo>
                    <a:lnTo>
                      <a:pt x="58" y="72"/>
                    </a:lnTo>
                    <a:lnTo>
                      <a:pt x="39" y="77"/>
                    </a:lnTo>
                    <a:lnTo>
                      <a:pt x="19" y="72"/>
                    </a:lnTo>
                    <a:lnTo>
                      <a:pt x="5" y="58"/>
                    </a:lnTo>
                    <a:lnTo>
                      <a:pt x="0" y="39"/>
                    </a:lnTo>
                    <a:lnTo>
                      <a:pt x="5" y="19"/>
                    </a:lnTo>
                    <a:lnTo>
                      <a:pt x="19" y="5"/>
                    </a:lnTo>
                    <a:lnTo>
                      <a:pt x="39" y="0"/>
                    </a:lnTo>
                    <a:close/>
                  </a:path>
                </a:pathLst>
              </a:custGeom>
              <a:solidFill>
                <a:srgbClr val="C1D7E8"/>
              </a:solidFill>
              <a:ln w="12700" cmpd="sng">
                <a:solidFill>
                  <a:srgbClr val="99BFDB"/>
                </a:solidFill>
                <a:round/>
                <a:headEnd/>
                <a:tailEnd/>
              </a:ln>
            </p:spPr>
            <p:txBody>
              <a:bodyPr/>
              <a:lstStyle/>
              <a:p>
                <a:endParaRPr lang="tr-TR"/>
              </a:p>
            </p:txBody>
          </p:sp>
          <p:sp>
            <p:nvSpPr>
              <p:cNvPr id="45307" name="Freeform 114">
                <a:extLst>
                  <a:ext uri="{FF2B5EF4-FFF2-40B4-BE49-F238E27FC236}">
                    <a16:creationId xmlns:a16="http://schemas.microsoft.com/office/drawing/2014/main" id="{EF69AC38-425B-2347-B0E2-6DBB463D6FAD}"/>
                  </a:ext>
                </a:extLst>
              </p:cNvPr>
              <p:cNvSpPr>
                <a:spLocks/>
              </p:cNvSpPr>
              <p:nvPr/>
            </p:nvSpPr>
            <p:spPr bwMode="auto">
              <a:xfrm>
                <a:off x="2106" y="611"/>
                <a:ext cx="78" cy="78"/>
              </a:xfrm>
              <a:custGeom>
                <a:avLst/>
                <a:gdLst>
                  <a:gd name="T0" fmla="*/ 39 w 78"/>
                  <a:gd name="T1" fmla="*/ 0 h 78"/>
                  <a:gd name="T2" fmla="*/ 59 w 78"/>
                  <a:gd name="T3" fmla="*/ 5 h 78"/>
                  <a:gd name="T4" fmla="*/ 73 w 78"/>
                  <a:gd name="T5" fmla="*/ 19 h 78"/>
                  <a:gd name="T6" fmla="*/ 78 w 78"/>
                  <a:gd name="T7" fmla="*/ 39 h 78"/>
                  <a:gd name="T8" fmla="*/ 78 w 78"/>
                  <a:gd name="T9" fmla="*/ 39 h 78"/>
                  <a:gd name="T10" fmla="*/ 73 w 78"/>
                  <a:gd name="T11" fmla="*/ 59 h 78"/>
                  <a:gd name="T12" fmla="*/ 59 w 78"/>
                  <a:gd name="T13" fmla="*/ 72 h 78"/>
                  <a:gd name="T14" fmla="*/ 39 w 78"/>
                  <a:gd name="T15" fmla="*/ 78 h 78"/>
                  <a:gd name="T16" fmla="*/ 39 w 78"/>
                  <a:gd name="T17" fmla="*/ 78 h 78"/>
                  <a:gd name="T18" fmla="*/ 20 w 78"/>
                  <a:gd name="T19" fmla="*/ 72 h 78"/>
                  <a:gd name="T20" fmla="*/ 6 w 78"/>
                  <a:gd name="T21" fmla="*/ 59 h 78"/>
                  <a:gd name="T22" fmla="*/ 0 w 78"/>
                  <a:gd name="T23" fmla="*/ 39 h 78"/>
                  <a:gd name="T24" fmla="*/ 0 w 78"/>
                  <a:gd name="T25" fmla="*/ 39 h 78"/>
                  <a:gd name="T26" fmla="*/ 6 w 78"/>
                  <a:gd name="T27" fmla="*/ 19 h 78"/>
                  <a:gd name="T28" fmla="*/ 20 w 78"/>
                  <a:gd name="T29" fmla="*/ 5 h 78"/>
                  <a:gd name="T30" fmla="*/ 39 w 78"/>
                  <a:gd name="T31" fmla="*/ 0 h 78"/>
                  <a:gd name="T32" fmla="*/ 39 w 78"/>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39" y="0"/>
                    </a:moveTo>
                    <a:lnTo>
                      <a:pt x="59" y="5"/>
                    </a:lnTo>
                    <a:lnTo>
                      <a:pt x="73" y="19"/>
                    </a:lnTo>
                    <a:lnTo>
                      <a:pt x="78" y="39"/>
                    </a:lnTo>
                    <a:lnTo>
                      <a:pt x="73" y="59"/>
                    </a:lnTo>
                    <a:lnTo>
                      <a:pt x="59" y="72"/>
                    </a:lnTo>
                    <a:lnTo>
                      <a:pt x="39" y="78"/>
                    </a:lnTo>
                    <a:lnTo>
                      <a:pt x="20" y="72"/>
                    </a:lnTo>
                    <a:lnTo>
                      <a:pt x="6" y="59"/>
                    </a:lnTo>
                    <a:lnTo>
                      <a:pt x="0" y="39"/>
                    </a:lnTo>
                    <a:lnTo>
                      <a:pt x="6" y="19"/>
                    </a:lnTo>
                    <a:lnTo>
                      <a:pt x="20" y="5"/>
                    </a:lnTo>
                    <a:lnTo>
                      <a:pt x="39" y="0"/>
                    </a:lnTo>
                    <a:close/>
                  </a:path>
                </a:pathLst>
              </a:custGeom>
              <a:solidFill>
                <a:srgbClr val="C1D7E8"/>
              </a:solidFill>
              <a:ln w="12700" cmpd="sng">
                <a:solidFill>
                  <a:srgbClr val="99BFDB"/>
                </a:solidFill>
                <a:round/>
                <a:headEnd/>
                <a:tailEnd/>
              </a:ln>
            </p:spPr>
            <p:txBody>
              <a:bodyPr/>
              <a:lstStyle/>
              <a:p>
                <a:endParaRPr lang="tr-TR"/>
              </a:p>
            </p:txBody>
          </p:sp>
          <p:sp>
            <p:nvSpPr>
              <p:cNvPr id="45308" name="Freeform 115">
                <a:extLst>
                  <a:ext uri="{FF2B5EF4-FFF2-40B4-BE49-F238E27FC236}">
                    <a16:creationId xmlns:a16="http://schemas.microsoft.com/office/drawing/2014/main" id="{C8818780-46EC-4944-BE21-363A45598B25}"/>
                  </a:ext>
                </a:extLst>
              </p:cNvPr>
              <p:cNvSpPr>
                <a:spLocks/>
              </p:cNvSpPr>
              <p:nvPr/>
            </p:nvSpPr>
            <p:spPr bwMode="auto">
              <a:xfrm>
                <a:off x="1918" y="546"/>
                <a:ext cx="120" cy="141"/>
              </a:xfrm>
              <a:custGeom>
                <a:avLst/>
                <a:gdLst>
                  <a:gd name="T0" fmla="*/ 61 w 120"/>
                  <a:gd name="T1" fmla="*/ 0 h 141"/>
                  <a:gd name="T2" fmla="*/ 85 w 120"/>
                  <a:gd name="T3" fmla="*/ 6 h 141"/>
                  <a:gd name="T4" fmla="*/ 104 w 120"/>
                  <a:gd name="T5" fmla="*/ 20 h 141"/>
                  <a:gd name="T6" fmla="*/ 116 w 120"/>
                  <a:gd name="T7" fmla="*/ 41 h 141"/>
                  <a:gd name="T8" fmla="*/ 120 w 120"/>
                  <a:gd name="T9" fmla="*/ 70 h 141"/>
                  <a:gd name="T10" fmla="*/ 120 w 120"/>
                  <a:gd name="T11" fmla="*/ 70 h 141"/>
                  <a:gd name="T12" fmla="*/ 115 w 120"/>
                  <a:gd name="T13" fmla="*/ 98 h 141"/>
                  <a:gd name="T14" fmla="*/ 101 w 120"/>
                  <a:gd name="T15" fmla="*/ 121 h 141"/>
                  <a:gd name="T16" fmla="*/ 80 w 120"/>
                  <a:gd name="T17" fmla="*/ 136 h 141"/>
                  <a:gd name="T18" fmla="*/ 55 w 120"/>
                  <a:gd name="T19" fmla="*/ 141 h 141"/>
                  <a:gd name="T20" fmla="*/ 55 w 120"/>
                  <a:gd name="T21" fmla="*/ 141 h 141"/>
                  <a:gd name="T22" fmla="*/ 31 w 120"/>
                  <a:gd name="T23" fmla="*/ 135 h 141"/>
                  <a:gd name="T24" fmla="*/ 14 w 120"/>
                  <a:gd name="T25" fmla="*/ 117 h 141"/>
                  <a:gd name="T26" fmla="*/ 4 w 120"/>
                  <a:gd name="T27" fmla="*/ 92 h 141"/>
                  <a:gd name="T28" fmla="*/ 0 w 120"/>
                  <a:gd name="T29" fmla="*/ 63 h 141"/>
                  <a:gd name="T30" fmla="*/ 0 w 120"/>
                  <a:gd name="T31" fmla="*/ 63 h 141"/>
                  <a:gd name="T32" fmla="*/ 5 w 120"/>
                  <a:gd name="T33" fmla="*/ 36 h 141"/>
                  <a:gd name="T34" fmla="*/ 17 w 120"/>
                  <a:gd name="T35" fmla="*/ 16 h 141"/>
                  <a:gd name="T36" fmla="*/ 36 w 120"/>
                  <a:gd name="T37" fmla="*/ 4 h 141"/>
                  <a:gd name="T38" fmla="*/ 61 w 120"/>
                  <a:gd name="T39" fmla="*/ 0 h 141"/>
                  <a:gd name="T40" fmla="*/ 61 w 120"/>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141">
                    <a:moveTo>
                      <a:pt x="61" y="0"/>
                    </a:moveTo>
                    <a:lnTo>
                      <a:pt x="85" y="6"/>
                    </a:lnTo>
                    <a:lnTo>
                      <a:pt x="104" y="20"/>
                    </a:lnTo>
                    <a:lnTo>
                      <a:pt x="116" y="41"/>
                    </a:lnTo>
                    <a:lnTo>
                      <a:pt x="120" y="70"/>
                    </a:lnTo>
                    <a:lnTo>
                      <a:pt x="115" y="98"/>
                    </a:lnTo>
                    <a:lnTo>
                      <a:pt x="101" y="121"/>
                    </a:lnTo>
                    <a:lnTo>
                      <a:pt x="80" y="136"/>
                    </a:lnTo>
                    <a:lnTo>
                      <a:pt x="55" y="141"/>
                    </a:lnTo>
                    <a:lnTo>
                      <a:pt x="31" y="135"/>
                    </a:lnTo>
                    <a:lnTo>
                      <a:pt x="14" y="117"/>
                    </a:lnTo>
                    <a:lnTo>
                      <a:pt x="4" y="92"/>
                    </a:lnTo>
                    <a:lnTo>
                      <a:pt x="0" y="63"/>
                    </a:lnTo>
                    <a:lnTo>
                      <a:pt x="5" y="36"/>
                    </a:lnTo>
                    <a:lnTo>
                      <a:pt x="17" y="16"/>
                    </a:lnTo>
                    <a:lnTo>
                      <a:pt x="36" y="4"/>
                    </a:lnTo>
                    <a:lnTo>
                      <a:pt x="61" y="0"/>
                    </a:lnTo>
                    <a:close/>
                  </a:path>
                </a:pathLst>
              </a:custGeom>
              <a:solidFill>
                <a:srgbClr val="FFFFFF"/>
              </a:solidFill>
              <a:ln w="12700" cmpd="sng">
                <a:solidFill>
                  <a:srgbClr val="6C6661"/>
                </a:solidFill>
                <a:round/>
                <a:headEnd/>
                <a:tailEnd/>
              </a:ln>
            </p:spPr>
            <p:txBody>
              <a:bodyPr/>
              <a:lstStyle/>
              <a:p>
                <a:endParaRPr lang="tr-TR"/>
              </a:p>
            </p:txBody>
          </p:sp>
          <p:sp>
            <p:nvSpPr>
              <p:cNvPr id="45309" name="Freeform 116">
                <a:extLst>
                  <a:ext uri="{FF2B5EF4-FFF2-40B4-BE49-F238E27FC236}">
                    <a16:creationId xmlns:a16="http://schemas.microsoft.com/office/drawing/2014/main" id="{A5290461-887D-1C4B-9CCB-0A80E9745F0D}"/>
                  </a:ext>
                </a:extLst>
              </p:cNvPr>
              <p:cNvSpPr>
                <a:spLocks/>
              </p:cNvSpPr>
              <p:nvPr/>
            </p:nvSpPr>
            <p:spPr bwMode="auto">
              <a:xfrm>
                <a:off x="1851" y="627"/>
                <a:ext cx="114" cy="128"/>
              </a:xfrm>
              <a:custGeom>
                <a:avLst/>
                <a:gdLst>
                  <a:gd name="T0" fmla="*/ 57 w 114"/>
                  <a:gd name="T1" fmla="*/ 0 h 128"/>
                  <a:gd name="T2" fmla="*/ 81 w 114"/>
                  <a:gd name="T3" fmla="*/ 5 h 128"/>
                  <a:gd name="T4" fmla="*/ 99 w 114"/>
                  <a:gd name="T5" fmla="*/ 18 h 128"/>
                  <a:gd name="T6" fmla="*/ 110 w 114"/>
                  <a:gd name="T7" fmla="*/ 38 h 128"/>
                  <a:gd name="T8" fmla="*/ 114 w 114"/>
                  <a:gd name="T9" fmla="*/ 63 h 128"/>
                  <a:gd name="T10" fmla="*/ 114 w 114"/>
                  <a:gd name="T11" fmla="*/ 63 h 128"/>
                  <a:gd name="T12" fmla="*/ 109 w 114"/>
                  <a:gd name="T13" fmla="*/ 88 h 128"/>
                  <a:gd name="T14" fmla="*/ 95 w 114"/>
                  <a:gd name="T15" fmla="*/ 109 h 128"/>
                  <a:gd name="T16" fmla="*/ 76 w 114"/>
                  <a:gd name="T17" fmla="*/ 123 h 128"/>
                  <a:gd name="T18" fmla="*/ 51 w 114"/>
                  <a:gd name="T19" fmla="*/ 128 h 128"/>
                  <a:gd name="T20" fmla="*/ 51 w 114"/>
                  <a:gd name="T21" fmla="*/ 128 h 128"/>
                  <a:gd name="T22" fmla="*/ 29 w 114"/>
                  <a:gd name="T23" fmla="*/ 122 h 128"/>
                  <a:gd name="T24" fmla="*/ 12 w 114"/>
                  <a:gd name="T25" fmla="*/ 106 h 128"/>
                  <a:gd name="T26" fmla="*/ 3 w 114"/>
                  <a:gd name="T27" fmla="*/ 83 h 128"/>
                  <a:gd name="T28" fmla="*/ 0 w 114"/>
                  <a:gd name="T29" fmla="*/ 57 h 128"/>
                  <a:gd name="T30" fmla="*/ 0 w 114"/>
                  <a:gd name="T31" fmla="*/ 57 h 128"/>
                  <a:gd name="T32" fmla="*/ 7 w 114"/>
                  <a:gd name="T33" fmla="*/ 26 h 128"/>
                  <a:gd name="T34" fmla="*/ 27 w 114"/>
                  <a:gd name="T35" fmla="*/ 7 h 128"/>
                  <a:gd name="T36" fmla="*/ 57 w 114"/>
                  <a:gd name="T37" fmla="*/ 0 h 128"/>
                  <a:gd name="T38" fmla="*/ 57 w 114"/>
                  <a:gd name="T39" fmla="*/ 0 h 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4" h="128">
                    <a:moveTo>
                      <a:pt x="57" y="0"/>
                    </a:moveTo>
                    <a:lnTo>
                      <a:pt x="81" y="5"/>
                    </a:lnTo>
                    <a:lnTo>
                      <a:pt x="99" y="18"/>
                    </a:lnTo>
                    <a:lnTo>
                      <a:pt x="110" y="38"/>
                    </a:lnTo>
                    <a:lnTo>
                      <a:pt x="114" y="63"/>
                    </a:lnTo>
                    <a:lnTo>
                      <a:pt x="109" y="88"/>
                    </a:lnTo>
                    <a:lnTo>
                      <a:pt x="95" y="109"/>
                    </a:lnTo>
                    <a:lnTo>
                      <a:pt x="76" y="123"/>
                    </a:lnTo>
                    <a:lnTo>
                      <a:pt x="51" y="128"/>
                    </a:lnTo>
                    <a:lnTo>
                      <a:pt x="29" y="122"/>
                    </a:lnTo>
                    <a:lnTo>
                      <a:pt x="12" y="106"/>
                    </a:lnTo>
                    <a:lnTo>
                      <a:pt x="3" y="83"/>
                    </a:lnTo>
                    <a:lnTo>
                      <a:pt x="0" y="57"/>
                    </a:lnTo>
                    <a:lnTo>
                      <a:pt x="7" y="26"/>
                    </a:lnTo>
                    <a:lnTo>
                      <a:pt x="27" y="7"/>
                    </a:lnTo>
                    <a:lnTo>
                      <a:pt x="57" y="0"/>
                    </a:lnTo>
                    <a:close/>
                  </a:path>
                </a:pathLst>
              </a:custGeom>
              <a:solidFill>
                <a:srgbClr val="FFFFFF"/>
              </a:solidFill>
              <a:ln w="12700" cmpd="sng">
                <a:solidFill>
                  <a:srgbClr val="6C6661"/>
                </a:solidFill>
                <a:round/>
                <a:headEnd/>
                <a:tailEnd/>
              </a:ln>
            </p:spPr>
            <p:txBody>
              <a:bodyPr/>
              <a:lstStyle/>
              <a:p>
                <a:endParaRPr lang="tr-TR"/>
              </a:p>
            </p:txBody>
          </p:sp>
          <p:sp>
            <p:nvSpPr>
              <p:cNvPr id="45310" name="Freeform 117">
                <a:extLst>
                  <a:ext uri="{FF2B5EF4-FFF2-40B4-BE49-F238E27FC236}">
                    <a16:creationId xmlns:a16="http://schemas.microsoft.com/office/drawing/2014/main" id="{1BB2838C-DD46-104D-B07A-B2609C0AC8FF}"/>
                  </a:ext>
                </a:extLst>
              </p:cNvPr>
              <p:cNvSpPr>
                <a:spLocks/>
              </p:cNvSpPr>
              <p:nvPr/>
            </p:nvSpPr>
            <p:spPr bwMode="auto">
              <a:xfrm>
                <a:off x="1942" y="567"/>
                <a:ext cx="78" cy="78"/>
              </a:xfrm>
              <a:custGeom>
                <a:avLst/>
                <a:gdLst>
                  <a:gd name="T0" fmla="*/ 39 w 78"/>
                  <a:gd name="T1" fmla="*/ 0 h 78"/>
                  <a:gd name="T2" fmla="*/ 59 w 78"/>
                  <a:gd name="T3" fmla="*/ 6 h 78"/>
                  <a:gd name="T4" fmla="*/ 73 w 78"/>
                  <a:gd name="T5" fmla="*/ 19 h 78"/>
                  <a:gd name="T6" fmla="*/ 78 w 78"/>
                  <a:gd name="T7" fmla="*/ 39 h 78"/>
                  <a:gd name="T8" fmla="*/ 78 w 78"/>
                  <a:gd name="T9" fmla="*/ 39 h 78"/>
                  <a:gd name="T10" fmla="*/ 73 w 78"/>
                  <a:gd name="T11" fmla="*/ 58 h 78"/>
                  <a:gd name="T12" fmla="*/ 59 w 78"/>
                  <a:gd name="T13" fmla="*/ 73 h 78"/>
                  <a:gd name="T14" fmla="*/ 39 w 78"/>
                  <a:gd name="T15" fmla="*/ 78 h 78"/>
                  <a:gd name="T16" fmla="*/ 39 w 78"/>
                  <a:gd name="T17" fmla="*/ 78 h 78"/>
                  <a:gd name="T18" fmla="*/ 20 w 78"/>
                  <a:gd name="T19" fmla="*/ 73 h 78"/>
                  <a:gd name="T20" fmla="*/ 6 w 78"/>
                  <a:gd name="T21" fmla="*/ 58 h 78"/>
                  <a:gd name="T22" fmla="*/ 0 w 78"/>
                  <a:gd name="T23" fmla="*/ 39 h 78"/>
                  <a:gd name="T24" fmla="*/ 0 w 78"/>
                  <a:gd name="T25" fmla="*/ 39 h 78"/>
                  <a:gd name="T26" fmla="*/ 6 w 78"/>
                  <a:gd name="T27" fmla="*/ 19 h 78"/>
                  <a:gd name="T28" fmla="*/ 20 w 78"/>
                  <a:gd name="T29" fmla="*/ 6 h 78"/>
                  <a:gd name="T30" fmla="*/ 39 w 78"/>
                  <a:gd name="T31" fmla="*/ 0 h 78"/>
                  <a:gd name="T32" fmla="*/ 39 w 78"/>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39" y="0"/>
                    </a:moveTo>
                    <a:lnTo>
                      <a:pt x="59" y="6"/>
                    </a:lnTo>
                    <a:lnTo>
                      <a:pt x="73" y="19"/>
                    </a:lnTo>
                    <a:lnTo>
                      <a:pt x="78" y="39"/>
                    </a:lnTo>
                    <a:lnTo>
                      <a:pt x="73" y="58"/>
                    </a:lnTo>
                    <a:lnTo>
                      <a:pt x="59" y="73"/>
                    </a:lnTo>
                    <a:lnTo>
                      <a:pt x="39" y="78"/>
                    </a:lnTo>
                    <a:lnTo>
                      <a:pt x="20" y="73"/>
                    </a:lnTo>
                    <a:lnTo>
                      <a:pt x="6" y="58"/>
                    </a:lnTo>
                    <a:lnTo>
                      <a:pt x="0" y="39"/>
                    </a:lnTo>
                    <a:lnTo>
                      <a:pt x="6" y="19"/>
                    </a:lnTo>
                    <a:lnTo>
                      <a:pt x="20" y="6"/>
                    </a:lnTo>
                    <a:lnTo>
                      <a:pt x="39" y="0"/>
                    </a:lnTo>
                    <a:close/>
                  </a:path>
                </a:pathLst>
              </a:custGeom>
              <a:solidFill>
                <a:srgbClr val="C1D7E8"/>
              </a:solidFill>
              <a:ln w="12700" cmpd="sng">
                <a:solidFill>
                  <a:srgbClr val="99BFDB"/>
                </a:solidFill>
                <a:round/>
                <a:headEnd/>
                <a:tailEnd/>
              </a:ln>
            </p:spPr>
            <p:txBody>
              <a:bodyPr/>
              <a:lstStyle/>
              <a:p>
                <a:endParaRPr lang="tr-TR"/>
              </a:p>
            </p:txBody>
          </p:sp>
          <p:sp>
            <p:nvSpPr>
              <p:cNvPr id="45311" name="Freeform 118">
                <a:extLst>
                  <a:ext uri="{FF2B5EF4-FFF2-40B4-BE49-F238E27FC236}">
                    <a16:creationId xmlns:a16="http://schemas.microsoft.com/office/drawing/2014/main" id="{D2D5F1D3-B037-684F-B996-26DBBC4BF37E}"/>
                  </a:ext>
                </a:extLst>
              </p:cNvPr>
              <p:cNvSpPr>
                <a:spLocks/>
              </p:cNvSpPr>
              <p:nvPr/>
            </p:nvSpPr>
            <p:spPr bwMode="auto">
              <a:xfrm>
                <a:off x="1867" y="649"/>
                <a:ext cx="78" cy="77"/>
              </a:xfrm>
              <a:custGeom>
                <a:avLst/>
                <a:gdLst>
                  <a:gd name="T0" fmla="*/ 39 w 78"/>
                  <a:gd name="T1" fmla="*/ 0 h 77"/>
                  <a:gd name="T2" fmla="*/ 59 w 78"/>
                  <a:gd name="T3" fmla="*/ 5 h 77"/>
                  <a:gd name="T4" fmla="*/ 73 w 78"/>
                  <a:gd name="T5" fmla="*/ 19 h 77"/>
                  <a:gd name="T6" fmla="*/ 78 w 78"/>
                  <a:gd name="T7" fmla="*/ 39 h 77"/>
                  <a:gd name="T8" fmla="*/ 78 w 78"/>
                  <a:gd name="T9" fmla="*/ 39 h 77"/>
                  <a:gd name="T10" fmla="*/ 73 w 78"/>
                  <a:gd name="T11" fmla="*/ 59 h 77"/>
                  <a:gd name="T12" fmla="*/ 59 w 78"/>
                  <a:gd name="T13" fmla="*/ 72 h 77"/>
                  <a:gd name="T14" fmla="*/ 39 w 78"/>
                  <a:gd name="T15" fmla="*/ 77 h 77"/>
                  <a:gd name="T16" fmla="*/ 39 w 78"/>
                  <a:gd name="T17" fmla="*/ 77 h 77"/>
                  <a:gd name="T18" fmla="*/ 20 w 78"/>
                  <a:gd name="T19" fmla="*/ 72 h 77"/>
                  <a:gd name="T20" fmla="*/ 6 w 78"/>
                  <a:gd name="T21" fmla="*/ 59 h 77"/>
                  <a:gd name="T22" fmla="*/ 0 w 78"/>
                  <a:gd name="T23" fmla="*/ 39 h 77"/>
                  <a:gd name="T24" fmla="*/ 0 w 78"/>
                  <a:gd name="T25" fmla="*/ 39 h 77"/>
                  <a:gd name="T26" fmla="*/ 6 w 78"/>
                  <a:gd name="T27" fmla="*/ 19 h 77"/>
                  <a:gd name="T28" fmla="*/ 20 w 78"/>
                  <a:gd name="T29" fmla="*/ 5 h 77"/>
                  <a:gd name="T30" fmla="*/ 39 w 78"/>
                  <a:gd name="T31" fmla="*/ 0 h 77"/>
                  <a:gd name="T32" fmla="*/ 39 w 78"/>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7">
                    <a:moveTo>
                      <a:pt x="39" y="0"/>
                    </a:moveTo>
                    <a:lnTo>
                      <a:pt x="59" y="5"/>
                    </a:lnTo>
                    <a:lnTo>
                      <a:pt x="73" y="19"/>
                    </a:lnTo>
                    <a:lnTo>
                      <a:pt x="78" y="39"/>
                    </a:lnTo>
                    <a:lnTo>
                      <a:pt x="73" y="59"/>
                    </a:lnTo>
                    <a:lnTo>
                      <a:pt x="59" y="72"/>
                    </a:lnTo>
                    <a:lnTo>
                      <a:pt x="39" y="77"/>
                    </a:lnTo>
                    <a:lnTo>
                      <a:pt x="20" y="72"/>
                    </a:lnTo>
                    <a:lnTo>
                      <a:pt x="6" y="59"/>
                    </a:lnTo>
                    <a:lnTo>
                      <a:pt x="0" y="39"/>
                    </a:lnTo>
                    <a:lnTo>
                      <a:pt x="6" y="19"/>
                    </a:lnTo>
                    <a:lnTo>
                      <a:pt x="20" y="5"/>
                    </a:lnTo>
                    <a:lnTo>
                      <a:pt x="39" y="0"/>
                    </a:lnTo>
                    <a:close/>
                  </a:path>
                </a:pathLst>
              </a:custGeom>
              <a:solidFill>
                <a:srgbClr val="C1D7E8"/>
              </a:solidFill>
              <a:ln w="12700" cmpd="sng">
                <a:solidFill>
                  <a:srgbClr val="99BFDB"/>
                </a:solidFill>
                <a:round/>
                <a:headEnd/>
                <a:tailEnd/>
              </a:ln>
            </p:spPr>
            <p:txBody>
              <a:bodyPr/>
              <a:lstStyle/>
              <a:p>
                <a:endParaRPr lang="tr-TR"/>
              </a:p>
            </p:txBody>
          </p:sp>
          <p:sp>
            <p:nvSpPr>
              <p:cNvPr id="45312" name="Freeform 119">
                <a:extLst>
                  <a:ext uri="{FF2B5EF4-FFF2-40B4-BE49-F238E27FC236}">
                    <a16:creationId xmlns:a16="http://schemas.microsoft.com/office/drawing/2014/main" id="{9A36E12F-43E6-344B-BA91-1B5FB490624F}"/>
                  </a:ext>
                </a:extLst>
              </p:cNvPr>
              <p:cNvSpPr>
                <a:spLocks/>
              </p:cNvSpPr>
              <p:nvPr/>
            </p:nvSpPr>
            <p:spPr bwMode="auto">
              <a:xfrm>
                <a:off x="1992" y="611"/>
                <a:ext cx="114" cy="127"/>
              </a:xfrm>
              <a:custGeom>
                <a:avLst/>
                <a:gdLst>
                  <a:gd name="T0" fmla="*/ 57 w 114"/>
                  <a:gd name="T1" fmla="*/ 0 h 127"/>
                  <a:gd name="T2" fmla="*/ 81 w 114"/>
                  <a:gd name="T3" fmla="*/ 4 h 127"/>
                  <a:gd name="T4" fmla="*/ 99 w 114"/>
                  <a:gd name="T5" fmla="*/ 17 h 127"/>
                  <a:gd name="T6" fmla="*/ 110 w 114"/>
                  <a:gd name="T7" fmla="*/ 37 h 127"/>
                  <a:gd name="T8" fmla="*/ 114 w 114"/>
                  <a:gd name="T9" fmla="*/ 62 h 127"/>
                  <a:gd name="T10" fmla="*/ 114 w 114"/>
                  <a:gd name="T11" fmla="*/ 62 h 127"/>
                  <a:gd name="T12" fmla="*/ 109 w 114"/>
                  <a:gd name="T13" fmla="*/ 87 h 127"/>
                  <a:gd name="T14" fmla="*/ 96 w 114"/>
                  <a:gd name="T15" fmla="*/ 108 h 127"/>
                  <a:gd name="T16" fmla="*/ 76 w 114"/>
                  <a:gd name="T17" fmla="*/ 122 h 127"/>
                  <a:gd name="T18" fmla="*/ 51 w 114"/>
                  <a:gd name="T19" fmla="*/ 127 h 127"/>
                  <a:gd name="T20" fmla="*/ 51 w 114"/>
                  <a:gd name="T21" fmla="*/ 127 h 127"/>
                  <a:gd name="T22" fmla="*/ 29 w 114"/>
                  <a:gd name="T23" fmla="*/ 121 h 127"/>
                  <a:gd name="T24" fmla="*/ 12 w 114"/>
                  <a:gd name="T25" fmla="*/ 105 h 127"/>
                  <a:gd name="T26" fmla="*/ 3 w 114"/>
                  <a:gd name="T27" fmla="*/ 82 h 127"/>
                  <a:gd name="T28" fmla="*/ 0 w 114"/>
                  <a:gd name="T29" fmla="*/ 56 h 127"/>
                  <a:gd name="T30" fmla="*/ 0 w 114"/>
                  <a:gd name="T31" fmla="*/ 56 h 127"/>
                  <a:gd name="T32" fmla="*/ 7 w 114"/>
                  <a:gd name="T33" fmla="*/ 25 h 127"/>
                  <a:gd name="T34" fmla="*/ 27 w 114"/>
                  <a:gd name="T35" fmla="*/ 6 h 127"/>
                  <a:gd name="T36" fmla="*/ 57 w 114"/>
                  <a:gd name="T37" fmla="*/ 0 h 127"/>
                  <a:gd name="T38" fmla="*/ 57 w 114"/>
                  <a:gd name="T39" fmla="*/ 0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4" h="127">
                    <a:moveTo>
                      <a:pt x="57" y="0"/>
                    </a:moveTo>
                    <a:lnTo>
                      <a:pt x="81" y="4"/>
                    </a:lnTo>
                    <a:lnTo>
                      <a:pt x="99" y="17"/>
                    </a:lnTo>
                    <a:lnTo>
                      <a:pt x="110" y="37"/>
                    </a:lnTo>
                    <a:lnTo>
                      <a:pt x="114" y="62"/>
                    </a:lnTo>
                    <a:lnTo>
                      <a:pt x="109" y="87"/>
                    </a:lnTo>
                    <a:lnTo>
                      <a:pt x="96" y="108"/>
                    </a:lnTo>
                    <a:lnTo>
                      <a:pt x="76" y="122"/>
                    </a:lnTo>
                    <a:lnTo>
                      <a:pt x="51" y="127"/>
                    </a:lnTo>
                    <a:lnTo>
                      <a:pt x="29" y="121"/>
                    </a:lnTo>
                    <a:lnTo>
                      <a:pt x="12" y="105"/>
                    </a:lnTo>
                    <a:lnTo>
                      <a:pt x="3" y="82"/>
                    </a:lnTo>
                    <a:lnTo>
                      <a:pt x="0" y="56"/>
                    </a:lnTo>
                    <a:lnTo>
                      <a:pt x="7" y="25"/>
                    </a:lnTo>
                    <a:lnTo>
                      <a:pt x="27" y="6"/>
                    </a:lnTo>
                    <a:lnTo>
                      <a:pt x="57" y="0"/>
                    </a:lnTo>
                    <a:close/>
                  </a:path>
                </a:pathLst>
              </a:custGeom>
              <a:solidFill>
                <a:srgbClr val="FFFFFF"/>
              </a:solidFill>
              <a:ln w="12700" cmpd="sng">
                <a:solidFill>
                  <a:srgbClr val="6C6661"/>
                </a:solidFill>
                <a:round/>
                <a:headEnd/>
                <a:tailEnd/>
              </a:ln>
            </p:spPr>
            <p:txBody>
              <a:bodyPr/>
              <a:lstStyle/>
              <a:p>
                <a:endParaRPr lang="tr-TR"/>
              </a:p>
            </p:txBody>
          </p:sp>
          <p:sp>
            <p:nvSpPr>
              <p:cNvPr id="45313" name="Freeform 120">
                <a:extLst>
                  <a:ext uri="{FF2B5EF4-FFF2-40B4-BE49-F238E27FC236}">
                    <a16:creationId xmlns:a16="http://schemas.microsoft.com/office/drawing/2014/main" id="{BC6F4FA9-B24B-F449-A210-1E020A6C3B94}"/>
                  </a:ext>
                </a:extLst>
              </p:cNvPr>
              <p:cNvSpPr>
                <a:spLocks/>
              </p:cNvSpPr>
              <p:nvPr/>
            </p:nvSpPr>
            <p:spPr bwMode="auto">
              <a:xfrm>
                <a:off x="2010" y="635"/>
                <a:ext cx="78" cy="78"/>
              </a:xfrm>
              <a:custGeom>
                <a:avLst/>
                <a:gdLst>
                  <a:gd name="T0" fmla="*/ 39 w 78"/>
                  <a:gd name="T1" fmla="*/ 0 h 78"/>
                  <a:gd name="T2" fmla="*/ 59 w 78"/>
                  <a:gd name="T3" fmla="*/ 5 h 78"/>
                  <a:gd name="T4" fmla="*/ 73 w 78"/>
                  <a:gd name="T5" fmla="*/ 19 h 78"/>
                  <a:gd name="T6" fmla="*/ 78 w 78"/>
                  <a:gd name="T7" fmla="*/ 39 h 78"/>
                  <a:gd name="T8" fmla="*/ 78 w 78"/>
                  <a:gd name="T9" fmla="*/ 39 h 78"/>
                  <a:gd name="T10" fmla="*/ 73 w 78"/>
                  <a:gd name="T11" fmla="*/ 58 h 78"/>
                  <a:gd name="T12" fmla="*/ 59 w 78"/>
                  <a:gd name="T13" fmla="*/ 73 h 78"/>
                  <a:gd name="T14" fmla="*/ 39 w 78"/>
                  <a:gd name="T15" fmla="*/ 78 h 78"/>
                  <a:gd name="T16" fmla="*/ 39 w 78"/>
                  <a:gd name="T17" fmla="*/ 78 h 78"/>
                  <a:gd name="T18" fmla="*/ 20 w 78"/>
                  <a:gd name="T19" fmla="*/ 73 h 78"/>
                  <a:gd name="T20" fmla="*/ 6 w 78"/>
                  <a:gd name="T21" fmla="*/ 58 h 78"/>
                  <a:gd name="T22" fmla="*/ 0 w 78"/>
                  <a:gd name="T23" fmla="*/ 39 h 78"/>
                  <a:gd name="T24" fmla="*/ 0 w 78"/>
                  <a:gd name="T25" fmla="*/ 39 h 78"/>
                  <a:gd name="T26" fmla="*/ 6 w 78"/>
                  <a:gd name="T27" fmla="*/ 19 h 78"/>
                  <a:gd name="T28" fmla="*/ 20 w 78"/>
                  <a:gd name="T29" fmla="*/ 5 h 78"/>
                  <a:gd name="T30" fmla="*/ 39 w 78"/>
                  <a:gd name="T31" fmla="*/ 0 h 78"/>
                  <a:gd name="T32" fmla="*/ 39 w 78"/>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39" y="0"/>
                    </a:moveTo>
                    <a:lnTo>
                      <a:pt x="59" y="5"/>
                    </a:lnTo>
                    <a:lnTo>
                      <a:pt x="73" y="19"/>
                    </a:lnTo>
                    <a:lnTo>
                      <a:pt x="78" y="39"/>
                    </a:lnTo>
                    <a:lnTo>
                      <a:pt x="73" y="58"/>
                    </a:lnTo>
                    <a:lnTo>
                      <a:pt x="59" y="73"/>
                    </a:lnTo>
                    <a:lnTo>
                      <a:pt x="39" y="78"/>
                    </a:lnTo>
                    <a:lnTo>
                      <a:pt x="20" y="73"/>
                    </a:lnTo>
                    <a:lnTo>
                      <a:pt x="6" y="58"/>
                    </a:lnTo>
                    <a:lnTo>
                      <a:pt x="0" y="39"/>
                    </a:lnTo>
                    <a:lnTo>
                      <a:pt x="6" y="19"/>
                    </a:lnTo>
                    <a:lnTo>
                      <a:pt x="20" y="5"/>
                    </a:lnTo>
                    <a:lnTo>
                      <a:pt x="39" y="0"/>
                    </a:lnTo>
                    <a:close/>
                  </a:path>
                </a:pathLst>
              </a:custGeom>
              <a:solidFill>
                <a:srgbClr val="C1D7E8"/>
              </a:solidFill>
              <a:ln w="12700" cmpd="sng">
                <a:solidFill>
                  <a:srgbClr val="99BFDB"/>
                </a:solidFill>
                <a:round/>
                <a:headEnd/>
                <a:tailEnd/>
              </a:ln>
            </p:spPr>
            <p:txBody>
              <a:bodyPr/>
              <a:lstStyle/>
              <a:p>
                <a:endParaRPr lang="tr-TR"/>
              </a:p>
            </p:txBody>
          </p:sp>
        </p:grpSp>
        <p:sp>
          <p:nvSpPr>
            <p:cNvPr id="45299" name="Text Box 121">
              <a:extLst>
                <a:ext uri="{FF2B5EF4-FFF2-40B4-BE49-F238E27FC236}">
                  <a16:creationId xmlns:a16="http://schemas.microsoft.com/office/drawing/2014/main" id="{4D30D6DA-5E86-6E42-9503-BEA65B52B2CB}"/>
                </a:ext>
              </a:extLst>
            </p:cNvPr>
            <p:cNvSpPr txBox="1">
              <a:spLocks noChangeArrowheads="1"/>
            </p:cNvSpPr>
            <p:nvPr/>
          </p:nvSpPr>
          <p:spPr bwMode="auto">
            <a:xfrm>
              <a:off x="1713" y="800"/>
              <a:ext cx="68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Times New Roman" panose="02020603050405020304" pitchFamily="18" charset="0"/>
                </a:rPr>
                <a:t>Smooth </a:t>
              </a:r>
            </a:p>
            <a:p>
              <a:pPr>
                <a:lnSpc>
                  <a:spcPct val="100000"/>
                </a:lnSpc>
                <a:spcBef>
                  <a:spcPct val="0"/>
                </a:spcBef>
                <a:buFontTx/>
                <a:buNone/>
              </a:pPr>
              <a:r>
                <a:rPr lang="en-US" altLang="en-US" sz="1800" b="1">
                  <a:latin typeface="Times New Roman" panose="02020603050405020304" pitchFamily="18" charset="0"/>
                </a:rPr>
                <a:t>virulent</a:t>
              </a:r>
            </a:p>
            <a:p>
              <a:pPr>
                <a:lnSpc>
                  <a:spcPct val="100000"/>
                </a:lnSpc>
                <a:spcBef>
                  <a:spcPct val="0"/>
                </a:spcBef>
                <a:buFontTx/>
                <a:buNone/>
              </a:pPr>
              <a:r>
                <a:rPr lang="en-US" altLang="en-US" sz="1800" b="1">
                  <a:latin typeface="Times New Roman" panose="02020603050405020304" pitchFamily="18" charset="0"/>
                </a:rPr>
                <a:t>(strain S)</a:t>
              </a:r>
            </a:p>
          </p:txBody>
        </p:sp>
      </p:grpSp>
      <p:grpSp>
        <p:nvGrpSpPr>
          <p:cNvPr id="7290" name="Group 122">
            <a:extLst>
              <a:ext uri="{FF2B5EF4-FFF2-40B4-BE49-F238E27FC236}">
                <a16:creationId xmlns:a16="http://schemas.microsoft.com/office/drawing/2014/main" id="{1A40AA24-F8F9-7949-8C5D-11CA1883E232}"/>
              </a:ext>
            </a:extLst>
          </p:cNvPr>
          <p:cNvGrpSpPr>
            <a:grpSpLocks/>
          </p:cNvGrpSpPr>
          <p:nvPr/>
        </p:nvGrpSpPr>
        <p:grpSpPr bwMode="auto">
          <a:xfrm>
            <a:off x="2984500" y="3194050"/>
            <a:ext cx="1692275" cy="2268538"/>
            <a:chOff x="1880" y="2012"/>
            <a:chExt cx="1066" cy="1429"/>
          </a:xfrm>
        </p:grpSpPr>
        <p:sp>
          <p:nvSpPr>
            <p:cNvPr id="45245" name="Freeform 123">
              <a:extLst>
                <a:ext uri="{FF2B5EF4-FFF2-40B4-BE49-F238E27FC236}">
                  <a16:creationId xmlns:a16="http://schemas.microsoft.com/office/drawing/2014/main" id="{7F13B802-C844-934D-9682-FEFAD2D56994}"/>
                </a:ext>
              </a:extLst>
            </p:cNvPr>
            <p:cNvSpPr>
              <a:spLocks/>
            </p:cNvSpPr>
            <p:nvPr/>
          </p:nvSpPr>
          <p:spPr bwMode="auto">
            <a:xfrm>
              <a:off x="2224" y="2012"/>
              <a:ext cx="181" cy="635"/>
            </a:xfrm>
            <a:custGeom>
              <a:avLst/>
              <a:gdLst>
                <a:gd name="T0" fmla="*/ 90 w 181"/>
                <a:gd name="T1" fmla="*/ 635 h 635"/>
                <a:gd name="T2" fmla="*/ 181 w 181"/>
                <a:gd name="T3" fmla="*/ 550 h 635"/>
                <a:gd name="T4" fmla="*/ 136 w 181"/>
                <a:gd name="T5" fmla="*/ 550 h 635"/>
                <a:gd name="T6" fmla="*/ 136 w 181"/>
                <a:gd name="T7" fmla="*/ 0 h 635"/>
                <a:gd name="T8" fmla="*/ 45 w 181"/>
                <a:gd name="T9" fmla="*/ 0 h 635"/>
                <a:gd name="T10" fmla="*/ 45 w 181"/>
                <a:gd name="T11" fmla="*/ 550 h 635"/>
                <a:gd name="T12" fmla="*/ 0 w 181"/>
                <a:gd name="T13" fmla="*/ 550 h 635"/>
                <a:gd name="T14" fmla="*/ 90 w 181"/>
                <a:gd name="T15" fmla="*/ 635 h 6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1" h="635">
                  <a:moveTo>
                    <a:pt x="90" y="635"/>
                  </a:moveTo>
                  <a:lnTo>
                    <a:pt x="181" y="550"/>
                  </a:lnTo>
                  <a:lnTo>
                    <a:pt x="136" y="550"/>
                  </a:lnTo>
                  <a:lnTo>
                    <a:pt x="136" y="0"/>
                  </a:lnTo>
                  <a:lnTo>
                    <a:pt x="45" y="0"/>
                  </a:lnTo>
                  <a:lnTo>
                    <a:pt x="45" y="550"/>
                  </a:lnTo>
                  <a:lnTo>
                    <a:pt x="0" y="550"/>
                  </a:lnTo>
                  <a:lnTo>
                    <a:pt x="90" y="635"/>
                  </a:lnTo>
                  <a:close/>
                </a:path>
              </a:pathLst>
            </a:custGeom>
            <a:solidFill>
              <a:srgbClr val="8BB2AE"/>
            </a:solid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tr-TR"/>
            </a:p>
          </p:txBody>
        </p:sp>
        <p:grpSp>
          <p:nvGrpSpPr>
            <p:cNvPr id="45246" name="Group 124">
              <a:extLst>
                <a:ext uri="{FF2B5EF4-FFF2-40B4-BE49-F238E27FC236}">
                  <a16:creationId xmlns:a16="http://schemas.microsoft.com/office/drawing/2014/main" id="{9C2110E7-9F26-7240-838F-BFC53B562E62}"/>
                </a:ext>
              </a:extLst>
            </p:cNvPr>
            <p:cNvGrpSpPr>
              <a:grpSpLocks/>
            </p:cNvGrpSpPr>
            <p:nvPr/>
          </p:nvGrpSpPr>
          <p:grpSpPr bwMode="auto">
            <a:xfrm>
              <a:off x="1880" y="2791"/>
              <a:ext cx="1066" cy="650"/>
              <a:chOff x="1536" y="2304"/>
              <a:chExt cx="1066" cy="650"/>
            </a:xfrm>
          </p:grpSpPr>
          <p:grpSp>
            <p:nvGrpSpPr>
              <p:cNvPr id="45247" name="Group 125">
                <a:extLst>
                  <a:ext uri="{FF2B5EF4-FFF2-40B4-BE49-F238E27FC236}">
                    <a16:creationId xmlns:a16="http://schemas.microsoft.com/office/drawing/2014/main" id="{28283E3C-65B8-6F47-BA17-6D2E50B9C20A}"/>
                  </a:ext>
                </a:extLst>
              </p:cNvPr>
              <p:cNvGrpSpPr>
                <a:grpSpLocks/>
              </p:cNvGrpSpPr>
              <p:nvPr/>
            </p:nvGrpSpPr>
            <p:grpSpPr bwMode="auto">
              <a:xfrm>
                <a:off x="1536" y="2304"/>
                <a:ext cx="1066" cy="505"/>
                <a:chOff x="1603" y="2123"/>
                <a:chExt cx="1066" cy="505"/>
              </a:xfrm>
            </p:grpSpPr>
            <p:sp>
              <p:nvSpPr>
                <p:cNvPr id="45249" name="Freeform 126">
                  <a:extLst>
                    <a:ext uri="{FF2B5EF4-FFF2-40B4-BE49-F238E27FC236}">
                      <a16:creationId xmlns:a16="http://schemas.microsoft.com/office/drawing/2014/main" id="{3BD614EA-13E2-5A4E-86C6-9B8D15180E6F}"/>
                    </a:ext>
                  </a:extLst>
                </p:cNvPr>
                <p:cNvSpPr>
                  <a:spLocks/>
                </p:cNvSpPr>
                <p:nvPr/>
              </p:nvSpPr>
              <p:spPr bwMode="auto">
                <a:xfrm>
                  <a:off x="1703" y="2175"/>
                  <a:ext cx="63" cy="65"/>
                </a:xfrm>
                <a:custGeom>
                  <a:avLst/>
                  <a:gdLst>
                    <a:gd name="T0" fmla="*/ 0 w 63"/>
                    <a:gd name="T1" fmla="*/ 65 h 65"/>
                    <a:gd name="T2" fmla="*/ 2 w 63"/>
                    <a:gd name="T3" fmla="*/ 47 h 65"/>
                    <a:gd name="T4" fmla="*/ 8 w 63"/>
                    <a:gd name="T5" fmla="*/ 23 h 65"/>
                    <a:gd name="T6" fmla="*/ 15 w 63"/>
                    <a:gd name="T7" fmla="*/ 6 h 65"/>
                    <a:gd name="T8" fmla="*/ 15 w 63"/>
                    <a:gd name="T9" fmla="*/ 6 h 65"/>
                    <a:gd name="T10" fmla="*/ 22 w 63"/>
                    <a:gd name="T11" fmla="*/ 1 h 65"/>
                    <a:gd name="T12" fmla="*/ 31 w 63"/>
                    <a:gd name="T13" fmla="*/ 0 h 65"/>
                    <a:gd name="T14" fmla="*/ 40 w 63"/>
                    <a:gd name="T15" fmla="*/ 5 h 65"/>
                    <a:gd name="T16" fmla="*/ 40 w 63"/>
                    <a:gd name="T17" fmla="*/ 5 h 65"/>
                    <a:gd name="T18" fmla="*/ 50 w 63"/>
                    <a:gd name="T19" fmla="*/ 11 h 65"/>
                    <a:gd name="T20" fmla="*/ 57 w 63"/>
                    <a:gd name="T21" fmla="*/ 17 h 65"/>
                    <a:gd name="T22" fmla="*/ 63 w 63"/>
                    <a:gd name="T23" fmla="*/ 27 h 65"/>
                    <a:gd name="T24" fmla="*/ 63 w 63"/>
                    <a:gd name="T25" fmla="*/ 27 h 65"/>
                    <a:gd name="T26" fmla="*/ 61 w 63"/>
                    <a:gd name="T27" fmla="*/ 45 h 65"/>
                    <a:gd name="T28" fmla="*/ 52 w 63"/>
                    <a:gd name="T29" fmla="*/ 59 h 65"/>
                    <a:gd name="T30" fmla="*/ 46 w 63"/>
                    <a:gd name="T31" fmla="*/ 64 h 65"/>
                    <a:gd name="T32" fmla="*/ 46 w 63"/>
                    <a:gd name="T33" fmla="*/ 64 h 65"/>
                    <a:gd name="T34" fmla="*/ 0 w 63"/>
                    <a:gd name="T35" fmla="*/ 65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3" h="65">
                      <a:moveTo>
                        <a:pt x="0" y="65"/>
                      </a:moveTo>
                      <a:lnTo>
                        <a:pt x="2" y="47"/>
                      </a:lnTo>
                      <a:lnTo>
                        <a:pt x="8" y="23"/>
                      </a:lnTo>
                      <a:lnTo>
                        <a:pt x="15" y="6"/>
                      </a:lnTo>
                      <a:lnTo>
                        <a:pt x="22" y="1"/>
                      </a:lnTo>
                      <a:lnTo>
                        <a:pt x="31" y="0"/>
                      </a:lnTo>
                      <a:lnTo>
                        <a:pt x="40" y="5"/>
                      </a:lnTo>
                      <a:lnTo>
                        <a:pt x="50" y="11"/>
                      </a:lnTo>
                      <a:lnTo>
                        <a:pt x="57" y="17"/>
                      </a:lnTo>
                      <a:lnTo>
                        <a:pt x="63" y="27"/>
                      </a:lnTo>
                      <a:lnTo>
                        <a:pt x="61" y="45"/>
                      </a:lnTo>
                      <a:lnTo>
                        <a:pt x="52" y="59"/>
                      </a:lnTo>
                      <a:lnTo>
                        <a:pt x="46" y="64"/>
                      </a:lnTo>
                      <a:lnTo>
                        <a:pt x="0" y="65"/>
                      </a:lnTo>
                      <a:close/>
                    </a:path>
                  </a:pathLst>
                </a:custGeom>
                <a:solidFill>
                  <a:srgbClr val="B9A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250" name="Freeform 127">
                  <a:extLst>
                    <a:ext uri="{FF2B5EF4-FFF2-40B4-BE49-F238E27FC236}">
                      <a16:creationId xmlns:a16="http://schemas.microsoft.com/office/drawing/2014/main" id="{FCF2CF43-2052-C248-87CA-D8696FA599F9}"/>
                    </a:ext>
                  </a:extLst>
                </p:cNvPr>
                <p:cNvSpPr>
                  <a:spLocks/>
                </p:cNvSpPr>
                <p:nvPr/>
              </p:nvSpPr>
              <p:spPr bwMode="auto">
                <a:xfrm>
                  <a:off x="1699" y="2171"/>
                  <a:ext cx="63" cy="65"/>
                </a:xfrm>
                <a:custGeom>
                  <a:avLst/>
                  <a:gdLst>
                    <a:gd name="T0" fmla="*/ 0 w 63"/>
                    <a:gd name="T1" fmla="*/ 65 h 65"/>
                    <a:gd name="T2" fmla="*/ 2 w 63"/>
                    <a:gd name="T3" fmla="*/ 47 h 65"/>
                    <a:gd name="T4" fmla="*/ 8 w 63"/>
                    <a:gd name="T5" fmla="*/ 23 h 65"/>
                    <a:gd name="T6" fmla="*/ 15 w 63"/>
                    <a:gd name="T7" fmla="*/ 6 h 65"/>
                    <a:gd name="T8" fmla="*/ 22 w 63"/>
                    <a:gd name="T9" fmla="*/ 1 h 65"/>
                    <a:gd name="T10" fmla="*/ 30 w 63"/>
                    <a:gd name="T11" fmla="*/ 0 h 65"/>
                    <a:gd name="T12" fmla="*/ 40 w 63"/>
                    <a:gd name="T13" fmla="*/ 5 h 65"/>
                    <a:gd name="T14" fmla="*/ 49 w 63"/>
                    <a:gd name="T15" fmla="*/ 11 h 65"/>
                    <a:gd name="T16" fmla="*/ 57 w 63"/>
                    <a:gd name="T17" fmla="*/ 16 h 65"/>
                    <a:gd name="T18" fmla="*/ 63 w 63"/>
                    <a:gd name="T19" fmla="*/ 27 h 65"/>
                    <a:gd name="T20" fmla="*/ 61 w 63"/>
                    <a:gd name="T21" fmla="*/ 45 h 65"/>
                    <a:gd name="T22" fmla="*/ 51 w 63"/>
                    <a:gd name="T23" fmla="*/ 58 h 65"/>
                    <a:gd name="T24" fmla="*/ 46 w 63"/>
                    <a:gd name="T25" fmla="*/ 64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65">
                      <a:moveTo>
                        <a:pt x="0" y="65"/>
                      </a:moveTo>
                      <a:lnTo>
                        <a:pt x="2" y="47"/>
                      </a:lnTo>
                      <a:lnTo>
                        <a:pt x="8" y="23"/>
                      </a:lnTo>
                      <a:lnTo>
                        <a:pt x="15" y="6"/>
                      </a:lnTo>
                      <a:lnTo>
                        <a:pt x="22" y="1"/>
                      </a:lnTo>
                      <a:lnTo>
                        <a:pt x="30" y="0"/>
                      </a:lnTo>
                      <a:lnTo>
                        <a:pt x="40" y="5"/>
                      </a:lnTo>
                      <a:lnTo>
                        <a:pt x="49" y="11"/>
                      </a:lnTo>
                      <a:lnTo>
                        <a:pt x="57" y="16"/>
                      </a:lnTo>
                      <a:lnTo>
                        <a:pt x="63" y="27"/>
                      </a:lnTo>
                      <a:lnTo>
                        <a:pt x="61" y="45"/>
                      </a:lnTo>
                      <a:lnTo>
                        <a:pt x="51" y="58"/>
                      </a:lnTo>
                      <a:lnTo>
                        <a:pt x="46" y="64"/>
                      </a:lnTo>
                    </a:path>
                  </a:pathLst>
                </a:custGeom>
                <a:noFill/>
                <a:ln w="12700">
                  <a:solidFill>
                    <a:srgbClr val="584A3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51" name="Line 128">
                  <a:extLst>
                    <a:ext uri="{FF2B5EF4-FFF2-40B4-BE49-F238E27FC236}">
                      <a16:creationId xmlns:a16="http://schemas.microsoft.com/office/drawing/2014/main" id="{DBBFDD5F-A42E-0644-8578-B1691669829B}"/>
                    </a:ext>
                  </a:extLst>
                </p:cNvPr>
                <p:cNvSpPr>
                  <a:spLocks noChangeShapeType="1"/>
                </p:cNvSpPr>
                <p:nvPr/>
              </p:nvSpPr>
              <p:spPr bwMode="auto">
                <a:xfrm>
                  <a:off x="1749" y="2239"/>
                  <a:ext cx="1" cy="1"/>
                </a:xfrm>
                <a:prstGeom prst="line">
                  <a:avLst/>
                </a:prstGeom>
                <a:noFill/>
                <a:ln w="1588">
                  <a:solidFill>
                    <a:srgbClr val="584A3E"/>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252" name="Freeform 129">
                  <a:extLst>
                    <a:ext uri="{FF2B5EF4-FFF2-40B4-BE49-F238E27FC236}">
                      <a16:creationId xmlns:a16="http://schemas.microsoft.com/office/drawing/2014/main" id="{D34EDD3D-B631-1043-ACBE-B68B1550FA8D}"/>
                    </a:ext>
                  </a:extLst>
                </p:cNvPr>
                <p:cNvSpPr>
                  <a:spLocks/>
                </p:cNvSpPr>
                <p:nvPr/>
              </p:nvSpPr>
              <p:spPr bwMode="auto">
                <a:xfrm>
                  <a:off x="1616" y="2127"/>
                  <a:ext cx="707" cy="392"/>
                </a:xfrm>
                <a:custGeom>
                  <a:avLst/>
                  <a:gdLst>
                    <a:gd name="T0" fmla="*/ 700 w 707"/>
                    <a:gd name="T1" fmla="*/ 124 h 392"/>
                    <a:gd name="T2" fmla="*/ 695 w 707"/>
                    <a:gd name="T3" fmla="*/ 114 h 392"/>
                    <a:gd name="T4" fmla="*/ 686 w 707"/>
                    <a:gd name="T5" fmla="*/ 102 h 392"/>
                    <a:gd name="T6" fmla="*/ 654 w 707"/>
                    <a:gd name="T7" fmla="*/ 73 h 392"/>
                    <a:gd name="T8" fmla="*/ 566 w 707"/>
                    <a:gd name="T9" fmla="*/ 19 h 392"/>
                    <a:gd name="T10" fmla="*/ 502 w 707"/>
                    <a:gd name="T11" fmla="*/ 6 h 392"/>
                    <a:gd name="T12" fmla="*/ 380 w 707"/>
                    <a:gd name="T13" fmla="*/ 1 h 392"/>
                    <a:gd name="T14" fmla="*/ 316 w 707"/>
                    <a:gd name="T15" fmla="*/ 8 h 392"/>
                    <a:gd name="T16" fmla="*/ 233 w 707"/>
                    <a:gd name="T17" fmla="*/ 46 h 392"/>
                    <a:gd name="T18" fmla="*/ 207 w 707"/>
                    <a:gd name="T19" fmla="*/ 58 h 392"/>
                    <a:gd name="T20" fmla="*/ 153 w 707"/>
                    <a:gd name="T21" fmla="*/ 75 h 392"/>
                    <a:gd name="T22" fmla="*/ 101 w 707"/>
                    <a:gd name="T23" fmla="*/ 100 h 392"/>
                    <a:gd name="T24" fmla="*/ 47 w 707"/>
                    <a:gd name="T25" fmla="*/ 175 h 392"/>
                    <a:gd name="T26" fmla="*/ 29 w 707"/>
                    <a:gd name="T27" fmla="*/ 219 h 392"/>
                    <a:gd name="T28" fmla="*/ 11 w 707"/>
                    <a:gd name="T29" fmla="*/ 260 h 392"/>
                    <a:gd name="T30" fmla="*/ 5 w 707"/>
                    <a:gd name="T31" fmla="*/ 293 h 392"/>
                    <a:gd name="T32" fmla="*/ 11 w 707"/>
                    <a:gd name="T33" fmla="*/ 292 h 392"/>
                    <a:gd name="T34" fmla="*/ 10 w 707"/>
                    <a:gd name="T35" fmla="*/ 292 h 392"/>
                    <a:gd name="T36" fmla="*/ 13 w 707"/>
                    <a:gd name="T37" fmla="*/ 294 h 392"/>
                    <a:gd name="T38" fmla="*/ 46 w 707"/>
                    <a:gd name="T39" fmla="*/ 309 h 392"/>
                    <a:gd name="T40" fmla="*/ 106 w 707"/>
                    <a:gd name="T41" fmla="*/ 290 h 392"/>
                    <a:gd name="T42" fmla="*/ 147 w 707"/>
                    <a:gd name="T43" fmla="*/ 265 h 392"/>
                    <a:gd name="T44" fmla="*/ 148 w 707"/>
                    <a:gd name="T45" fmla="*/ 265 h 392"/>
                    <a:gd name="T46" fmla="*/ 150 w 707"/>
                    <a:gd name="T47" fmla="*/ 289 h 392"/>
                    <a:gd name="T48" fmla="*/ 167 w 707"/>
                    <a:gd name="T49" fmla="*/ 308 h 392"/>
                    <a:gd name="T50" fmla="*/ 183 w 707"/>
                    <a:gd name="T51" fmla="*/ 311 h 392"/>
                    <a:gd name="T52" fmla="*/ 180 w 707"/>
                    <a:gd name="T53" fmla="*/ 277 h 392"/>
                    <a:gd name="T54" fmla="*/ 204 w 707"/>
                    <a:gd name="T55" fmla="*/ 265 h 392"/>
                    <a:gd name="T56" fmla="*/ 238 w 707"/>
                    <a:gd name="T57" fmla="*/ 269 h 392"/>
                    <a:gd name="T58" fmla="*/ 286 w 707"/>
                    <a:gd name="T59" fmla="*/ 263 h 392"/>
                    <a:gd name="T60" fmla="*/ 317 w 707"/>
                    <a:gd name="T61" fmla="*/ 266 h 392"/>
                    <a:gd name="T62" fmla="*/ 333 w 707"/>
                    <a:gd name="T63" fmla="*/ 263 h 392"/>
                    <a:gd name="T64" fmla="*/ 372 w 707"/>
                    <a:gd name="T65" fmla="*/ 256 h 392"/>
                    <a:gd name="T66" fmla="*/ 405 w 707"/>
                    <a:gd name="T67" fmla="*/ 268 h 392"/>
                    <a:gd name="T68" fmla="*/ 419 w 707"/>
                    <a:gd name="T69" fmla="*/ 265 h 392"/>
                    <a:gd name="T70" fmla="*/ 458 w 707"/>
                    <a:gd name="T71" fmla="*/ 274 h 392"/>
                    <a:gd name="T72" fmla="*/ 497 w 707"/>
                    <a:gd name="T73" fmla="*/ 281 h 392"/>
                    <a:gd name="T74" fmla="*/ 577 w 707"/>
                    <a:gd name="T75" fmla="*/ 293 h 392"/>
                    <a:gd name="T76" fmla="*/ 559 w 707"/>
                    <a:gd name="T77" fmla="*/ 309 h 392"/>
                    <a:gd name="T78" fmla="*/ 533 w 707"/>
                    <a:gd name="T79" fmla="*/ 333 h 392"/>
                    <a:gd name="T80" fmla="*/ 530 w 707"/>
                    <a:gd name="T81" fmla="*/ 347 h 392"/>
                    <a:gd name="T82" fmla="*/ 531 w 707"/>
                    <a:gd name="T83" fmla="*/ 388 h 392"/>
                    <a:gd name="T84" fmla="*/ 543 w 707"/>
                    <a:gd name="T85" fmla="*/ 392 h 392"/>
                    <a:gd name="T86" fmla="*/ 555 w 707"/>
                    <a:gd name="T87" fmla="*/ 364 h 392"/>
                    <a:gd name="T88" fmla="*/ 561 w 707"/>
                    <a:gd name="T89" fmla="*/ 370 h 392"/>
                    <a:gd name="T90" fmla="*/ 570 w 707"/>
                    <a:gd name="T91" fmla="*/ 385 h 392"/>
                    <a:gd name="T92" fmla="*/ 574 w 707"/>
                    <a:gd name="T93" fmla="*/ 365 h 392"/>
                    <a:gd name="T94" fmla="*/ 589 w 707"/>
                    <a:gd name="T95" fmla="*/ 331 h 392"/>
                    <a:gd name="T96" fmla="*/ 596 w 707"/>
                    <a:gd name="T97" fmla="*/ 311 h 392"/>
                    <a:gd name="T98" fmla="*/ 631 w 707"/>
                    <a:gd name="T99" fmla="*/ 269 h 392"/>
                    <a:gd name="T100" fmla="*/ 644 w 707"/>
                    <a:gd name="T101" fmla="*/ 251 h 392"/>
                    <a:gd name="T102" fmla="*/ 656 w 707"/>
                    <a:gd name="T103" fmla="*/ 237 h 392"/>
                    <a:gd name="T104" fmla="*/ 673 w 707"/>
                    <a:gd name="T105" fmla="*/ 215 h 392"/>
                    <a:gd name="T106" fmla="*/ 695 w 707"/>
                    <a:gd name="T107" fmla="*/ 190 h 392"/>
                    <a:gd name="T108" fmla="*/ 705 w 707"/>
                    <a:gd name="T109" fmla="*/ 164 h 392"/>
                    <a:gd name="T110" fmla="*/ 703 w 707"/>
                    <a:gd name="T111" fmla="*/ 141 h 3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07" h="392">
                      <a:moveTo>
                        <a:pt x="703" y="141"/>
                      </a:moveTo>
                      <a:lnTo>
                        <a:pt x="704" y="136"/>
                      </a:lnTo>
                      <a:lnTo>
                        <a:pt x="703" y="127"/>
                      </a:lnTo>
                      <a:lnTo>
                        <a:pt x="700" y="124"/>
                      </a:lnTo>
                      <a:lnTo>
                        <a:pt x="697" y="122"/>
                      </a:lnTo>
                      <a:lnTo>
                        <a:pt x="695" y="117"/>
                      </a:lnTo>
                      <a:lnTo>
                        <a:pt x="695" y="114"/>
                      </a:lnTo>
                      <a:lnTo>
                        <a:pt x="691" y="110"/>
                      </a:lnTo>
                      <a:lnTo>
                        <a:pt x="686" y="102"/>
                      </a:lnTo>
                      <a:lnTo>
                        <a:pt x="683" y="99"/>
                      </a:lnTo>
                      <a:lnTo>
                        <a:pt x="671" y="87"/>
                      </a:lnTo>
                      <a:lnTo>
                        <a:pt x="654" y="73"/>
                      </a:lnTo>
                      <a:lnTo>
                        <a:pt x="634" y="58"/>
                      </a:lnTo>
                      <a:lnTo>
                        <a:pt x="612" y="43"/>
                      </a:lnTo>
                      <a:lnTo>
                        <a:pt x="589" y="31"/>
                      </a:lnTo>
                      <a:lnTo>
                        <a:pt x="566" y="19"/>
                      </a:lnTo>
                      <a:lnTo>
                        <a:pt x="544" y="11"/>
                      </a:lnTo>
                      <a:lnTo>
                        <a:pt x="525" y="7"/>
                      </a:lnTo>
                      <a:lnTo>
                        <a:pt x="502" y="6"/>
                      </a:lnTo>
                      <a:lnTo>
                        <a:pt x="474" y="4"/>
                      </a:lnTo>
                      <a:lnTo>
                        <a:pt x="442" y="2"/>
                      </a:lnTo>
                      <a:lnTo>
                        <a:pt x="410" y="1"/>
                      </a:lnTo>
                      <a:lnTo>
                        <a:pt x="380" y="1"/>
                      </a:lnTo>
                      <a:lnTo>
                        <a:pt x="356" y="0"/>
                      </a:lnTo>
                      <a:lnTo>
                        <a:pt x="341" y="1"/>
                      </a:lnTo>
                      <a:lnTo>
                        <a:pt x="316" y="8"/>
                      </a:lnTo>
                      <a:lnTo>
                        <a:pt x="283" y="20"/>
                      </a:lnTo>
                      <a:lnTo>
                        <a:pt x="252" y="35"/>
                      </a:lnTo>
                      <a:lnTo>
                        <a:pt x="233" y="46"/>
                      </a:lnTo>
                      <a:lnTo>
                        <a:pt x="221" y="54"/>
                      </a:lnTo>
                      <a:lnTo>
                        <a:pt x="211" y="58"/>
                      </a:lnTo>
                      <a:lnTo>
                        <a:pt x="207" y="58"/>
                      </a:lnTo>
                      <a:lnTo>
                        <a:pt x="196" y="62"/>
                      </a:lnTo>
                      <a:lnTo>
                        <a:pt x="173" y="70"/>
                      </a:lnTo>
                      <a:lnTo>
                        <a:pt x="153" y="75"/>
                      </a:lnTo>
                      <a:lnTo>
                        <a:pt x="135" y="80"/>
                      </a:lnTo>
                      <a:lnTo>
                        <a:pt x="114" y="90"/>
                      </a:lnTo>
                      <a:lnTo>
                        <a:pt x="101" y="100"/>
                      </a:lnTo>
                      <a:lnTo>
                        <a:pt x="91" y="114"/>
                      </a:lnTo>
                      <a:lnTo>
                        <a:pt x="69" y="144"/>
                      </a:lnTo>
                      <a:lnTo>
                        <a:pt x="47" y="175"/>
                      </a:lnTo>
                      <a:lnTo>
                        <a:pt x="34" y="193"/>
                      </a:lnTo>
                      <a:lnTo>
                        <a:pt x="30" y="204"/>
                      </a:lnTo>
                      <a:lnTo>
                        <a:pt x="29" y="219"/>
                      </a:lnTo>
                      <a:lnTo>
                        <a:pt x="29" y="230"/>
                      </a:lnTo>
                      <a:lnTo>
                        <a:pt x="23" y="242"/>
                      </a:lnTo>
                      <a:lnTo>
                        <a:pt x="11" y="260"/>
                      </a:lnTo>
                      <a:lnTo>
                        <a:pt x="0" y="285"/>
                      </a:lnTo>
                      <a:lnTo>
                        <a:pt x="1" y="290"/>
                      </a:lnTo>
                      <a:lnTo>
                        <a:pt x="5" y="293"/>
                      </a:lnTo>
                      <a:lnTo>
                        <a:pt x="10" y="292"/>
                      </a:lnTo>
                      <a:lnTo>
                        <a:pt x="11" y="292"/>
                      </a:lnTo>
                      <a:lnTo>
                        <a:pt x="12" y="292"/>
                      </a:lnTo>
                      <a:lnTo>
                        <a:pt x="11" y="292"/>
                      </a:lnTo>
                      <a:lnTo>
                        <a:pt x="10" y="292"/>
                      </a:lnTo>
                      <a:lnTo>
                        <a:pt x="13" y="294"/>
                      </a:lnTo>
                      <a:lnTo>
                        <a:pt x="18" y="298"/>
                      </a:lnTo>
                      <a:lnTo>
                        <a:pt x="21" y="300"/>
                      </a:lnTo>
                      <a:lnTo>
                        <a:pt x="46" y="309"/>
                      </a:lnTo>
                      <a:lnTo>
                        <a:pt x="67" y="298"/>
                      </a:lnTo>
                      <a:lnTo>
                        <a:pt x="76" y="290"/>
                      </a:lnTo>
                      <a:lnTo>
                        <a:pt x="106" y="290"/>
                      </a:lnTo>
                      <a:lnTo>
                        <a:pt x="134" y="274"/>
                      </a:lnTo>
                      <a:lnTo>
                        <a:pt x="147" y="265"/>
                      </a:lnTo>
                      <a:lnTo>
                        <a:pt x="148" y="265"/>
                      </a:lnTo>
                      <a:lnTo>
                        <a:pt x="147" y="274"/>
                      </a:lnTo>
                      <a:lnTo>
                        <a:pt x="148" y="283"/>
                      </a:lnTo>
                      <a:lnTo>
                        <a:pt x="150" y="289"/>
                      </a:lnTo>
                      <a:lnTo>
                        <a:pt x="153" y="295"/>
                      </a:lnTo>
                      <a:lnTo>
                        <a:pt x="158" y="301"/>
                      </a:lnTo>
                      <a:lnTo>
                        <a:pt x="167" y="308"/>
                      </a:lnTo>
                      <a:lnTo>
                        <a:pt x="173" y="312"/>
                      </a:lnTo>
                      <a:lnTo>
                        <a:pt x="180" y="313"/>
                      </a:lnTo>
                      <a:lnTo>
                        <a:pt x="183" y="311"/>
                      </a:lnTo>
                      <a:lnTo>
                        <a:pt x="186" y="302"/>
                      </a:lnTo>
                      <a:lnTo>
                        <a:pt x="186" y="289"/>
                      </a:lnTo>
                      <a:lnTo>
                        <a:pt x="180" y="277"/>
                      </a:lnTo>
                      <a:lnTo>
                        <a:pt x="181" y="270"/>
                      </a:lnTo>
                      <a:lnTo>
                        <a:pt x="188" y="266"/>
                      </a:lnTo>
                      <a:lnTo>
                        <a:pt x="204" y="265"/>
                      </a:lnTo>
                      <a:lnTo>
                        <a:pt x="213" y="265"/>
                      </a:lnTo>
                      <a:lnTo>
                        <a:pt x="223" y="266"/>
                      </a:lnTo>
                      <a:lnTo>
                        <a:pt x="238" y="269"/>
                      </a:lnTo>
                      <a:lnTo>
                        <a:pt x="249" y="269"/>
                      </a:lnTo>
                      <a:lnTo>
                        <a:pt x="266" y="267"/>
                      </a:lnTo>
                      <a:lnTo>
                        <a:pt x="286" y="263"/>
                      </a:lnTo>
                      <a:lnTo>
                        <a:pt x="299" y="264"/>
                      </a:lnTo>
                      <a:lnTo>
                        <a:pt x="310" y="266"/>
                      </a:lnTo>
                      <a:lnTo>
                        <a:pt x="317" y="266"/>
                      </a:lnTo>
                      <a:lnTo>
                        <a:pt x="321" y="266"/>
                      </a:lnTo>
                      <a:lnTo>
                        <a:pt x="325" y="264"/>
                      </a:lnTo>
                      <a:lnTo>
                        <a:pt x="333" y="263"/>
                      </a:lnTo>
                      <a:lnTo>
                        <a:pt x="345" y="262"/>
                      </a:lnTo>
                      <a:lnTo>
                        <a:pt x="360" y="261"/>
                      </a:lnTo>
                      <a:lnTo>
                        <a:pt x="372" y="256"/>
                      </a:lnTo>
                      <a:lnTo>
                        <a:pt x="376" y="257"/>
                      </a:lnTo>
                      <a:lnTo>
                        <a:pt x="387" y="262"/>
                      </a:lnTo>
                      <a:lnTo>
                        <a:pt x="405" y="268"/>
                      </a:lnTo>
                      <a:lnTo>
                        <a:pt x="410" y="268"/>
                      </a:lnTo>
                      <a:lnTo>
                        <a:pt x="416" y="266"/>
                      </a:lnTo>
                      <a:lnTo>
                        <a:pt x="419" y="265"/>
                      </a:lnTo>
                      <a:lnTo>
                        <a:pt x="428" y="267"/>
                      </a:lnTo>
                      <a:lnTo>
                        <a:pt x="446" y="270"/>
                      </a:lnTo>
                      <a:lnTo>
                        <a:pt x="458" y="274"/>
                      </a:lnTo>
                      <a:lnTo>
                        <a:pt x="469" y="277"/>
                      </a:lnTo>
                      <a:lnTo>
                        <a:pt x="484" y="280"/>
                      </a:lnTo>
                      <a:lnTo>
                        <a:pt x="497" y="281"/>
                      </a:lnTo>
                      <a:lnTo>
                        <a:pt x="521" y="284"/>
                      </a:lnTo>
                      <a:lnTo>
                        <a:pt x="558" y="290"/>
                      </a:lnTo>
                      <a:lnTo>
                        <a:pt x="577" y="293"/>
                      </a:lnTo>
                      <a:lnTo>
                        <a:pt x="571" y="299"/>
                      </a:lnTo>
                      <a:lnTo>
                        <a:pt x="559" y="309"/>
                      </a:lnTo>
                      <a:lnTo>
                        <a:pt x="548" y="319"/>
                      </a:lnTo>
                      <a:lnTo>
                        <a:pt x="540" y="327"/>
                      </a:lnTo>
                      <a:lnTo>
                        <a:pt x="533" y="333"/>
                      </a:lnTo>
                      <a:lnTo>
                        <a:pt x="531" y="335"/>
                      </a:lnTo>
                      <a:lnTo>
                        <a:pt x="530" y="347"/>
                      </a:lnTo>
                      <a:lnTo>
                        <a:pt x="528" y="368"/>
                      </a:lnTo>
                      <a:lnTo>
                        <a:pt x="528" y="384"/>
                      </a:lnTo>
                      <a:lnTo>
                        <a:pt x="531" y="388"/>
                      </a:lnTo>
                      <a:lnTo>
                        <a:pt x="537" y="390"/>
                      </a:lnTo>
                      <a:lnTo>
                        <a:pt x="540" y="390"/>
                      </a:lnTo>
                      <a:lnTo>
                        <a:pt x="543" y="392"/>
                      </a:lnTo>
                      <a:lnTo>
                        <a:pt x="548" y="390"/>
                      </a:lnTo>
                      <a:lnTo>
                        <a:pt x="551" y="389"/>
                      </a:lnTo>
                      <a:lnTo>
                        <a:pt x="555" y="364"/>
                      </a:lnTo>
                      <a:lnTo>
                        <a:pt x="562" y="362"/>
                      </a:lnTo>
                      <a:lnTo>
                        <a:pt x="561" y="365"/>
                      </a:lnTo>
                      <a:lnTo>
                        <a:pt x="561" y="370"/>
                      </a:lnTo>
                      <a:lnTo>
                        <a:pt x="559" y="377"/>
                      </a:lnTo>
                      <a:lnTo>
                        <a:pt x="562" y="385"/>
                      </a:lnTo>
                      <a:lnTo>
                        <a:pt x="570" y="385"/>
                      </a:lnTo>
                      <a:lnTo>
                        <a:pt x="575" y="384"/>
                      </a:lnTo>
                      <a:lnTo>
                        <a:pt x="574" y="365"/>
                      </a:lnTo>
                      <a:lnTo>
                        <a:pt x="577" y="359"/>
                      </a:lnTo>
                      <a:lnTo>
                        <a:pt x="582" y="345"/>
                      </a:lnTo>
                      <a:lnTo>
                        <a:pt x="589" y="331"/>
                      </a:lnTo>
                      <a:lnTo>
                        <a:pt x="593" y="321"/>
                      </a:lnTo>
                      <a:lnTo>
                        <a:pt x="595" y="313"/>
                      </a:lnTo>
                      <a:lnTo>
                        <a:pt x="596" y="311"/>
                      </a:lnTo>
                      <a:lnTo>
                        <a:pt x="604" y="301"/>
                      </a:lnTo>
                      <a:lnTo>
                        <a:pt x="619" y="282"/>
                      </a:lnTo>
                      <a:lnTo>
                        <a:pt x="631" y="269"/>
                      </a:lnTo>
                      <a:lnTo>
                        <a:pt x="636" y="263"/>
                      </a:lnTo>
                      <a:lnTo>
                        <a:pt x="641" y="255"/>
                      </a:lnTo>
                      <a:lnTo>
                        <a:pt x="644" y="251"/>
                      </a:lnTo>
                      <a:lnTo>
                        <a:pt x="649" y="246"/>
                      </a:lnTo>
                      <a:lnTo>
                        <a:pt x="656" y="237"/>
                      </a:lnTo>
                      <a:lnTo>
                        <a:pt x="653" y="231"/>
                      </a:lnTo>
                      <a:lnTo>
                        <a:pt x="656" y="225"/>
                      </a:lnTo>
                      <a:lnTo>
                        <a:pt x="673" y="215"/>
                      </a:lnTo>
                      <a:lnTo>
                        <a:pt x="683" y="209"/>
                      </a:lnTo>
                      <a:lnTo>
                        <a:pt x="695" y="190"/>
                      </a:lnTo>
                      <a:lnTo>
                        <a:pt x="697" y="184"/>
                      </a:lnTo>
                      <a:lnTo>
                        <a:pt x="700" y="173"/>
                      </a:lnTo>
                      <a:lnTo>
                        <a:pt x="705" y="164"/>
                      </a:lnTo>
                      <a:lnTo>
                        <a:pt x="707" y="156"/>
                      </a:lnTo>
                      <a:lnTo>
                        <a:pt x="705" y="146"/>
                      </a:lnTo>
                      <a:lnTo>
                        <a:pt x="703" y="141"/>
                      </a:lnTo>
                      <a:close/>
                    </a:path>
                  </a:pathLst>
                </a:custGeom>
                <a:solidFill>
                  <a:srgbClr val="D6CF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253" name="Freeform 130">
                  <a:extLst>
                    <a:ext uri="{FF2B5EF4-FFF2-40B4-BE49-F238E27FC236}">
                      <a16:creationId xmlns:a16="http://schemas.microsoft.com/office/drawing/2014/main" id="{F86E48E1-CECD-1B48-B7D8-41A5AAD2A3AF}"/>
                    </a:ext>
                  </a:extLst>
                </p:cNvPr>
                <p:cNvSpPr>
                  <a:spLocks/>
                </p:cNvSpPr>
                <p:nvPr/>
              </p:nvSpPr>
              <p:spPr bwMode="auto">
                <a:xfrm>
                  <a:off x="1603" y="2407"/>
                  <a:ext cx="53" cy="30"/>
                </a:xfrm>
                <a:custGeom>
                  <a:avLst/>
                  <a:gdLst>
                    <a:gd name="T0" fmla="*/ 53 w 53"/>
                    <a:gd name="T1" fmla="*/ 0 h 30"/>
                    <a:gd name="T2" fmla="*/ 43 w 53"/>
                    <a:gd name="T3" fmla="*/ 1 h 30"/>
                    <a:gd name="T4" fmla="*/ 21 w 53"/>
                    <a:gd name="T5" fmla="*/ 9 h 30"/>
                    <a:gd name="T6" fmla="*/ 0 w 53"/>
                    <a:gd name="T7" fmla="*/ 3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30">
                      <a:moveTo>
                        <a:pt x="53" y="0"/>
                      </a:moveTo>
                      <a:lnTo>
                        <a:pt x="43" y="1"/>
                      </a:lnTo>
                      <a:lnTo>
                        <a:pt x="21" y="9"/>
                      </a:lnTo>
                      <a:lnTo>
                        <a:pt x="0" y="30"/>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54" name="Line 131">
                  <a:extLst>
                    <a:ext uri="{FF2B5EF4-FFF2-40B4-BE49-F238E27FC236}">
                      <a16:creationId xmlns:a16="http://schemas.microsoft.com/office/drawing/2014/main" id="{4D844FD9-2F0D-1449-812C-A6EB2DD3B9B1}"/>
                    </a:ext>
                  </a:extLst>
                </p:cNvPr>
                <p:cNvSpPr>
                  <a:spLocks noChangeShapeType="1"/>
                </p:cNvSpPr>
                <p:nvPr/>
              </p:nvSpPr>
              <p:spPr bwMode="auto">
                <a:xfrm flipH="1">
                  <a:off x="1615" y="2430"/>
                  <a:ext cx="25" cy="26"/>
                </a:xfrm>
                <a:prstGeom prst="line">
                  <a:avLst/>
                </a:prstGeom>
                <a:noFill/>
                <a:ln w="6350">
                  <a:solidFill>
                    <a:srgbClr val="3F3229"/>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255" name="Line 132">
                  <a:extLst>
                    <a:ext uri="{FF2B5EF4-FFF2-40B4-BE49-F238E27FC236}">
                      <a16:creationId xmlns:a16="http://schemas.microsoft.com/office/drawing/2014/main" id="{1DF2C2C5-87CA-CC44-BEB7-0A64AD8230DB}"/>
                    </a:ext>
                  </a:extLst>
                </p:cNvPr>
                <p:cNvSpPr>
                  <a:spLocks noChangeShapeType="1"/>
                </p:cNvSpPr>
                <p:nvPr/>
              </p:nvSpPr>
              <p:spPr bwMode="auto">
                <a:xfrm flipH="1">
                  <a:off x="1621" y="2414"/>
                  <a:ext cx="30" cy="18"/>
                </a:xfrm>
                <a:prstGeom prst="line">
                  <a:avLst/>
                </a:prstGeom>
                <a:noFill/>
                <a:ln w="6350">
                  <a:solidFill>
                    <a:srgbClr val="3F3229"/>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256" name="Freeform 133">
                  <a:extLst>
                    <a:ext uri="{FF2B5EF4-FFF2-40B4-BE49-F238E27FC236}">
                      <a16:creationId xmlns:a16="http://schemas.microsoft.com/office/drawing/2014/main" id="{5B6396B4-1064-A041-859D-18C912DD9340}"/>
                    </a:ext>
                  </a:extLst>
                </p:cNvPr>
                <p:cNvSpPr>
                  <a:spLocks/>
                </p:cNvSpPr>
                <p:nvPr/>
              </p:nvSpPr>
              <p:spPr bwMode="auto">
                <a:xfrm>
                  <a:off x="1616" y="2127"/>
                  <a:ext cx="695" cy="293"/>
                </a:xfrm>
                <a:custGeom>
                  <a:avLst/>
                  <a:gdLst>
                    <a:gd name="T0" fmla="*/ 195 w 695"/>
                    <a:gd name="T1" fmla="*/ 233 h 293"/>
                    <a:gd name="T2" fmla="*/ 163 w 695"/>
                    <a:gd name="T3" fmla="*/ 253 h 293"/>
                    <a:gd name="T4" fmla="*/ 130 w 695"/>
                    <a:gd name="T5" fmla="*/ 266 h 293"/>
                    <a:gd name="T6" fmla="*/ 80 w 695"/>
                    <a:gd name="T7" fmla="*/ 253 h 293"/>
                    <a:gd name="T8" fmla="*/ 74 w 695"/>
                    <a:gd name="T9" fmla="*/ 237 h 293"/>
                    <a:gd name="T10" fmla="*/ 73 w 695"/>
                    <a:gd name="T11" fmla="*/ 234 h 293"/>
                    <a:gd name="T12" fmla="*/ 57 w 695"/>
                    <a:gd name="T13" fmla="*/ 254 h 293"/>
                    <a:gd name="T14" fmla="*/ 39 w 695"/>
                    <a:gd name="T15" fmla="*/ 273 h 293"/>
                    <a:gd name="T16" fmla="*/ 21 w 695"/>
                    <a:gd name="T17" fmla="*/ 285 h 293"/>
                    <a:gd name="T18" fmla="*/ 10 w 695"/>
                    <a:gd name="T19" fmla="*/ 292 h 293"/>
                    <a:gd name="T20" fmla="*/ 4 w 695"/>
                    <a:gd name="T21" fmla="*/ 292 h 293"/>
                    <a:gd name="T22" fmla="*/ 5 w 695"/>
                    <a:gd name="T23" fmla="*/ 293 h 293"/>
                    <a:gd name="T24" fmla="*/ 0 w 695"/>
                    <a:gd name="T25" fmla="*/ 285 h 293"/>
                    <a:gd name="T26" fmla="*/ 29 w 695"/>
                    <a:gd name="T27" fmla="*/ 230 h 293"/>
                    <a:gd name="T28" fmla="*/ 30 w 695"/>
                    <a:gd name="T29" fmla="*/ 204 h 293"/>
                    <a:gd name="T30" fmla="*/ 47 w 695"/>
                    <a:gd name="T31" fmla="*/ 175 h 293"/>
                    <a:gd name="T32" fmla="*/ 101 w 695"/>
                    <a:gd name="T33" fmla="*/ 100 h 293"/>
                    <a:gd name="T34" fmla="*/ 135 w 695"/>
                    <a:gd name="T35" fmla="*/ 80 h 293"/>
                    <a:gd name="T36" fmla="*/ 207 w 695"/>
                    <a:gd name="T37" fmla="*/ 58 h 293"/>
                    <a:gd name="T38" fmla="*/ 233 w 695"/>
                    <a:gd name="T39" fmla="*/ 46 h 293"/>
                    <a:gd name="T40" fmla="*/ 283 w 695"/>
                    <a:gd name="T41" fmla="*/ 20 h 293"/>
                    <a:gd name="T42" fmla="*/ 341 w 695"/>
                    <a:gd name="T43" fmla="*/ 1 h 293"/>
                    <a:gd name="T44" fmla="*/ 410 w 695"/>
                    <a:gd name="T45" fmla="*/ 1 h 293"/>
                    <a:gd name="T46" fmla="*/ 502 w 695"/>
                    <a:gd name="T47" fmla="*/ 6 h 293"/>
                    <a:gd name="T48" fmla="*/ 544 w 695"/>
                    <a:gd name="T49" fmla="*/ 11 h 293"/>
                    <a:gd name="T50" fmla="*/ 612 w 695"/>
                    <a:gd name="T51" fmla="*/ 43 h 293"/>
                    <a:gd name="T52" fmla="*/ 671 w 695"/>
                    <a:gd name="T53" fmla="*/ 87 h 293"/>
                    <a:gd name="T54" fmla="*/ 686 w 695"/>
                    <a:gd name="T55" fmla="*/ 102 h 293"/>
                    <a:gd name="T56" fmla="*/ 695 w 695"/>
                    <a:gd name="T57" fmla="*/ 114 h 293"/>
                    <a:gd name="T58" fmla="*/ 678 w 695"/>
                    <a:gd name="T59" fmla="*/ 118 h 293"/>
                    <a:gd name="T60" fmla="*/ 668 w 695"/>
                    <a:gd name="T61" fmla="*/ 141 h 293"/>
                    <a:gd name="T62" fmla="*/ 665 w 695"/>
                    <a:gd name="T63" fmla="*/ 156 h 293"/>
                    <a:gd name="T64" fmla="*/ 675 w 695"/>
                    <a:gd name="T65" fmla="*/ 170 h 293"/>
                    <a:gd name="T66" fmla="*/ 651 w 695"/>
                    <a:gd name="T67" fmla="*/ 191 h 293"/>
                    <a:gd name="T68" fmla="*/ 655 w 695"/>
                    <a:gd name="T69" fmla="*/ 200 h 293"/>
                    <a:gd name="T70" fmla="*/ 649 w 695"/>
                    <a:gd name="T71" fmla="*/ 213 h 293"/>
                    <a:gd name="T72" fmla="*/ 631 w 695"/>
                    <a:gd name="T73" fmla="*/ 232 h 293"/>
                    <a:gd name="T74" fmla="*/ 630 w 695"/>
                    <a:gd name="T75" fmla="*/ 242 h 293"/>
                    <a:gd name="T76" fmla="*/ 586 w 695"/>
                    <a:gd name="T77" fmla="*/ 259 h 293"/>
                    <a:gd name="T78" fmla="*/ 517 w 695"/>
                    <a:gd name="T79" fmla="*/ 266 h 293"/>
                    <a:gd name="T80" fmla="*/ 500 w 695"/>
                    <a:gd name="T81" fmla="*/ 254 h 293"/>
                    <a:gd name="T82" fmla="*/ 472 w 695"/>
                    <a:gd name="T83" fmla="*/ 241 h 293"/>
                    <a:gd name="T84" fmla="*/ 441 w 695"/>
                    <a:gd name="T85" fmla="*/ 218 h 293"/>
                    <a:gd name="T86" fmla="*/ 408 w 695"/>
                    <a:gd name="T87" fmla="*/ 193 h 293"/>
                    <a:gd name="T88" fmla="*/ 392 w 695"/>
                    <a:gd name="T89" fmla="*/ 192 h 293"/>
                    <a:gd name="T90" fmla="*/ 378 w 695"/>
                    <a:gd name="T91" fmla="*/ 202 h 293"/>
                    <a:gd name="T92" fmla="*/ 331 w 695"/>
                    <a:gd name="T93" fmla="*/ 235 h 293"/>
                    <a:gd name="T94" fmla="*/ 236 w 695"/>
                    <a:gd name="T95" fmla="*/ 246 h 293"/>
                    <a:gd name="T96" fmla="*/ 225 w 695"/>
                    <a:gd name="T97" fmla="*/ 216 h 2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95" h="293">
                      <a:moveTo>
                        <a:pt x="210" y="198"/>
                      </a:moveTo>
                      <a:lnTo>
                        <a:pt x="207" y="217"/>
                      </a:lnTo>
                      <a:lnTo>
                        <a:pt x="195" y="233"/>
                      </a:lnTo>
                      <a:lnTo>
                        <a:pt x="181" y="244"/>
                      </a:lnTo>
                      <a:lnTo>
                        <a:pt x="163" y="253"/>
                      </a:lnTo>
                      <a:lnTo>
                        <a:pt x="141" y="262"/>
                      </a:lnTo>
                      <a:lnTo>
                        <a:pt x="130" y="266"/>
                      </a:lnTo>
                      <a:lnTo>
                        <a:pt x="112" y="254"/>
                      </a:lnTo>
                      <a:lnTo>
                        <a:pt x="92" y="255"/>
                      </a:lnTo>
                      <a:lnTo>
                        <a:pt x="80" y="253"/>
                      </a:lnTo>
                      <a:lnTo>
                        <a:pt x="76" y="245"/>
                      </a:lnTo>
                      <a:lnTo>
                        <a:pt x="74" y="237"/>
                      </a:lnTo>
                      <a:lnTo>
                        <a:pt x="73" y="234"/>
                      </a:lnTo>
                      <a:lnTo>
                        <a:pt x="69" y="237"/>
                      </a:lnTo>
                      <a:lnTo>
                        <a:pt x="61" y="244"/>
                      </a:lnTo>
                      <a:lnTo>
                        <a:pt x="57" y="254"/>
                      </a:lnTo>
                      <a:lnTo>
                        <a:pt x="52" y="261"/>
                      </a:lnTo>
                      <a:lnTo>
                        <a:pt x="39" y="273"/>
                      </a:lnTo>
                      <a:lnTo>
                        <a:pt x="24" y="282"/>
                      </a:lnTo>
                      <a:lnTo>
                        <a:pt x="21" y="285"/>
                      </a:lnTo>
                      <a:lnTo>
                        <a:pt x="14" y="290"/>
                      </a:lnTo>
                      <a:lnTo>
                        <a:pt x="10" y="292"/>
                      </a:lnTo>
                      <a:lnTo>
                        <a:pt x="5" y="293"/>
                      </a:lnTo>
                      <a:lnTo>
                        <a:pt x="4" y="292"/>
                      </a:lnTo>
                      <a:lnTo>
                        <a:pt x="10" y="292"/>
                      </a:lnTo>
                      <a:lnTo>
                        <a:pt x="5" y="293"/>
                      </a:lnTo>
                      <a:lnTo>
                        <a:pt x="1" y="290"/>
                      </a:lnTo>
                      <a:lnTo>
                        <a:pt x="0" y="285"/>
                      </a:lnTo>
                      <a:lnTo>
                        <a:pt x="11" y="260"/>
                      </a:lnTo>
                      <a:lnTo>
                        <a:pt x="23" y="242"/>
                      </a:lnTo>
                      <a:lnTo>
                        <a:pt x="29" y="230"/>
                      </a:lnTo>
                      <a:lnTo>
                        <a:pt x="29" y="219"/>
                      </a:lnTo>
                      <a:lnTo>
                        <a:pt x="30" y="204"/>
                      </a:lnTo>
                      <a:lnTo>
                        <a:pt x="34" y="193"/>
                      </a:lnTo>
                      <a:lnTo>
                        <a:pt x="47" y="175"/>
                      </a:lnTo>
                      <a:lnTo>
                        <a:pt x="69" y="144"/>
                      </a:lnTo>
                      <a:lnTo>
                        <a:pt x="91" y="114"/>
                      </a:lnTo>
                      <a:lnTo>
                        <a:pt x="101" y="100"/>
                      </a:lnTo>
                      <a:lnTo>
                        <a:pt x="114" y="90"/>
                      </a:lnTo>
                      <a:lnTo>
                        <a:pt x="135" y="80"/>
                      </a:lnTo>
                      <a:lnTo>
                        <a:pt x="153" y="75"/>
                      </a:lnTo>
                      <a:lnTo>
                        <a:pt x="207" y="58"/>
                      </a:lnTo>
                      <a:lnTo>
                        <a:pt x="211" y="58"/>
                      </a:lnTo>
                      <a:lnTo>
                        <a:pt x="221" y="54"/>
                      </a:lnTo>
                      <a:lnTo>
                        <a:pt x="233" y="46"/>
                      </a:lnTo>
                      <a:lnTo>
                        <a:pt x="252" y="35"/>
                      </a:lnTo>
                      <a:lnTo>
                        <a:pt x="283" y="20"/>
                      </a:lnTo>
                      <a:lnTo>
                        <a:pt x="316" y="8"/>
                      </a:lnTo>
                      <a:lnTo>
                        <a:pt x="341" y="1"/>
                      </a:lnTo>
                      <a:lnTo>
                        <a:pt x="356" y="0"/>
                      </a:lnTo>
                      <a:lnTo>
                        <a:pt x="380" y="1"/>
                      </a:lnTo>
                      <a:lnTo>
                        <a:pt x="410" y="1"/>
                      </a:lnTo>
                      <a:lnTo>
                        <a:pt x="442" y="2"/>
                      </a:lnTo>
                      <a:lnTo>
                        <a:pt x="474" y="4"/>
                      </a:lnTo>
                      <a:lnTo>
                        <a:pt x="502" y="6"/>
                      </a:lnTo>
                      <a:lnTo>
                        <a:pt x="525" y="7"/>
                      </a:lnTo>
                      <a:lnTo>
                        <a:pt x="544" y="11"/>
                      </a:lnTo>
                      <a:lnTo>
                        <a:pt x="566" y="19"/>
                      </a:lnTo>
                      <a:lnTo>
                        <a:pt x="589" y="31"/>
                      </a:lnTo>
                      <a:lnTo>
                        <a:pt x="612" y="43"/>
                      </a:lnTo>
                      <a:lnTo>
                        <a:pt x="634" y="58"/>
                      </a:lnTo>
                      <a:lnTo>
                        <a:pt x="654" y="73"/>
                      </a:lnTo>
                      <a:lnTo>
                        <a:pt x="671" y="87"/>
                      </a:lnTo>
                      <a:lnTo>
                        <a:pt x="683" y="99"/>
                      </a:lnTo>
                      <a:lnTo>
                        <a:pt x="686" y="102"/>
                      </a:lnTo>
                      <a:lnTo>
                        <a:pt x="691" y="110"/>
                      </a:lnTo>
                      <a:lnTo>
                        <a:pt x="695" y="114"/>
                      </a:lnTo>
                      <a:lnTo>
                        <a:pt x="688" y="117"/>
                      </a:lnTo>
                      <a:lnTo>
                        <a:pt x="681" y="118"/>
                      </a:lnTo>
                      <a:lnTo>
                        <a:pt x="678" y="118"/>
                      </a:lnTo>
                      <a:lnTo>
                        <a:pt x="676" y="132"/>
                      </a:lnTo>
                      <a:lnTo>
                        <a:pt x="668" y="141"/>
                      </a:lnTo>
                      <a:lnTo>
                        <a:pt x="662" y="151"/>
                      </a:lnTo>
                      <a:lnTo>
                        <a:pt x="665" y="156"/>
                      </a:lnTo>
                      <a:lnTo>
                        <a:pt x="671" y="164"/>
                      </a:lnTo>
                      <a:lnTo>
                        <a:pt x="675" y="170"/>
                      </a:lnTo>
                      <a:lnTo>
                        <a:pt x="670" y="175"/>
                      </a:lnTo>
                      <a:lnTo>
                        <a:pt x="659" y="185"/>
                      </a:lnTo>
                      <a:lnTo>
                        <a:pt x="651" y="191"/>
                      </a:lnTo>
                      <a:lnTo>
                        <a:pt x="652" y="195"/>
                      </a:lnTo>
                      <a:lnTo>
                        <a:pt x="655" y="200"/>
                      </a:lnTo>
                      <a:lnTo>
                        <a:pt x="655" y="205"/>
                      </a:lnTo>
                      <a:lnTo>
                        <a:pt x="649" y="213"/>
                      </a:lnTo>
                      <a:lnTo>
                        <a:pt x="638" y="224"/>
                      </a:lnTo>
                      <a:lnTo>
                        <a:pt x="631" y="232"/>
                      </a:lnTo>
                      <a:lnTo>
                        <a:pt x="630" y="235"/>
                      </a:lnTo>
                      <a:lnTo>
                        <a:pt x="631" y="238"/>
                      </a:lnTo>
                      <a:lnTo>
                        <a:pt x="630" y="242"/>
                      </a:lnTo>
                      <a:lnTo>
                        <a:pt x="613" y="252"/>
                      </a:lnTo>
                      <a:lnTo>
                        <a:pt x="586" y="259"/>
                      </a:lnTo>
                      <a:lnTo>
                        <a:pt x="556" y="263"/>
                      </a:lnTo>
                      <a:lnTo>
                        <a:pt x="531" y="265"/>
                      </a:lnTo>
                      <a:lnTo>
                        <a:pt x="517" y="266"/>
                      </a:lnTo>
                      <a:lnTo>
                        <a:pt x="512" y="262"/>
                      </a:lnTo>
                      <a:lnTo>
                        <a:pt x="500" y="254"/>
                      </a:lnTo>
                      <a:lnTo>
                        <a:pt x="493" y="250"/>
                      </a:lnTo>
                      <a:lnTo>
                        <a:pt x="472" y="241"/>
                      </a:lnTo>
                      <a:lnTo>
                        <a:pt x="450" y="234"/>
                      </a:lnTo>
                      <a:lnTo>
                        <a:pt x="441" y="218"/>
                      </a:lnTo>
                      <a:lnTo>
                        <a:pt x="434" y="208"/>
                      </a:lnTo>
                      <a:lnTo>
                        <a:pt x="421" y="201"/>
                      </a:lnTo>
                      <a:lnTo>
                        <a:pt x="408" y="193"/>
                      </a:lnTo>
                      <a:lnTo>
                        <a:pt x="401" y="195"/>
                      </a:lnTo>
                      <a:lnTo>
                        <a:pt x="392" y="192"/>
                      </a:lnTo>
                      <a:lnTo>
                        <a:pt x="385" y="194"/>
                      </a:lnTo>
                      <a:lnTo>
                        <a:pt x="378" y="202"/>
                      </a:lnTo>
                      <a:lnTo>
                        <a:pt x="359" y="219"/>
                      </a:lnTo>
                      <a:lnTo>
                        <a:pt x="331" y="235"/>
                      </a:lnTo>
                      <a:lnTo>
                        <a:pt x="290" y="245"/>
                      </a:lnTo>
                      <a:lnTo>
                        <a:pt x="255" y="247"/>
                      </a:lnTo>
                      <a:lnTo>
                        <a:pt x="236" y="246"/>
                      </a:lnTo>
                      <a:lnTo>
                        <a:pt x="233" y="236"/>
                      </a:lnTo>
                      <a:lnTo>
                        <a:pt x="225" y="216"/>
                      </a:lnTo>
                      <a:lnTo>
                        <a:pt x="210" y="198"/>
                      </a:lnTo>
                      <a:close/>
                    </a:path>
                  </a:pathLst>
                </a:custGeom>
                <a:solidFill>
                  <a:srgbClr val="857F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257" name="Freeform 134">
                  <a:extLst>
                    <a:ext uri="{FF2B5EF4-FFF2-40B4-BE49-F238E27FC236}">
                      <a16:creationId xmlns:a16="http://schemas.microsoft.com/office/drawing/2014/main" id="{9153DF05-E47E-4346-B2B9-0A532B6464BA}"/>
                    </a:ext>
                  </a:extLst>
                </p:cNvPr>
                <p:cNvSpPr>
                  <a:spLocks/>
                </p:cNvSpPr>
                <p:nvPr/>
              </p:nvSpPr>
              <p:spPr bwMode="auto">
                <a:xfrm>
                  <a:off x="1684" y="2313"/>
                  <a:ext cx="46" cy="43"/>
                </a:xfrm>
                <a:custGeom>
                  <a:avLst/>
                  <a:gdLst>
                    <a:gd name="T0" fmla="*/ 8 w 46"/>
                    <a:gd name="T1" fmla="*/ 9 h 43"/>
                    <a:gd name="T2" fmla="*/ 1 w 46"/>
                    <a:gd name="T3" fmla="*/ 20 h 43"/>
                    <a:gd name="T4" fmla="*/ 0 w 46"/>
                    <a:gd name="T5" fmla="*/ 31 h 43"/>
                    <a:gd name="T6" fmla="*/ 4 w 46"/>
                    <a:gd name="T7" fmla="*/ 40 h 43"/>
                    <a:gd name="T8" fmla="*/ 4 w 46"/>
                    <a:gd name="T9" fmla="*/ 40 h 43"/>
                    <a:gd name="T10" fmla="*/ 13 w 46"/>
                    <a:gd name="T11" fmla="*/ 43 h 43"/>
                    <a:gd name="T12" fmla="*/ 23 w 46"/>
                    <a:gd name="T13" fmla="*/ 41 h 43"/>
                    <a:gd name="T14" fmla="*/ 34 w 46"/>
                    <a:gd name="T15" fmla="*/ 33 h 43"/>
                    <a:gd name="T16" fmla="*/ 34 w 46"/>
                    <a:gd name="T17" fmla="*/ 33 h 43"/>
                    <a:gd name="T18" fmla="*/ 42 w 46"/>
                    <a:gd name="T19" fmla="*/ 23 h 43"/>
                    <a:gd name="T20" fmla="*/ 46 w 46"/>
                    <a:gd name="T21" fmla="*/ 12 h 43"/>
                    <a:gd name="T22" fmla="*/ 43 w 46"/>
                    <a:gd name="T23" fmla="*/ 3 h 43"/>
                    <a:gd name="T24" fmla="*/ 43 w 46"/>
                    <a:gd name="T25" fmla="*/ 3 h 43"/>
                    <a:gd name="T26" fmla="*/ 33 w 46"/>
                    <a:gd name="T27" fmla="*/ 0 h 43"/>
                    <a:gd name="T28" fmla="*/ 20 w 46"/>
                    <a:gd name="T29" fmla="*/ 2 h 43"/>
                    <a:gd name="T30" fmla="*/ 8 w 46"/>
                    <a:gd name="T31" fmla="*/ 9 h 43"/>
                    <a:gd name="T32" fmla="*/ 8 w 46"/>
                    <a:gd name="T33" fmla="*/ 9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43">
                      <a:moveTo>
                        <a:pt x="8" y="9"/>
                      </a:moveTo>
                      <a:lnTo>
                        <a:pt x="1" y="20"/>
                      </a:lnTo>
                      <a:lnTo>
                        <a:pt x="0" y="31"/>
                      </a:lnTo>
                      <a:lnTo>
                        <a:pt x="4" y="40"/>
                      </a:lnTo>
                      <a:lnTo>
                        <a:pt x="13" y="43"/>
                      </a:lnTo>
                      <a:lnTo>
                        <a:pt x="23" y="41"/>
                      </a:lnTo>
                      <a:lnTo>
                        <a:pt x="34" y="33"/>
                      </a:lnTo>
                      <a:lnTo>
                        <a:pt x="42" y="23"/>
                      </a:lnTo>
                      <a:lnTo>
                        <a:pt x="46" y="12"/>
                      </a:lnTo>
                      <a:lnTo>
                        <a:pt x="43" y="3"/>
                      </a:lnTo>
                      <a:lnTo>
                        <a:pt x="33" y="0"/>
                      </a:lnTo>
                      <a:lnTo>
                        <a:pt x="20" y="2"/>
                      </a:lnTo>
                      <a:lnTo>
                        <a:pt x="8" y="9"/>
                      </a:lnTo>
                      <a:close/>
                    </a:path>
                  </a:pathLst>
                </a:custGeom>
                <a:solidFill>
                  <a:srgbClr val="D7D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258" name="Freeform 135">
                  <a:extLst>
                    <a:ext uri="{FF2B5EF4-FFF2-40B4-BE49-F238E27FC236}">
                      <a16:creationId xmlns:a16="http://schemas.microsoft.com/office/drawing/2014/main" id="{AF7C7445-4EC9-1645-A4A0-2F0025C9C820}"/>
                    </a:ext>
                  </a:extLst>
                </p:cNvPr>
                <p:cNvSpPr>
                  <a:spLocks/>
                </p:cNvSpPr>
                <p:nvPr/>
              </p:nvSpPr>
              <p:spPr bwMode="auto">
                <a:xfrm>
                  <a:off x="1694" y="2323"/>
                  <a:ext cx="30" cy="25"/>
                </a:xfrm>
                <a:custGeom>
                  <a:avLst/>
                  <a:gdLst>
                    <a:gd name="T0" fmla="*/ 21 w 30"/>
                    <a:gd name="T1" fmla="*/ 15 h 25"/>
                    <a:gd name="T2" fmla="*/ 11 w 30"/>
                    <a:gd name="T3" fmla="*/ 18 h 25"/>
                    <a:gd name="T4" fmla="*/ 2 w 30"/>
                    <a:gd name="T5" fmla="*/ 18 h 25"/>
                    <a:gd name="T6" fmla="*/ 0 w 30"/>
                    <a:gd name="T7" fmla="*/ 21 h 25"/>
                    <a:gd name="T8" fmla="*/ 0 w 30"/>
                    <a:gd name="T9" fmla="*/ 21 h 25"/>
                    <a:gd name="T10" fmla="*/ 7 w 30"/>
                    <a:gd name="T11" fmla="*/ 25 h 25"/>
                    <a:gd name="T12" fmla="*/ 15 w 30"/>
                    <a:gd name="T13" fmla="*/ 25 h 25"/>
                    <a:gd name="T14" fmla="*/ 22 w 30"/>
                    <a:gd name="T15" fmla="*/ 20 h 25"/>
                    <a:gd name="T16" fmla="*/ 22 w 30"/>
                    <a:gd name="T17" fmla="*/ 20 h 25"/>
                    <a:gd name="T18" fmla="*/ 27 w 30"/>
                    <a:gd name="T19" fmla="*/ 11 h 25"/>
                    <a:gd name="T20" fmla="*/ 30 w 30"/>
                    <a:gd name="T21" fmla="*/ 1 h 25"/>
                    <a:gd name="T22" fmla="*/ 29 w 30"/>
                    <a:gd name="T23" fmla="*/ 0 h 25"/>
                    <a:gd name="T24" fmla="*/ 29 w 30"/>
                    <a:gd name="T25" fmla="*/ 0 h 25"/>
                    <a:gd name="T26" fmla="*/ 27 w 30"/>
                    <a:gd name="T27" fmla="*/ 4 h 25"/>
                    <a:gd name="T28" fmla="*/ 25 w 30"/>
                    <a:gd name="T29" fmla="*/ 9 h 25"/>
                    <a:gd name="T30" fmla="*/ 21 w 30"/>
                    <a:gd name="T31" fmla="*/ 15 h 25"/>
                    <a:gd name="T32" fmla="*/ 21 w 30"/>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25">
                      <a:moveTo>
                        <a:pt x="21" y="15"/>
                      </a:moveTo>
                      <a:lnTo>
                        <a:pt x="11" y="18"/>
                      </a:lnTo>
                      <a:lnTo>
                        <a:pt x="2" y="18"/>
                      </a:lnTo>
                      <a:lnTo>
                        <a:pt x="0" y="21"/>
                      </a:lnTo>
                      <a:lnTo>
                        <a:pt x="7" y="25"/>
                      </a:lnTo>
                      <a:lnTo>
                        <a:pt x="15" y="25"/>
                      </a:lnTo>
                      <a:lnTo>
                        <a:pt x="22" y="20"/>
                      </a:lnTo>
                      <a:lnTo>
                        <a:pt x="27" y="11"/>
                      </a:lnTo>
                      <a:lnTo>
                        <a:pt x="30" y="1"/>
                      </a:lnTo>
                      <a:lnTo>
                        <a:pt x="29" y="0"/>
                      </a:lnTo>
                      <a:lnTo>
                        <a:pt x="27" y="4"/>
                      </a:lnTo>
                      <a:lnTo>
                        <a:pt x="25" y="9"/>
                      </a:lnTo>
                      <a:lnTo>
                        <a:pt x="21" y="15"/>
                      </a:lnTo>
                      <a:close/>
                    </a:path>
                  </a:pathLst>
                </a:custGeom>
                <a:solidFill>
                  <a:srgbClr val="3F3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259" name="Freeform 136">
                  <a:extLst>
                    <a:ext uri="{FF2B5EF4-FFF2-40B4-BE49-F238E27FC236}">
                      <a16:creationId xmlns:a16="http://schemas.microsoft.com/office/drawing/2014/main" id="{F362F469-C61B-3942-BB7A-CFB66F6C1945}"/>
                    </a:ext>
                  </a:extLst>
                </p:cNvPr>
                <p:cNvSpPr>
                  <a:spLocks/>
                </p:cNvSpPr>
                <p:nvPr/>
              </p:nvSpPr>
              <p:spPr bwMode="auto">
                <a:xfrm>
                  <a:off x="1652" y="2419"/>
                  <a:ext cx="79" cy="54"/>
                </a:xfrm>
                <a:custGeom>
                  <a:avLst/>
                  <a:gdLst>
                    <a:gd name="T0" fmla="*/ 0 w 79"/>
                    <a:gd name="T1" fmla="*/ 0 h 54"/>
                    <a:gd name="T2" fmla="*/ 15 w 79"/>
                    <a:gd name="T3" fmla="*/ 6 h 54"/>
                    <a:gd name="T4" fmla="*/ 48 w 79"/>
                    <a:gd name="T5" fmla="*/ 24 h 54"/>
                    <a:gd name="T6" fmla="*/ 79 w 79"/>
                    <a:gd name="T7" fmla="*/ 54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 h="54">
                      <a:moveTo>
                        <a:pt x="0" y="0"/>
                      </a:moveTo>
                      <a:lnTo>
                        <a:pt x="15" y="6"/>
                      </a:lnTo>
                      <a:lnTo>
                        <a:pt x="48" y="24"/>
                      </a:lnTo>
                      <a:lnTo>
                        <a:pt x="79" y="54"/>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60" name="Freeform 137">
                  <a:extLst>
                    <a:ext uri="{FF2B5EF4-FFF2-40B4-BE49-F238E27FC236}">
                      <a16:creationId xmlns:a16="http://schemas.microsoft.com/office/drawing/2014/main" id="{138A0166-2B6E-144F-91E2-90DDEF06B0E8}"/>
                    </a:ext>
                  </a:extLst>
                </p:cNvPr>
                <p:cNvSpPr>
                  <a:spLocks/>
                </p:cNvSpPr>
                <p:nvPr/>
              </p:nvSpPr>
              <p:spPr bwMode="auto">
                <a:xfrm>
                  <a:off x="1658" y="2405"/>
                  <a:ext cx="104" cy="22"/>
                </a:xfrm>
                <a:custGeom>
                  <a:avLst/>
                  <a:gdLst>
                    <a:gd name="T0" fmla="*/ 0 w 104"/>
                    <a:gd name="T1" fmla="*/ 0 h 22"/>
                    <a:gd name="T2" fmla="*/ 12 w 104"/>
                    <a:gd name="T3" fmla="*/ 0 h 22"/>
                    <a:gd name="T4" fmla="*/ 42 w 104"/>
                    <a:gd name="T5" fmla="*/ 2 h 22"/>
                    <a:gd name="T6" fmla="*/ 77 w 104"/>
                    <a:gd name="T7" fmla="*/ 8 h 22"/>
                    <a:gd name="T8" fmla="*/ 104 w 104"/>
                    <a:gd name="T9" fmla="*/ 2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22">
                      <a:moveTo>
                        <a:pt x="0" y="0"/>
                      </a:moveTo>
                      <a:lnTo>
                        <a:pt x="12" y="0"/>
                      </a:lnTo>
                      <a:lnTo>
                        <a:pt x="42" y="2"/>
                      </a:lnTo>
                      <a:lnTo>
                        <a:pt x="77" y="8"/>
                      </a:lnTo>
                      <a:lnTo>
                        <a:pt x="104" y="22"/>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61" name="Freeform 138">
                  <a:extLst>
                    <a:ext uri="{FF2B5EF4-FFF2-40B4-BE49-F238E27FC236}">
                      <a16:creationId xmlns:a16="http://schemas.microsoft.com/office/drawing/2014/main" id="{D74774F6-B008-984E-A51D-497B57DFC3B2}"/>
                    </a:ext>
                  </a:extLst>
                </p:cNvPr>
                <p:cNvSpPr>
                  <a:spLocks/>
                </p:cNvSpPr>
                <p:nvPr/>
              </p:nvSpPr>
              <p:spPr bwMode="auto">
                <a:xfrm>
                  <a:off x="1665" y="2415"/>
                  <a:ext cx="57" cy="24"/>
                </a:xfrm>
                <a:custGeom>
                  <a:avLst/>
                  <a:gdLst>
                    <a:gd name="T0" fmla="*/ 0 w 57"/>
                    <a:gd name="T1" fmla="*/ 0 h 24"/>
                    <a:gd name="T2" fmla="*/ 12 w 57"/>
                    <a:gd name="T3" fmla="*/ 4 h 24"/>
                    <a:gd name="T4" fmla="*/ 36 w 57"/>
                    <a:gd name="T5" fmla="*/ 13 h 24"/>
                    <a:gd name="T6" fmla="*/ 57 w 57"/>
                    <a:gd name="T7" fmla="*/ 24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24">
                      <a:moveTo>
                        <a:pt x="0" y="0"/>
                      </a:moveTo>
                      <a:lnTo>
                        <a:pt x="12" y="4"/>
                      </a:lnTo>
                      <a:lnTo>
                        <a:pt x="36" y="13"/>
                      </a:lnTo>
                      <a:lnTo>
                        <a:pt x="57" y="24"/>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62" name="Freeform 139">
                  <a:extLst>
                    <a:ext uri="{FF2B5EF4-FFF2-40B4-BE49-F238E27FC236}">
                      <a16:creationId xmlns:a16="http://schemas.microsoft.com/office/drawing/2014/main" id="{FDFA7CC1-CBD8-8A4A-BAA9-F3FCCA40FAA2}"/>
                    </a:ext>
                  </a:extLst>
                </p:cNvPr>
                <p:cNvSpPr>
                  <a:spLocks/>
                </p:cNvSpPr>
                <p:nvPr/>
              </p:nvSpPr>
              <p:spPr bwMode="auto">
                <a:xfrm>
                  <a:off x="1653" y="2394"/>
                  <a:ext cx="70" cy="5"/>
                </a:xfrm>
                <a:custGeom>
                  <a:avLst/>
                  <a:gdLst>
                    <a:gd name="T0" fmla="*/ 0 w 70"/>
                    <a:gd name="T1" fmla="*/ 2 h 5"/>
                    <a:gd name="T2" fmla="*/ 14 w 70"/>
                    <a:gd name="T3" fmla="*/ 1 h 5"/>
                    <a:gd name="T4" fmla="*/ 44 w 70"/>
                    <a:gd name="T5" fmla="*/ 0 h 5"/>
                    <a:gd name="T6" fmla="*/ 70 w 70"/>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5">
                      <a:moveTo>
                        <a:pt x="0" y="2"/>
                      </a:moveTo>
                      <a:lnTo>
                        <a:pt x="14" y="1"/>
                      </a:lnTo>
                      <a:lnTo>
                        <a:pt x="44" y="0"/>
                      </a:lnTo>
                      <a:lnTo>
                        <a:pt x="70" y="5"/>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63" name="Freeform 140">
                  <a:extLst>
                    <a:ext uri="{FF2B5EF4-FFF2-40B4-BE49-F238E27FC236}">
                      <a16:creationId xmlns:a16="http://schemas.microsoft.com/office/drawing/2014/main" id="{AF92DD16-2A41-7C4F-803C-884BB526FB2E}"/>
                    </a:ext>
                  </a:extLst>
                </p:cNvPr>
                <p:cNvSpPr>
                  <a:spLocks/>
                </p:cNvSpPr>
                <p:nvPr/>
              </p:nvSpPr>
              <p:spPr bwMode="auto">
                <a:xfrm>
                  <a:off x="2153" y="2452"/>
                  <a:ext cx="18" cy="63"/>
                </a:xfrm>
                <a:custGeom>
                  <a:avLst/>
                  <a:gdLst>
                    <a:gd name="T0" fmla="*/ 1 w 18"/>
                    <a:gd name="T1" fmla="*/ 63 h 63"/>
                    <a:gd name="T2" fmla="*/ 0 w 18"/>
                    <a:gd name="T3" fmla="*/ 52 h 63"/>
                    <a:gd name="T4" fmla="*/ 1 w 18"/>
                    <a:gd name="T5" fmla="*/ 36 h 63"/>
                    <a:gd name="T6" fmla="*/ 1 w 18"/>
                    <a:gd name="T7" fmla="*/ 25 h 63"/>
                    <a:gd name="T8" fmla="*/ 5 w 18"/>
                    <a:gd name="T9" fmla="*/ 14 h 63"/>
                    <a:gd name="T10" fmla="*/ 11 w 18"/>
                    <a:gd name="T11" fmla="*/ 8 h 63"/>
                    <a:gd name="T12" fmla="*/ 18 w 18"/>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63">
                      <a:moveTo>
                        <a:pt x="1" y="63"/>
                      </a:moveTo>
                      <a:lnTo>
                        <a:pt x="0" y="52"/>
                      </a:lnTo>
                      <a:lnTo>
                        <a:pt x="1" y="36"/>
                      </a:lnTo>
                      <a:lnTo>
                        <a:pt x="1" y="25"/>
                      </a:lnTo>
                      <a:lnTo>
                        <a:pt x="5" y="14"/>
                      </a:lnTo>
                      <a:lnTo>
                        <a:pt x="11" y="8"/>
                      </a:lnTo>
                      <a:lnTo>
                        <a:pt x="18" y="0"/>
                      </a:lnTo>
                    </a:path>
                  </a:pathLst>
                </a:custGeom>
                <a:noFill/>
                <a:ln w="635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64" name="Freeform 141">
                  <a:extLst>
                    <a:ext uri="{FF2B5EF4-FFF2-40B4-BE49-F238E27FC236}">
                      <a16:creationId xmlns:a16="http://schemas.microsoft.com/office/drawing/2014/main" id="{0125011F-4A62-7943-88D7-41441044EDCE}"/>
                    </a:ext>
                  </a:extLst>
                </p:cNvPr>
                <p:cNvSpPr>
                  <a:spLocks/>
                </p:cNvSpPr>
                <p:nvPr/>
              </p:nvSpPr>
              <p:spPr bwMode="auto">
                <a:xfrm>
                  <a:off x="2174" y="2459"/>
                  <a:ext cx="9" cy="28"/>
                </a:xfrm>
                <a:custGeom>
                  <a:avLst/>
                  <a:gdLst>
                    <a:gd name="T0" fmla="*/ 2 w 9"/>
                    <a:gd name="T1" fmla="*/ 28 h 28"/>
                    <a:gd name="T2" fmla="*/ 0 w 9"/>
                    <a:gd name="T3" fmla="*/ 23 h 28"/>
                    <a:gd name="T4" fmla="*/ 1 w 9"/>
                    <a:gd name="T5" fmla="*/ 18 h 28"/>
                    <a:gd name="T6" fmla="*/ 2 w 9"/>
                    <a:gd name="T7" fmla="*/ 14 h 28"/>
                    <a:gd name="T8" fmla="*/ 4 w 9"/>
                    <a:gd name="T9" fmla="*/ 9 h 28"/>
                    <a:gd name="T10" fmla="*/ 6 w 9"/>
                    <a:gd name="T11" fmla="*/ 6 h 28"/>
                    <a:gd name="T12" fmla="*/ 9 w 9"/>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28">
                      <a:moveTo>
                        <a:pt x="2" y="28"/>
                      </a:moveTo>
                      <a:lnTo>
                        <a:pt x="0" y="23"/>
                      </a:lnTo>
                      <a:lnTo>
                        <a:pt x="1" y="18"/>
                      </a:lnTo>
                      <a:lnTo>
                        <a:pt x="2" y="14"/>
                      </a:lnTo>
                      <a:lnTo>
                        <a:pt x="4" y="9"/>
                      </a:lnTo>
                      <a:lnTo>
                        <a:pt x="6" y="6"/>
                      </a:lnTo>
                      <a:lnTo>
                        <a:pt x="9" y="0"/>
                      </a:lnTo>
                    </a:path>
                  </a:pathLst>
                </a:custGeom>
                <a:noFill/>
                <a:ln w="635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65" name="Freeform 142">
                  <a:extLst>
                    <a:ext uri="{FF2B5EF4-FFF2-40B4-BE49-F238E27FC236}">
                      <a16:creationId xmlns:a16="http://schemas.microsoft.com/office/drawing/2014/main" id="{8F78553E-1481-AD42-9AB4-5240A7CD6D8E}"/>
                    </a:ext>
                  </a:extLst>
                </p:cNvPr>
                <p:cNvSpPr>
                  <a:spLocks/>
                </p:cNvSpPr>
                <p:nvPr/>
              </p:nvSpPr>
              <p:spPr bwMode="auto">
                <a:xfrm>
                  <a:off x="1612" y="2123"/>
                  <a:ext cx="705" cy="392"/>
                </a:xfrm>
                <a:custGeom>
                  <a:avLst/>
                  <a:gdLst>
                    <a:gd name="T0" fmla="*/ 682 w 705"/>
                    <a:gd name="T1" fmla="*/ 99 h 392"/>
                    <a:gd name="T2" fmla="*/ 634 w 705"/>
                    <a:gd name="T3" fmla="*/ 58 h 392"/>
                    <a:gd name="T4" fmla="*/ 544 w 705"/>
                    <a:gd name="T5" fmla="*/ 11 h 392"/>
                    <a:gd name="T6" fmla="*/ 474 w 705"/>
                    <a:gd name="T7" fmla="*/ 4 h 392"/>
                    <a:gd name="T8" fmla="*/ 356 w 705"/>
                    <a:gd name="T9" fmla="*/ 0 h 392"/>
                    <a:gd name="T10" fmla="*/ 283 w 705"/>
                    <a:gd name="T11" fmla="*/ 20 h 392"/>
                    <a:gd name="T12" fmla="*/ 221 w 705"/>
                    <a:gd name="T13" fmla="*/ 54 h 392"/>
                    <a:gd name="T14" fmla="*/ 207 w 705"/>
                    <a:gd name="T15" fmla="*/ 58 h 392"/>
                    <a:gd name="T16" fmla="*/ 153 w 705"/>
                    <a:gd name="T17" fmla="*/ 75 h 392"/>
                    <a:gd name="T18" fmla="*/ 100 w 705"/>
                    <a:gd name="T19" fmla="*/ 100 h 392"/>
                    <a:gd name="T20" fmla="*/ 34 w 705"/>
                    <a:gd name="T21" fmla="*/ 193 h 392"/>
                    <a:gd name="T22" fmla="*/ 29 w 705"/>
                    <a:gd name="T23" fmla="*/ 230 h 392"/>
                    <a:gd name="T24" fmla="*/ 0 w 705"/>
                    <a:gd name="T25" fmla="*/ 285 h 392"/>
                    <a:gd name="T26" fmla="*/ 10 w 705"/>
                    <a:gd name="T27" fmla="*/ 292 h 392"/>
                    <a:gd name="T28" fmla="*/ 12 w 705"/>
                    <a:gd name="T29" fmla="*/ 292 h 392"/>
                    <a:gd name="T30" fmla="*/ 10 w 705"/>
                    <a:gd name="T31" fmla="*/ 292 h 392"/>
                    <a:gd name="T32" fmla="*/ 18 w 705"/>
                    <a:gd name="T33" fmla="*/ 298 h 392"/>
                    <a:gd name="T34" fmla="*/ 67 w 705"/>
                    <a:gd name="T35" fmla="*/ 298 h 392"/>
                    <a:gd name="T36" fmla="*/ 134 w 705"/>
                    <a:gd name="T37" fmla="*/ 274 h 392"/>
                    <a:gd name="T38" fmla="*/ 147 w 705"/>
                    <a:gd name="T39" fmla="*/ 265 h 392"/>
                    <a:gd name="T40" fmla="*/ 147 w 705"/>
                    <a:gd name="T41" fmla="*/ 274 h 392"/>
                    <a:gd name="T42" fmla="*/ 153 w 705"/>
                    <a:gd name="T43" fmla="*/ 295 h 392"/>
                    <a:gd name="T44" fmla="*/ 173 w 705"/>
                    <a:gd name="T45" fmla="*/ 312 h 392"/>
                    <a:gd name="T46" fmla="*/ 186 w 705"/>
                    <a:gd name="T47" fmla="*/ 302 h 392"/>
                    <a:gd name="T48" fmla="*/ 181 w 705"/>
                    <a:gd name="T49" fmla="*/ 270 h 392"/>
                    <a:gd name="T50" fmla="*/ 213 w 705"/>
                    <a:gd name="T51" fmla="*/ 265 h 392"/>
                    <a:gd name="T52" fmla="*/ 249 w 705"/>
                    <a:gd name="T53" fmla="*/ 269 h 392"/>
                    <a:gd name="T54" fmla="*/ 299 w 705"/>
                    <a:gd name="T55" fmla="*/ 264 h 392"/>
                    <a:gd name="T56" fmla="*/ 321 w 705"/>
                    <a:gd name="T57" fmla="*/ 266 h 392"/>
                    <a:gd name="T58" fmla="*/ 345 w 705"/>
                    <a:gd name="T59" fmla="*/ 261 h 392"/>
                    <a:gd name="T60" fmla="*/ 376 w 705"/>
                    <a:gd name="T61" fmla="*/ 257 h 392"/>
                    <a:gd name="T62" fmla="*/ 409 w 705"/>
                    <a:gd name="T63" fmla="*/ 268 h 392"/>
                    <a:gd name="T64" fmla="*/ 419 w 705"/>
                    <a:gd name="T65" fmla="*/ 265 h 392"/>
                    <a:gd name="T66" fmla="*/ 458 w 705"/>
                    <a:gd name="T67" fmla="*/ 274 h 392"/>
                    <a:gd name="T68" fmla="*/ 497 w 705"/>
                    <a:gd name="T69" fmla="*/ 280 h 392"/>
                    <a:gd name="T70" fmla="*/ 577 w 705"/>
                    <a:gd name="T71" fmla="*/ 293 h 392"/>
                    <a:gd name="T72" fmla="*/ 548 w 705"/>
                    <a:gd name="T73" fmla="*/ 319 h 392"/>
                    <a:gd name="T74" fmla="*/ 531 w 705"/>
                    <a:gd name="T75" fmla="*/ 335 h 392"/>
                    <a:gd name="T76" fmla="*/ 528 w 705"/>
                    <a:gd name="T77" fmla="*/ 368 h 392"/>
                    <a:gd name="T78" fmla="*/ 537 w 705"/>
                    <a:gd name="T79" fmla="*/ 390 h 392"/>
                    <a:gd name="T80" fmla="*/ 548 w 705"/>
                    <a:gd name="T81" fmla="*/ 390 h 392"/>
                    <a:gd name="T82" fmla="*/ 562 w 705"/>
                    <a:gd name="T83" fmla="*/ 362 h 392"/>
                    <a:gd name="T84" fmla="*/ 559 w 705"/>
                    <a:gd name="T85" fmla="*/ 376 h 392"/>
                    <a:gd name="T86" fmla="*/ 575 w 705"/>
                    <a:gd name="T87" fmla="*/ 384 h 392"/>
                    <a:gd name="T88" fmla="*/ 577 w 705"/>
                    <a:gd name="T89" fmla="*/ 358 h 392"/>
                    <a:gd name="T90" fmla="*/ 593 w 705"/>
                    <a:gd name="T91" fmla="*/ 320 h 392"/>
                    <a:gd name="T92" fmla="*/ 596 w 705"/>
                    <a:gd name="T93" fmla="*/ 311 h 392"/>
                    <a:gd name="T94" fmla="*/ 631 w 705"/>
                    <a:gd name="T95" fmla="*/ 269 h 392"/>
                    <a:gd name="T96" fmla="*/ 644 w 705"/>
                    <a:gd name="T97" fmla="*/ 251 h 392"/>
                    <a:gd name="T98" fmla="*/ 653 w 705"/>
                    <a:gd name="T99" fmla="*/ 231 h 392"/>
                    <a:gd name="T100" fmla="*/ 683 w 705"/>
                    <a:gd name="T101" fmla="*/ 209 h 392"/>
                    <a:gd name="T102" fmla="*/ 697 w 705"/>
                    <a:gd name="T103" fmla="*/ 184 h 392"/>
                    <a:gd name="T104" fmla="*/ 705 w 705"/>
                    <a:gd name="T105" fmla="*/ 149 h 392"/>
                    <a:gd name="T106" fmla="*/ 695 w 705"/>
                    <a:gd name="T107" fmla="*/ 114 h 3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05" h="392">
                      <a:moveTo>
                        <a:pt x="695" y="114"/>
                      </a:moveTo>
                      <a:lnTo>
                        <a:pt x="691" y="110"/>
                      </a:lnTo>
                      <a:lnTo>
                        <a:pt x="685" y="102"/>
                      </a:lnTo>
                      <a:lnTo>
                        <a:pt x="682" y="99"/>
                      </a:lnTo>
                      <a:lnTo>
                        <a:pt x="671" y="86"/>
                      </a:lnTo>
                      <a:lnTo>
                        <a:pt x="654" y="73"/>
                      </a:lnTo>
                      <a:lnTo>
                        <a:pt x="634" y="58"/>
                      </a:lnTo>
                      <a:lnTo>
                        <a:pt x="612" y="43"/>
                      </a:lnTo>
                      <a:lnTo>
                        <a:pt x="589" y="31"/>
                      </a:lnTo>
                      <a:lnTo>
                        <a:pt x="566" y="19"/>
                      </a:lnTo>
                      <a:lnTo>
                        <a:pt x="544" y="11"/>
                      </a:lnTo>
                      <a:lnTo>
                        <a:pt x="525" y="7"/>
                      </a:lnTo>
                      <a:lnTo>
                        <a:pt x="502" y="5"/>
                      </a:lnTo>
                      <a:lnTo>
                        <a:pt x="474" y="4"/>
                      </a:lnTo>
                      <a:lnTo>
                        <a:pt x="442" y="2"/>
                      </a:lnTo>
                      <a:lnTo>
                        <a:pt x="409" y="1"/>
                      </a:lnTo>
                      <a:lnTo>
                        <a:pt x="380" y="1"/>
                      </a:lnTo>
                      <a:lnTo>
                        <a:pt x="356" y="0"/>
                      </a:lnTo>
                      <a:lnTo>
                        <a:pt x="341" y="1"/>
                      </a:lnTo>
                      <a:lnTo>
                        <a:pt x="315" y="7"/>
                      </a:lnTo>
                      <a:lnTo>
                        <a:pt x="283" y="20"/>
                      </a:lnTo>
                      <a:lnTo>
                        <a:pt x="252" y="35"/>
                      </a:lnTo>
                      <a:lnTo>
                        <a:pt x="233" y="46"/>
                      </a:lnTo>
                      <a:lnTo>
                        <a:pt x="221" y="54"/>
                      </a:lnTo>
                      <a:lnTo>
                        <a:pt x="211" y="58"/>
                      </a:lnTo>
                      <a:lnTo>
                        <a:pt x="207" y="58"/>
                      </a:lnTo>
                      <a:lnTo>
                        <a:pt x="196" y="62"/>
                      </a:lnTo>
                      <a:lnTo>
                        <a:pt x="173" y="70"/>
                      </a:lnTo>
                      <a:lnTo>
                        <a:pt x="153" y="75"/>
                      </a:lnTo>
                      <a:lnTo>
                        <a:pt x="135" y="80"/>
                      </a:lnTo>
                      <a:lnTo>
                        <a:pt x="114" y="90"/>
                      </a:lnTo>
                      <a:lnTo>
                        <a:pt x="100" y="100"/>
                      </a:lnTo>
                      <a:lnTo>
                        <a:pt x="91" y="114"/>
                      </a:lnTo>
                      <a:lnTo>
                        <a:pt x="69" y="143"/>
                      </a:lnTo>
                      <a:lnTo>
                        <a:pt x="47" y="175"/>
                      </a:lnTo>
                      <a:lnTo>
                        <a:pt x="34" y="193"/>
                      </a:lnTo>
                      <a:lnTo>
                        <a:pt x="30" y="204"/>
                      </a:lnTo>
                      <a:lnTo>
                        <a:pt x="29" y="219"/>
                      </a:lnTo>
                      <a:lnTo>
                        <a:pt x="29" y="230"/>
                      </a:lnTo>
                      <a:lnTo>
                        <a:pt x="23" y="241"/>
                      </a:lnTo>
                      <a:lnTo>
                        <a:pt x="11" y="260"/>
                      </a:lnTo>
                      <a:lnTo>
                        <a:pt x="0" y="285"/>
                      </a:lnTo>
                      <a:lnTo>
                        <a:pt x="0" y="290"/>
                      </a:lnTo>
                      <a:lnTo>
                        <a:pt x="5" y="293"/>
                      </a:lnTo>
                      <a:lnTo>
                        <a:pt x="10" y="292"/>
                      </a:lnTo>
                      <a:lnTo>
                        <a:pt x="11" y="292"/>
                      </a:lnTo>
                      <a:lnTo>
                        <a:pt x="12" y="292"/>
                      </a:lnTo>
                      <a:lnTo>
                        <a:pt x="11" y="292"/>
                      </a:lnTo>
                      <a:lnTo>
                        <a:pt x="10" y="292"/>
                      </a:lnTo>
                      <a:lnTo>
                        <a:pt x="13" y="294"/>
                      </a:lnTo>
                      <a:lnTo>
                        <a:pt x="18" y="298"/>
                      </a:lnTo>
                      <a:lnTo>
                        <a:pt x="20" y="300"/>
                      </a:lnTo>
                      <a:lnTo>
                        <a:pt x="46" y="309"/>
                      </a:lnTo>
                      <a:lnTo>
                        <a:pt x="67" y="298"/>
                      </a:lnTo>
                      <a:lnTo>
                        <a:pt x="76" y="290"/>
                      </a:lnTo>
                      <a:lnTo>
                        <a:pt x="106" y="290"/>
                      </a:lnTo>
                      <a:lnTo>
                        <a:pt x="134" y="274"/>
                      </a:lnTo>
                      <a:lnTo>
                        <a:pt x="147" y="265"/>
                      </a:lnTo>
                      <a:lnTo>
                        <a:pt x="148" y="265"/>
                      </a:lnTo>
                      <a:lnTo>
                        <a:pt x="147" y="274"/>
                      </a:lnTo>
                      <a:lnTo>
                        <a:pt x="148" y="283"/>
                      </a:lnTo>
                      <a:lnTo>
                        <a:pt x="150" y="289"/>
                      </a:lnTo>
                      <a:lnTo>
                        <a:pt x="153" y="295"/>
                      </a:lnTo>
                      <a:lnTo>
                        <a:pt x="158" y="301"/>
                      </a:lnTo>
                      <a:lnTo>
                        <a:pt x="167" y="308"/>
                      </a:lnTo>
                      <a:lnTo>
                        <a:pt x="173" y="312"/>
                      </a:lnTo>
                      <a:lnTo>
                        <a:pt x="180" y="313"/>
                      </a:lnTo>
                      <a:lnTo>
                        <a:pt x="183" y="311"/>
                      </a:lnTo>
                      <a:lnTo>
                        <a:pt x="186" y="302"/>
                      </a:lnTo>
                      <a:lnTo>
                        <a:pt x="186" y="289"/>
                      </a:lnTo>
                      <a:lnTo>
                        <a:pt x="180" y="277"/>
                      </a:lnTo>
                      <a:lnTo>
                        <a:pt x="181" y="270"/>
                      </a:lnTo>
                      <a:lnTo>
                        <a:pt x="188" y="266"/>
                      </a:lnTo>
                      <a:lnTo>
                        <a:pt x="204" y="265"/>
                      </a:lnTo>
                      <a:lnTo>
                        <a:pt x="213" y="265"/>
                      </a:lnTo>
                      <a:lnTo>
                        <a:pt x="223" y="266"/>
                      </a:lnTo>
                      <a:lnTo>
                        <a:pt x="237" y="269"/>
                      </a:lnTo>
                      <a:lnTo>
                        <a:pt x="249" y="269"/>
                      </a:lnTo>
                      <a:lnTo>
                        <a:pt x="266" y="267"/>
                      </a:lnTo>
                      <a:lnTo>
                        <a:pt x="286" y="262"/>
                      </a:lnTo>
                      <a:lnTo>
                        <a:pt x="299" y="264"/>
                      </a:lnTo>
                      <a:lnTo>
                        <a:pt x="310" y="266"/>
                      </a:lnTo>
                      <a:lnTo>
                        <a:pt x="317" y="266"/>
                      </a:lnTo>
                      <a:lnTo>
                        <a:pt x="321" y="266"/>
                      </a:lnTo>
                      <a:lnTo>
                        <a:pt x="325" y="264"/>
                      </a:lnTo>
                      <a:lnTo>
                        <a:pt x="333" y="262"/>
                      </a:lnTo>
                      <a:lnTo>
                        <a:pt x="345" y="261"/>
                      </a:lnTo>
                      <a:lnTo>
                        <a:pt x="360" y="260"/>
                      </a:lnTo>
                      <a:lnTo>
                        <a:pt x="371" y="256"/>
                      </a:lnTo>
                      <a:lnTo>
                        <a:pt x="376" y="257"/>
                      </a:lnTo>
                      <a:lnTo>
                        <a:pt x="387" y="261"/>
                      </a:lnTo>
                      <a:lnTo>
                        <a:pt x="405" y="268"/>
                      </a:lnTo>
                      <a:lnTo>
                        <a:pt x="409" y="268"/>
                      </a:lnTo>
                      <a:lnTo>
                        <a:pt x="416" y="266"/>
                      </a:lnTo>
                      <a:lnTo>
                        <a:pt x="419" y="265"/>
                      </a:lnTo>
                      <a:lnTo>
                        <a:pt x="428" y="267"/>
                      </a:lnTo>
                      <a:lnTo>
                        <a:pt x="446" y="270"/>
                      </a:lnTo>
                      <a:lnTo>
                        <a:pt x="458" y="274"/>
                      </a:lnTo>
                      <a:lnTo>
                        <a:pt x="468" y="277"/>
                      </a:lnTo>
                      <a:lnTo>
                        <a:pt x="484" y="279"/>
                      </a:lnTo>
                      <a:lnTo>
                        <a:pt x="497" y="280"/>
                      </a:lnTo>
                      <a:lnTo>
                        <a:pt x="521" y="284"/>
                      </a:lnTo>
                      <a:lnTo>
                        <a:pt x="558" y="290"/>
                      </a:lnTo>
                      <a:lnTo>
                        <a:pt x="577" y="293"/>
                      </a:lnTo>
                      <a:lnTo>
                        <a:pt x="571" y="298"/>
                      </a:lnTo>
                      <a:lnTo>
                        <a:pt x="559" y="309"/>
                      </a:lnTo>
                      <a:lnTo>
                        <a:pt x="548" y="319"/>
                      </a:lnTo>
                      <a:lnTo>
                        <a:pt x="540" y="327"/>
                      </a:lnTo>
                      <a:lnTo>
                        <a:pt x="533" y="333"/>
                      </a:lnTo>
                      <a:lnTo>
                        <a:pt x="531" y="335"/>
                      </a:lnTo>
                      <a:lnTo>
                        <a:pt x="529" y="347"/>
                      </a:lnTo>
                      <a:lnTo>
                        <a:pt x="528" y="368"/>
                      </a:lnTo>
                      <a:lnTo>
                        <a:pt x="527" y="384"/>
                      </a:lnTo>
                      <a:lnTo>
                        <a:pt x="531" y="388"/>
                      </a:lnTo>
                      <a:lnTo>
                        <a:pt x="537" y="390"/>
                      </a:lnTo>
                      <a:lnTo>
                        <a:pt x="540" y="390"/>
                      </a:lnTo>
                      <a:lnTo>
                        <a:pt x="543" y="392"/>
                      </a:lnTo>
                      <a:lnTo>
                        <a:pt x="548" y="390"/>
                      </a:lnTo>
                      <a:lnTo>
                        <a:pt x="551" y="389"/>
                      </a:lnTo>
                      <a:lnTo>
                        <a:pt x="555" y="364"/>
                      </a:lnTo>
                      <a:lnTo>
                        <a:pt x="562" y="362"/>
                      </a:lnTo>
                      <a:lnTo>
                        <a:pt x="561" y="365"/>
                      </a:lnTo>
                      <a:lnTo>
                        <a:pt x="561" y="370"/>
                      </a:lnTo>
                      <a:lnTo>
                        <a:pt x="559" y="376"/>
                      </a:lnTo>
                      <a:lnTo>
                        <a:pt x="562" y="385"/>
                      </a:lnTo>
                      <a:lnTo>
                        <a:pt x="570" y="385"/>
                      </a:lnTo>
                      <a:lnTo>
                        <a:pt x="575" y="384"/>
                      </a:lnTo>
                      <a:lnTo>
                        <a:pt x="574" y="365"/>
                      </a:lnTo>
                      <a:lnTo>
                        <a:pt x="577" y="358"/>
                      </a:lnTo>
                      <a:lnTo>
                        <a:pt x="582" y="345"/>
                      </a:lnTo>
                      <a:lnTo>
                        <a:pt x="589" y="331"/>
                      </a:lnTo>
                      <a:lnTo>
                        <a:pt x="593" y="320"/>
                      </a:lnTo>
                      <a:lnTo>
                        <a:pt x="595" y="313"/>
                      </a:lnTo>
                      <a:lnTo>
                        <a:pt x="596" y="311"/>
                      </a:lnTo>
                      <a:lnTo>
                        <a:pt x="604" y="301"/>
                      </a:lnTo>
                      <a:lnTo>
                        <a:pt x="619" y="282"/>
                      </a:lnTo>
                      <a:lnTo>
                        <a:pt x="631" y="269"/>
                      </a:lnTo>
                      <a:lnTo>
                        <a:pt x="636" y="262"/>
                      </a:lnTo>
                      <a:lnTo>
                        <a:pt x="641" y="255"/>
                      </a:lnTo>
                      <a:lnTo>
                        <a:pt x="644" y="251"/>
                      </a:lnTo>
                      <a:lnTo>
                        <a:pt x="649" y="246"/>
                      </a:lnTo>
                      <a:lnTo>
                        <a:pt x="656" y="237"/>
                      </a:lnTo>
                      <a:lnTo>
                        <a:pt x="653" y="231"/>
                      </a:lnTo>
                      <a:lnTo>
                        <a:pt x="656" y="225"/>
                      </a:lnTo>
                      <a:lnTo>
                        <a:pt x="673" y="215"/>
                      </a:lnTo>
                      <a:lnTo>
                        <a:pt x="683" y="209"/>
                      </a:lnTo>
                      <a:lnTo>
                        <a:pt x="695" y="190"/>
                      </a:lnTo>
                      <a:lnTo>
                        <a:pt x="697" y="184"/>
                      </a:lnTo>
                      <a:lnTo>
                        <a:pt x="700" y="173"/>
                      </a:lnTo>
                      <a:lnTo>
                        <a:pt x="705" y="164"/>
                      </a:lnTo>
                      <a:lnTo>
                        <a:pt x="705" y="149"/>
                      </a:lnTo>
                      <a:lnTo>
                        <a:pt x="698" y="125"/>
                      </a:lnTo>
                      <a:lnTo>
                        <a:pt x="695" y="114"/>
                      </a:lnTo>
                      <a:close/>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66" name="Freeform 143">
                  <a:extLst>
                    <a:ext uri="{FF2B5EF4-FFF2-40B4-BE49-F238E27FC236}">
                      <a16:creationId xmlns:a16="http://schemas.microsoft.com/office/drawing/2014/main" id="{3C4B36EC-476F-6C4E-8533-B3AE670B5631}"/>
                    </a:ext>
                  </a:extLst>
                </p:cNvPr>
                <p:cNvSpPr>
                  <a:spLocks/>
                </p:cNvSpPr>
                <p:nvPr/>
              </p:nvSpPr>
              <p:spPr bwMode="auto">
                <a:xfrm>
                  <a:off x="1770" y="2420"/>
                  <a:ext cx="17" cy="18"/>
                </a:xfrm>
                <a:custGeom>
                  <a:avLst/>
                  <a:gdLst>
                    <a:gd name="T0" fmla="*/ 17 w 17"/>
                    <a:gd name="T1" fmla="*/ 18 h 18"/>
                    <a:gd name="T2" fmla="*/ 9 w 17"/>
                    <a:gd name="T3" fmla="*/ 11 h 18"/>
                    <a:gd name="T4" fmla="*/ 3 w 17"/>
                    <a:gd name="T5" fmla="*/ 3 h 18"/>
                    <a:gd name="T6" fmla="*/ 0 w 17"/>
                    <a:gd name="T7" fmla="*/ 0 h 18"/>
                    <a:gd name="T8" fmla="*/ 0 w 17"/>
                    <a:gd name="T9" fmla="*/ 0 h 18"/>
                    <a:gd name="T10" fmla="*/ 17 w 17"/>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8">
                      <a:moveTo>
                        <a:pt x="17" y="18"/>
                      </a:moveTo>
                      <a:lnTo>
                        <a:pt x="9" y="11"/>
                      </a:lnTo>
                      <a:lnTo>
                        <a:pt x="3" y="3"/>
                      </a:lnTo>
                      <a:lnTo>
                        <a:pt x="0" y="0"/>
                      </a:lnTo>
                      <a:lnTo>
                        <a:pt x="17" y="18"/>
                      </a:lnTo>
                      <a:close/>
                    </a:path>
                  </a:pathLst>
                </a:custGeom>
                <a:solidFill>
                  <a:srgbClr val="BFB6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267" name="Freeform 144">
                  <a:extLst>
                    <a:ext uri="{FF2B5EF4-FFF2-40B4-BE49-F238E27FC236}">
                      <a16:creationId xmlns:a16="http://schemas.microsoft.com/office/drawing/2014/main" id="{602554A6-C4DF-944C-B575-7E01941278F1}"/>
                    </a:ext>
                  </a:extLst>
                </p:cNvPr>
                <p:cNvSpPr>
                  <a:spLocks/>
                </p:cNvSpPr>
                <p:nvPr/>
              </p:nvSpPr>
              <p:spPr bwMode="auto">
                <a:xfrm>
                  <a:off x="1768" y="2418"/>
                  <a:ext cx="17" cy="18"/>
                </a:xfrm>
                <a:custGeom>
                  <a:avLst/>
                  <a:gdLst>
                    <a:gd name="T0" fmla="*/ 17 w 17"/>
                    <a:gd name="T1" fmla="*/ 18 h 18"/>
                    <a:gd name="T2" fmla="*/ 9 w 17"/>
                    <a:gd name="T3" fmla="*/ 11 h 18"/>
                    <a:gd name="T4" fmla="*/ 2 w 17"/>
                    <a:gd name="T5" fmla="*/ 3 h 18"/>
                    <a:gd name="T6" fmla="*/ 0 w 17"/>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8">
                      <a:moveTo>
                        <a:pt x="17" y="18"/>
                      </a:moveTo>
                      <a:lnTo>
                        <a:pt x="9" y="11"/>
                      </a:lnTo>
                      <a:lnTo>
                        <a:pt x="2" y="3"/>
                      </a:lnTo>
                      <a:lnTo>
                        <a:pt x="0" y="0"/>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68" name="Line 145">
                  <a:extLst>
                    <a:ext uri="{FF2B5EF4-FFF2-40B4-BE49-F238E27FC236}">
                      <a16:creationId xmlns:a16="http://schemas.microsoft.com/office/drawing/2014/main" id="{B376E786-43F8-B448-82DD-9DECCBB49C8F}"/>
                    </a:ext>
                  </a:extLst>
                </p:cNvPr>
                <p:cNvSpPr>
                  <a:spLocks noChangeShapeType="1"/>
                </p:cNvSpPr>
                <p:nvPr/>
              </p:nvSpPr>
              <p:spPr bwMode="auto">
                <a:xfrm>
                  <a:off x="1770" y="2420"/>
                  <a:ext cx="1" cy="1"/>
                </a:xfrm>
                <a:prstGeom prst="line">
                  <a:avLst/>
                </a:prstGeom>
                <a:noFill/>
                <a:ln w="1588">
                  <a:solidFill>
                    <a:srgbClr val="3F3229"/>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269" name="Freeform 146">
                  <a:extLst>
                    <a:ext uri="{FF2B5EF4-FFF2-40B4-BE49-F238E27FC236}">
                      <a16:creationId xmlns:a16="http://schemas.microsoft.com/office/drawing/2014/main" id="{65AAB8D7-329D-7E46-88E5-9FEEAAD21FE9}"/>
                    </a:ext>
                  </a:extLst>
                </p:cNvPr>
                <p:cNvSpPr>
                  <a:spLocks/>
                </p:cNvSpPr>
                <p:nvPr/>
              </p:nvSpPr>
              <p:spPr bwMode="auto">
                <a:xfrm>
                  <a:off x="1779" y="2411"/>
                  <a:ext cx="22" cy="11"/>
                </a:xfrm>
                <a:custGeom>
                  <a:avLst/>
                  <a:gdLst>
                    <a:gd name="T0" fmla="*/ 22 w 22"/>
                    <a:gd name="T1" fmla="*/ 7 h 11"/>
                    <a:gd name="T2" fmla="*/ 21 w 22"/>
                    <a:gd name="T3" fmla="*/ 8 h 11"/>
                    <a:gd name="T4" fmla="*/ 20 w 22"/>
                    <a:gd name="T5" fmla="*/ 10 h 11"/>
                    <a:gd name="T6" fmla="*/ 18 w 22"/>
                    <a:gd name="T7" fmla="*/ 11 h 11"/>
                    <a:gd name="T8" fmla="*/ 9 w 22"/>
                    <a:gd name="T9" fmla="*/ 7 h 11"/>
                    <a:gd name="T10" fmla="*/ 2 w 22"/>
                    <a:gd name="T11" fmla="*/ 2 h 11"/>
                    <a:gd name="T12" fmla="*/ 0 w 22"/>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11">
                      <a:moveTo>
                        <a:pt x="22" y="7"/>
                      </a:moveTo>
                      <a:lnTo>
                        <a:pt x="21" y="8"/>
                      </a:lnTo>
                      <a:lnTo>
                        <a:pt x="20" y="10"/>
                      </a:lnTo>
                      <a:lnTo>
                        <a:pt x="18" y="11"/>
                      </a:lnTo>
                      <a:lnTo>
                        <a:pt x="9" y="7"/>
                      </a:lnTo>
                      <a:lnTo>
                        <a:pt x="2" y="2"/>
                      </a:lnTo>
                      <a:lnTo>
                        <a:pt x="0" y="0"/>
                      </a:lnTo>
                    </a:path>
                  </a:pathLst>
                </a:custGeom>
                <a:noFill/>
                <a:ln w="635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70" name="Line 147">
                  <a:extLst>
                    <a:ext uri="{FF2B5EF4-FFF2-40B4-BE49-F238E27FC236}">
                      <a16:creationId xmlns:a16="http://schemas.microsoft.com/office/drawing/2014/main" id="{576A8149-2BFE-434C-B63F-0AD20F9672C6}"/>
                    </a:ext>
                  </a:extLst>
                </p:cNvPr>
                <p:cNvSpPr>
                  <a:spLocks noChangeShapeType="1"/>
                </p:cNvSpPr>
                <p:nvPr/>
              </p:nvSpPr>
              <p:spPr bwMode="auto">
                <a:xfrm>
                  <a:off x="1781" y="2413"/>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271" name="Freeform 148">
                  <a:extLst>
                    <a:ext uri="{FF2B5EF4-FFF2-40B4-BE49-F238E27FC236}">
                      <a16:creationId xmlns:a16="http://schemas.microsoft.com/office/drawing/2014/main" id="{CD780A31-65E3-724D-B6D0-24E6901F7E4A}"/>
                    </a:ext>
                  </a:extLst>
                </p:cNvPr>
                <p:cNvSpPr>
                  <a:spLocks/>
                </p:cNvSpPr>
                <p:nvPr/>
              </p:nvSpPr>
              <p:spPr bwMode="auto">
                <a:xfrm>
                  <a:off x="1769" y="2408"/>
                  <a:ext cx="31" cy="22"/>
                </a:xfrm>
                <a:custGeom>
                  <a:avLst/>
                  <a:gdLst>
                    <a:gd name="T0" fmla="*/ 31 w 31"/>
                    <a:gd name="T1" fmla="*/ 22 h 22"/>
                    <a:gd name="T2" fmla="*/ 19 w 31"/>
                    <a:gd name="T3" fmla="*/ 20 h 22"/>
                    <a:gd name="T4" fmla="*/ 8 w 31"/>
                    <a:gd name="T5" fmla="*/ 12 h 22"/>
                    <a:gd name="T6" fmla="*/ 0 w 31"/>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2">
                      <a:moveTo>
                        <a:pt x="31" y="22"/>
                      </a:moveTo>
                      <a:lnTo>
                        <a:pt x="19" y="20"/>
                      </a:lnTo>
                      <a:lnTo>
                        <a:pt x="8" y="12"/>
                      </a:lnTo>
                      <a:lnTo>
                        <a:pt x="0" y="0"/>
                      </a:lnTo>
                    </a:path>
                  </a:pathLst>
                </a:custGeom>
                <a:noFill/>
                <a:ln w="635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72" name="Freeform 149">
                  <a:extLst>
                    <a:ext uri="{FF2B5EF4-FFF2-40B4-BE49-F238E27FC236}">
                      <a16:creationId xmlns:a16="http://schemas.microsoft.com/office/drawing/2014/main" id="{336B2775-349C-2641-B125-E715EEC42AD2}"/>
                    </a:ext>
                  </a:extLst>
                </p:cNvPr>
                <p:cNvSpPr>
                  <a:spLocks/>
                </p:cNvSpPr>
                <p:nvPr/>
              </p:nvSpPr>
              <p:spPr bwMode="auto">
                <a:xfrm>
                  <a:off x="2110" y="2362"/>
                  <a:ext cx="154" cy="94"/>
                </a:xfrm>
                <a:custGeom>
                  <a:avLst/>
                  <a:gdLst>
                    <a:gd name="T0" fmla="*/ 154 w 154"/>
                    <a:gd name="T1" fmla="*/ 0 h 94"/>
                    <a:gd name="T2" fmla="*/ 152 w 154"/>
                    <a:gd name="T3" fmla="*/ 9 h 94"/>
                    <a:gd name="T4" fmla="*/ 147 w 154"/>
                    <a:gd name="T5" fmla="*/ 24 h 94"/>
                    <a:gd name="T6" fmla="*/ 140 w 154"/>
                    <a:gd name="T7" fmla="*/ 32 h 94"/>
                    <a:gd name="T8" fmla="*/ 140 w 154"/>
                    <a:gd name="T9" fmla="*/ 32 h 94"/>
                    <a:gd name="T10" fmla="*/ 125 w 154"/>
                    <a:gd name="T11" fmla="*/ 36 h 94"/>
                    <a:gd name="T12" fmla="*/ 107 w 154"/>
                    <a:gd name="T13" fmla="*/ 43 h 94"/>
                    <a:gd name="T14" fmla="*/ 98 w 154"/>
                    <a:gd name="T15" fmla="*/ 46 h 94"/>
                    <a:gd name="T16" fmla="*/ 98 w 154"/>
                    <a:gd name="T17" fmla="*/ 46 h 94"/>
                    <a:gd name="T18" fmla="*/ 98 w 154"/>
                    <a:gd name="T19" fmla="*/ 46 h 94"/>
                    <a:gd name="T20" fmla="*/ 96 w 154"/>
                    <a:gd name="T21" fmla="*/ 48 h 94"/>
                    <a:gd name="T22" fmla="*/ 89 w 154"/>
                    <a:gd name="T23" fmla="*/ 52 h 94"/>
                    <a:gd name="T24" fmla="*/ 80 w 154"/>
                    <a:gd name="T25" fmla="*/ 58 h 94"/>
                    <a:gd name="T26" fmla="*/ 80 w 154"/>
                    <a:gd name="T27" fmla="*/ 58 h 94"/>
                    <a:gd name="T28" fmla="*/ 67 w 154"/>
                    <a:gd name="T29" fmla="*/ 66 h 94"/>
                    <a:gd name="T30" fmla="*/ 54 w 154"/>
                    <a:gd name="T31" fmla="*/ 74 h 94"/>
                    <a:gd name="T32" fmla="*/ 48 w 154"/>
                    <a:gd name="T33" fmla="*/ 78 h 94"/>
                    <a:gd name="T34" fmla="*/ 48 w 154"/>
                    <a:gd name="T35" fmla="*/ 78 h 94"/>
                    <a:gd name="T36" fmla="*/ 38 w 154"/>
                    <a:gd name="T37" fmla="*/ 94 h 94"/>
                    <a:gd name="T38" fmla="*/ 38 w 154"/>
                    <a:gd name="T39" fmla="*/ 94 h 94"/>
                    <a:gd name="T40" fmla="*/ 34 w 154"/>
                    <a:gd name="T41" fmla="*/ 92 h 94"/>
                    <a:gd name="T42" fmla="*/ 27 w 154"/>
                    <a:gd name="T43" fmla="*/ 88 h 94"/>
                    <a:gd name="T44" fmla="*/ 30 w 154"/>
                    <a:gd name="T45" fmla="*/ 79 h 94"/>
                    <a:gd name="T46" fmla="*/ 30 w 154"/>
                    <a:gd name="T47" fmla="*/ 79 h 94"/>
                    <a:gd name="T48" fmla="*/ 33 w 154"/>
                    <a:gd name="T49" fmla="*/ 74 h 94"/>
                    <a:gd name="T50" fmla="*/ 34 w 154"/>
                    <a:gd name="T51" fmla="*/ 69 h 94"/>
                    <a:gd name="T52" fmla="*/ 34 w 154"/>
                    <a:gd name="T53" fmla="*/ 67 h 94"/>
                    <a:gd name="T54" fmla="*/ 34 w 154"/>
                    <a:gd name="T55" fmla="*/ 67 h 94"/>
                    <a:gd name="T56" fmla="*/ 16 w 154"/>
                    <a:gd name="T57" fmla="*/ 84 h 94"/>
                    <a:gd name="T58" fmla="*/ 6 w 154"/>
                    <a:gd name="T59" fmla="*/ 79 h 94"/>
                    <a:gd name="T60" fmla="*/ 6 w 154"/>
                    <a:gd name="T61" fmla="*/ 79 h 94"/>
                    <a:gd name="T62" fmla="*/ 4 w 154"/>
                    <a:gd name="T63" fmla="*/ 77 h 94"/>
                    <a:gd name="T64" fmla="*/ 0 w 154"/>
                    <a:gd name="T65" fmla="*/ 72 h 94"/>
                    <a:gd name="T66" fmla="*/ 0 w 154"/>
                    <a:gd name="T67" fmla="*/ 66 h 94"/>
                    <a:gd name="T68" fmla="*/ 0 w 154"/>
                    <a:gd name="T69" fmla="*/ 66 h 94"/>
                    <a:gd name="T70" fmla="*/ 5 w 154"/>
                    <a:gd name="T71" fmla="*/ 59 h 94"/>
                    <a:gd name="T72" fmla="*/ 11 w 154"/>
                    <a:gd name="T73" fmla="*/ 51 h 94"/>
                    <a:gd name="T74" fmla="*/ 15 w 154"/>
                    <a:gd name="T75" fmla="*/ 48 h 94"/>
                    <a:gd name="T76" fmla="*/ 15 w 154"/>
                    <a:gd name="T77" fmla="*/ 48 h 94"/>
                    <a:gd name="T78" fmla="*/ 30 w 154"/>
                    <a:gd name="T79" fmla="*/ 29 h 94"/>
                    <a:gd name="T80" fmla="*/ 30 w 154"/>
                    <a:gd name="T81" fmla="*/ 29 h 94"/>
                    <a:gd name="T82" fmla="*/ 34 w 154"/>
                    <a:gd name="T83" fmla="*/ 28 h 94"/>
                    <a:gd name="T84" fmla="*/ 42 w 154"/>
                    <a:gd name="T85" fmla="*/ 27 h 94"/>
                    <a:gd name="T86" fmla="*/ 54 w 154"/>
                    <a:gd name="T87" fmla="*/ 26 h 94"/>
                    <a:gd name="T88" fmla="*/ 54 w 154"/>
                    <a:gd name="T89" fmla="*/ 26 h 94"/>
                    <a:gd name="T90" fmla="*/ 68 w 154"/>
                    <a:gd name="T91" fmla="*/ 25 h 94"/>
                    <a:gd name="T92" fmla="*/ 85 w 154"/>
                    <a:gd name="T93" fmla="*/ 25 h 94"/>
                    <a:gd name="T94" fmla="*/ 93 w 154"/>
                    <a:gd name="T95" fmla="*/ 25 h 94"/>
                    <a:gd name="T96" fmla="*/ 93 w 154"/>
                    <a:gd name="T97" fmla="*/ 25 h 94"/>
                    <a:gd name="T98" fmla="*/ 116 w 154"/>
                    <a:gd name="T99" fmla="*/ 16 h 94"/>
                    <a:gd name="T100" fmla="*/ 121 w 154"/>
                    <a:gd name="T101" fmla="*/ 16 h 94"/>
                    <a:gd name="T102" fmla="*/ 128 w 154"/>
                    <a:gd name="T103" fmla="*/ 10 h 94"/>
                    <a:gd name="T104" fmla="*/ 154 w 154"/>
                    <a:gd name="T105" fmla="*/ 0 h 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4" h="94">
                      <a:moveTo>
                        <a:pt x="154" y="0"/>
                      </a:moveTo>
                      <a:lnTo>
                        <a:pt x="152" y="9"/>
                      </a:lnTo>
                      <a:lnTo>
                        <a:pt x="147" y="24"/>
                      </a:lnTo>
                      <a:lnTo>
                        <a:pt x="140" y="32"/>
                      </a:lnTo>
                      <a:lnTo>
                        <a:pt x="125" y="36"/>
                      </a:lnTo>
                      <a:lnTo>
                        <a:pt x="107" y="43"/>
                      </a:lnTo>
                      <a:lnTo>
                        <a:pt x="98" y="46"/>
                      </a:lnTo>
                      <a:lnTo>
                        <a:pt x="96" y="48"/>
                      </a:lnTo>
                      <a:lnTo>
                        <a:pt x="89" y="52"/>
                      </a:lnTo>
                      <a:lnTo>
                        <a:pt x="80" y="58"/>
                      </a:lnTo>
                      <a:lnTo>
                        <a:pt x="67" y="66"/>
                      </a:lnTo>
                      <a:lnTo>
                        <a:pt x="54" y="74"/>
                      </a:lnTo>
                      <a:lnTo>
                        <a:pt x="48" y="78"/>
                      </a:lnTo>
                      <a:lnTo>
                        <a:pt x="38" y="94"/>
                      </a:lnTo>
                      <a:lnTo>
                        <a:pt x="34" y="92"/>
                      </a:lnTo>
                      <a:lnTo>
                        <a:pt x="27" y="88"/>
                      </a:lnTo>
                      <a:lnTo>
                        <a:pt x="30" y="79"/>
                      </a:lnTo>
                      <a:lnTo>
                        <a:pt x="33" y="74"/>
                      </a:lnTo>
                      <a:lnTo>
                        <a:pt x="34" y="69"/>
                      </a:lnTo>
                      <a:lnTo>
                        <a:pt x="34" y="67"/>
                      </a:lnTo>
                      <a:lnTo>
                        <a:pt x="16" y="84"/>
                      </a:lnTo>
                      <a:lnTo>
                        <a:pt x="6" y="79"/>
                      </a:lnTo>
                      <a:lnTo>
                        <a:pt x="4" y="77"/>
                      </a:lnTo>
                      <a:lnTo>
                        <a:pt x="0" y="72"/>
                      </a:lnTo>
                      <a:lnTo>
                        <a:pt x="0" y="66"/>
                      </a:lnTo>
                      <a:lnTo>
                        <a:pt x="5" y="59"/>
                      </a:lnTo>
                      <a:lnTo>
                        <a:pt x="11" y="51"/>
                      </a:lnTo>
                      <a:lnTo>
                        <a:pt x="15" y="48"/>
                      </a:lnTo>
                      <a:lnTo>
                        <a:pt x="30" y="29"/>
                      </a:lnTo>
                      <a:lnTo>
                        <a:pt x="34" y="28"/>
                      </a:lnTo>
                      <a:lnTo>
                        <a:pt x="42" y="27"/>
                      </a:lnTo>
                      <a:lnTo>
                        <a:pt x="54" y="26"/>
                      </a:lnTo>
                      <a:lnTo>
                        <a:pt x="68" y="25"/>
                      </a:lnTo>
                      <a:lnTo>
                        <a:pt x="85" y="25"/>
                      </a:lnTo>
                      <a:lnTo>
                        <a:pt x="93" y="25"/>
                      </a:lnTo>
                      <a:lnTo>
                        <a:pt x="116" y="16"/>
                      </a:lnTo>
                      <a:lnTo>
                        <a:pt x="121" y="16"/>
                      </a:lnTo>
                      <a:lnTo>
                        <a:pt x="128" y="10"/>
                      </a:lnTo>
                      <a:lnTo>
                        <a:pt x="154" y="0"/>
                      </a:lnTo>
                      <a:close/>
                    </a:path>
                  </a:pathLst>
                </a:custGeom>
                <a:solidFill>
                  <a:srgbClr val="BFB6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273" name="Freeform 150">
                  <a:extLst>
                    <a:ext uri="{FF2B5EF4-FFF2-40B4-BE49-F238E27FC236}">
                      <a16:creationId xmlns:a16="http://schemas.microsoft.com/office/drawing/2014/main" id="{2333AC81-C131-B24B-8DB6-1933C169CE1B}"/>
                    </a:ext>
                  </a:extLst>
                </p:cNvPr>
                <p:cNvSpPr>
                  <a:spLocks/>
                </p:cNvSpPr>
                <p:nvPr/>
              </p:nvSpPr>
              <p:spPr bwMode="auto">
                <a:xfrm>
                  <a:off x="2204" y="2358"/>
                  <a:ext cx="56" cy="46"/>
                </a:xfrm>
                <a:custGeom>
                  <a:avLst/>
                  <a:gdLst>
                    <a:gd name="T0" fmla="*/ 56 w 56"/>
                    <a:gd name="T1" fmla="*/ 0 h 46"/>
                    <a:gd name="T2" fmla="*/ 54 w 56"/>
                    <a:gd name="T3" fmla="*/ 8 h 46"/>
                    <a:gd name="T4" fmla="*/ 49 w 56"/>
                    <a:gd name="T5" fmla="*/ 24 h 46"/>
                    <a:gd name="T6" fmla="*/ 42 w 56"/>
                    <a:gd name="T7" fmla="*/ 32 h 46"/>
                    <a:gd name="T8" fmla="*/ 27 w 56"/>
                    <a:gd name="T9" fmla="*/ 36 h 46"/>
                    <a:gd name="T10" fmla="*/ 9 w 56"/>
                    <a:gd name="T11" fmla="*/ 43 h 46"/>
                    <a:gd name="T12" fmla="*/ 0 w 5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46">
                      <a:moveTo>
                        <a:pt x="56" y="0"/>
                      </a:moveTo>
                      <a:lnTo>
                        <a:pt x="54" y="8"/>
                      </a:lnTo>
                      <a:lnTo>
                        <a:pt x="49" y="24"/>
                      </a:lnTo>
                      <a:lnTo>
                        <a:pt x="42" y="32"/>
                      </a:lnTo>
                      <a:lnTo>
                        <a:pt x="27" y="36"/>
                      </a:lnTo>
                      <a:lnTo>
                        <a:pt x="9" y="43"/>
                      </a:lnTo>
                      <a:lnTo>
                        <a:pt x="0" y="46"/>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74" name="Line 151">
                  <a:extLst>
                    <a:ext uri="{FF2B5EF4-FFF2-40B4-BE49-F238E27FC236}">
                      <a16:creationId xmlns:a16="http://schemas.microsoft.com/office/drawing/2014/main" id="{648F2FBF-BB67-3246-BB2F-E42A40C8D8CA}"/>
                    </a:ext>
                  </a:extLst>
                </p:cNvPr>
                <p:cNvSpPr>
                  <a:spLocks noChangeShapeType="1"/>
                </p:cNvSpPr>
                <p:nvPr/>
              </p:nvSpPr>
              <p:spPr bwMode="auto">
                <a:xfrm>
                  <a:off x="2208" y="2408"/>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275" name="Freeform 152">
                  <a:extLst>
                    <a:ext uri="{FF2B5EF4-FFF2-40B4-BE49-F238E27FC236}">
                      <a16:creationId xmlns:a16="http://schemas.microsoft.com/office/drawing/2014/main" id="{AABC3772-34EE-2641-9889-EAE36C972527}"/>
                    </a:ext>
                  </a:extLst>
                </p:cNvPr>
                <p:cNvSpPr>
                  <a:spLocks/>
                </p:cNvSpPr>
                <p:nvPr/>
              </p:nvSpPr>
              <p:spPr bwMode="auto">
                <a:xfrm>
                  <a:off x="2106" y="2368"/>
                  <a:ext cx="128" cy="84"/>
                </a:xfrm>
                <a:custGeom>
                  <a:avLst/>
                  <a:gdLst>
                    <a:gd name="T0" fmla="*/ 98 w 128"/>
                    <a:gd name="T1" fmla="*/ 36 h 84"/>
                    <a:gd name="T2" fmla="*/ 96 w 128"/>
                    <a:gd name="T3" fmla="*/ 38 h 84"/>
                    <a:gd name="T4" fmla="*/ 89 w 128"/>
                    <a:gd name="T5" fmla="*/ 42 h 84"/>
                    <a:gd name="T6" fmla="*/ 80 w 128"/>
                    <a:gd name="T7" fmla="*/ 48 h 84"/>
                    <a:gd name="T8" fmla="*/ 67 w 128"/>
                    <a:gd name="T9" fmla="*/ 56 h 84"/>
                    <a:gd name="T10" fmla="*/ 54 w 128"/>
                    <a:gd name="T11" fmla="*/ 64 h 84"/>
                    <a:gd name="T12" fmla="*/ 48 w 128"/>
                    <a:gd name="T13" fmla="*/ 68 h 84"/>
                    <a:gd name="T14" fmla="*/ 38 w 128"/>
                    <a:gd name="T15" fmla="*/ 84 h 84"/>
                    <a:gd name="T16" fmla="*/ 33 w 128"/>
                    <a:gd name="T17" fmla="*/ 82 h 84"/>
                    <a:gd name="T18" fmla="*/ 27 w 128"/>
                    <a:gd name="T19" fmla="*/ 78 h 84"/>
                    <a:gd name="T20" fmla="*/ 30 w 128"/>
                    <a:gd name="T21" fmla="*/ 69 h 84"/>
                    <a:gd name="T22" fmla="*/ 32 w 128"/>
                    <a:gd name="T23" fmla="*/ 64 h 84"/>
                    <a:gd name="T24" fmla="*/ 33 w 128"/>
                    <a:gd name="T25" fmla="*/ 59 h 84"/>
                    <a:gd name="T26" fmla="*/ 33 w 128"/>
                    <a:gd name="T27" fmla="*/ 56 h 84"/>
                    <a:gd name="T28" fmla="*/ 15 w 128"/>
                    <a:gd name="T29" fmla="*/ 73 h 84"/>
                    <a:gd name="T30" fmla="*/ 6 w 128"/>
                    <a:gd name="T31" fmla="*/ 69 h 84"/>
                    <a:gd name="T32" fmla="*/ 4 w 128"/>
                    <a:gd name="T33" fmla="*/ 67 h 84"/>
                    <a:gd name="T34" fmla="*/ 0 w 128"/>
                    <a:gd name="T35" fmla="*/ 62 h 84"/>
                    <a:gd name="T36" fmla="*/ 0 w 128"/>
                    <a:gd name="T37" fmla="*/ 56 h 84"/>
                    <a:gd name="T38" fmla="*/ 5 w 128"/>
                    <a:gd name="T39" fmla="*/ 49 h 84"/>
                    <a:gd name="T40" fmla="*/ 11 w 128"/>
                    <a:gd name="T41" fmla="*/ 41 h 84"/>
                    <a:gd name="T42" fmla="*/ 14 w 128"/>
                    <a:gd name="T43" fmla="*/ 37 h 84"/>
                    <a:gd name="T44" fmla="*/ 30 w 128"/>
                    <a:gd name="T45" fmla="*/ 19 h 84"/>
                    <a:gd name="T46" fmla="*/ 33 w 128"/>
                    <a:gd name="T47" fmla="*/ 18 h 84"/>
                    <a:gd name="T48" fmla="*/ 42 w 128"/>
                    <a:gd name="T49" fmla="*/ 16 h 84"/>
                    <a:gd name="T50" fmla="*/ 53 w 128"/>
                    <a:gd name="T51" fmla="*/ 15 h 84"/>
                    <a:gd name="T52" fmla="*/ 68 w 128"/>
                    <a:gd name="T53" fmla="*/ 15 h 84"/>
                    <a:gd name="T54" fmla="*/ 85 w 128"/>
                    <a:gd name="T55" fmla="*/ 14 h 84"/>
                    <a:gd name="T56" fmla="*/ 93 w 128"/>
                    <a:gd name="T57" fmla="*/ 14 h 84"/>
                    <a:gd name="T58" fmla="*/ 116 w 128"/>
                    <a:gd name="T59" fmla="*/ 6 h 84"/>
                    <a:gd name="T60" fmla="*/ 121 w 128"/>
                    <a:gd name="T61" fmla="*/ 6 h 84"/>
                    <a:gd name="T62" fmla="*/ 128 w 128"/>
                    <a:gd name="T63" fmla="*/ 0 h 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8" h="84">
                      <a:moveTo>
                        <a:pt x="98" y="36"/>
                      </a:moveTo>
                      <a:lnTo>
                        <a:pt x="96" y="38"/>
                      </a:lnTo>
                      <a:lnTo>
                        <a:pt x="89" y="42"/>
                      </a:lnTo>
                      <a:lnTo>
                        <a:pt x="80" y="48"/>
                      </a:lnTo>
                      <a:lnTo>
                        <a:pt x="67" y="56"/>
                      </a:lnTo>
                      <a:lnTo>
                        <a:pt x="54" y="64"/>
                      </a:lnTo>
                      <a:lnTo>
                        <a:pt x="48" y="68"/>
                      </a:lnTo>
                      <a:lnTo>
                        <a:pt x="38" y="84"/>
                      </a:lnTo>
                      <a:lnTo>
                        <a:pt x="33" y="82"/>
                      </a:lnTo>
                      <a:lnTo>
                        <a:pt x="27" y="78"/>
                      </a:lnTo>
                      <a:lnTo>
                        <a:pt x="30" y="69"/>
                      </a:lnTo>
                      <a:lnTo>
                        <a:pt x="32" y="64"/>
                      </a:lnTo>
                      <a:lnTo>
                        <a:pt x="33" y="59"/>
                      </a:lnTo>
                      <a:lnTo>
                        <a:pt x="33" y="56"/>
                      </a:lnTo>
                      <a:lnTo>
                        <a:pt x="15" y="73"/>
                      </a:lnTo>
                      <a:lnTo>
                        <a:pt x="6" y="69"/>
                      </a:lnTo>
                      <a:lnTo>
                        <a:pt x="4" y="67"/>
                      </a:lnTo>
                      <a:lnTo>
                        <a:pt x="0" y="62"/>
                      </a:lnTo>
                      <a:lnTo>
                        <a:pt x="0" y="56"/>
                      </a:lnTo>
                      <a:lnTo>
                        <a:pt x="5" y="49"/>
                      </a:lnTo>
                      <a:lnTo>
                        <a:pt x="11" y="41"/>
                      </a:lnTo>
                      <a:lnTo>
                        <a:pt x="14" y="37"/>
                      </a:lnTo>
                      <a:lnTo>
                        <a:pt x="30" y="19"/>
                      </a:lnTo>
                      <a:lnTo>
                        <a:pt x="33" y="18"/>
                      </a:lnTo>
                      <a:lnTo>
                        <a:pt x="42" y="16"/>
                      </a:lnTo>
                      <a:lnTo>
                        <a:pt x="53" y="15"/>
                      </a:lnTo>
                      <a:lnTo>
                        <a:pt x="68" y="15"/>
                      </a:lnTo>
                      <a:lnTo>
                        <a:pt x="85" y="14"/>
                      </a:lnTo>
                      <a:lnTo>
                        <a:pt x="93" y="14"/>
                      </a:lnTo>
                      <a:lnTo>
                        <a:pt x="116" y="6"/>
                      </a:lnTo>
                      <a:lnTo>
                        <a:pt x="121" y="6"/>
                      </a:lnTo>
                      <a:lnTo>
                        <a:pt x="128"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76" name="Freeform 153">
                  <a:extLst>
                    <a:ext uri="{FF2B5EF4-FFF2-40B4-BE49-F238E27FC236}">
                      <a16:creationId xmlns:a16="http://schemas.microsoft.com/office/drawing/2014/main" id="{A3642A3D-8C9C-4B4A-A2E8-A0135DAFFCFB}"/>
                    </a:ext>
                  </a:extLst>
                </p:cNvPr>
                <p:cNvSpPr>
                  <a:spLocks/>
                </p:cNvSpPr>
                <p:nvPr/>
              </p:nvSpPr>
              <p:spPr bwMode="auto">
                <a:xfrm>
                  <a:off x="2114" y="2398"/>
                  <a:ext cx="51" cy="41"/>
                </a:xfrm>
                <a:custGeom>
                  <a:avLst/>
                  <a:gdLst>
                    <a:gd name="T0" fmla="*/ 0 w 51"/>
                    <a:gd name="T1" fmla="*/ 41 h 41"/>
                    <a:gd name="T2" fmla="*/ 6 w 51"/>
                    <a:gd name="T3" fmla="*/ 31 h 41"/>
                    <a:gd name="T4" fmla="*/ 15 w 51"/>
                    <a:gd name="T5" fmla="*/ 18 h 41"/>
                    <a:gd name="T6" fmla="*/ 22 w 51"/>
                    <a:gd name="T7" fmla="*/ 10 h 41"/>
                    <a:gd name="T8" fmla="*/ 32 w 51"/>
                    <a:gd name="T9" fmla="*/ 3 h 41"/>
                    <a:gd name="T10" fmla="*/ 40 w 51"/>
                    <a:gd name="T11" fmla="*/ 1 h 41"/>
                    <a:gd name="T12" fmla="*/ 51 w 51"/>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41">
                      <a:moveTo>
                        <a:pt x="0" y="41"/>
                      </a:moveTo>
                      <a:lnTo>
                        <a:pt x="6" y="31"/>
                      </a:lnTo>
                      <a:lnTo>
                        <a:pt x="15" y="18"/>
                      </a:lnTo>
                      <a:lnTo>
                        <a:pt x="22" y="10"/>
                      </a:lnTo>
                      <a:lnTo>
                        <a:pt x="32" y="3"/>
                      </a:lnTo>
                      <a:lnTo>
                        <a:pt x="40" y="1"/>
                      </a:lnTo>
                      <a:lnTo>
                        <a:pt x="51" y="0"/>
                      </a:lnTo>
                    </a:path>
                  </a:pathLst>
                </a:custGeom>
                <a:noFill/>
                <a:ln w="635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77" name="Freeform 154">
                  <a:extLst>
                    <a:ext uri="{FF2B5EF4-FFF2-40B4-BE49-F238E27FC236}">
                      <a16:creationId xmlns:a16="http://schemas.microsoft.com/office/drawing/2014/main" id="{567B0BDD-6025-024C-A676-D9FA0E8ECB3F}"/>
                    </a:ext>
                  </a:extLst>
                </p:cNvPr>
                <p:cNvSpPr>
                  <a:spLocks/>
                </p:cNvSpPr>
                <p:nvPr/>
              </p:nvSpPr>
              <p:spPr bwMode="auto">
                <a:xfrm>
                  <a:off x="2141" y="2410"/>
                  <a:ext cx="29" cy="17"/>
                </a:xfrm>
                <a:custGeom>
                  <a:avLst/>
                  <a:gdLst>
                    <a:gd name="T0" fmla="*/ 0 w 29"/>
                    <a:gd name="T1" fmla="*/ 17 h 17"/>
                    <a:gd name="T2" fmla="*/ 8 w 29"/>
                    <a:gd name="T3" fmla="*/ 9 h 17"/>
                    <a:gd name="T4" fmla="*/ 19 w 29"/>
                    <a:gd name="T5" fmla="*/ 4 h 17"/>
                    <a:gd name="T6" fmla="*/ 29 w 29"/>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7">
                      <a:moveTo>
                        <a:pt x="0" y="17"/>
                      </a:moveTo>
                      <a:lnTo>
                        <a:pt x="8" y="9"/>
                      </a:lnTo>
                      <a:lnTo>
                        <a:pt x="19" y="4"/>
                      </a:lnTo>
                      <a:lnTo>
                        <a:pt x="29" y="0"/>
                      </a:lnTo>
                    </a:path>
                  </a:pathLst>
                </a:custGeom>
                <a:noFill/>
                <a:ln w="635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78" name="Freeform 155">
                  <a:extLst>
                    <a:ext uri="{FF2B5EF4-FFF2-40B4-BE49-F238E27FC236}">
                      <a16:creationId xmlns:a16="http://schemas.microsoft.com/office/drawing/2014/main" id="{B7CF8937-7F6C-7B40-8E6E-7EE5BECAB331}"/>
                    </a:ext>
                  </a:extLst>
                </p:cNvPr>
                <p:cNvSpPr>
                  <a:spLocks/>
                </p:cNvSpPr>
                <p:nvPr/>
              </p:nvSpPr>
              <p:spPr bwMode="auto">
                <a:xfrm>
                  <a:off x="2119" y="2203"/>
                  <a:ext cx="114" cy="160"/>
                </a:xfrm>
                <a:custGeom>
                  <a:avLst/>
                  <a:gdLst>
                    <a:gd name="T0" fmla="*/ 114 w 114"/>
                    <a:gd name="T1" fmla="*/ 159 h 160"/>
                    <a:gd name="T2" fmla="*/ 102 w 114"/>
                    <a:gd name="T3" fmla="*/ 160 h 160"/>
                    <a:gd name="T4" fmla="*/ 92 w 114"/>
                    <a:gd name="T5" fmla="*/ 160 h 160"/>
                    <a:gd name="T6" fmla="*/ 79 w 114"/>
                    <a:gd name="T7" fmla="*/ 158 h 160"/>
                    <a:gd name="T8" fmla="*/ 54 w 114"/>
                    <a:gd name="T9" fmla="*/ 151 h 160"/>
                    <a:gd name="T10" fmla="*/ 33 w 114"/>
                    <a:gd name="T11" fmla="*/ 137 h 160"/>
                    <a:gd name="T12" fmla="*/ 14 w 114"/>
                    <a:gd name="T13" fmla="*/ 119 h 160"/>
                    <a:gd name="T14" fmla="*/ 9 w 114"/>
                    <a:gd name="T15" fmla="*/ 110 h 160"/>
                    <a:gd name="T16" fmla="*/ 0 w 114"/>
                    <a:gd name="T17" fmla="*/ 86 h 160"/>
                    <a:gd name="T18" fmla="*/ 1 w 114"/>
                    <a:gd name="T19" fmla="*/ 52 h 160"/>
                    <a:gd name="T20" fmla="*/ 4 w 114"/>
                    <a:gd name="T21" fmla="*/ 30 h 160"/>
                    <a:gd name="T22" fmla="*/ 7 w 114"/>
                    <a:gd name="T23" fmla="*/ 16 h 160"/>
                    <a:gd name="T24" fmla="*/ 22 w 114"/>
                    <a:gd name="T25" fmla="*/ 0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60">
                      <a:moveTo>
                        <a:pt x="114" y="159"/>
                      </a:moveTo>
                      <a:lnTo>
                        <a:pt x="102" y="160"/>
                      </a:lnTo>
                      <a:lnTo>
                        <a:pt x="92" y="160"/>
                      </a:lnTo>
                      <a:lnTo>
                        <a:pt x="79" y="158"/>
                      </a:lnTo>
                      <a:lnTo>
                        <a:pt x="54" y="151"/>
                      </a:lnTo>
                      <a:lnTo>
                        <a:pt x="33" y="137"/>
                      </a:lnTo>
                      <a:lnTo>
                        <a:pt x="14" y="119"/>
                      </a:lnTo>
                      <a:lnTo>
                        <a:pt x="9" y="110"/>
                      </a:lnTo>
                      <a:lnTo>
                        <a:pt x="0" y="86"/>
                      </a:lnTo>
                      <a:lnTo>
                        <a:pt x="1" y="52"/>
                      </a:lnTo>
                      <a:lnTo>
                        <a:pt x="4" y="30"/>
                      </a:lnTo>
                      <a:lnTo>
                        <a:pt x="7" y="16"/>
                      </a:lnTo>
                      <a:lnTo>
                        <a:pt x="22"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79" name="Freeform 156">
                  <a:extLst>
                    <a:ext uri="{FF2B5EF4-FFF2-40B4-BE49-F238E27FC236}">
                      <a16:creationId xmlns:a16="http://schemas.microsoft.com/office/drawing/2014/main" id="{CBA4E2FD-3955-2440-B128-DC7F42F19D7C}"/>
                    </a:ext>
                  </a:extLst>
                </p:cNvPr>
                <p:cNvSpPr>
                  <a:spLocks/>
                </p:cNvSpPr>
                <p:nvPr/>
              </p:nvSpPr>
              <p:spPr bwMode="auto">
                <a:xfrm>
                  <a:off x="1734" y="2173"/>
                  <a:ext cx="93" cy="105"/>
                </a:xfrm>
                <a:custGeom>
                  <a:avLst/>
                  <a:gdLst>
                    <a:gd name="T0" fmla="*/ 42 w 93"/>
                    <a:gd name="T1" fmla="*/ 80 h 105"/>
                    <a:gd name="T2" fmla="*/ 44 w 93"/>
                    <a:gd name="T3" fmla="*/ 70 h 105"/>
                    <a:gd name="T4" fmla="*/ 42 w 93"/>
                    <a:gd name="T5" fmla="*/ 58 h 105"/>
                    <a:gd name="T6" fmla="*/ 40 w 93"/>
                    <a:gd name="T7" fmla="*/ 49 h 105"/>
                    <a:gd name="T8" fmla="*/ 40 w 93"/>
                    <a:gd name="T9" fmla="*/ 49 h 105"/>
                    <a:gd name="T10" fmla="*/ 40 w 93"/>
                    <a:gd name="T11" fmla="*/ 44 h 105"/>
                    <a:gd name="T12" fmla="*/ 47 w 93"/>
                    <a:gd name="T13" fmla="*/ 58 h 105"/>
                    <a:gd name="T14" fmla="*/ 51 w 93"/>
                    <a:gd name="T15" fmla="*/ 72 h 105"/>
                    <a:gd name="T16" fmla="*/ 51 w 93"/>
                    <a:gd name="T17" fmla="*/ 72 h 105"/>
                    <a:gd name="T18" fmla="*/ 50 w 93"/>
                    <a:gd name="T19" fmla="*/ 80 h 105"/>
                    <a:gd name="T20" fmla="*/ 47 w 93"/>
                    <a:gd name="T21" fmla="*/ 87 h 105"/>
                    <a:gd name="T22" fmla="*/ 42 w 93"/>
                    <a:gd name="T23" fmla="*/ 98 h 105"/>
                    <a:gd name="T24" fmla="*/ 42 w 93"/>
                    <a:gd name="T25" fmla="*/ 98 h 105"/>
                    <a:gd name="T26" fmla="*/ 44 w 93"/>
                    <a:gd name="T27" fmla="*/ 105 h 105"/>
                    <a:gd name="T28" fmla="*/ 52 w 93"/>
                    <a:gd name="T29" fmla="*/ 104 h 105"/>
                    <a:gd name="T30" fmla="*/ 58 w 93"/>
                    <a:gd name="T31" fmla="*/ 102 h 105"/>
                    <a:gd name="T32" fmla="*/ 58 w 93"/>
                    <a:gd name="T33" fmla="*/ 102 h 105"/>
                    <a:gd name="T34" fmla="*/ 58 w 93"/>
                    <a:gd name="T35" fmla="*/ 102 h 105"/>
                    <a:gd name="T36" fmla="*/ 57 w 93"/>
                    <a:gd name="T37" fmla="*/ 99 h 105"/>
                    <a:gd name="T38" fmla="*/ 58 w 93"/>
                    <a:gd name="T39" fmla="*/ 93 h 105"/>
                    <a:gd name="T40" fmla="*/ 65 w 93"/>
                    <a:gd name="T41" fmla="*/ 90 h 105"/>
                    <a:gd name="T42" fmla="*/ 65 w 93"/>
                    <a:gd name="T43" fmla="*/ 90 h 105"/>
                    <a:gd name="T44" fmla="*/ 76 w 93"/>
                    <a:gd name="T45" fmla="*/ 84 h 105"/>
                    <a:gd name="T46" fmla="*/ 87 w 93"/>
                    <a:gd name="T47" fmla="*/ 72 h 105"/>
                    <a:gd name="T48" fmla="*/ 92 w 93"/>
                    <a:gd name="T49" fmla="*/ 63 h 105"/>
                    <a:gd name="T50" fmla="*/ 92 w 93"/>
                    <a:gd name="T51" fmla="*/ 63 h 105"/>
                    <a:gd name="T52" fmla="*/ 92 w 93"/>
                    <a:gd name="T53" fmla="*/ 49 h 105"/>
                    <a:gd name="T54" fmla="*/ 93 w 93"/>
                    <a:gd name="T55" fmla="*/ 29 h 105"/>
                    <a:gd name="T56" fmla="*/ 89 w 93"/>
                    <a:gd name="T57" fmla="*/ 12 h 105"/>
                    <a:gd name="T58" fmla="*/ 89 w 93"/>
                    <a:gd name="T59" fmla="*/ 12 h 105"/>
                    <a:gd name="T60" fmla="*/ 83 w 93"/>
                    <a:gd name="T61" fmla="*/ 4 h 105"/>
                    <a:gd name="T62" fmla="*/ 69 w 93"/>
                    <a:gd name="T63" fmla="*/ 0 h 105"/>
                    <a:gd name="T64" fmla="*/ 40 w 93"/>
                    <a:gd name="T65" fmla="*/ 3 h 105"/>
                    <a:gd name="T66" fmla="*/ 40 w 93"/>
                    <a:gd name="T67" fmla="*/ 3 h 105"/>
                    <a:gd name="T68" fmla="*/ 11 w 93"/>
                    <a:gd name="T69" fmla="*/ 23 h 105"/>
                    <a:gd name="T70" fmla="*/ 1 w 93"/>
                    <a:gd name="T71" fmla="*/ 52 h 105"/>
                    <a:gd name="T72" fmla="*/ 0 w 93"/>
                    <a:gd name="T73" fmla="*/ 68 h 105"/>
                    <a:gd name="T74" fmla="*/ 0 w 93"/>
                    <a:gd name="T75" fmla="*/ 68 h 105"/>
                    <a:gd name="T76" fmla="*/ 3 w 93"/>
                    <a:gd name="T77" fmla="*/ 74 h 105"/>
                    <a:gd name="T78" fmla="*/ 7 w 93"/>
                    <a:gd name="T79" fmla="*/ 79 h 105"/>
                    <a:gd name="T80" fmla="*/ 12 w 93"/>
                    <a:gd name="T81" fmla="*/ 82 h 105"/>
                    <a:gd name="T82" fmla="*/ 12 w 93"/>
                    <a:gd name="T83" fmla="*/ 82 h 105"/>
                    <a:gd name="T84" fmla="*/ 19 w 93"/>
                    <a:gd name="T85" fmla="*/ 85 h 105"/>
                    <a:gd name="T86" fmla="*/ 24 w 93"/>
                    <a:gd name="T87" fmla="*/ 90 h 105"/>
                    <a:gd name="T88" fmla="*/ 26 w 93"/>
                    <a:gd name="T89" fmla="*/ 94 h 105"/>
                    <a:gd name="T90" fmla="*/ 26 w 93"/>
                    <a:gd name="T91" fmla="*/ 94 h 105"/>
                    <a:gd name="T92" fmla="*/ 28 w 93"/>
                    <a:gd name="T93" fmla="*/ 92 h 105"/>
                    <a:gd name="T94" fmla="*/ 31 w 93"/>
                    <a:gd name="T95" fmla="*/ 89 h 105"/>
                    <a:gd name="T96" fmla="*/ 33 w 93"/>
                    <a:gd name="T97" fmla="*/ 85 h 105"/>
                    <a:gd name="T98" fmla="*/ 33 w 93"/>
                    <a:gd name="T99" fmla="*/ 85 h 105"/>
                    <a:gd name="T100" fmla="*/ 34 w 93"/>
                    <a:gd name="T101" fmla="*/ 82 h 105"/>
                    <a:gd name="T102" fmla="*/ 34 w 93"/>
                    <a:gd name="T103" fmla="*/ 79 h 105"/>
                    <a:gd name="T104" fmla="*/ 34 w 93"/>
                    <a:gd name="T105" fmla="*/ 75 h 105"/>
                    <a:gd name="T106" fmla="*/ 34 w 93"/>
                    <a:gd name="T107" fmla="*/ 75 h 105"/>
                    <a:gd name="T108" fmla="*/ 31 w 93"/>
                    <a:gd name="T109" fmla="*/ 72 h 105"/>
                    <a:gd name="T110" fmla="*/ 29 w 93"/>
                    <a:gd name="T111" fmla="*/ 69 h 105"/>
                    <a:gd name="T112" fmla="*/ 28 w 93"/>
                    <a:gd name="T113" fmla="*/ 66 h 105"/>
                    <a:gd name="T114" fmla="*/ 28 w 93"/>
                    <a:gd name="T115" fmla="*/ 66 h 105"/>
                    <a:gd name="T116" fmla="*/ 29 w 93"/>
                    <a:gd name="T117" fmla="*/ 63 h 105"/>
                    <a:gd name="T118" fmla="*/ 31 w 93"/>
                    <a:gd name="T119" fmla="*/ 59 h 105"/>
                    <a:gd name="T120" fmla="*/ 34 w 93"/>
                    <a:gd name="T121" fmla="*/ 57 h 105"/>
                    <a:gd name="T122" fmla="*/ 42 w 93"/>
                    <a:gd name="T123" fmla="*/ 80 h 1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3" h="105">
                      <a:moveTo>
                        <a:pt x="42" y="80"/>
                      </a:moveTo>
                      <a:lnTo>
                        <a:pt x="44" y="70"/>
                      </a:lnTo>
                      <a:lnTo>
                        <a:pt x="42" y="58"/>
                      </a:lnTo>
                      <a:lnTo>
                        <a:pt x="40" y="49"/>
                      </a:lnTo>
                      <a:lnTo>
                        <a:pt x="40" y="44"/>
                      </a:lnTo>
                      <a:lnTo>
                        <a:pt x="47" y="58"/>
                      </a:lnTo>
                      <a:lnTo>
                        <a:pt x="51" y="72"/>
                      </a:lnTo>
                      <a:lnTo>
                        <a:pt x="50" y="80"/>
                      </a:lnTo>
                      <a:lnTo>
                        <a:pt x="47" y="87"/>
                      </a:lnTo>
                      <a:lnTo>
                        <a:pt x="42" y="98"/>
                      </a:lnTo>
                      <a:lnTo>
                        <a:pt x="44" y="105"/>
                      </a:lnTo>
                      <a:lnTo>
                        <a:pt x="52" y="104"/>
                      </a:lnTo>
                      <a:lnTo>
                        <a:pt x="58" y="102"/>
                      </a:lnTo>
                      <a:lnTo>
                        <a:pt x="57" y="99"/>
                      </a:lnTo>
                      <a:lnTo>
                        <a:pt x="58" y="93"/>
                      </a:lnTo>
                      <a:lnTo>
                        <a:pt x="65" y="90"/>
                      </a:lnTo>
                      <a:lnTo>
                        <a:pt x="76" y="84"/>
                      </a:lnTo>
                      <a:lnTo>
                        <a:pt x="87" y="72"/>
                      </a:lnTo>
                      <a:lnTo>
                        <a:pt x="92" y="63"/>
                      </a:lnTo>
                      <a:lnTo>
                        <a:pt x="92" y="49"/>
                      </a:lnTo>
                      <a:lnTo>
                        <a:pt x="93" y="29"/>
                      </a:lnTo>
                      <a:lnTo>
                        <a:pt x="89" y="12"/>
                      </a:lnTo>
                      <a:lnTo>
                        <a:pt x="83" y="4"/>
                      </a:lnTo>
                      <a:lnTo>
                        <a:pt x="69" y="0"/>
                      </a:lnTo>
                      <a:lnTo>
                        <a:pt x="40" y="3"/>
                      </a:lnTo>
                      <a:lnTo>
                        <a:pt x="11" y="23"/>
                      </a:lnTo>
                      <a:lnTo>
                        <a:pt x="1" y="52"/>
                      </a:lnTo>
                      <a:lnTo>
                        <a:pt x="0" y="68"/>
                      </a:lnTo>
                      <a:lnTo>
                        <a:pt x="3" y="74"/>
                      </a:lnTo>
                      <a:lnTo>
                        <a:pt x="7" y="79"/>
                      </a:lnTo>
                      <a:lnTo>
                        <a:pt x="12" y="82"/>
                      </a:lnTo>
                      <a:lnTo>
                        <a:pt x="19" y="85"/>
                      </a:lnTo>
                      <a:lnTo>
                        <a:pt x="24" y="90"/>
                      </a:lnTo>
                      <a:lnTo>
                        <a:pt x="26" y="94"/>
                      </a:lnTo>
                      <a:lnTo>
                        <a:pt x="28" y="92"/>
                      </a:lnTo>
                      <a:lnTo>
                        <a:pt x="31" y="89"/>
                      </a:lnTo>
                      <a:lnTo>
                        <a:pt x="33" y="85"/>
                      </a:lnTo>
                      <a:lnTo>
                        <a:pt x="34" y="82"/>
                      </a:lnTo>
                      <a:lnTo>
                        <a:pt x="34" y="79"/>
                      </a:lnTo>
                      <a:lnTo>
                        <a:pt x="34" y="75"/>
                      </a:lnTo>
                      <a:lnTo>
                        <a:pt x="31" y="72"/>
                      </a:lnTo>
                      <a:lnTo>
                        <a:pt x="29" y="69"/>
                      </a:lnTo>
                      <a:lnTo>
                        <a:pt x="28" y="66"/>
                      </a:lnTo>
                      <a:lnTo>
                        <a:pt x="29" y="63"/>
                      </a:lnTo>
                      <a:lnTo>
                        <a:pt x="31" y="59"/>
                      </a:lnTo>
                      <a:lnTo>
                        <a:pt x="34" y="57"/>
                      </a:lnTo>
                      <a:lnTo>
                        <a:pt x="42" y="80"/>
                      </a:lnTo>
                      <a:close/>
                    </a:path>
                  </a:pathLst>
                </a:custGeom>
                <a:solidFill>
                  <a:srgbClr val="B9A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280" name="Freeform 157">
                  <a:extLst>
                    <a:ext uri="{FF2B5EF4-FFF2-40B4-BE49-F238E27FC236}">
                      <a16:creationId xmlns:a16="http://schemas.microsoft.com/office/drawing/2014/main" id="{CA2A6E45-07FF-F947-B7EC-3DBD8C2C88B7}"/>
                    </a:ext>
                  </a:extLst>
                </p:cNvPr>
                <p:cNvSpPr>
                  <a:spLocks/>
                </p:cNvSpPr>
                <p:nvPr/>
              </p:nvSpPr>
              <p:spPr bwMode="auto">
                <a:xfrm>
                  <a:off x="1750" y="2200"/>
                  <a:ext cx="50" cy="51"/>
                </a:xfrm>
                <a:custGeom>
                  <a:avLst/>
                  <a:gdLst>
                    <a:gd name="T0" fmla="*/ 7 w 50"/>
                    <a:gd name="T1" fmla="*/ 43 h 51"/>
                    <a:gd name="T2" fmla="*/ 4 w 50"/>
                    <a:gd name="T3" fmla="*/ 39 h 51"/>
                    <a:gd name="T4" fmla="*/ 0 w 50"/>
                    <a:gd name="T5" fmla="*/ 30 h 51"/>
                    <a:gd name="T6" fmla="*/ 4 w 50"/>
                    <a:gd name="T7" fmla="*/ 18 h 51"/>
                    <a:gd name="T8" fmla="*/ 4 w 50"/>
                    <a:gd name="T9" fmla="*/ 18 h 51"/>
                    <a:gd name="T10" fmla="*/ 12 w 50"/>
                    <a:gd name="T11" fmla="*/ 6 h 51"/>
                    <a:gd name="T12" fmla="*/ 19 w 50"/>
                    <a:gd name="T13" fmla="*/ 0 h 51"/>
                    <a:gd name="T14" fmla="*/ 27 w 50"/>
                    <a:gd name="T15" fmla="*/ 0 h 51"/>
                    <a:gd name="T16" fmla="*/ 27 w 50"/>
                    <a:gd name="T17" fmla="*/ 0 h 51"/>
                    <a:gd name="T18" fmla="*/ 42 w 50"/>
                    <a:gd name="T19" fmla="*/ 11 h 51"/>
                    <a:gd name="T20" fmla="*/ 48 w 50"/>
                    <a:gd name="T21" fmla="*/ 23 h 51"/>
                    <a:gd name="T22" fmla="*/ 50 w 50"/>
                    <a:gd name="T23" fmla="*/ 29 h 51"/>
                    <a:gd name="T24" fmla="*/ 50 w 50"/>
                    <a:gd name="T25" fmla="*/ 29 h 51"/>
                    <a:gd name="T26" fmla="*/ 37 w 50"/>
                    <a:gd name="T27" fmla="*/ 51 h 51"/>
                    <a:gd name="T28" fmla="*/ 37 w 50"/>
                    <a:gd name="T29" fmla="*/ 51 h 51"/>
                    <a:gd name="T30" fmla="*/ 38 w 50"/>
                    <a:gd name="T31" fmla="*/ 42 h 51"/>
                    <a:gd name="T32" fmla="*/ 37 w 50"/>
                    <a:gd name="T33" fmla="*/ 26 h 51"/>
                    <a:gd name="T34" fmla="*/ 27 w 50"/>
                    <a:gd name="T35" fmla="*/ 14 h 51"/>
                    <a:gd name="T36" fmla="*/ 27 w 50"/>
                    <a:gd name="T37" fmla="*/ 14 h 51"/>
                    <a:gd name="T38" fmla="*/ 16 w 50"/>
                    <a:gd name="T39" fmla="*/ 19 h 51"/>
                    <a:gd name="T40" fmla="*/ 8 w 50"/>
                    <a:gd name="T41" fmla="*/ 33 h 51"/>
                    <a:gd name="T42" fmla="*/ 7 w 50"/>
                    <a:gd name="T43" fmla="*/ 43 h 51"/>
                    <a:gd name="T44" fmla="*/ 7 w 50"/>
                    <a:gd name="T45" fmla="*/ 43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 h="51">
                      <a:moveTo>
                        <a:pt x="7" y="43"/>
                      </a:moveTo>
                      <a:lnTo>
                        <a:pt x="4" y="39"/>
                      </a:lnTo>
                      <a:lnTo>
                        <a:pt x="0" y="30"/>
                      </a:lnTo>
                      <a:lnTo>
                        <a:pt x="4" y="18"/>
                      </a:lnTo>
                      <a:lnTo>
                        <a:pt x="12" y="6"/>
                      </a:lnTo>
                      <a:lnTo>
                        <a:pt x="19" y="0"/>
                      </a:lnTo>
                      <a:lnTo>
                        <a:pt x="27" y="0"/>
                      </a:lnTo>
                      <a:lnTo>
                        <a:pt x="42" y="11"/>
                      </a:lnTo>
                      <a:lnTo>
                        <a:pt x="48" y="23"/>
                      </a:lnTo>
                      <a:lnTo>
                        <a:pt x="50" y="29"/>
                      </a:lnTo>
                      <a:lnTo>
                        <a:pt x="37" y="51"/>
                      </a:lnTo>
                      <a:lnTo>
                        <a:pt x="38" y="42"/>
                      </a:lnTo>
                      <a:lnTo>
                        <a:pt x="37" y="26"/>
                      </a:lnTo>
                      <a:lnTo>
                        <a:pt x="27" y="14"/>
                      </a:lnTo>
                      <a:lnTo>
                        <a:pt x="16" y="19"/>
                      </a:lnTo>
                      <a:lnTo>
                        <a:pt x="8" y="33"/>
                      </a:lnTo>
                      <a:lnTo>
                        <a:pt x="7" y="43"/>
                      </a:lnTo>
                      <a:close/>
                    </a:path>
                  </a:pathLst>
                </a:custGeom>
                <a:solidFill>
                  <a:srgbClr val="8F82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281" name="Freeform 158">
                  <a:extLst>
                    <a:ext uri="{FF2B5EF4-FFF2-40B4-BE49-F238E27FC236}">
                      <a16:creationId xmlns:a16="http://schemas.microsoft.com/office/drawing/2014/main" id="{6093F7EC-5BBF-7E4D-893F-CF4B770E635C}"/>
                    </a:ext>
                  </a:extLst>
                </p:cNvPr>
                <p:cNvSpPr>
                  <a:spLocks/>
                </p:cNvSpPr>
                <p:nvPr/>
              </p:nvSpPr>
              <p:spPr bwMode="auto">
                <a:xfrm>
                  <a:off x="2294" y="2237"/>
                  <a:ext cx="375" cy="391"/>
                </a:xfrm>
                <a:custGeom>
                  <a:avLst/>
                  <a:gdLst>
                    <a:gd name="T0" fmla="*/ 41 w 375"/>
                    <a:gd name="T1" fmla="*/ 21 h 391"/>
                    <a:gd name="T2" fmla="*/ 86 w 375"/>
                    <a:gd name="T3" fmla="*/ 67 h 391"/>
                    <a:gd name="T4" fmla="*/ 113 w 375"/>
                    <a:gd name="T5" fmla="*/ 114 h 391"/>
                    <a:gd name="T6" fmla="*/ 127 w 375"/>
                    <a:gd name="T7" fmla="*/ 153 h 391"/>
                    <a:gd name="T8" fmla="*/ 132 w 375"/>
                    <a:gd name="T9" fmla="*/ 176 h 391"/>
                    <a:gd name="T10" fmla="*/ 132 w 375"/>
                    <a:gd name="T11" fmla="*/ 180 h 391"/>
                    <a:gd name="T12" fmla="*/ 133 w 375"/>
                    <a:gd name="T13" fmla="*/ 187 h 391"/>
                    <a:gd name="T14" fmla="*/ 137 w 375"/>
                    <a:gd name="T15" fmla="*/ 270 h 391"/>
                    <a:gd name="T16" fmla="*/ 137 w 375"/>
                    <a:gd name="T17" fmla="*/ 273 h 391"/>
                    <a:gd name="T18" fmla="*/ 142 w 375"/>
                    <a:gd name="T19" fmla="*/ 296 h 391"/>
                    <a:gd name="T20" fmla="*/ 154 w 375"/>
                    <a:gd name="T21" fmla="*/ 328 h 391"/>
                    <a:gd name="T22" fmla="*/ 178 w 375"/>
                    <a:gd name="T23" fmla="*/ 355 h 391"/>
                    <a:gd name="T24" fmla="*/ 216 w 375"/>
                    <a:gd name="T25" fmla="*/ 364 h 391"/>
                    <a:gd name="T26" fmla="*/ 243 w 375"/>
                    <a:gd name="T27" fmla="*/ 357 h 391"/>
                    <a:gd name="T28" fmla="*/ 262 w 375"/>
                    <a:gd name="T29" fmla="*/ 352 h 391"/>
                    <a:gd name="T30" fmla="*/ 309 w 375"/>
                    <a:gd name="T31" fmla="*/ 355 h 391"/>
                    <a:gd name="T32" fmla="*/ 375 w 375"/>
                    <a:gd name="T33" fmla="*/ 391 h 391"/>
                    <a:gd name="T34" fmla="*/ 368 w 375"/>
                    <a:gd name="T35" fmla="*/ 388 h 391"/>
                    <a:gd name="T36" fmla="*/ 328 w 375"/>
                    <a:gd name="T37" fmla="*/ 372 h 391"/>
                    <a:gd name="T38" fmla="*/ 273 w 375"/>
                    <a:gd name="T39" fmla="*/ 365 h 391"/>
                    <a:gd name="T40" fmla="*/ 248 w 375"/>
                    <a:gd name="T41" fmla="*/ 372 h 391"/>
                    <a:gd name="T42" fmla="*/ 182 w 375"/>
                    <a:gd name="T43" fmla="*/ 376 h 391"/>
                    <a:gd name="T44" fmla="*/ 171 w 375"/>
                    <a:gd name="T45" fmla="*/ 372 h 391"/>
                    <a:gd name="T46" fmla="*/ 145 w 375"/>
                    <a:gd name="T47" fmla="*/ 344 h 391"/>
                    <a:gd name="T48" fmla="*/ 130 w 375"/>
                    <a:gd name="T49" fmla="*/ 310 h 391"/>
                    <a:gd name="T50" fmla="*/ 122 w 375"/>
                    <a:gd name="T51" fmla="*/ 272 h 391"/>
                    <a:gd name="T52" fmla="*/ 117 w 375"/>
                    <a:gd name="T53" fmla="*/ 230 h 391"/>
                    <a:gd name="T54" fmla="*/ 112 w 375"/>
                    <a:gd name="T55" fmla="*/ 187 h 391"/>
                    <a:gd name="T56" fmla="*/ 103 w 375"/>
                    <a:gd name="T57" fmla="*/ 144 h 391"/>
                    <a:gd name="T58" fmla="*/ 87 w 375"/>
                    <a:gd name="T59" fmla="*/ 103 h 391"/>
                    <a:gd name="T60" fmla="*/ 63 w 375"/>
                    <a:gd name="T61" fmla="*/ 72 h 391"/>
                    <a:gd name="T62" fmla="*/ 19 w 375"/>
                    <a:gd name="T63" fmla="*/ 45 h 391"/>
                    <a:gd name="T64" fmla="*/ 0 w 375"/>
                    <a:gd name="T65" fmla="*/ 43 h 391"/>
                    <a:gd name="T66" fmla="*/ 11 w 375"/>
                    <a:gd name="T67" fmla="*/ 0 h 3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5" h="391">
                      <a:moveTo>
                        <a:pt x="11" y="0"/>
                      </a:moveTo>
                      <a:lnTo>
                        <a:pt x="41" y="21"/>
                      </a:lnTo>
                      <a:lnTo>
                        <a:pt x="66" y="44"/>
                      </a:lnTo>
                      <a:lnTo>
                        <a:pt x="86" y="67"/>
                      </a:lnTo>
                      <a:lnTo>
                        <a:pt x="102" y="91"/>
                      </a:lnTo>
                      <a:lnTo>
                        <a:pt x="113" y="114"/>
                      </a:lnTo>
                      <a:lnTo>
                        <a:pt x="121" y="135"/>
                      </a:lnTo>
                      <a:lnTo>
                        <a:pt x="127" y="153"/>
                      </a:lnTo>
                      <a:lnTo>
                        <a:pt x="130" y="167"/>
                      </a:lnTo>
                      <a:lnTo>
                        <a:pt x="132" y="176"/>
                      </a:lnTo>
                      <a:lnTo>
                        <a:pt x="132" y="180"/>
                      </a:lnTo>
                      <a:lnTo>
                        <a:pt x="133" y="187"/>
                      </a:lnTo>
                      <a:lnTo>
                        <a:pt x="135" y="215"/>
                      </a:lnTo>
                      <a:lnTo>
                        <a:pt x="137" y="270"/>
                      </a:lnTo>
                      <a:lnTo>
                        <a:pt x="137" y="273"/>
                      </a:lnTo>
                      <a:lnTo>
                        <a:pt x="138" y="282"/>
                      </a:lnTo>
                      <a:lnTo>
                        <a:pt x="142" y="296"/>
                      </a:lnTo>
                      <a:lnTo>
                        <a:pt x="147" y="312"/>
                      </a:lnTo>
                      <a:lnTo>
                        <a:pt x="154" y="328"/>
                      </a:lnTo>
                      <a:lnTo>
                        <a:pt x="164" y="343"/>
                      </a:lnTo>
                      <a:lnTo>
                        <a:pt x="178" y="355"/>
                      </a:lnTo>
                      <a:lnTo>
                        <a:pt x="195" y="363"/>
                      </a:lnTo>
                      <a:lnTo>
                        <a:pt x="216" y="364"/>
                      </a:lnTo>
                      <a:lnTo>
                        <a:pt x="243" y="357"/>
                      </a:lnTo>
                      <a:lnTo>
                        <a:pt x="248" y="355"/>
                      </a:lnTo>
                      <a:lnTo>
                        <a:pt x="262" y="352"/>
                      </a:lnTo>
                      <a:lnTo>
                        <a:pt x="282" y="351"/>
                      </a:lnTo>
                      <a:lnTo>
                        <a:pt x="309" y="355"/>
                      </a:lnTo>
                      <a:lnTo>
                        <a:pt x="340" y="367"/>
                      </a:lnTo>
                      <a:lnTo>
                        <a:pt x="375" y="391"/>
                      </a:lnTo>
                      <a:lnTo>
                        <a:pt x="368" y="388"/>
                      </a:lnTo>
                      <a:lnTo>
                        <a:pt x="352" y="380"/>
                      </a:lnTo>
                      <a:lnTo>
                        <a:pt x="328" y="372"/>
                      </a:lnTo>
                      <a:lnTo>
                        <a:pt x="301" y="366"/>
                      </a:lnTo>
                      <a:lnTo>
                        <a:pt x="273" y="365"/>
                      </a:lnTo>
                      <a:lnTo>
                        <a:pt x="248" y="372"/>
                      </a:lnTo>
                      <a:lnTo>
                        <a:pt x="210" y="381"/>
                      </a:lnTo>
                      <a:lnTo>
                        <a:pt x="182" y="376"/>
                      </a:lnTo>
                      <a:lnTo>
                        <a:pt x="171" y="372"/>
                      </a:lnTo>
                      <a:lnTo>
                        <a:pt x="156" y="359"/>
                      </a:lnTo>
                      <a:lnTo>
                        <a:pt x="145" y="344"/>
                      </a:lnTo>
                      <a:lnTo>
                        <a:pt x="136" y="328"/>
                      </a:lnTo>
                      <a:lnTo>
                        <a:pt x="130" y="310"/>
                      </a:lnTo>
                      <a:lnTo>
                        <a:pt x="125" y="292"/>
                      </a:lnTo>
                      <a:lnTo>
                        <a:pt x="122" y="272"/>
                      </a:lnTo>
                      <a:lnTo>
                        <a:pt x="119" y="251"/>
                      </a:lnTo>
                      <a:lnTo>
                        <a:pt x="117" y="230"/>
                      </a:lnTo>
                      <a:lnTo>
                        <a:pt x="115" y="209"/>
                      </a:lnTo>
                      <a:lnTo>
                        <a:pt x="112" y="187"/>
                      </a:lnTo>
                      <a:lnTo>
                        <a:pt x="108" y="165"/>
                      </a:lnTo>
                      <a:lnTo>
                        <a:pt x="103" y="144"/>
                      </a:lnTo>
                      <a:lnTo>
                        <a:pt x="96" y="123"/>
                      </a:lnTo>
                      <a:lnTo>
                        <a:pt x="87" y="103"/>
                      </a:lnTo>
                      <a:lnTo>
                        <a:pt x="63" y="72"/>
                      </a:lnTo>
                      <a:lnTo>
                        <a:pt x="40" y="54"/>
                      </a:lnTo>
                      <a:lnTo>
                        <a:pt x="19" y="45"/>
                      </a:lnTo>
                      <a:lnTo>
                        <a:pt x="5" y="43"/>
                      </a:lnTo>
                      <a:lnTo>
                        <a:pt x="0" y="43"/>
                      </a:lnTo>
                      <a:lnTo>
                        <a:pt x="11" y="0"/>
                      </a:lnTo>
                      <a:close/>
                    </a:path>
                  </a:pathLst>
                </a:custGeom>
                <a:solidFill>
                  <a:srgbClr val="D2CB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282" name="Freeform 159">
                  <a:extLst>
                    <a:ext uri="{FF2B5EF4-FFF2-40B4-BE49-F238E27FC236}">
                      <a16:creationId xmlns:a16="http://schemas.microsoft.com/office/drawing/2014/main" id="{C1460861-23A2-6D4A-9BF1-BA77F4D06B73}"/>
                    </a:ext>
                  </a:extLst>
                </p:cNvPr>
                <p:cNvSpPr>
                  <a:spLocks/>
                </p:cNvSpPr>
                <p:nvPr/>
              </p:nvSpPr>
              <p:spPr bwMode="auto">
                <a:xfrm>
                  <a:off x="1729" y="2168"/>
                  <a:ext cx="94" cy="97"/>
                </a:xfrm>
                <a:custGeom>
                  <a:avLst/>
                  <a:gdLst>
                    <a:gd name="T0" fmla="*/ 58 w 94"/>
                    <a:gd name="T1" fmla="*/ 97 h 97"/>
                    <a:gd name="T2" fmla="*/ 59 w 94"/>
                    <a:gd name="T3" fmla="*/ 94 h 97"/>
                    <a:gd name="T4" fmla="*/ 61 w 94"/>
                    <a:gd name="T5" fmla="*/ 92 h 97"/>
                    <a:gd name="T6" fmla="*/ 66 w 94"/>
                    <a:gd name="T7" fmla="*/ 91 h 97"/>
                    <a:gd name="T8" fmla="*/ 77 w 94"/>
                    <a:gd name="T9" fmla="*/ 85 h 97"/>
                    <a:gd name="T10" fmla="*/ 88 w 94"/>
                    <a:gd name="T11" fmla="*/ 73 h 97"/>
                    <a:gd name="T12" fmla="*/ 93 w 94"/>
                    <a:gd name="T13" fmla="*/ 64 h 97"/>
                    <a:gd name="T14" fmla="*/ 93 w 94"/>
                    <a:gd name="T15" fmla="*/ 50 h 97"/>
                    <a:gd name="T16" fmla="*/ 94 w 94"/>
                    <a:gd name="T17" fmla="*/ 30 h 97"/>
                    <a:gd name="T18" fmla="*/ 90 w 94"/>
                    <a:gd name="T19" fmla="*/ 13 h 97"/>
                    <a:gd name="T20" fmla="*/ 84 w 94"/>
                    <a:gd name="T21" fmla="*/ 5 h 97"/>
                    <a:gd name="T22" fmla="*/ 70 w 94"/>
                    <a:gd name="T23" fmla="*/ 0 h 97"/>
                    <a:gd name="T24" fmla="*/ 40 w 94"/>
                    <a:gd name="T25" fmla="*/ 4 h 97"/>
                    <a:gd name="T26" fmla="*/ 12 w 94"/>
                    <a:gd name="T27" fmla="*/ 24 h 97"/>
                    <a:gd name="T28" fmla="*/ 1 w 94"/>
                    <a:gd name="T29" fmla="*/ 53 h 97"/>
                    <a:gd name="T30" fmla="*/ 0 w 94"/>
                    <a:gd name="T31" fmla="*/ 69 h 97"/>
                    <a:gd name="T32" fmla="*/ 4 w 94"/>
                    <a:gd name="T33" fmla="*/ 75 h 97"/>
                    <a:gd name="T34" fmla="*/ 8 w 94"/>
                    <a:gd name="T35" fmla="*/ 79 h 97"/>
                    <a:gd name="T36" fmla="*/ 13 w 94"/>
                    <a:gd name="T37" fmla="*/ 83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4" h="97">
                      <a:moveTo>
                        <a:pt x="58" y="97"/>
                      </a:moveTo>
                      <a:lnTo>
                        <a:pt x="59" y="94"/>
                      </a:lnTo>
                      <a:lnTo>
                        <a:pt x="61" y="92"/>
                      </a:lnTo>
                      <a:lnTo>
                        <a:pt x="66" y="91"/>
                      </a:lnTo>
                      <a:lnTo>
                        <a:pt x="77" y="85"/>
                      </a:lnTo>
                      <a:lnTo>
                        <a:pt x="88" y="73"/>
                      </a:lnTo>
                      <a:lnTo>
                        <a:pt x="93" y="64"/>
                      </a:lnTo>
                      <a:lnTo>
                        <a:pt x="93" y="50"/>
                      </a:lnTo>
                      <a:lnTo>
                        <a:pt x="94" y="30"/>
                      </a:lnTo>
                      <a:lnTo>
                        <a:pt x="90" y="13"/>
                      </a:lnTo>
                      <a:lnTo>
                        <a:pt x="84" y="5"/>
                      </a:lnTo>
                      <a:lnTo>
                        <a:pt x="70" y="0"/>
                      </a:lnTo>
                      <a:lnTo>
                        <a:pt x="40" y="4"/>
                      </a:lnTo>
                      <a:lnTo>
                        <a:pt x="12" y="24"/>
                      </a:lnTo>
                      <a:lnTo>
                        <a:pt x="1" y="53"/>
                      </a:lnTo>
                      <a:lnTo>
                        <a:pt x="0" y="69"/>
                      </a:lnTo>
                      <a:lnTo>
                        <a:pt x="4" y="75"/>
                      </a:lnTo>
                      <a:lnTo>
                        <a:pt x="8" y="79"/>
                      </a:lnTo>
                      <a:lnTo>
                        <a:pt x="13" y="83"/>
                      </a:lnTo>
                    </a:path>
                  </a:pathLst>
                </a:custGeom>
                <a:noFill/>
                <a:ln w="12700">
                  <a:solidFill>
                    <a:srgbClr val="584A3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83" name="Freeform 160">
                  <a:extLst>
                    <a:ext uri="{FF2B5EF4-FFF2-40B4-BE49-F238E27FC236}">
                      <a16:creationId xmlns:a16="http://schemas.microsoft.com/office/drawing/2014/main" id="{B9BD768F-847E-A146-BD9E-5B1A7497C65B}"/>
                    </a:ext>
                  </a:extLst>
                </p:cNvPr>
                <p:cNvSpPr>
                  <a:spLocks/>
                </p:cNvSpPr>
                <p:nvPr/>
              </p:nvSpPr>
              <p:spPr bwMode="auto">
                <a:xfrm>
                  <a:off x="2301" y="2233"/>
                  <a:ext cx="121" cy="180"/>
                </a:xfrm>
                <a:custGeom>
                  <a:avLst/>
                  <a:gdLst>
                    <a:gd name="T0" fmla="*/ 0 w 121"/>
                    <a:gd name="T1" fmla="*/ 0 h 180"/>
                    <a:gd name="T2" fmla="*/ 30 w 121"/>
                    <a:gd name="T3" fmla="*/ 21 h 180"/>
                    <a:gd name="T4" fmla="*/ 55 w 121"/>
                    <a:gd name="T5" fmla="*/ 44 h 180"/>
                    <a:gd name="T6" fmla="*/ 75 w 121"/>
                    <a:gd name="T7" fmla="*/ 67 h 180"/>
                    <a:gd name="T8" fmla="*/ 90 w 121"/>
                    <a:gd name="T9" fmla="*/ 91 h 180"/>
                    <a:gd name="T10" fmla="*/ 102 w 121"/>
                    <a:gd name="T11" fmla="*/ 114 h 180"/>
                    <a:gd name="T12" fmla="*/ 110 w 121"/>
                    <a:gd name="T13" fmla="*/ 135 h 180"/>
                    <a:gd name="T14" fmla="*/ 116 w 121"/>
                    <a:gd name="T15" fmla="*/ 153 h 180"/>
                    <a:gd name="T16" fmla="*/ 119 w 121"/>
                    <a:gd name="T17" fmla="*/ 167 h 180"/>
                    <a:gd name="T18" fmla="*/ 121 w 121"/>
                    <a:gd name="T19" fmla="*/ 176 h 180"/>
                    <a:gd name="T20" fmla="*/ 121 w 121"/>
                    <a:gd name="T21" fmla="*/ 180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 h="180">
                      <a:moveTo>
                        <a:pt x="0" y="0"/>
                      </a:moveTo>
                      <a:lnTo>
                        <a:pt x="30" y="21"/>
                      </a:lnTo>
                      <a:lnTo>
                        <a:pt x="55" y="44"/>
                      </a:lnTo>
                      <a:lnTo>
                        <a:pt x="75" y="67"/>
                      </a:lnTo>
                      <a:lnTo>
                        <a:pt x="90" y="91"/>
                      </a:lnTo>
                      <a:lnTo>
                        <a:pt x="102" y="114"/>
                      </a:lnTo>
                      <a:lnTo>
                        <a:pt x="110" y="135"/>
                      </a:lnTo>
                      <a:lnTo>
                        <a:pt x="116" y="153"/>
                      </a:lnTo>
                      <a:lnTo>
                        <a:pt x="119" y="167"/>
                      </a:lnTo>
                      <a:lnTo>
                        <a:pt x="121" y="176"/>
                      </a:lnTo>
                      <a:lnTo>
                        <a:pt x="121" y="180"/>
                      </a:lnTo>
                    </a:path>
                  </a:pathLst>
                </a:custGeom>
                <a:noFill/>
                <a:ln w="12700">
                  <a:solidFill>
                    <a:srgbClr val="86786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84" name="Line 161">
                  <a:extLst>
                    <a:ext uri="{FF2B5EF4-FFF2-40B4-BE49-F238E27FC236}">
                      <a16:creationId xmlns:a16="http://schemas.microsoft.com/office/drawing/2014/main" id="{7F23847B-BCAE-9A4F-8FDB-6EEA33943AFB}"/>
                    </a:ext>
                  </a:extLst>
                </p:cNvPr>
                <p:cNvSpPr>
                  <a:spLocks noChangeShapeType="1"/>
                </p:cNvSpPr>
                <p:nvPr/>
              </p:nvSpPr>
              <p:spPr bwMode="auto">
                <a:xfrm>
                  <a:off x="2426" y="2417"/>
                  <a:ext cx="1" cy="1"/>
                </a:xfrm>
                <a:prstGeom prst="line">
                  <a:avLst/>
                </a:prstGeom>
                <a:noFill/>
                <a:ln w="1588">
                  <a:solidFill>
                    <a:srgbClr val="86786B"/>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285" name="Freeform 162">
                  <a:extLst>
                    <a:ext uri="{FF2B5EF4-FFF2-40B4-BE49-F238E27FC236}">
                      <a16:creationId xmlns:a16="http://schemas.microsoft.com/office/drawing/2014/main" id="{00B1B501-7245-C44E-8045-5ACFC02AD344}"/>
                    </a:ext>
                  </a:extLst>
                </p:cNvPr>
                <p:cNvSpPr>
                  <a:spLocks/>
                </p:cNvSpPr>
                <p:nvPr/>
              </p:nvSpPr>
              <p:spPr bwMode="auto">
                <a:xfrm>
                  <a:off x="2290" y="2276"/>
                  <a:ext cx="374" cy="348"/>
                </a:xfrm>
                <a:custGeom>
                  <a:avLst/>
                  <a:gdLst>
                    <a:gd name="T0" fmla="*/ 132 w 374"/>
                    <a:gd name="T1" fmla="*/ 137 h 348"/>
                    <a:gd name="T2" fmla="*/ 133 w 374"/>
                    <a:gd name="T3" fmla="*/ 144 h 348"/>
                    <a:gd name="T4" fmla="*/ 135 w 374"/>
                    <a:gd name="T5" fmla="*/ 172 h 348"/>
                    <a:gd name="T6" fmla="*/ 137 w 374"/>
                    <a:gd name="T7" fmla="*/ 226 h 348"/>
                    <a:gd name="T8" fmla="*/ 137 w 374"/>
                    <a:gd name="T9" fmla="*/ 230 h 348"/>
                    <a:gd name="T10" fmla="*/ 138 w 374"/>
                    <a:gd name="T11" fmla="*/ 239 h 348"/>
                    <a:gd name="T12" fmla="*/ 141 w 374"/>
                    <a:gd name="T13" fmla="*/ 253 h 348"/>
                    <a:gd name="T14" fmla="*/ 147 w 374"/>
                    <a:gd name="T15" fmla="*/ 269 h 348"/>
                    <a:gd name="T16" fmla="*/ 154 w 374"/>
                    <a:gd name="T17" fmla="*/ 285 h 348"/>
                    <a:gd name="T18" fmla="*/ 164 w 374"/>
                    <a:gd name="T19" fmla="*/ 300 h 348"/>
                    <a:gd name="T20" fmla="*/ 178 w 374"/>
                    <a:gd name="T21" fmla="*/ 312 h 348"/>
                    <a:gd name="T22" fmla="*/ 195 w 374"/>
                    <a:gd name="T23" fmla="*/ 320 h 348"/>
                    <a:gd name="T24" fmla="*/ 216 w 374"/>
                    <a:gd name="T25" fmla="*/ 321 h 348"/>
                    <a:gd name="T26" fmla="*/ 243 w 374"/>
                    <a:gd name="T27" fmla="*/ 314 h 348"/>
                    <a:gd name="T28" fmla="*/ 248 w 374"/>
                    <a:gd name="T29" fmla="*/ 312 h 348"/>
                    <a:gd name="T30" fmla="*/ 262 w 374"/>
                    <a:gd name="T31" fmla="*/ 309 h 348"/>
                    <a:gd name="T32" fmla="*/ 282 w 374"/>
                    <a:gd name="T33" fmla="*/ 308 h 348"/>
                    <a:gd name="T34" fmla="*/ 309 w 374"/>
                    <a:gd name="T35" fmla="*/ 312 h 348"/>
                    <a:gd name="T36" fmla="*/ 340 w 374"/>
                    <a:gd name="T37" fmla="*/ 324 h 348"/>
                    <a:gd name="T38" fmla="*/ 374 w 374"/>
                    <a:gd name="T39" fmla="*/ 348 h 348"/>
                    <a:gd name="T40" fmla="*/ 368 w 374"/>
                    <a:gd name="T41" fmla="*/ 344 h 348"/>
                    <a:gd name="T42" fmla="*/ 352 w 374"/>
                    <a:gd name="T43" fmla="*/ 337 h 348"/>
                    <a:gd name="T44" fmla="*/ 328 w 374"/>
                    <a:gd name="T45" fmla="*/ 329 h 348"/>
                    <a:gd name="T46" fmla="*/ 301 w 374"/>
                    <a:gd name="T47" fmla="*/ 323 h 348"/>
                    <a:gd name="T48" fmla="*/ 273 w 374"/>
                    <a:gd name="T49" fmla="*/ 322 h 348"/>
                    <a:gd name="T50" fmla="*/ 248 w 374"/>
                    <a:gd name="T51" fmla="*/ 329 h 348"/>
                    <a:gd name="T52" fmla="*/ 210 w 374"/>
                    <a:gd name="T53" fmla="*/ 338 h 348"/>
                    <a:gd name="T54" fmla="*/ 181 w 374"/>
                    <a:gd name="T55" fmla="*/ 333 h 348"/>
                    <a:gd name="T56" fmla="*/ 171 w 374"/>
                    <a:gd name="T57" fmla="*/ 329 h 348"/>
                    <a:gd name="T58" fmla="*/ 156 w 374"/>
                    <a:gd name="T59" fmla="*/ 316 h 348"/>
                    <a:gd name="T60" fmla="*/ 145 w 374"/>
                    <a:gd name="T61" fmla="*/ 301 h 348"/>
                    <a:gd name="T62" fmla="*/ 136 w 374"/>
                    <a:gd name="T63" fmla="*/ 285 h 348"/>
                    <a:gd name="T64" fmla="*/ 130 w 374"/>
                    <a:gd name="T65" fmla="*/ 267 h 348"/>
                    <a:gd name="T66" fmla="*/ 125 w 374"/>
                    <a:gd name="T67" fmla="*/ 249 h 348"/>
                    <a:gd name="T68" fmla="*/ 122 w 374"/>
                    <a:gd name="T69" fmla="*/ 229 h 348"/>
                    <a:gd name="T70" fmla="*/ 119 w 374"/>
                    <a:gd name="T71" fmla="*/ 208 h 348"/>
                    <a:gd name="T72" fmla="*/ 117 w 374"/>
                    <a:gd name="T73" fmla="*/ 187 h 348"/>
                    <a:gd name="T74" fmla="*/ 115 w 374"/>
                    <a:gd name="T75" fmla="*/ 165 h 348"/>
                    <a:gd name="T76" fmla="*/ 112 w 374"/>
                    <a:gd name="T77" fmla="*/ 144 h 348"/>
                    <a:gd name="T78" fmla="*/ 108 w 374"/>
                    <a:gd name="T79" fmla="*/ 122 h 348"/>
                    <a:gd name="T80" fmla="*/ 103 w 374"/>
                    <a:gd name="T81" fmla="*/ 101 h 348"/>
                    <a:gd name="T82" fmla="*/ 96 w 374"/>
                    <a:gd name="T83" fmla="*/ 80 h 348"/>
                    <a:gd name="T84" fmla="*/ 87 w 374"/>
                    <a:gd name="T85" fmla="*/ 60 h 348"/>
                    <a:gd name="T86" fmla="*/ 63 w 374"/>
                    <a:gd name="T87" fmla="*/ 28 h 348"/>
                    <a:gd name="T88" fmla="*/ 40 w 374"/>
                    <a:gd name="T89" fmla="*/ 10 h 348"/>
                    <a:gd name="T90" fmla="*/ 19 w 374"/>
                    <a:gd name="T91" fmla="*/ 2 h 348"/>
                    <a:gd name="T92" fmla="*/ 5 w 374"/>
                    <a:gd name="T93" fmla="*/ 0 h 348"/>
                    <a:gd name="T94" fmla="*/ 0 w 374"/>
                    <a:gd name="T95" fmla="*/ 0 h 3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4" h="348">
                      <a:moveTo>
                        <a:pt x="132" y="137"/>
                      </a:moveTo>
                      <a:lnTo>
                        <a:pt x="133" y="144"/>
                      </a:lnTo>
                      <a:lnTo>
                        <a:pt x="135" y="172"/>
                      </a:lnTo>
                      <a:lnTo>
                        <a:pt x="137" y="226"/>
                      </a:lnTo>
                      <a:lnTo>
                        <a:pt x="137" y="230"/>
                      </a:lnTo>
                      <a:lnTo>
                        <a:pt x="138" y="239"/>
                      </a:lnTo>
                      <a:lnTo>
                        <a:pt x="141" y="253"/>
                      </a:lnTo>
                      <a:lnTo>
                        <a:pt x="147" y="269"/>
                      </a:lnTo>
                      <a:lnTo>
                        <a:pt x="154" y="285"/>
                      </a:lnTo>
                      <a:lnTo>
                        <a:pt x="164" y="300"/>
                      </a:lnTo>
                      <a:lnTo>
                        <a:pt x="178" y="312"/>
                      </a:lnTo>
                      <a:lnTo>
                        <a:pt x="195" y="320"/>
                      </a:lnTo>
                      <a:lnTo>
                        <a:pt x="216" y="321"/>
                      </a:lnTo>
                      <a:lnTo>
                        <a:pt x="243" y="314"/>
                      </a:lnTo>
                      <a:lnTo>
                        <a:pt x="248" y="312"/>
                      </a:lnTo>
                      <a:lnTo>
                        <a:pt x="262" y="309"/>
                      </a:lnTo>
                      <a:lnTo>
                        <a:pt x="282" y="308"/>
                      </a:lnTo>
                      <a:lnTo>
                        <a:pt x="309" y="312"/>
                      </a:lnTo>
                      <a:lnTo>
                        <a:pt x="340" y="324"/>
                      </a:lnTo>
                      <a:lnTo>
                        <a:pt x="374" y="348"/>
                      </a:lnTo>
                      <a:lnTo>
                        <a:pt x="368" y="344"/>
                      </a:lnTo>
                      <a:lnTo>
                        <a:pt x="352" y="337"/>
                      </a:lnTo>
                      <a:lnTo>
                        <a:pt x="328" y="329"/>
                      </a:lnTo>
                      <a:lnTo>
                        <a:pt x="301" y="323"/>
                      </a:lnTo>
                      <a:lnTo>
                        <a:pt x="273" y="322"/>
                      </a:lnTo>
                      <a:lnTo>
                        <a:pt x="248" y="329"/>
                      </a:lnTo>
                      <a:lnTo>
                        <a:pt x="210" y="338"/>
                      </a:lnTo>
                      <a:lnTo>
                        <a:pt x="181" y="333"/>
                      </a:lnTo>
                      <a:lnTo>
                        <a:pt x="171" y="329"/>
                      </a:lnTo>
                      <a:lnTo>
                        <a:pt x="156" y="316"/>
                      </a:lnTo>
                      <a:lnTo>
                        <a:pt x="145" y="301"/>
                      </a:lnTo>
                      <a:lnTo>
                        <a:pt x="136" y="285"/>
                      </a:lnTo>
                      <a:lnTo>
                        <a:pt x="130" y="267"/>
                      </a:lnTo>
                      <a:lnTo>
                        <a:pt x="125" y="249"/>
                      </a:lnTo>
                      <a:lnTo>
                        <a:pt x="122" y="229"/>
                      </a:lnTo>
                      <a:lnTo>
                        <a:pt x="119" y="208"/>
                      </a:lnTo>
                      <a:lnTo>
                        <a:pt x="117" y="187"/>
                      </a:lnTo>
                      <a:lnTo>
                        <a:pt x="115" y="165"/>
                      </a:lnTo>
                      <a:lnTo>
                        <a:pt x="112" y="144"/>
                      </a:lnTo>
                      <a:lnTo>
                        <a:pt x="108" y="122"/>
                      </a:lnTo>
                      <a:lnTo>
                        <a:pt x="103" y="101"/>
                      </a:lnTo>
                      <a:lnTo>
                        <a:pt x="96" y="80"/>
                      </a:lnTo>
                      <a:lnTo>
                        <a:pt x="87" y="60"/>
                      </a:lnTo>
                      <a:lnTo>
                        <a:pt x="63" y="28"/>
                      </a:lnTo>
                      <a:lnTo>
                        <a:pt x="40" y="10"/>
                      </a:lnTo>
                      <a:lnTo>
                        <a:pt x="19" y="2"/>
                      </a:lnTo>
                      <a:lnTo>
                        <a:pt x="5" y="0"/>
                      </a:lnTo>
                      <a:lnTo>
                        <a:pt x="0" y="0"/>
                      </a:lnTo>
                    </a:path>
                  </a:pathLst>
                </a:custGeom>
                <a:noFill/>
                <a:ln w="12700">
                  <a:solidFill>
                    <a:srgbClr val="86786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86" name="Line 163">
                  <a:extLst>
                    <a:ext uri="{FF2B5EF4-FFF2-40B4-BE49-F238E27FC236}">
                      <a16:creationId xmlns:a16="http://schemas.microsoft.com/office/drawing/2014/main" id="{57A724C9-C5DB-CA41-963B-231B585CD58F}"/>
                    </a:ext>
                  </a:extLst>
                </p:cNvPr>
                <p:cNvSpPr>
                  <a:spLocks noChangeShapeType="1"/>
                </p:cNvSpPr>
                <p:nvPr/>
              </p:nvSpPr>
              <p:spPr bwMode="auto">
                <a:xfrm>
                  <a:off x="2294" y="2280"/>
                  <a:ext cx="1" cy="1"/>
                </a:xfrm>
                <a:prstGeom prst="line">
                  <a:avLst/>
                </a:prstGeom>
                <a:noFill/>
                <a:ln w="1588">
                  <a:solidFill>
                    <a:srgbClr val="86786B"/>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287" name="Freeform 164">
                  <a:extLst>
                    <a:ext uri="{FF2B5EF4-FFF2-40B4-BE49-F238E27FC236}">
                      <a16:creationId xmlns:a16="http://schemas.microsoft.com/office/drawing/2014/main" id="{688C76C1-D723-2849-B8F3-690E7EF18A3F}"/>
                    </a:ext>
                  </a:extLst>
                </p:cNvPr>
                <p:cNvSpPr>
                  <a:spLocks/>
                </p:cNvSpPr>
                <p:nvPr/>
              </p:nvSpPr>
              <p:spPr bwMode="auto">
                <a:xfrm>
                  <a:off x="1784" y="2334"/>
                  <a:ext cx="188" cy="84"/>
                </a:xfrm>
                <a:custGeom>
                  <a:avLst/>
                  <a:gdLst>
                    <a:gd name="T0" fmla="*/ 145 w 188"/>
                    <a:gd name="T1" fmla="*/ 14 h 84"/>
                    <a:gd name="T2" fmla="*/ 161 w 188"/>
                    <a:gd name="T3" fmla="*/ 10 h 84"/>
                    <a:gd name="T4" fmla="*/ 166 w 188"/>
                    <a:gd name="T5" fmla="*/ 12 h 84"/>
                    <a:gd name="T6" fmla="*/ 175 w 188"/>
                    <a:gd name="T7" fmla="*/ 14 h 84"/>
                    <a:gd name="T8" fmla="*/ 181 w 188"/>
                    <a:gd name="T9" fmla="*/ 14 h 84"/>
                    <a:gd name="T10" fmla="*/ 187 w 188"/>
                    <a:gd name="T11" fmla="*/ 17 h 84"/>
                    <a:gd name="T12" fmla="*/ 174 w 188"/>
                    <a:gd name="T13" fmla="*/ 29 h 84"/>
                    <a:gd name="T14" fmla="*/ 148 w 188"/>
                    <a:gd name="T15" fmla="*/ 44 h 84"/>
                    <a:gd name="T16" fmla="*/ 136 w 188"/>
                    <a:gd name="T17" fmla="*/ 46 h 84"/>
                    <a:gd name="T18" fmla="*/ 114 w 188"/>
                    <a:gd name="T19" fmla="*/ 48 h 84"/>
                    <a:gd name="T20" fmla="*/ 114 w 188"/>
                    <a:gd name="T21" fmla="*/ 48 h 84"/>
                    <a:gd name="T22" fmla="*/ 91 w 188"/>
                    <a:gd name="T23" fmla="*/ 55 h 84"/>
                    <a:gd name="T24" fmla="*/ 76 w 188"/>
                    <a:gd name="T25" fmla="*/ 59 h 84"/>
                    <a:gd name="T26" fmla="*/ 49 w 188"/>
                    <a:gd name="T27" fmla="*/ 68 h 84"/>
                    <a:gd name="T28" fmla="*/ 42 w 188"/>
                    <a:gd name="T29" fmla="*/ 70 h 84"/>
                    <a:gd name="T30" fmla="*/ 28 w 188"/>
                    <a:gd name="T31" fmla="*/ 84 h 84"/>
                    <a:gd name="T32" fmla="*/ 18 w 188"/>
                    <a:gd name="T33" fmla="*/ 78 h 84"/>
                    <a:gd name="T34" fmla="*/ 23 w 188"/>
                    <a:gd name="T35" fmla="*/ 71 h 84"/>
                    <a:gd name="T36" fmla="*/ 34 w 188"/>
                    <a:gd name="T37" fmla="*/ 66 h 84"/>
                    <a:gd name="T38" fmla="*/ 36 w 188"/>
                    <a:gd name="T39" fmla="*/ 64 h 84"/>
                    <a:gd name="T40" fmla="*/ 9 w 188"/>
                    <a:gd name="T41" fmla="*/ 75 h 84"/>
                    <a:gd name="T42" fmla="*/ 1 w 188"/>
                    <a:gd name="T43" fmla="*/ 73 h 84"/>
                    <a:gd name="T44" fmla="*/ 0 w 188"/>
                    <a:gd name="T45" fmla="*/ 70 h 84"/>
                    <a:gd name="T46" fmla="*/ 1 w 188"/>
                    <a:gd name="T47" fmla="*/ 67 h 84"/>
                    <a:gd name="T48" fmla="*/ 5 w 188"/>
                    <a:gd name="T49" fmla="*/ 58 h 84"/>
                    <a:gd name="T50" fmla="*/ 10 w 188"/>
                    <a:gd name="T51" fmla="*/ 54 h 84"/>
                    <a:gd name="T52" fmla="*/ 17 w 188"/>
                    <a:gd name="T53" fmla="*/ 48 h 84"/>
                    <a:gd name="T54" fmla="*/ 38 w 188"/>
                    <a:gd name="T55" fmla="*/ 39 h 84"/>
                    <a:gd name="T56" fmla="*/ 42 w 188"/>
                    <a:gd name="T57" fmla="*/ 39 h 84"/>
                    <a:gd name="T58" fmla="*/ 62 w 188"/>
                    <a:gd name="T59" fmla="*/ 38 h 84"/>
                    <a:gd name="T60" fmla="*/ 75 w 188"/>
                    <a:gd name="T61" fmla="*/ 37 h 84"/>
                    <a:gd name="T62" fmla="*/ 95 w 188"/>
                    <a:gd name="T63" fmla="*/ 31 h 84"/>
                    <a:gd name="T64" fmla="*/ 95 w 188"/>
                    <a:gd name="T65" fmla="*/ 31 h 84"/>
                    <a:gd name="T66" fmla="*/ 114 w 188"/>
                    <a:gd name="T67" fmla="*/ 8 h 84"/>
                    <a:gd name="T68" fmla="*/ 120 w 188"/>
                    <a:gd name="T69" fmla="*/ 0 h 84"/>
                    <a:gd name="T70" fmla="*/ 131 w 188"/>
                    <a:gd name="T71" fmla="*/ 4 h 84"/>
                    <a:gd name="T72" fmla="*/ 135 w 188"/>
                    <a:gd name="T73" fmla="*/ 1 h 84"/>
                    <a:gd name="T74" fmla="*/ 140 w 188"/>
                    <a:gd name="T75" fmla="*/ 12 h 84"/>
                    <a:gd name="T76" fmla="*/ 140 w 188"/>
                    <a:gd name="T77" fmla="*/ 16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8" h="84">
                      <a:moveTo>
                        <a:pt x="140" y="16"/>
                      </a:moveTo>
                      <a:lnTo>
                        <a:pt x="145" y="14"/>
                      </a:lnTo>
                      <a:lnTo>
                        <a:pt x="154" y="10"/>
                      </a:lnTo>
                      <a:lnTo>
                        <a:pt x="161" y="10"/>
                      </a:lnTo>
                      <a:lnTo>
                        <a:pt x="166" y="12"/>
                      </a:lnTo>
                      <a:lnTo>
                        <a:pt x="171" y="11"/>
                      </a:lnTo>
                      <a:lnTo>
                        <a:pt x="175" y="14"/>
                      </a:lnTo>
                      <a:lnTo>
                        <a:pt x="181" y="14"/>
                      </a:lnTo>
                      <a:lnTo>
                        <a:pt x="188" y="12"/>
                      </a:lnTo>
                      <a:lnTo>
                        <a:pt x="187" y="17"/>
                      </a:lnTo>
                      <a:lnTo>
                        <a:pt x="174" y="29"/>
                      </a:lnTo>
                      <a:lnTo>
                        <a:pt x="161" y="39"/>
                      </a:lnTo>
                      <a:lnTo>
                        <a:pt x="148" y="44"/>
                      </a:lnTo>
                      <a:lnTo>
                        <a:pt x="136" y="46"/>
                      </a:lnTo>
                      <a:lnTo>
                        <a:pt x="121" y="47"/>
                      </a:lnTo>
                      <a:lnTo>
                        <a:pt x="114" y="48"/>
                      </a:lnTo>
                      <a:lnTo>
                        <a:pt x="107" y="50"/>
                      </a:lnTo>
                      <a:lnTo>
                        <a:pt x="91" y="55"/>
                      </a:lnTo>
                      <a:lnTo>
                        <a:pt x="76" y="59"/>
                      </a:lnTo>
                      <a:lnTo>
                        <a:pt x="62" y="64"/>
                      </a:lnTo>
                      <a:lnTo>
                        <a:pt x="49" y="68"/>
                      </a:lnTo>
                      <a:lnTo>
                        <a:pt x="42" y="70"/>
                      </a:lnTo>
                      <a:lnTo>
                        <a:pt x="28" y="84"/>
                      </a:lnTo>
                      <a:lnTo>
                        <a:pt x="24" y="82"/>
                      </a:lnTo>
                      <a:lnTo>
                        <a:pt x="18" y="78"/>
                      </a:lnTo>
                      <a:lnTo>
                        <a:pt x="23" y="71"/>
                      </a:lnTo>
                      <a:lnTo>
                        <a:pt x="29" y="68"/>
                      </a:lnTo>
                      <a:lnTo>
                        <a:pt x="34" y="66"/>
                      </a:lnTo>
                      <a:lnTo>
                        <a:pt x="36" y="64"/>
                      </a:lnTo>
                      <a:lnTo>
                        <a:pt x="9" y="75"/>
                      </a:lnTo>
                      <a:lnTo>
                        <a:pt x="6" y="74"/>
                      </a:lnTo>
                      <a:lnTo>
                        <a:pt x="1" y="73"/>
                      </a:lnTo>
                      <a:lnTo>
                        <a:pt x="0" y="70"/>
                      </a:lnTo>
                      <a:lnTo>
                        <a:pt x="1" y="67"/>
                      </a:lnTo>
                      <a:lnTo>
                        <a:pt x="2" y="63"/>
                      </a:lnTo>
                      <a:lnTo>
                        <a:pt x="5" y="58"/>
                      </a:lnTo>
                      <a:lnTo>
                        <a:pt x="10" y="54"/>
                      </a:lnTo>
                      <a:lnTo>
                        <a:pt x="15" y="50"/>
                      </a:lnTo>
                      <a:lnTo>
                        <a:pt x="17" y="48"/>
                      </a:lnTo>
                      <a:lnTo>
                        <a:pt x="38" y="39"/>
                      </a:lnTo>
                      <a:lnTo>
                        <a:pt x="42" y="39"/>
                      </a:lnTo>
                      <a:lnTo>
                        <a:pt x="51" y="38"/>
                      </a:lnTo>
                      <a:lnTo>
                        <a:pt x="62" y="38"/>
                      </a:lnTo>
                      <a:lnTo>
                        <a:pt x="75" y="37"/>
                      </a:lnTo>
                      <a:lnTo>
                        <a:pt x="89" y="33"/>
                      </a:lnTo>
                      <a:lnTo>
                        <a:pt x="95" y="31"/>
                      </a:lnTo>
                      <a:lnTo>
                        <a:pt x="102" y="23"/>
                      </a:lnTo>
                      <a:lnTo>
                        <a:pt x="114" y="8"/>
                      </a:lnTo>
                      <a:lnTo>
                        <a:pt x="120" y="0"/>
                      </a:lnTo>
                      <a:lnTo>
                        <a:pt x="124" y="7"/>
                      </a:lnTo>
                      <a:lnTo>
                        <a:pt x="131" y="4"/>
                      </a:lnTo>
                      <a:lnTo>
                        <a:pt x="135" y="1"/>
                      </a:lnTo>
                      <a:lnTo>
                        <a:pt x="139" y="5"/>
                      </a:lnTo>
                      <a:lnTo>
                        <a:pt x="140" y="12"/>
                      </a:lnTo>
                      <a:lnTo>
                        <a:pt x="140" y="16"/>
                      </a:lnTo>
                      <a:close/>
                    </a:path>
                  </a:pathLst>
                </a:custGeom>
                <a:solidFill>
                  <a:srgbClr val="BFB6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288" name="Freeform 165">
                  <a:extLst>
                    <a:ext uri="{FF2B5EF4-FFF2-40B4-BE49-F238E27FC236}">
                      <a16:creationId xmlns:a16="http://schemas.microsoft.com/office/drawing/2014/main" id="{B574B916-7335-9744-A18C-C974021ADEEB}"/>
                    </a:ext>
                  </a:extLst>
                </p:cNvPr>
                <p:cNvSpPr>
                  <a:spLocks/>
                </p:cNvSpPr>
                <p:nvPr/>
              </p:nvSpPr>
              <p:spPr bwMode="auto">
                <a:xfrm>
                  <a:off x="1894" y="2324"/>
                  <a:ext cx="95" cy="54"/>
                </a:xfrm>
                <a:custGeom>
                  <a:avLst/>
                  <a:gdLst>
                    <a:gd name="T0" fmla="*/ 95 w 95"/>
                    <a:gd name="T1" fmla="*/ 0 h 54"/>
                    <a:gd name="T2" fmla="*/ 79 w 95"/>
                    <a:gd name="T3" fmla="*/ 15 h 54"/>
                    <a:gd name="T4" fmla="*/ 57 w 95"/>
                    <a:gd name="T5" fmla="*/ 37 h 54"/>
                    <a:gd name="T6" fmla="*/ 34 w 95"/>
                    <a:gd name="T7" fmla="*/ 50 h 54"/>
                    <a:gd name="T8" fmla="*/ 22 w 95"/>
                    <a:gd name="T9" fmla="*/ 52 h 54"/>
                    <a:gd name="T10" fmla="*/ 7 w 95"/>
                    <a:gd name="T11" fmla="*/ 53 h 54"/>
                    <a:gd name="T12" fmla="*/ 0 w 95"/>
                    <a:gd name="T13" fmla="*/ 54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54">
                      <a:moveTo>
                        <a:pt x="95" y="0"/>
                      </a:moveTo>
                      <a:lnTo>
                        <a:pt x="79" y="15"/>
                      </a:lnTo>
                      <a:lnTo>
                        <a:pt x="57" y="37"/>
                      </a:lnTo>
                      <a:lnTo>
                        <a:pt x="34" y="50"/>
                      </a:lnTo>
                      <a:lnTo>
                        <a:pt x="22" y="52"/>
                      </a:lnTo>
                      <a:lnTo>
                        <a:pt x="7" y="53"/>
                      </a:lnTo>
                      <a:lnTo>
                        <a:pt x="0" y="54"/>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89" name="Line 166">
                  <a:extLst>
                    <a:ext uri="{FF2B5EF4-FFF2-40B4-BE49-F238E27FC236}">
                      <a16:creationId xmlns:a16="http://schemas.microsoft.com/office/drawing/2014/main" id="{17E06766-69ED-AC4B-8BE1-AD95046E6DDF}"/>
                    </a:ext>
                  </a:extLst>
                </p:cNvPr>
                <p:cNvSpPr>
                  <a:spLocks noChangeShapeType="1"/>
                </p:cNvSpPr>
                <p:nvPr/>
              </p:nvSpPr>
              <p:spPr bwMode="auto">
                <a:xfrm>
                  <a:off x="1898" y="2382"/>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290" name="Freeform 167">
                  <a:extLst>
                    <a:ext uri="{FF2B5EF4-FFF2-40B4-BE49-F238E27FC236}">
                      <a16:creationId xmlns:a16="http://schemas.microsoft.com/office/drawing/2014/main" id="{AC0BB60F-53D5-C24D-94E1-1468F18E3A6E}"/>
                    </a:ext>
                  </a:extLst>
                </p:cNvPr>
                <p:cNvSpPr>
                  <a:spLocks/>
                </p:cNvSpPr>
                <p:nvPr/>
              </p:nvSpPr>
              <p:spPr bwMode="auto">
                <a:xfrm>
                  <a:off x="1780" y="2378"/>
                  <a:ext cx="114" cy="36"/>
                </a:xfrm>
                <a:custGeom>
                  <a:avLst/>
                  <a:gdLst>
                    <a:gd name="T0" fmla="*/ 114 w 114"/>
                    <a:gd name="T1" fmla="*/ 0 h 36"/>
                    <a:gd name="T2" fmla="*/ 106 w 114"/>
                    <a:gd name="T3" fmla="*/ 2 h 36"/>
                    <a:gd name="T4" fmla="*/ 91 w 114"/>
                    <a:gd name="T5" fmla="*/ 6 h 36"/>
                    <a:gd name="T6" fmla="*/ 76 w 114"/>
                    <a:gd name="T7" fmla="*/ 11 h 36"/>
                    <a:gd name="T8" fmla="*/ 62 w 114"/>
                    <a:gd name="T9" fmla="*/ 16 h 36"/>
                    <a:gd name="T10" fmla="*/ 48 w 114"/>
                    <a:gd name="T11" fmla="*/ 20 h 36"/>
                    <a:gd name="T12" fmla="*/ 42 w 114"/>
                    <a:gd name="T13" fmla="*/ 22 h 36"/>
                    <a:gd name="T14" fmla="*/ 28 w 114"/>
                    <a:gd name="T15" fmla="*/ 36 h 36"/>
                    <a:gd name="T16" fmla="*/ 24 w 114"/>
                    <a:gd name="T17" fmla="*/ 34 h 36"/>
                    <a:gd name="T18" fmla="*/ 18 w 114"/>
                    <a:gd name="T19" fmla="*/ 30 h 36"/>
                    <a:gd name="T20" fmla="*/ 23 w 114"/>
                    <a:gd name="T21" fmla="*/ 23 h 36"/>
                    <a:gd name="T22" fmla="*/ 28 w 114"/>
                    <a:gd name="T23" fmla="*/ 20 h 36"/>
                    <a:gd name="T24" fmla="*/ 34 w 114"/>
                    <a:gd name="T25" fmla="*/ 18 h 36"/>
                    <a:gd name="T26" fmla="*/ 36 w 114"/>
                    <a:gd name="T27" fmla="*/ 16 h 36"/>
                    <a:gd name="T28" fmla="*/ 8 w 114"/>
                    <a:gd name="T29" fmla="*/ 26 h 36"/>
                    <a:gd name="T30" fmla="*/ 6 w 114"/>
                    <a:gd name="T31" fmla="*/ 26 h 36"/>
                    <a:gd name="T32" fmla="*/ 1 w 114"/>
                    <a:gd name="T33" fmla="*/ 25 h 36"/>
                    <a:gd name="T34" fmla="*/ 0 w 114"/>
                    <a:gd name="T35" fmla="*/ 22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4" h="36">
                      <a:moveTo>
                        <a:pt x="114" y="0"/>
                      </a:moveTo>
                      <a:lnTo>
                        <a:pt x="106" y="2"/>
                      </a:lnTo>
                      <a:lnTo>
                        <a:pt x="91" y="6"/>
                      </a:lnTo>
                      <a:lnTo>
                        <a:pt x="76" y="11"/>
                      </a:lnTo>
                      <a:lnTo>
                        <a:pt x="62" y="16"/>
                      </a:lnTo>
                      <a:lnTo>
                        <a:pt x="48" y="20"/>
                      </a:lnTo>
                      <a:lnTo>
                        <a:pt x="42" y="22"/>
                      </a:lnTo>
                      <a:lnTo>
                        <a:pt x="28" y="36"/>
                      </a:lnTo>
                      <a:lnTo>
                        <a:pt x="24" y="34"/>
                      </a:lnTo>
                      <a:lnTo>
                        <a:pt x="18" y="30"/>
                      </a:lnTo>
                      <a:lnTo>
                        <a:pt x="23" y="23"/>
                      </a:lnTo>
                      <a:lnTo>
                        <a:pt x="28" y="20"/>
                      </a:lnTo>
                      <a:lnTo>
                        <a:pt x="34" y="18"/>
                      </a:lnTo>
                      <a:lnTo>
                        <a:pt x="36" y="16"/>
                      </a:lnTo>
                      <a:lnTo>
                        <a:pt x="8" y="26"/>
                      </a:lnTo>
                      <a:lnTo>
                        <a:pt x="6" y="26"/>
                      </a:lnTo>
                      <a:lnTo>
                        <a:pt x="1" y="25"/>
                      </a:lnTo>
                      <a:lnTo>
                        <a:pt x="0" y="22"/>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91" name="Line 168">
                  <a:extLst>
                    <a:ext uri="{FF2B5EF4-FFF2-40B4-BE49-F238E27FC236}">
                      <a16:creationId xmlns:a16="http://schemas.microsoft.com/office/drawing/2014/main" id="{F7F6661C-5C09-1949-96D9-65622A4EAFE9}"/>
                    </a:ext>
                  </a:extLst>
                </p:cNvPr>
                <p:cNvSpPr>
                  <a:spLocks noChangeShapeType="1"/>
                </p:cNvSpPr>
                <p:nvPr/>
              </p:nvSpPr>
              <p:spPr bwMode="auto">
                <a:xfrm>
                  <a:off x="1784" y="2404"/>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292" name="Freeform 169">
                  <a:extLst>
                    <a:ext uri="{FF2B5EF4-FFF2-40B4-BE49-F238E27FC236}">
                      <a16:creationId xmlns:a16="http://schemas.microsoft.com/office/drawing/2014/main" id="{A123786E-7D52-0244-A9FD-4D5AEF25801D}"/>
                    </a:ext>
                  </a:extLst>
                </p:cNvPr>
                <p:cNvSpPr>
                  <a:spLocks/>
                </p:cNvSpPr>
                <p:nvPr/>
              </p:nvSpPr>
              <p:spPr bwMode="auto">
                <a:xfrm>
                  <a:off x="1780" y="2361"/>
                  <a:ext cx="95" cy="39"/>
                </a:xfrm>
                <a:custGeom>
                  <a:avLst/>
                  <a:gdLst>
                    <a:gd name="T0" fmla="*/ 0 w 95"/>
                    <a:gd name="T1" fmla="*/ 39 h 39"/>
                    <a:gd name="T2" fmla="*/ 1 w 95"/>
                    <a:gd name="T3" fmla="*/ 36 h 39"/>
                    <a:gd name="T4" fmla="*/ 2 w 95"/>
                    <a:gd name="T5" fmla="*/ 32 h 39"/>
                    <a:gd name="T6" fmla="*/ 5 w 95"/>
                    <a:gd name="T7" fmla="*/ 27 h 39"/>
                    <a:gd name="T8" fmla="*/ 10 w 95"/>
                    <a:gd name="T9" fmla="*/ 22 h 39"/>
                    <a:gd name="T10" fmla="*/ 15 w 95"/>
                    <a:gd name="T11" fmla="*/ 19 h 39"/>
                    <a:gd name="T12" fmla="*/ 17 w 95"/>
                    <a:gd name="T13" fmla="*/ 17 h 39"/>
                    <a:gd name="T14" fmla="*/ 38 w 95"/>
                    <a:gd name="T15" fmla="*/ 8 h 39"/>
                    <a:gd name="T16" fmla="*/ 42 w 95"/>
                    <a:gd name="T17" fmla="*/ 8 h 39"/>
                    <a:gd name="T18" fmla="*/ 51 w 95"/>
                    <a:gd name="T19" fmla="*/ 7 h 39"/>
                    <a:gd name="T20" fmla="*/ 62 w 95"/>
                    <a:gd name="T21" fmla="*/ 7 h 39"/>
                    <a:gd name="T22" fmla="*/ 75 w 95"/>
                    <a:gd name="T23" fmla="*/ 5 h 39"/>
                    <a:gd name="T24" fmla="*/ 89 w 95"/>
                    <a:gd name="T25" fmla="*/ 2 h 39"/>
                    <a:gd name="T26" fmla="*/ 95 w 95"/>
                    <a:gd name="T27" fmla="*/ 0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39">
                      <a:moveTo>
                        <a:pt x="0" y="39"/>
                      </a:moveTo>
                      <a:lnTo>
                        <a:pt x="1" y="36"/>
                      </a:lnTo>
                      <a:lnTo>
                        <a:pt x="2" y="32"/>
                      </a:lnTo>
                      <a:lnTo>
                        <a:pt x="5" y="27"/>
                      </a:lnTo>
                      <a:lnTo>
                        <a:pt x="10" y="22"/>
                      </a:lnTo>
                      <a:lnTo>
                        <a:pt x="15" y="19"/>
                      </a:lnTo>
                      <a:lnTo>
                        <a:pt x="17" y="17"/>
                      </a:lnTo>
                      <a:lnTo>
                        <a:pt x="38" y="8"/>
                      </a:lnTo>
                      <a:lnTo>
                        <a:pt x="42" y="8"/>
                      </a:lnTo>
                      <a:lnTo>
                        <a:pt x="51" y="7"/>
                      </a:lnTo>
                      <a:lnTo>
                        <a:pt x="62" y="7"/>
                      </a:lnTo>
                      <a:lnTo>
                        <a:pt x="75" y="5"/>
                      </a:lnTo>
                      <a:lnTo>
                        <a:pt x="89" y="2"/>
                      </a:lnTo>
                      <a:lnTo>
                        <a:pt x="95"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93" name="Line 170">
                  <a:extLst>
                    <a:ext uri="{FF2B5EF4-FFF2-40B4-BE49-F238E27FC236}">
                      <a16:creationId xmlns:a16="http://schemas.microsoft.com/office/drawing/2014/main" id="{06517B4D-D169-E84D-802B-4E985728F3B4}"/>
                    </a:ext>
                  </a:extLst>
                </p:cNvPr>
                <p:cNvSpPr>
                  <a:spLocks noChangeShapeType="1"/>
                </p:cNvSpPr>
                <p:nvPr/>
              </p:nvSpPr>
              <p:spPr bwMode="auto">
                <a:xfrm>
                  <a:off x="1879" y="2365"/>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294" name="Freeform 171">
                  <a:extLst>
                    <a:ext uri="{FF2B5EF4-FFF2-40B4-BE49-F238E27FC236}">
                      <a16:creationId xmlns:a16="http://schemas.microsoft.com/office/drawing/2014/main" id="{D2F192F5-55C7-BC41-8596-3859CACA3512}"/>
                    </a:ext>
                  </a:extLst>
                </p:cNvPr>
                <p:cNvSpPr>
                  <a:spLocks/>
                </p:cNvSpPr>
                <p:nvPr/>
              </p:nvSpPr>
              <p:spPr bwMode="auto">
                <a:xfrm>
                  <a:off x="1873" y="2298"/>
                  <a:ext cx="27" cy="63"/>
                </a:xfrm>
                <a:custGeom>
                  <a:avLst/>
                  <a:gdLst>
                    <a:gd name="T0" fmla="*/ 2 w 27"/>
                    <a:gd name="T1" fmla="*/ 63 h 63"/>
                    <a:gd name="T2" fmla="*/ 9 w 27"/>
                    <a:gd name="T3" fmla="*/ 55 h 63"/>
                    <a:gd name="T4" fmla="*/ 21 w 27"/>
                    <a:gd name="T5" fmla="*/ 40 h 63"/>
                    <a:gd name="T6" fmla="*/ 27 w 27"/>
                    <a:gd name="T7" fmla="*/ 32 h 63"/>
                    <a:gd name="T8" fmla="*/ 18 w 27"/>
                    <a:gd name="T9" fmla="*/ 23 h 63"/>
                    <a:gd name="T10" fmla="*/ 8 w 27"/>
                    <a:gd name="T11" fmla="*/ 13 h 63"/>
                    <a:gd name="T12" fmla="*/ 0 w 27"/>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63">
                      <a:moveTo>
                        <a:pt x="2" y="63"/>
                      </a:moveTo>
                      <a:lnTo>
                        <a:pt x="9" y="55"/>
                      </a:lnTo>
                      <a:lnTo>
                        <a:pt x="21" y="40"/>
                      </a:lnTo>
                      <a:lnTo>
                        <a:pt x="27" y="32"/>
                      </a:lnTo>
                      <a:lnTo>
                        <a:pt x="18" y="23"/>
                      </a:lnTo>
                      <a:lnTo>
                        <a:pt x="8" y="13"/>
                      </a:lnTo>
                      <a:lnTo>
                        <a:pt x="0"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95" name="Freeform 172">
                  <a:extLst>
                    <a:ext uri="{FF2B5EF4-FFF2-40B4-BE49-F238E27FC236}">
                      <a16:creationId xmlns:a16="http://schemas.microsoft.com/office/drawing/2014/main" id="{F95DF8E8-44A8-7D4F-984B-D5B05ED6C712}"/>
                    </a:ext>
                  </a:extLst>
                </p:cNvPr>
                <p:cNvSpPr>
                  <a:spLocks/>
                </p:cNvSpPr>
                <p:nvPr/>
              </p:nvSpPr>
              <p:spPr bwMode="auto">
                <a:xfrm>
                  <a:off x="1782" y="2380"/>
                  <a:ext cx="37" cy="22"/>
                </a:xfrm>
                <a:custGeom>
                  <a:avLst/>
                  <a:gdLst>
                    <a:gd name="T0" fmla="*/ 0 w 37"/>
                    <a:gd name="T1" fmla="*/ 22 h 22"/>
                    <a:gd name="T2" fmla="*/ 12 w 37"/>
                    <a:gd name="T3" fmla="*/ 13 h 22"/>
                    <a:gd name="T4" fmla="*/ 26 w 37"/>
                    <a:gd name="T5" fmla="*/ 5 h 22"/>
                    <a:gd name="T6" fmla="*/ 37 w 37"/>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22">
                      <a:moveTo>
                        <a:pt x="0" y="22"/>
                      </a:moveTo>
                      <a:lnTo>
                        <a:pt x="12" y="13"/>
                      </a:lnTo>
                      <a:lnTo>
                        <a:pt x="26" y="5"/>
                      </a:lnTo>
                      <a:lnTo>
                        <a:pt x="37" y="0"/>
                      </a:lnTo>
                    </a:path>
                  </a:pathLst>
                </a:custGeom>
                <a:noFill/>
                <a:ln w="635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96" name="Freeform 173">
                  <a:extLst>
                    <a:ext uri="{FF2B5EF4-FFF2-40B4-BE49-F238E27FC236}">
                      <a16:creationId xmlns:a16="http://schemas.microsoft.com/office/drawing/2014/main" id="{7023995E-E4B0-1D49-8CF5-6644E2EDE6D7}"/>
                    </a:ext>
                  </a:extLst>
                </p:cNvPr>
                <p:cNvSpPr>
                  <a:spLocks/>
                </p:cNvSpPr>
                <p:nvPr/>
              </p:nvSpPr>
              <p:spPr bwMode="auto">
                <a:xfrm>
                  <a:off x="1811" y="2387"/>
                  <a:ext cx="29" cy="11"/>
                </a:xfrm>
                <a:custGeom>
                  <a:avLst/>
                  <a:gdLst>
                    <a:gd name="T0" fmla="*/ 0 w 29"/>
                    <a:gd name="T1" fmla="*/ 11 h 11"/>
                    <a:gd name="T2" fmla="*/ 4 w 29"/>
                    <a:gd name="T3" fmla="*/ 9 h 11"/>
                    <a:gd name="T4" fmla="*/ 11 w 29"/>
                    <a:gd name="T5" fmla="*/ 5 h 11"/>
                    <a:gd name="T6" fmla="*/ 23 w 29"/>
                    <a:gd name="T7" fmla="*/ 2 h 11"/>
                    <a:gd name="T8" fmla="*/ 26 w 29"/>
                    <a:gd name="T9" fmla="*/ 2 h 11"/>
                    <a:gd name="T10" fmla="*/ 28 w 29"/>
                    <a:gd name="T11" fmla="*/ 1 h 11"/>
                    <a:gd name="T12" fmla="*/ 29 w 29"/>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1">
                      <a:moveTo>
                        <a:pt x="0" y="11"/>
                      </a:moveTo>
                      <a:lnTo>
                        <a:pt x="4" y="9"/>
                      </a:lnTo>
                      <a:lnTo>
                        <a:pt x="11" y="5"/>
                      </a:lnTo>
                      <a:lnTo>
                        <a:pt x="23" y="2"/>
                      </a:lnTo>
                      <a:lnTo>
                        <a:pt x="26" y="2"/>
                      </a:lnTo>
                      <a:lnTo>
                        <a:pt x="28" y="1"/>
                      </a:lnTo>
                      <a:lnTo>
                        <a:pt x="29" y="0"/>
                      </a:lnTo>
                    </a:path>
                  </a:pathLst>
                </a:custGeom>
                <a:noFill/>
                <a:ln w="635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97" name="Line 174">
                  <a:extLst>
                    <a:ext uri="{FF2B5EF4-FFF2-40B4-BE49-F238E27FC236}">
                      <a16:creationId xmlns:a16="http://schemas.microsoft.com/office/drawing/2014/main" id="{7A3E16A0-C311-884F-912B-EA877EF1F7DB}"/>
                    </a:ext>
                  </a:extLst>
                </p:cNvPr>
                <p:cNvSpPr>
                  <a:spLocks noChangeShapeType="1"/>
                </p:cNvSpPr>
                <p:nvPr/>
              </p:nvSpPr>
              <p:spPr bwMode="auto">
                <a:xfrm>
                  <a:off x="1842" y="2389"/>
                  <a:ext cx="1" cy="1"/>
                </a:xfrm>
                <a:prstGeom prst="line">
                  <a:avLst/>
                </a:prstGeom>
                <a:noFill/>
                <a:ln w="1588">
                  <a:solidFill>
                    <a:srgbClr val="4D3F34"/>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45248" name="Text Box 175">
                <a:extLst>
                  <a:ext uri="{FF2B5EF4-FFF2-40B4-BE49-F238E27FC236}">
                    <a16:creationId xmlns:a16="http://schemas.microsoft.com/office/drawing/2014/main" id="{AF925BCF-6CD1-AB4D-AC2E-FDE1E2CC07EB}"/>
                  </a:ext>
                </a:extLst>
              </p:cNvPr>
              <p:cNvSpPr txBox="1">
                <a:spLocks noChangeArrowheads="1"/>
              </p:cNvSpPr>
              <p:nvPr/>
            </p:nvSpPr>
            <p:spPr bwMode="auto">
              <a:xfrm>
                <a:off x="1602" y="2723"/>
                <a:ext cx="8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Times New Roman" panose="02020603050405020304" pitchFamily="18" charset="0"/>
                  </a:rPr>
                  <a:t>Mouse dies</a:t>
                </a:r>
              </a:p>
            </p:txBody>
          </p:sp>
        </p:grpSp>
      </p:grpSp>
      <p:grpSp>
        <p:nvGrpSpPr>
          <p:cNvPr id="7344" name="Group 176">
            <a:extLst>
              <a:ext uri="{FF2B5EF4-FFF2-40B4-BE49-F238E27FC236}">
                <a16:creationId xmlns:a16="http://schemas.microsoft.com/office/drawing/2014/main" id="{BD8AD940-9214-3741-A804-144BB692DBA2}"/>
              </a:ext>
            </a:extLst>
          </p:cNvPr>
          <p:cNvGrpSpPr>
            <a:grpSpLocks/>
          </p:cNvGrpSpPr>
          <p:nvPr/>
        </p:nvGrpSpPr>
        <p:grpSpPr bwMode="auto">
          <a:xfrm>
            <a:off x="4767263" y="1428750"/>
            <a:ext cx="1276350" cy="1792288"/>
            <a:chOff x="2697" y="421"/>
            <a:chExt cx="804" cy="1129"/>
          </a:xfrm>
        </p:grpSpPr>
        <p:grpSp>
          <p:nvGrpSpPr>
            <p:cNvPr id="45229" name="Group 177">
              <a:extLst>
                <a:ext uri="{FF2B5EF4-FFF2-40B4-BE49-F238E27FC236}">
                  <a16:creationId xmlns:a16="http://schemas.microsoft.com/office/drawing/2014/main" id="{667EB224-D02C-2345-B271-511DAC694D1E}"/>
                </a:ext>
              </a:extLst>
            </p:cNvPr>
            <p:cNvGrpSpPr>
              <a:grpSpLocks/>
            </p:cNvGrpSpPr>
            <p:nvPr/>
          </p:nvGrpSpPr>
          <p:grpSpPr bwMode="auto">
            <a:xfrm>
              <a:off x="2882" y="421"/>
              <a:ext cx="402" cy="324"/>
              <a:chOff x="2882" y="421"/>
              <a:chExt cx="402" cy="324"/>
            </a:xfrm>
          </p:grpSpPr>
          <p:sp>
            <p:nvSpPr>
              <p:cNvPr id="45231" name="Freeform 178">
                <a:extLst>
                  <a:ext uri="{FF2B5EF4-FFF2-40B4-BE49-F238E27FC236}">
                    <a16:creationId xmlns:a16="http://schemas.microsoft.com/office/drawing/2014/main" id="{3DF78BA4-9AD6-4543-815D-4CB626FEEFF7}"/>
                  </a:ext>
                </a:extLst>
              </p:cNvPr>
              <p:cNvSpPr>
                <a:spLocks/>
              </p:cNvSpPr>
              <p:nvPr/>
            </p:nvSpPr>
            <p:spPr bwMode="auto">
              <a:xfrm>
                <a:off x="2882" y="510"/>
                <a:ext cx="117" cy="125"/>
              </a:xfrm>
              <a:custGeom>
                <a:avLst/>
                <a:gdLst>
                  <a:gd name="T0" fmla="*/ 87 w 117"/>
                  <a:gd name="T1" fmla="*/ 8 h 125"/>
                  <a:gd name="T2" fmla="*/ 106 w 117"/>
                  <a:gd name="T3" fmla="*/ 23 h 125"/>
                  <a:gd name="T4" fmla="*/ 116 w 117"/>
                  <a:gd name="T5" fmla="*/ 42 h 125"/>
                  <a:gd name="T6" fmla="*/ 117 w 117"/>
                  <a:gd name="T7" fmla="*/ 65 h 125"/>
                  <a:gd name="T8" fmla="*/ 110 w 117"/>
                  <a:gd name="T9" fmla="*/ 89 h 125"/>
                  <a:gd name="T10" fmla="*/ 110 w 117"/>
                  <a:gd name="T11" fmla="*/ 89 h 125"/>
                  <a:gd name="T12" fmla="*/ 94 w 117"/>
                  <a:gd name="T13" fmla="*/ 109 h 125"/>
                  <a:gd name="T14" fmla="*/ 73 w 117"/>
                  <a:gd name="T15" fmla="*/ 122 h 125"/>
                  <a:gd name="T16" fmla="*/ 49 w 117"/>
                  <a:gd name="T17" fmla="*/ 125 h 125"/>
                  <a:gd name="T18" fmla="*/ 25 w 117"/>
                  <a:gd name="T19" fmla="*/ 119 h 125"/>
                  <a:gd name="T20" fmla="*/ 25 w 117"/>
                  <a:gd name="T21" fmla="*/ 119 h 125"/>
                  <a:gd name="T22" fmla="*/ 7 w 117"/>
                  <a:gd name="T23" fmla="*/ 104 h 125"/>
                  <a:gd name="T24" fmla="*/ 0 w 117"/>
                  <a:gd name="T25" fmla="*/ 82 h 125"/>
                  <a:gd name="T26" fmla="*/ 2 w 117"/>
                  <a:gd name="T27" fmla="*/ 57 h 125"/>
                  <a:gd name="T28" fmla="*/ 10 w 117"/>
                  <a:gd name="T29" fmla="*/ 32 h 125"/>
                  <a:gd name="T30" fmla="*/ 10 w 117"/>
                  <a:gd name="T31" fmla="*/ 32 h 125"/>
                  <a:gd name="T32" fmla="*/ 30 w 117"/>
                  <a:gd name="T33" fmla="*/ 8 h 125"/>
                  <a:gd name="T34" fmla="*/ 56 w 117"/>
                  <a:gd name="T35" fmla="*/ 0 h 125"/>
                  <a:gd name="T36" fmla="*/ 87 w 117"/>
                  <a:gd name="T37" fmla="*/ 8 h 125"/>
                  <a:gd name="T38" fmla="*/ 87 w 117"/>
                  <a:gd name="T39" fmla="*/ 8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25">
                    <a:moveTo>
                      <a:pt x="87" y="8"/>
                    </a:moveTo>
                    <a:lnTo>
                      <a:pt x="106" y="23"/>
                    </a:lnTo>
                    <a:lnTo>
                      <a:pt x="116" y="42"/>
                    </a:lnTo>
                    <a:lnTo>
                      <a:pt x="117" y="65"/>
                    </a:lnTo>
                    <a:lnTo>
                      <a:pt x="110" y="89"/>
                    </a:lnTo>
                    <a:lnTo>
                      <a:pt x="94" y="109"/>
                    </a:lnTo>
                    <a:lnTo>
                      <a:pt x="73" y="122"/>
                    </a:lnTo>
                    <a:lnTo>
                      <a:pt x="49" y="125"/>
                    </a:lnTo>
                    <a:lnTo>
                      <a:pt x="25" y="119"/>
                    </a:lnTo>
                    <a:lnTo>
                      <a:pt x="7" y="104"/>
                    </a:lnTo>
                    <a:lnTo>
                      <a:pt x="0" y="82"/>
                    </a:lnTo>
                    <a:lnTo>
                      <a:pt x="2" y="57"/>
                    </a:lnTo>
                    <a:lnTo>
                      <a:pt x="10" y="32"/>
                    </a:lnTo>
                    <a:lnTo>
                      <a:pt x="30" y="8"/>
                    </a:lnTo>
                    <a:lnTo>
                      <a:pt x="56" y="0"/>
                    </a:lnTo>
                    <a:lnTo>
                      <a:pt x="87" y="8"/>
                    </a:lnTo>
                    <a:close/>
                  </a:path>
                </a:pathLst>
              </a:custGeom>
              <a:solidFill>
                <a:srgbClr val="FFFFFF"/>
              </a:solidFill>
              <a:ln w="12700" cap="flat" cmpd="sng">
                <a:solidFill>
                  <a:srgbClr val="6C6661"/>
                </a:solidFill>
                <a:prstDash val="sysDot"/>
                <a:round/>
                <a:headEnd/>
                <a:tailEnd/>
              </a:ln>
            </p:spPr>
            <p:txBody>
              <a:bodyPr/>
              <a:lstStyle/>
              <a:p>
                <a:endParaRPr lang="tr-TR"/>
              </a:p>
            </p:txBody>
          </p:sp>
          <p:sp>
            <p:nvSpPr>
              <p:cNvPr id="45232" name="Freeform 179">
                <a:extLst>
                  <a:ext uri="{FF2B5EF4-FFF2-40B4-BE49-F238E27FC236}">
                    <a16:creationId xmlns:a16="http://schemas.microsoft.com/office/drawing/2014/main" id="{9D168DE5-100E-0D41-A700-163A929812AD}"/>
                  </a:ext>
                </a:extLst>
              </p:cNvPr>
              <p:cNvSpPr>
                <a:spLocks/>
              </p:cNvSpPr>
              <p:nvPr/>
            </p:nvSpPr>
            <p:spPr bwMode="auto">
              <a:xfrm>
                <a:off x="2963" y="421"/>
                <a:ext cx="124" cy="124"/>
              </a:xfrm>
              <a:custGeom>
                <a:avLst/>
                <a:gdLst>
                  <a:gd name="T0" fmla="*/ 93 w 124"/>
                  <a:gd name="T1" fmla="*/ 6 h 124"/>
                  <a:gd name="T2" fmla="*/ 112 w 124"/>
                  <a:gd name="T3" fmla="*/ 21 h 124"/>
                  <a:gd name="T4" fmla="*/ 123 w 124"/>
                  <a:gd name="T5" fmla="*/ 41 h 124"/>
                  <a:gd name="T6" fmla="*/ 124 w 124"/>
                  <a:gd name="T7" fmla="*/ 63 h 124"/>
                  <a:gd name="T8" fmla="*/ 117 w 124"/>
                  <a:gd name="T9" fmla="*/ 87 h 124"/>
                  <a:gd name="T10" fmla="*/ 117 w 124"/>
                  <a:gd name="T11" fmla="*/ 87 h 124"/>
                  <a:gd name="T12" fmla="*/ 101 w 124"/>
                  <a:gd name="T13" fmla="*/ 108 h 124"/>
                  <a:gd name="T14" fmla="*/ 80 w 124"/>
                  <a:gd name="T15" fmla="*/ 120 h 124"/>
                  <a:gd name="T16" fmla="*/ 56 w 124"/>
                  <a:gd name="T17" fmla="*/ 124 h 124"/>
                  <a:gd name="T18" fmla="*/ 32 w 124"/>
                  <a:gd name="T19" fmla="*/ 118 h 124"/>
                  <a:gd name="T20" fmla="*/ 32 w 124"/>
                  <a:gd name="T21" fmla="*/ 118 h 124"/>
                  <a:gd name="T22" fmla="*/ 12 w 124"/>
                  <a:gd name="T23" fmla="*/ 103 h 124"/>
                  <a:gd name="T24" fmla="*/ 2 w 124"/>
                  <a:gd name="T25" fmla="*/ 84 h 124"/>
                  <a:gd name="T26" fmla="*/ 0 w 124"/>
                  <a:gd name="T27" fmla="*/ 61 h 124"/>
                  <a:gd name="T28" fmla="*/ 8 w 124"/>
                  <a:gd name="T29" fmla="*/ 37 h 124"/>
                  <a:gd name="T30" fmla="*/ 8 w 124"/>
                  <a:gd name="T31" fmla="*/ 37 h 124"/>
                  <a:gd name="T32" fmla="*/ 24 w 124"/>
                  <a:gd name="T33" fmla="*/ 17 h 124"/>
                  <a:gd name="T34" fmla="*/ 45 w 124"/>
                  <a:gd name="T35" fmla="*/ 4 h 124"/>
                  <a:gd name="T36" fmla="*/ 69 w 124"/>
                  <a:gd name="T37" fmla="*/ 0 h 124"/>
                  <a:gd name="T38" fmla="*/ 93 w 124"/>
                  <a:gd name="T39" fmla="*/ 6 h 124"/>
                  <a:gd name="T40" fmla="*/ 93 w 124"/>
                  <a:gd name="T41" fmla="*/ 6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4" h="124">
                    <a:moveTo>
                      <a:pt x="93" y="6"/>
                    </a:moveTo>
                    <a:lnTo>
                      <a:pt x="112" y="21"/>
                    </a:lnTo>
                    <a:lnTo>
                      <a:pt x="123" y="41"/>
                    </a:lnTo>
                    <a:lnTo>
                      <a:pt x="124" y="63"/>
                    </a:lnTo>
                    <a:lnTo>
                      <a:pt x="117" y="87"/>
                    </a:lnTo>
                    <a:lnTo>
                      <a:pt x="101" y="108"/>
                    </a:lnTo>
                    <a:lnTo>
                      <a:pt x="80" y="120"/>
                    </a:lnTo>
                    <a:lnTo>
                      <a:pt x="56" y="124"/>
                    </a:lnTo>
                    <a:lnTo>
                      <a:pt x="32" y="118"/>
                    </a:lnTo>
                    <a:lnTo>
                      <a:pt x="12" y="103"/>
                    </a:lnTo>
                    <a:lnTo>
                      <a:pt x="2" y="84"/>
                    </a:lnTo>
                    <a:lnTo>
                      <a:pt x="0" y="61"/>
                    </a:lnTo>
                    <a:lnTo>
                      <a:pt x="8" y="37"/>
                    </a:lnTo>
                    <a:lnTo>
                      <a:pt x="24" y="17"/>
                    </a:lnTo>
                    <a:lnTo>
                      <a:pt x="45" y="4"/>
                    </a:lnTo>
                    <a:lnTo>
                      <a:pt x="69" y="0"/>
                    </a:lnTo>
                    <a:lnTo>
                      <a:pt x="93" y="6"/>
                    </a:lnTo>
                    <a:close/>
                  </a:path>
                </a:pathLst>
              </a:custGeom>
              <a:solidFill>
                <a:srgbClr val="FFFFFF"/>
              </a:solidFill>
              <a:ln w="12700" cap="flat" cmpd="sng">
                <a:solidFill>
                  <a:srgbClr val="6C6661"/>
                </a:solidFill>
                <a:prstDash val="sysDot"/>
                <a:round/>
                <a:headEnd/>
                <a:tailEnd/>
              </a:ln>
            </p:spPr>
            <p:txBody>
              <a:bodyPr/>
              <a:lstStyle/>
              <a:p>
                <a:endParaRPr lang="tr-TR"/>
              </a:p>
            </p:txBody>
          </p:sp>
          <p:sp>
            <p:nvSpPr>
              <p:cNvPr id="45233" name="Freeform 180">
                <a:extLst>
                  <a:ext uri="{FF2B5EF4-FFF2-40B4-BE49-F238E27FC236}">
                    <a16:creationId xmlns:a16="http://schemas.microsoft.com/office/drawing/2014/main" id="{BD026ADF-86AB-3C4C-8053-255D43DC62D0}"/>
                  </a:ext>
                </a:extLst>
              </p:cNvPr>
              <p:cNvSpPr>
                <a:spLocks/>
              </p:cNvSpPr>
              <p:nvPr/>
            </p:nvSpPr>
            <p:spPr bwMode="auto">
              <a:xfrm>
                <a:off x="2988" y="518"/>
                <a:ext cx="123" cy="123"/>
              </a:xfrm>
              <a:custGeom>
                <a:avLst/>
                <a:gdLst>
                  <a:gd name="T0" fmla="*/ 93 w 123"/>
                  <a:gd name="T1" fmla="*/ 6 h 123"/>
                  <a:gd name="T2" fmla="*/ 112 w 123"/>
                  <a:gd name="T3" fmla="*/ 21 h 123"/>
                  <a:gd name="T4" fmla="*/ 122 w 123"/>
                  <a:gd name="T5" fmla="*/ 40 h 123"/>
                  <a:gd name="T6" fmla="*/ 123 w 123"/>
                  <a:gd name="T7" fmla="*/ 63 h 123"/>
                  <a:gd name="T8" fmla="*/ 116 w 123"/>
                  <a:gd name="T9" fmla="*/ 87 h 123"/>
                  <a:gd name="T10" fmla="*/ 116 w 123"/>
                  <a:gd name="T11" fmla="*/ 87 h 123"/>
                  <a:gd name="T12" fmla="*/ 100 w 123"/>
                  <a:gd name="T13" fmla="*/ 107 h 123"/>
                  <a:gd name="T14" fmla="*/ 79 w 123"/>
                  <a:gd name="T15" fmla="*/ 120 h 123"/>
                  <a:gd name="T16" fmla="*/ 55 w 123"/>
                  <a:gd name="T17" fmla="*/ 123 h 123"/>
                  <a:gd name="T18" fmla="*/ 31 w 123"/>
                  <a:gd name="T19" fmla="*/ 117 h 123"/>
                  <a:gd name="T20" fmla="*/ 31 w 123"/>
                  <a:gd name="T21" fmla="*/ 117 h 123"/>
                  <a:gd name="T22" fmla="*/ 12 w 123"/>
                  <a:gd name="T23" fmla="*/ 103 h 123"/>
                  <a:gd name="T24" fmla="*/ 1 w 123"/>
                  <a:gd name="T25" fmla="*/ 83 h 123"/>
                  <a:gd name="T26" fmla="*/ 0 w 123"/>
                  <a:gd name="T27" fmla="*/ 61 h 123"/>
                  <a:gd name="T28" fmla="*/ 7 w 123"/>
                  <a:gd name="T29" fmla="*/ 37 h 123"/>
                  <a:gd name="T30" fmla="*/ 7 w 123"/>
                  <a:gd name="T31" fmla="*/ 37 h 123"/>
                  <a:gd name="T32" fmla="*/ 23 w 123"/>
                  <a:gd name="T33" fmla="*/ 16 h 123"/>
                  <a:gd name="T34" fmla="*/ 44 w 123"/>
                  <a:gd name="T35" fmla="*/ 3 h 123"/>
                  <a:gd name="T36" fmla="*/ 68 w 123"/>
                  <a:gd name="T37" fmla="*/ 0 h 123"/>
                  <a:gd name="T38" fmla="*/ 93 w 123"/>
                  <a:gd name="T39" fmla="*/ 6 h 123"/>
                  <a:gd name="T40" fmla="*/ 93 w 123"/>
                  <a:gd name="T41" fmla="*/ 6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3" h="123">
                    <a:moveTo>
                      <a:pt x="93" y="6"/>
                    </a:moveTo>
                    <a:lnTo>
                      <a:pt x="112" y="21"/>
                    </a:lnTo>
                    <a:lnTo>
                      <a:pt x="122" y="40"/>
                    </a:lnTo>
                    <a:lnTo>
                      <a:pt x="123" y="63"/>
                    </a:lnTo>
                    <a:lnTo>
                      <a:pt x="116" y="87"/>
                    </a:lnTo>
                    <a:lnTo>
                      <a:pt x="100" y="107"/>
                    </a:lnTo>
                    <a:lnTo>
                      <a:pt x="79" y="120"/>
                    </a:lnTo>
                    <a:lnTo>
                      <a:pt x="55" y="123"/>
                    </a:lnTo>
                    <a:lnTo>
                      <a:pt x="31" y="117"/>
                    </a:lnTo>
                    <a:lnTo>
                      <a:pt x="12" y="103"/>
                    </a:lnTo>
                    <a:lnTo>
                      <a:pt x="1" y="83"/>
                    </a:lnTo>
                    <a:lnTo>
                      <a:pt x="0" y="61"/>
                    </a:lnTo>
                    <a:lnTo>
                      <a:pt x="7" y="37"/>
                    </a:lnTo>
                    <a:lnTo>
                      <a:pt x="23" y="16"/>
                    </a:lnTo>
                    <a:lnTo>
                      <a:pt x="44" y="3"/>
                    </a:lnTo>
                    <a:lnTo>
                      <a:pt x="68" y="0"/>
                    </a:lnTo>
                    <a:lnTo>
                      <a:pt x="93" y="6"/>
                    </a:lnTo>
                    <a:close/>
                  </a:path>
                </a:pathLst>
              </a:custGeom>
              <a:solidFill>
                <a:srgbClr val="FFFFFF"/>
              </a:solidFill>
              <a:ln w="12700" cap="flat" cmpd="sng">
                <a:solidFill>
                  <a:srgbClr val="6C6661"/>
                </a:solidFill>
                <a:prstDash val="sysDot"/>
                <a:round/>
                <a:headEnd/>
                <a:tailEnd/>
              </a:ln>
            </p:spPr>
            <p:txBody>
              <a:bodyPr/>
              <a:lstStyle/>
              <a:p>
                <a:endParaRPr lang="tr-TR"/>
              </a:p>
            </p:txBody>
          </p:sp>
          <p:sp>
            <p:nvSpPr>
              <p:cNvPr id="45234" name="Freeform 181">
                <a:extLst>
                  <a:ext uri="{FF2B5EF4-FFF2-40B4-BE49-F238E27FC236}">
                    <a16:creationId xmlns:a16="http://schemas.microsoft.com/office/drawing/2014/main" id="{680A48D3-5D8E-B945-A295-272B7039BA74}"/>
                  </a:ext>
                </a:extLst>
              </p:cNvPr>
              <p:cNvSpPr>
                <a:spLocks/>
              </p:cNvSpPr>
              <p:nvPr/>
            </p:nvSpPr>
            <p:spPr bwMode="auto">
              <a:xfrm>
                <a:off x="3092" y="485"/>
                <a:ext cx="118" cy="126"/>
              </a:xfrm>
              <a:custGeom>
                <a:avLst/>
                <a:gdLst>
                  <a:gd name="T0" fmla="*/ 87 w 118"/>
                  <a:gd name="T1" fmla="*/ 8 h 126"/>
                  <a:gd name="T2" fmla="*/ 106 w 118"/>
                  <a:gd name="T3" fmla="*/ 23 h 126"/>
                  <a:gd name="T4" fmla="*/ 116 w 118"/>
                  <a:gd name="T5" fmla="*/ 42 h 126"/>
                  <a:gd name="T6" fmla="*/ 118 w 118"/>
                  <a:gd name="T7" fmla="*/ 65 h 126"/>
                  <a:gd name="T8" fmla="*/ 110 w 118"/>
                  <a:gd name="T9" fmla="*/ 89 h 126"/>
                  <a:gd name="T10" fmla="*/ 110 w 118"/>
                  <a:gd name="T11" fmla="*/ 89 h 126"/>
                  <a:gd name="T12" fmla="*/ 94 w 118"/>
                  <a:gd name="T13" fmla="*/ 110 h 126"/>
                  <a:gd name="T14" fmla="*/ 73 w 118"/>
                  <a:gd name="T15" fmla="*/ 122 h 126"/>
                  <a:gd name="T16" fmla="*/ 49 w 118"/>
                  <a:gd name="T17" fmla="*/ 126 h 126"/>
                  <a:gd name="T18" fmla="*/ 25 w 118"/>
                  <a:gd name="T19" fmla="*/ 119 h 126"/>
                  <a:gd name="T20" fmla="*/ 25 w 118"/>
                  <a:gd name="T21" fmla="*/ 119 h 126"/>
                  <a:gd name="T22" fmla="*/ 8 w 118"/>
                  <a:gd name="T23" fmla="*/ 104 h 126"/>
                  <a:gd name="T24" fmla="*/ 0 w 118"/>
                  <a:gd name="T25" fmla="*/ 82 h 126"/>
                  <a:gd name="T26" fmla="*/ 2 w 118"/>
                  <a:gd name="T27" fmla="*/ 58 h 126"/>
                  <a:gd name="T28" fmla="*/ 11 w 118"/>
                  <a:gd name="T29" fmla="*/ 33 h 126"/>
                  <a:gd name="T30" fmla="*/ 11 w 118"/>
                  <a:gd name="T31" fmla="*/ 33 h 126"/>
                  <a:gd name="T32" fmla="*/ 31 w 118"/>
                  <a:gd name="T33" fmla="*/ 9 h 126"/>
                  <a:gd name="T34" fmla="*/ 57 w 118"/>
                  <a:gd name="T35" fmla="*/ 0 h 126"/>
                  <a:gd name="T36" fmla="*/ 87 w 118"/>
                  <a:gd name="T37" fmla="*/ 8 h 126"/>
                  <a:gd name="T38" fmla="*/ 87 w 118"/>
                  <a:gd name="T39" fmla="*/ 8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8" h="126">
                    <a:moveTo>
                      <a:pt x="87" y="8"/>
                    </a:moveTo>
                    <a:lnTo>
                      <a:pt x="106" y="23"/>
                    </a:lnTo>
                    <a:lnTo>
                      <a:pt x="116" y="42"/>
                    </a:lnTo>
                    <a:lnTo>
                      <a:pt x="118" y="65"/>
                    </a:lnTo>
                    <a:lnTo>
                      <a:pt x="110" y="89"/>
                    </a:lnTo>
                    <a:lnTo>
                      <a:pt x="94" y="110"/>
                    </a:lnTo>
                    <a:lnTo>
                      <a:pt x="73" y="122"/>
                    </a:lnTo>
                    <a:lnTo>
                      <a:pt x="49" y="126"/>
                    </a:lnTo>
                    <a:lnTo>
                      <a:pt x="25" y="119"/>
                    </a:lnTo>
                    <a:lnTo>
                      <a:pt x="8" y="104"/>
                    </a:lnTo>
                    <a:lnTo>
                      <a:pt x="0" y="82"/>
                    </a:lnTo>
                    <a:lnTo>
                      <a:pt x="2" y="58"/>
                    </a:lnTo>
                    <a:lnTo>
                      <a:pt x="11" y="33"/>
                    </a:lnTo>
                    <a:lnTo>
                      <a:pt x="31" y="9"/>
                    </a:lnTo>
                    <a:lnTo>
                      <a:pt x="57" y="0"/>
                    </a:lnTo>
                    <a:lnTo>
                      <a:pt x="87" y="8"/>
                    </a:lnTo>
                    <a:close/>
                  </a:path>
                </a:pathLst>
              </a:custGeom>
              <a:solidFill>
                <a:srgbClr val="FFFFFF"/>
              </a:solidFill>
              <a:ln w="12700" cap="flat" cmpd="sng">
                <a:solidFill>
                  <a:srgbClr val="6C6661"/>
                </a:solidFill>
                <a:prstDash val="sysDot"/>
                <a:round/>
                <a:headEnd/>
                <a:tailEnd/>
              </a:ln>
            </p:spPr>
            <p:txBody>
              <a:bodyPr/>
              <a:lstStyle/>
              <a:p>
                <a:endParaRPr lang="tr-TR"/>
              </a:p>
            </p:txBody>
          </p:sp>
          <p:sp>
            <p:nvSpPr>
              <p:cNvPr id="45235" name="Freeform 182">
                <a:extLst>
                  <a:ext uri="{FF2B5EF4-FFF2-40B4-BE49-F238E27FC236}">
                    <a16:creationId xmlns:a16="http://schemas.microsoft.com/office/drawing/2014/main" id="{CB8FF981-D637-C041-B542-0B5BB26541AA}"/>
                  </a:ext>
                </a:extLst>
              </p:cNvPr>
              <p:cNvSpPr>
                <a:spLocks/>
              </p:cNvSpPr>
              <p:nvPr/>
            </p:nvSpPr>
            <p:spPr bwMode="auto">
              <a:xfrm>
                <a:off x="3166" y="552"/>
                <a:ext cx="118" cy="125"/>
              </a:xfrm>
              <a:custGeom>
                <a:avLst/>
                <a:gdLst>
                  <a:gd name="T0" fmla="*/ 88 w 118"/>
                  <a:gd name="T1" fmla="*/ 8 h 125"/>
                  <a:gd name="T2" fmla="*/ 107 w 118"/>
                  <a:gd name="T3" fmla="*/ 22 h 125"/>
                  <a:gd name="T4" fmla="*/ 117 w 118"/>
                  <a:gd name="T5" fmla="*/ 42 h 125"/>
                  <a:gd name="T6" fmla="*/ 118 w 118"/>
                  <a:gd name="T7" fmla="*/ 64 h 125"/>
                  <a:gd name="T8" fmla="*/ 110 w 118"/>
                  <a:gd name="T9" fmla="*/ 89 h 125"/>
                  <a:gd name="T10" fmla="*/ 110 w 118"/>
                  <a:gd name="T11" fmla="*/ 89 h 125"/>
                  <a:gd name="T12" fmla="*/ 95 w 118"/>
                  <a:gd name="T13" fmla="*/ 109 h 125"/>
                  <a:gd name="T14" fmla="*/ 74 w 118"/>
                  <a:gd name="T15" fmla="*/ 122 h 125"/>
                  <a:gd name="T16" fmla="*/ 50 w 118"/>
                  <a:gd name="T17" fmla="*/ 125 h 125"/>
                  <a:gd name="T18" fmla="*/ 25 w 118"/>
                  <a:gd name="T19" fmla="*/ 119 h 125"/>
                  <a:gd name="T20" fmla="*/ 25 w 118"/>
                  <a:gd name="T21" fmla="*/ 119 h 125"/>
                  <a:gd name="T22" fmla="*/ 8 w 118"/>
                  <a:gd name="T23" fmla="*/ 104 h 125"/>
                  <a:gd name="T24" fmla="*/ 0 w 118"/>
                  <a:gd name="T25" fmla="*/ 82 h 125"/>
                  <a:gd name="T26" fmla="*/ 2 w 118"/>
                  <a:gd name="T27" fmla="*/ 58 h 125"/>
                  <a:gd name="T28" fmla="*/ 11 w 118"/>
                  <a:gd name="T29" fmla="*/ 32 h 125"/>
                  <a:gd name="T30" fmla="*/ 11 w 118"/>
                  <a:gd name="T31" fmla="*/ 32 h 125"/>
                  <a:gd name="T32" fmla="*/ 31 w 118"/>
                  <a:gd name="T33" fmla="*/ 8 h 125"/>
                  <a:gd name="T34" fmla="*/ 57 w 118"/>
                  <a:gd name="T35" fmla="*/ 0 h 125"/>
                  <a:gd name="T36" fmla="*/ 88 w 118"/>
                  <a:gd name="T37" fmla="*/ 8 h 125"/>
                  <a:gd name="T38" fmla="*/ 88 w 118"/>
                  <a:gd name="T39" fmla="*/ 8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8" h="125">
                    <a:moveTo>
                      <a:pt x="88" y="8"/>
                    </a:moveTo>
                    <a:lnTo>
                      <a:pt x="107" y="22"/>
                    </a:lnTo>
                    <a:lnTo>
                      <a:pt x="117" y="42"/>
                    </a:lnTo>
                    <a:lnTo>
                      <a:pt x="118" y="64"/>
                    </a:lnTo>
                    <a:lnTo>
                      <a:pt x="110" y="89"/>
                    </a:lnTo>
                    <a:lnTo>
                      <a:pt x="95" y="109"/>
                    </a:lnTo>
                    <a:lnTo>
                      <a:pt x="74" y="122"/>
                    </a:lnTo>
                    <a:lnTo>
                      <a:pt x="50" y="125"/>
                    </a:lnTo>
                    <a:lnTo>
                      <a:pt x="25" y="119"/>
                    </a:lnTo>
                    <a:lnTo>
                      <a:pt x="8" y="104"/>
                    </a:lnTo>
                    <a:lnTo>
                      <a:pt x="0" y="82"/>
                    </a:lnTo>
                    <a:lnTo>
                      <a:pt x="2" y="58"/>
                    </a:lnTo>
                    <a:lnTo>
                      <a:pt x="11" y="32"/>
                    </a:lnTo>
                    <a:lnTo>
                      <a:pt x="31" y="8"/>
                    </a:lnTo>
                    <a:lnTo>
                      <a:pt x="57" y="0"/>
                    </a:lnTo>
                    <a:lnTo>
                      <a:pt x="88" y="8"/>
                    </a:lnTo>
                    <a:close/>
                  </a:path>
                </a:pathLst>
              </a:custGeom>
              <a:solidFill>
                <a:srgbClr val="FFFFFF"/>
              </a:solidFill>
              <a:ln w="12700" cap="flat" cmpd="sng">
                <a:solidFill>
                  <a:srgbClr val="6C6661"/>
                </a:solidFill>
                <a:prstDash val="sysDot"/>
                <a:round/>
                <a:headEnd/>
                <a:tailEnd/>
              </a:ln>
            </p:spPr>
            <p:txBody>
              <a:bodyPr/>
              <a:lstStyle/>
              <a:p>
                <a:endParaRPr lang="tr-TR"/>
              </a:p>
            </p:txBody>
          </p:sp>
          <p:sp>
            <p:nvSpPr>
              <p:cNvPr id="45236" name="Freeform 183">
                <a:extLst>
                  <a:ext uri="{FF2B5EF4-FFF2-40B4-BE49-F238E27FC236}">
                    <a16:creationId xmlns:a16="http://schemas.microsoft.com/office/drawing/2014/main" id="{A00AF51F-01AF-C544-A6CB-A0B15371DFC5}"/>
                  </a:ext>
                </a:extLst>
              </p:cNvPr>
              <p:cNvSpPr>
                <a:spLocks/>
              </p:cNvSpPr>
              <p:nvPr/>
            </p:nvSpPr>
            <p:spPr bwMode="auto">
              <a:xfrm>
                <a:off x="2934" y="620"/>
                <a:ext cx="117" cy="125"/>
              </a:xfrm>
              <a:custGeom>
                <a:avLst/>
                <a:gdLst>
                  <a:gd name="T0" fmla="*/ 87 w 117"/>
                  <a:gd name="T1" fmla="*/ 7 h 125"/>
                  <a:gd name="T2" fmla="*/ 106 w 117"/>
                  <a:gd name="T3" fmla="*/ 22 h 125"/>
                  <a:gd name="T4" fmla="*/ 116 w 117"/>
                  <a:gd name="T5" fmla="*/ 42 h 125"/>
                  <a:gd name="T6" fmla="*/ 117 w 117"/>
                  <a:gd name="T7" fmla="*/ 64 h 125"/>
                  <a:gd name="T8" fmla="*/ 110 w 117"/>
                  <a:gd name="T9" fmla="*/ 89 h 125"/>
                  <a:gd name="T10" fmla="*/ 110 w 117"/>
                  <a:gd name="T11" fmla="*/ 89 h 125"/>
                  <a:gd name="T12" fmla="*/ 94 w 117"/>
                  <a:gd name="T13" fmla="*/ 109 h 125"/>
                  <a:gd name="T14" fmla="*/ 73 w 117"/>
                  <a:gd name="T15" fmla="*/ 122 h 125"/>
                  <a:gd name="T16" fmla="*/ 49 w 117"/>
                  <a:gd name="T17" fmla="*/ 125 h 125"/>
                  <a:gd name="T18" fmla="*/ 25 w 117"/>
                  <a:gd name="T19" fmla="*/ 119 h 125"/>
                  <a:gd name="T20" fmla="*/ 25 w 117"/>
                  <a:gd name="T21" fmla="*/ 119 h 125"/>
                  <a:gd name="T22" fmla="*/ 7 w 117"/>
                  <a:gd name="T23" fmla="*/ 103 h 125"/>
                  <a:gd name="T24" fmla="*/ 0 w 117"/>
                  <a:gd name="T25" fmla="*/ 82 h 125"/>
                  <a:gd name="T26" fmla="*/ 1 w 117"/>
                  <a:gd name="T27" fmla="*/ 57 h 125"/>
                  <a:gd name="T28" fmla="*/ 11 w 117"/>
                  <a:gd name="T29" fmla="*/ 32 h 125"/>
                  <a:gd name="T30" fmla="*/ 11 w 117"/>
                  <a:gd name="T31" fmla="*/ 32 h 125"/>
                  <a:gd name="T32" fmla="*/ 31 w 117"/>
                  <a:gd name="T33" fmla="*/ 8 h 125"/>
                  <a:gd name="T34" fmla="*/ 57 w 117"/>
                  <a:gd name="T35" fmla="*/ 0 h 125"/>
                  <a:gd name="T36" fmla="*/ 87 w 117"/>
                  <a:gd name="T37" fmla="*/ 7 h 125"/>
                  <a:gd name="T38" fmla="*/ 87 w 117"/>
                  <a:gd name="T39" fmla="*/ 7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25">
                    <a:moveTo>
                      <a:pt x="87" y="7"/>
                    </a:moveTo>
                    <a:lnTo>
                      <a:pt x="106" y="22"/>
                    </a:lnTo>
                    <a:lnTo>
                      <a:pt x="116" y="42"/>
                    </a:lnTo>
                    <a:lnTo>
                      <a:pt x="117" y="64"/>
                    </a:lnTo>
                    <a:lnTo>
                      <a:pt x="110" y="89"/>
                    </a:lnTo>
                    <a:lnTo>
                      <a:pt x="94" y="109"/>
                    </a:lnTo>
                    <a:lnTo>
                      <a:pt x="73" y="122"/>
                    </a:lnTo>
                    <a:lnTo>
                      <a:pt x="49" y="125"/>
                    </a:lnTo>
                    <a:lnTo>
                      <a:pt x="25" y="119"/>
                    </a:lnTo>
                    <a:lnTo>
                      <a:pt x="7" y="103"/>
                    </a:lnTo>
                    <a:lnTo>
                      <a:pt x="0" y="82"/>
                    </a:lnTo>
                    <a:lnTo>
                      <a:pt x="1" y="57"/>
                    </a:lnTo>
                    <a:lnTo>
                      <a:pt x="11" y="32"/>
                    </a:lnTo>
                    <a:lnTo>
                      <a:pt x="31" y="8"/>
                    </a:lnTo>
                    <a:lnTo>
                      <a:pt x="57" y="0"/>
                    </a:lnTo>
                    <a:lnTo>
                      <a:pt x="87" y="7"/>
                    </a:lnTo>
                    <a:close/>
                  </a:path>
                </a:pathLst>
              </a:custGeom>
              <a:solidFill>
                <a:srgbClr val="FFFFFF"/>
              </a:solidFill>
              <a:ln w="12700" cap="flat" cmpd="sng">
                <a:solidFill>
                  <a:srgbClr val="6C6661"/>
                </a:solidFill>
                <a:prstDash val="sysDot"/>
                <a:round/>
                <a:headEnd/>
                <a:tailEnd/>
              </a:ln>
            </p:spPr>
            <p:txBody>
              <a:bodyPr/>
              <a:lstStyle/>
              <a:p>
                <a:endParaRPr lang="tr-TR"/>
              </a:p>
            </p:txBody>
          </p:sp>
          <p:sp>
            <p:nvSpPr>
              <p:cNvPr id="45237" name="Freeform 184">
                <a:extLst>
                  <a:ext uri="{FF2B5EF4-FFF2-40B4-BE49-F238E27FC236}">
                    <a16:creationId xmlns:a16="http://schemas.microsoft.com/office/drawing/2014/main" id="{56CB8E83-E531-C14C-A80E-ABDB2D875A39}"/>
                  </a:ext>
                </a:extLst>
              </p:cNvPr>
              <p:cNvSpPr>
                <a:spLocks/>
              </p:cNvSpPr>
              <p:nvPr/>
            </p:nvSpPr>
            <p:spPr bwMode="auto">
              <a:xfrm>
                <a:off x="2988" y="447"/>
                <a:ext cx="78" cy="78"/>
              </a:xfrm>
              <a:custGeom>
                <a:avLst/>
                <a:gdLst>
                  <a:gd name="T0" fmla="*/ 57 w 78"/>
                  <a:gd name="T1" fmla="*/ 4 h 78"/>
                  <a:gd name="T2" fmla="*/ 72 w 78"/>
                  <a:gd name="T3" fmla="*/ 18 h 78"/>
                  <a:gd name="T4" fmla="*/ 78 w 78"/>
                  <a:gd name="T5" fmla="*/ 37 h 78"/>
                  <a:gd name="T6" fmla="*/ 74 w 78"/>
                  <a:gd name="T7" fmla="*/ 57 h 78"/>
                  <a:gd name="T8" fmla="*/ 74 w 78"/>
                  <a:gd name="T9" fmla="*/ 57 h 78"/>
                  <a:gd name="T10" fmla="*/ 61 w 78"/>
                  <a:gd name="T11" fmla="*/ 72 h 78"/>
                  <a:gd name="T12" fmla="*/ 42 w 78"/>
                  <a:gd name="T13" fmla="*/ 78 h 78"/>
                  <a:gd name="T14" fmla="*/ 22 w 78"/>
                  <a:gd name="T15" fmla="*/ 74 h 78"/>
                  <a:gd name="T16" fmla="*/ 22 w 78"/>
                  <a:gd name="T17" fmla="*/ 74 h 78"/>
                  <a:gd name="T18" fmla="*/ 7 w 78"/>
                  <a:gd name="T19" fmla="*/ 61 h 78"/>
                  <a:gd name="T20" fmla="*/ 0 w 78"/>
                  <a:gd name="T21" fmla="*/ 42 h 78"/>
                  <a:gd name="T22" fmla="*/ 4 w 78"/>
                  <a:gd name="T23" fmla="*/ 22 h 78"/>
                  <a:gd name="T24" fmla="*/ 4 w 78"/>
                  <a:gd name="T25" fmla="*/ 22 h 78"/>
                  <a:gd name="T26" fmla="*/ 18 w 78"/>
                  <a:gd name="T27" fmla="*/ 7 h 78"/>
                  <a:gd name="T28" fmla="*/ 37 w 78"/>
                  <a:gd name="T29" fmla="*/ 0 h 78"/>
                  <a:gd name="T30" fmla="*/ 57 w 78"/>
                  <a:gd name="T31" fmla="*/ 4 h 78"/>
                  <a:gd name="T32" fmla="*/ 57 w 78"/>
                  <a:gd name="T33" fmla="*/ 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57" y="4"/>
                    </a:moveTo>
                    <a:lnTo>
                      <a:pt x="72" y="18"/>
                    </a:lnTo>
                    <a:lnTo>
                      <a:pt x="78" y="37"/>
                    </a:lnTo>
                    <a:lnTo>
                      <a:pt x="74" y="57"/>
                    </a:lnTo>
                    <a:lnTo>
                      <a:pt x="61" y="72"/>
                    </a:lnTo>
                    <a:lnTo>
                      <a:pt x="42" y="78"/>
                    </a:lnTo>
                    <a:lnTo>
                      <a:pt x="22" y="74"/>
                    </a:lnTo>
                    <a:lnTo>
                      <a:pt x="7" y="61"/>
                    </a:lnTo>
                    <a:lnTo>
                      <a:pt x="0" y="42"/>
                    </a:lnTo>
                    <a:lnTo>
                      <a:pt x="4" y="22"/>
                    </a:lnTo>
                    <a:lnTo>
                      <a:pt x="18" y="7"/>
                    </a:lnTo>
                    <a:lnTo>
                      <a:pt x="37" y="0"/>
                    </a:lnTo>
                    <a:lnTo>
                      <a:pt x="57" y="4"/>
                    </a:lnTo>
                    <a:close/>
                  </a:path>
                </a:pathLst>
              </a:custGeom>
              <a:solidFill>
                <a:srgbClr val="CECBC8"/>
              </a:solidFill>
              <a:ln w="12700" cmpd="sng">
                <a:solidFill>
                  <a:srgbClr val="6C6661"/>
                </a:solidFill>
                <a:round/>
                <a:headEnd/>
                <a:tailEnd/>
              </a:ln>
            </p:spPr>
            <p:txBody>
              <a:bodyPr/>
              <a:lstStyle/>
              <a:p>
                <a:endParaRPr lang="tr-TR"/>
              </a:p>
            </p:txBody>
          </p:sp>
          <p:sp>
            <p:nvSpPr>
              <p:cNvPr id="45238" name="Freeform 185">
                <a:extLst>
                  <a:ext uri="{FF2B5EF4-FFF2-40B4-BE49-F238E27FC236}">
                    <a16:creationId xmlns:a16="http://schemas.microsoft.com/office/drawing/2014/main" id="{AD69BC44-E198-BC4C-B91B-ABC62F91EC6F}"/>
                  </a:ext>
                </a:extLst>
              </p:cNvPr>
              <p:cNvSpPr>
                <a:spLocks/>
              </p:cNvSpPr>
              <p:nvPr/>
            </p:nvSpPr>
            <p:spPr bwMode="auto">
              <a:xfrm>
                <a:off x="3010" y="546"/>
                <a:ext cx="78" cy="78"/>
              </a:xfrm>
              <a:custGeom>
                <a:avLst/>
                <a:gdLst>
                  <a:gd name="T0" fmla="*/ 56 w 78"/>
                  <a:gd name="T1" fmla="*/ 4 h 78"/>
                  <a:gd name="T2" fmla="*/ 72 w 78"/>
                  <a:gd name="T3" fmla="*/ 18 h 78"/>
                  <a:gd name="T4" fmla="*/ 78 w 78"/>
                  <a:gd name="T5" fmla="*/ 37 h 78"/>
                  <a:gd name="T6" fmla="*/ 74 w 78"/>
                  <a:gd name="T7" fmla="*/ 57 h 78"/>
                  <a:gd name="T8" fmla="*/ 74 w 78"/>
                  <a:gd name="T9" fmla="*/ 57 h 78"/>
                  <a:gd name="T10" fmla="*/ 60 w 78"/>
                  <a:gd name="T11" fmla="*/ 72 h 78"/>
                  <a:gd name="T12" fmla="*/ 41 w 78"/>
                  <a:gd name="T13" fmla="*/ 78 h 78"/>
                  <a:gd name="T14" fmla="*/ 21 w 78"/>
                  <a:gd name="T15" fmla="*/ 74 h 78"/>
                  <a:gd name="T16" fmla="*/ 21 w 78"/>
                  <a:gd name="T17" fmla="*/ 74 h 78"/>
                  <a:gd name="T18" fmla="*/ 6 w 78"/>
                  <a:gd name="T19" fmla="*/ 60 h 78"/>
                  <a:gd name="T20" fmla="*/ 0 w 78"/>
                  <a:gd name="T21" fmla="*/ 42 h 78"/>
                  <a:gd name="T22" fmla="*/ 4 w 78"/>
                  <a:gd name="T23" fmla="*/ 22 h 78"/>
                  <a:gd name="T24" fmla="*/ 4 w 78"/>
                  <a:gd name="T25" fmla="*/ 22 h 78"/>
                  <a:gd name="T26" fmla="*/ 17 w 78"/>
                  <a:gd name="T27" fmla="*/ 7 h 78"/>
                  <a:gd name="T28" fmla="*/ 36 w 78"/>
                  <a:gd name="T29" fmla="*/ 0 h 78"/>
                  <a:gd name="T30" fmla="*/ 56 w 78"/>
                  <a:gd name="T31" fmla="*/ 4 h 78"/>
                  <a:gd name="T32" fmla="*/ 56 w 78"/>
                  <a:gd name="T33" fmla="*/ 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56" y="4"/>
                    </a:moveTo>
                    <a:lnTo>
                      <a:pt x="72" y="18"/>
                    </a:lnTo>
                    <a:lnTo>
                      <a:pt x="78" y="37"/>
                    </a:lnTo>
                    <a:lnTo>
                      <a:pt x="74" y="57"/>
                    </a:lnTo>
                    <a:lnTo>
                      <a:pt x="60" y="72"/>
                    </a:lnTo>
                    <a:lnTo>
                      <a:pt x="41" y="78"/>
                    </a:lnTo>
                    <a:lnTo>
                      <a:pt x="21" y="74"/>
                    </a:lnTo>
                    <a:lnTo>
                      <a:pt x="6" y="60"/>
                    </a:lnTo>
                    <a:lnTo>
                      <a:pt x="0" y="42"/>
                    </a:lnTo>
                    <a:lnTo>
                      <a:pt x="4" y="22"/>
                    </a:lnTo>
                    <a:lnTo>
                      <a:pt x="17" y="7"/>
                    </a:lnTo>
                    <a:lnTo>
                      <a:pt x="36" y="0"/>
                    </a:lnTo>
                    <a:lnTo>
                      <a:pt x="56" y="4"/>
                    </a:lnTo>
                    <a:close/>
                  </a:path>
                </a:pathLst>
              </a:custGeom>
              <a:solidFill>
                <a:srgbClr val="CECBC8"/>
              </a:solidFill>
              <a:ln w="12700" cmpd="sng">
                <a:solidFill>
                  <a:srgbClr val="6C6661"/>
                </a:solidFill>
                <a:round/>
                <a:headEnd/>
                <a:tailEnd/>
              </a:ln>
            </p:spPr>
            <p:txBody>
              <a:bodyPr/>
              <a:lstStyle/>
              <a:p>
                <a:endParaRPr lang="tr-TR"/>
              </a:p>
            </p:txBody>
          </p:sp>
          <p:sp>
            <p:nvSpPr>
              <p:cNvPr id="45239" name="Freeform 186">
                <a:extLst>
                  <a:ext uri="{FF2B5EF4-FFF2-40B4-BE49-F238E27FC236}">
                    <a16:creationId xmlns:a16="http://schemas.microsoft.com/office/drawing/2014/main" id="{3EF31F69-E852-F24B-8A44-210686D20A44}"/>
                  </a:ext>
                </a:extLst>
              </p:cNvPr>
              <p:cNvSpPr>
                <a:spLocks/>
              </p:cNvSpPr>
              <p:nvPr/>
            </p:nvSpPr>
            <p:spPr bwMode="auto">
              <a:xfrm>
                <a:off x="3189" y="574"/>
                <a:ext cx="78" cy="78"/>
              </a:xfrm>
              <a:custGeom>
                <a:avLst/>
                <a:gdLst>
                  <a:gd name="T0" fmla="*/ 57 w 78"/>
                  <a:gd name="T1" fmla="*/ 4 h 78"/>
                  <a:gd name="T2" fmla="*/ 72 w 78"/>
                  <a:gd name="T3" fmla="*/ 18 h 78"/>
                  <a:gd name="T4" fmla="*/ 78 w 78"/>
                  <a:gd name="T5" fmla="*/ 37 h 78"/>
                  <a:gd name="T6" fmla="*/ 74 w 78"/>
                  <a:gd name="T7" fmla="*/ 56 h 78"/>
                  <a:gd name="T8" fmla="*/ 74 w 78"/>
                  <a:gd name="T9" fmla="*/ 56 h 78"/>
                  <a:gd name="T10" fmla="*/ 61 w 78"/>
                  <a:gd name="T11" fmla="*/ 71 h 78"/>
                  <a:gd name="T12" fmla="*/ 42 w 78"/>
                  <a:gd name="T13" fmla="*/ 78 h 78"/>
                  <a:gd name="T14" fmla="*/ 22 w 78"/>
                  <a:gd name="T15" fmla="*/ 74 h 78"/>
                  <a:gd name="T16" fmla="*/ 22 w 78"/>
                  <a:gd name="T17" fmla="*/ 74 h 78"/>
                  <a:gd name="T18" fmla="*/ 7 w 78"/>
                  <a:gd name="T19" fmla="*/ 60 h 78"/>
                  <a:gd name="T20" fmla="*/ 0 w 78"/>
                  <a:gd name="T21" fmla="*/ 42 h 78"/>
                  <a:gd name="T22" fmla="*/ 5 w 78"/>
                  <a:gd name="T23" fmla="*/ 22 h 78"/>
                  <a:gd name="T24" fmla="*/ 5 w 78"/>
                  <a:gd name="T25" fmla="*/ 22 h 78"/>
                  <a:gd name="T26" fmla="*/ 18 w 78"/>
                  <a:gd name="T27" fmla="*/ 6 h 78"/>
                  <a:gd name="T28" fmla="*/ 37 w 78"/>
                  <a:gd name="T29" fmla="*/ 0 h 78"/>
                  <a:gd name="T30" fmla="*/ 57 w 78"/>
                  <a:gd name="T31" fmla="*/ 4 h 78"/>
                  <a:gd name="T32" fmla="*/ 57 w 78"/>
                  <a:gd name="T33" fmla="*/ 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57" y="4"/>
                    </a:moveTo>
                    <a:lnTo>
                      <a:pt x="72" y="18"/>
                    </a:lnTo>
                    <a:lnTo>
                      <a:pt x="78" y="37"/>
                    </a:lnTo>
                    <a:lnTo>
                      <a:pt x="74" y="56"/>
                    </a:lnTo>
                    <a:lnTo>
                      <a:pt x="61" y="71"/>
                    </a:lnTo>
                    <a:lnTo>
                      <a:pt x="42" y="78"/>
                    </a:lnTo>
                    <a:lnTo>
                      <a:pt x="22" y="74"/>
                    </a:lnTo>
                    <a:lnTo>
                      <a:pt x="7" y="60"/>
                    </a:lnTo>
                    <a:lnTo>
                      <a:pt x="0" y="42"/>
                    </a:lnTo>
                    <a:lnTo>
                      <a:pt x="5" y="22"/>
                    </a:lnTo>
                    <a:lnTo>
                      <a:pt x="18" y="6"/>
                    </a:lnTo>
                    <a:lnTo>
                      <a:pt x="37" y="0"/>
                    </a:lnTo>
                    <a:lnTo>
                      <a:pt x="57" y="4"/>
                    </a:lnTo>
                    <a:close/>
                  </a:path>
                </a:pathLst>
              </a:custGeom>
              <a:solidFill>
                <a:srgbClr val="CECBC8"/>
              </a:solidFill>
              <a:ln w="12700" cmpd="sng">
                <a:solidFill>
                  <a:srgbClr val="6C6661"/>
                </a:solidFill>
                <a:round/>
                <a:headEnd/>
                <a:tailEnd/>
              </a:ln>
            </p:spPr>
            <p:txBody>
              <a:bodyPr/>
              <a:lstStyle/>
              <a:p>
                <a:endParaRPr lang="tr-TR"/>
              </a:p>
            </p:txBody>
          </p:sp>
          <p:sp>
            <p:nvSpPr>
              <p:cNvPr id="45240" name="Freeform 187">
                <a:extLst>
                  <a:ext uri="{FF2B5EF4-FFF2-40B4-BE49-F238E27FC236}">
                    <a16:creationId xmlns:a16="http://schemas.microsoft.com/office/drawing/2014/main" id="{A52248C7-FAAB-D041-8A6F-786F686F34B2}"/>
                  </a:ext>
                </a:extLst>
              </p:cNvPr>
              <p:cNvSpPr>
                <a:spLocks/>
              </p:cNvSpPr>
              <p:nvPr/>
            </p:nvSpPr>
            <p:spPr bwMode="auto">
              <a:xfrm>
                <a:off x="2954" y="642"/>
                <a:ext cx="77" cy="78"/>
              </a:xfrm>
              <a:custGeom>
                <a:avLst/>
                <a:gdLst>
                  <a:gd name="T0" fmla="*/ 56 w 77"/>
                  <a:gd name="T1" fmla="*/ 4 h 78"/>
                  <a:gd name="T2" fmla="*/ 71 w 77"/>
                  <a:gd name="T3" fmla="*/ 17 h 78"/>
                  <a:gd name="T4" fmla="*/ 77 w 77"/>
                  <a:gd name="T5" fmla="*/ 36 h 78"/>
                  <a:gd name="T6" fmla="*/ 73 w 77"/>
                  <a:gd name="T7" fmla="*/ 56 h 78"/>
                  <a:gd name="T8" fmla="*/ 73 w 77"/>
                  <a:gd name="T9" fmla="*/ 56 h 78"/>
                  <a:gd name="T10" fmla="*/ 60 w 77"/>
                  <a:gd name="T11" fmla="*/ 71 h 78"/>
                  <a:gd name="T12" fmla="*/ 41 w 77"/>
                  <a:gd name="T13" fmla="*/ 78 h 78"/>
                  <a:gd name="T14" fmla="*/ 21 w 77"/>
                  <a:gd name="T15" fmla="*/ 74 h 78"/>
                  <a:gd name="T16" fmla="*/ 21 w 77"/>
                  <a:gd name="T17" fmla="*/ 74 h 78"/>
                  <a:gd name="T18" fmla="*/ 6 w 77"/>
                  <a:gd name="T19" fmla="*/ 60 h 78"/>
                  <a:gd name="T20" fmla="*/ 0 w 77"/>
                  <a:gd name="T21" fmla="*/ 41 h 78"/>
                  <a:gd name="T22" fmla="*/ 3 w 77"/>
                  <a:gd name="T23" fmla="*/ 21 h 78"/>
                  <a:gd name="T24" fmla="*/ 3 w 77"/>
                  <a:gd name="T25" fmla="*/ 21 h 78"/>
                  <a:gd name="T26" fmla="*/ 17 w 77"/>
                  <a:gd name="T27" fmla="*/ 6 h 78"/>
                  <a:gd name="T28" fmla="*/ 36 w 77"/>
                  <a:gd name="T29" fmla="*/ 0 h 78"/>
                  <a:gd name="T30" fmla="*/ 56 w 77"/>
                  <a:gd name="T31" fmla="*/ 4 h 78"/>
                  <a:gd name="T32" fmla="*/ 56 w 77"/>
                  <a:gd name="T33" fmla="*/ 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78">
                    <a:moveTo>
                      <a:pt x="56" y="4"/>
                    </a:moveTo>
                    <a:lnTo>
                      <a:pt x="71" y="17"/>
                    </a:lnTo>
                    <a:lnTo>
                      <a:pt x="77" y="36"/>
                    </a:lnTo>
                    <a:lnTo>
                      <a:pt x="73" y="56"/>
                    </a:lnTo>
                    <a:lnTo>
                      <a:pt x="60" y="71"/>
                    </a:lnTo>
                    <a:lnTo>
                      <a:pt x="41" y="78"/>
                    </a:lnTo>
                    <a:lnTo>
                      <a:pt x="21" y="74"/>
                    </a:lnTo>
                    <a:lnTo>
                      <a:pt x="6" y="60"/>
                    </a:lnTo>
                    <a:lnTo>
                      <a:pt x="0" y="41"/>
                    </a:lnTo>
                    <a:lnTo>
                      <a:pt x="3" y="21"/>
                    </a:lnTo>
                    <a:lnTo>
                      <a:pt x="17" y="6"/>
                    </a:lnTo>
                    <a:lnTo>
                      <a:pt x="36" y="0"/>
                    </a:lnTo>
                    <a:lnTo>
                      <a:pt x="56" y="4"/>
                    </a:lnTo>
                    <a:close/>
                  </a:path>
                </a:pathLst>
              </a:custGeom>
              <a:solidFill>
                <a:srgbClr val="CECBC8"/>
              </a:solidFill>
              <a:ln w="12700" cmpd="sng">
                <a:solidFill>
                  <a:srgbClr val="6C6661"/>
                </a:solidFill>
                <a:round/>
                <a:headEnd/>
                <a:tailEnd/>
              </a:ln>
            </p:spPr>
            <p:txBody>
              <a:bodyPr/>
              <a:lstStyle/>
              <a:p>
                <a:endParaRPr lang="tr-TR"/>
              </a:p>
            </p:txBody>
          </p:sp>
          <p:sp>
            <p:nvSpPr>
              <p:cNvPr id="45241" name="Freeform 188">
                <a:extLst>
                  <a:ext uri="{FF2B5EF4-FFF2-40B4-BE49-F238E27FC236}">
                    <a16:creationId xmlns:a16="http://schemas.microsoft.com/office/drawing/2014/main" id="{B77AA73B-F177-6642-975E-8A0F12FF2CF2}"/>
                  </a:ext>
                </a:extLst>
              </p:cNvPr>
              <p:cNvSpPr>
                <a:spLocks/>
              </p:cNvSpPr>
              <p:nvPr/>
            </p:nvSpPr>
            <p:spPr bwMode="auto">
              <a:xfrm>
                <a:off x="3117" y="504"/>
                <a:ext cx="78" cy="77"/>
              </a:xfrm>
              <a:custGeom>
                <a:avLst/>
                <a:gdLst>
                  <a:gd name="T0" fmla="*/ 56 w 78"/>
                  <a:gd name="T1" fmla="*/ 4 h 77"/>
                  <a:gd name="T2" fmla="*/ 71 w 78"/>
                  <a:gd name="T3" fmla="*/ 17 h 77"/>
                  <a:gd name="T4" fmla="*/ 78 w 78"/>
                  <a:gd name="T5" fmla="*/ 36 h 77"/>
                  <a:gd name="T6" fmla="*/ 74 w 78"/>
                  <a:gd name="T7" fmla="*/ 56 h 77"/>
                  <a:gd name="T8" fmla="*/ 74 w 78"/>
                  <a:gd name="T9" fmla="*/ 56 h 77"/>
                  <a:gd name="T10" fmla="*/ 60 w 78"/>
                  <a:gd name="T11" fmla="*/ 71 h 77"/>
                  <a:gd name="T12" fmla="*/ 42 w 78"/>
                  <a:gd name="T13" fmla="*/ 77 h 77"/>
                  <a:gd name="T14" fmla="*/ 22 w 78"/>
                  <a:gd name="T15" fmla="*/ 74 h 77"/>
                  <a:gd name="T16" fmla="*/ 22 w 78"/>
                  <a:gd name="T17" fmla="*/ 74 h 77"/>
                  <a:gd name="T18" fmla="*/ 6 w 78"/>
                  <a:gd name="T19" fmla="*/ 60 h 77"/>
                  <a:gd name="T20" fmla="*/ 0 w 78"/>
                  <a:gd name="T21" fmla="*/ 41 h 77"/>
                  <a:gd name="T22" fmla="*/ 4 w 78"/>
                  <a:gd name="T23" fmla="*/ 21 h 77"/>
                  <a:gd name="T24" fmla="*/ 4 w 78"/>
                  <a:gd name="T25" fmla="*/ 21 h 77"/>
                  <a:gd name="T26" fmla="*/ 17 w 78"/>
                  <a:gd name="T27" fmla="*/ 6 h 77"/>
                  <a:gd name="T28" fmla="*/ 36 w 78"/>
                  <a:gd name="T29" fmla="*/ 0 h 77"/>
                  <a:gd name="T30" fmla="*/ 56 w 78"/>
                  <a:gd name="T31" fmla="*/ 4 h 77"/>
                  <a:gd name="T32" fmla="*/ 56 w 78"/>
                  <a:gd name="T33" fmla="*/ 4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7">
                    <a:moveTo>
                      <a:pt x="56" y="4"/>
                    </a:moveTo>
                    <a:lnTo>
                      <a:pt x="71" y="17"/>
                    </a:lnTo>
                    <a:lnTo>
                      <a:pt x="78" y="36"/>
                    </a:lnTo>
                    <a:lnTo>
                      <a:pt x="74" y="56"/>
                    </a:lnTo>
                    <a:lnTo>
                      <a:pt x="60" y="71"/>
                    </a:lnTo>
                    <a:lnTo>
                      <a:pt x="42" y="77"/>
                    </a:lnTo>
                    <a:lnTo>
                      <a:pt x="22" y="74"/>
                    </a:lnTo>
                    <a:lnTo>
                      <a:pt x="6" y="60"/>
                    </a:lnTo>
                    <a:lnTo>
                      <a:pt x="0" y="41"/>
                    </a:lnTo>
                    <a:lnTo>
                      <a:pt x="4" y="21"/>
                    </a:lnTo>
                    <a:lnTo>
                      <a:pt x="17" y="6"/>
                    </a:lnTo>
                    <a:lnTo>
                      <a:pt x="36" y="0"/>
                    </a:lnTo>
                    <a:lnTo>
                      <a:pt x="56" y="4"/>
                    </a:lnTo>
                    <a:close/>
                  </a:path>
                </a:pathLst>
              </a:custGeom>
              <a:solidFill>
                <a:srgbClr val="CECBC8"/>
              </a:solidFill>
              <a:ln w="12700" cmpd="sng">
                <a:solidFill>
                  <a:srgbClr val="6C6661"/>
                </a:solidFill>
                <a:round/>
                <a:headEnd/>
                <a:tailEnd/>
              </a:ln>
            </p:spPr>
            <p:txBody>
              <a:bodyPr/>
              <a:lstStyle/>
              <a:p>
                <a:endParaRPr lang="tr-TR"/>
              </a:p>
            </p:txBody>
          </p:sp>
          <p:sp>
            <p:nvSpPr>
              <p:cNvPr id="45242" name="Freeform 189">
                <a:extLst>
                  <a:ext uri="{FF2B5EF4-FFF2-40B4-BE49-F238E27FC236}">
                    <a16:creationId xmlns:a16="http://schemas.microsoft.com/office/drawing/2014/main" id="{073D66B0-2F9D-4F47-86C5-195E2DDA4447}"/>
                  </a:ext>
                </a:extLst>
              </p:cNvPr>
              <p:cNvSpPr>
                <a:spLocks/>
              </p:cNvSpPr>
              <p:nvPr/>
            </p:nvSpPr>
            <p:spPr bwMode="auto">
              <a:xfrm>
                <a:off x="2897" y="529"/>
                <a:ext cx="78" cy="78"/>
              </a:xfrm>
              <a:custGeom>
                <a:avLst/>
                <a:gdLst>
                  <a:gd name="T0" fmla="*/ 57 w 78"/>
                  <a:gd name="T1" fmla="*/ 5 h 78"/>
                  <a:gd name="T2" fmla="*/ 72 w 78"/>
                  <a:gd name="T3" fmla="*/ 18 h 78"/>
                  <a:gd name="T4" fmla="*/ 78 w 78"/>
                  <a:gd name="T5" fmla="*/ 36 h 78"/>
                  <a:gd name="T6" fmla="*/ 74 w 78"/>
                  <a:gd name="T7" fmla="*/ 56 h 78"/>
                  <a:gd name="T8" fmla="*/ 74 w 78"/>
                  <a:gd name="T9" fmla="*/ 56 h 78"/>
                  <a:gd name="T10" fmla="*/ 60 w 78"/>
                  <a:gd name="T11" fmla="*/ 72 h 78"/>
                  <a:gd name="T12" fmla="*/ 42 w 78"/>
                  <a:gd name="T13" fmla="*/ 78 h 78"/>
                  <a:gd name="T14" fmla="*/ 22 w 78"/>
                  <a:gd name="T15" fmla="*/ 74 h 78"/>
                  <a:gd name="T16" fmla="*/ 22 w 78"/>
                  <a:gd name="T17" fmla="*/ 74 h 78"/>
                  <a:gd name="T18" fmla="*/ 7 w 78"/>
                  <a:gd name="T19" fmla="*/ 60 h 78"/>
                  <a:gd name="T20" fmla="*/ 0 w 78"/>
                  <a:gd name="T21" fmla="*/ 42 h 78"/>
                  <a:gd name="T22" fmla="*/ 5 w 78"/>
                  <a:gd name="T23" fmla="*/ 22 h 78"/>
                  <a:gd name="T24" fmla="*/ 5 w 78"/>
                  <a:gd name="T25" fmla="*/ 22 h 78"/>
                  <a:gd name="T26" fmla="*/ 18 w 78"/>
                  <a:gd name="T27" fmla="*/ 7 h 78"/>
                  <a:gd name="T28" fmla="*/ 37 w 78"/>
                  <a:gd name="T29" fmla="*/ 0 h 78"/>
                  <a:gd name="T30" fmla="*/ 57 w 78"/>
                  <a:gd name="T31" fmla="*/ 5 h 78"/>
                  <a:gd name="T32" fmla="*/ 57 w 78"/>
                  <a:gd name="T33" fmla="*/ 5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57" y="5"/>
                    </a:moveTo>
                    <a:lnTo>
                      <a:pt x="72" y="18"/>
                    </a:lnTo>
                    <a:lnTo>
                      <a:pt x="78" y="36"/>
                    </a:lnTo>
                    <a:lnTo>
                      <a:pt x="74" y="56"/>
                    </a:lnTo>
                    <a:lnTo>
                      <a:pt x="60" y="72"/>
                    </a:lnTo>
                    <a:lnTo>
                      <a:pt x="42" y="78"/>
                    </a:lnTo>
                    <a:lnTo>
                      <a:pt x="22" y="74"/>
                    </a:lnTo>
                    <a:lnTo>
                      <a:pt x="7" y="60"/>
                    </a:lnTo>
                    <a:lnTo>
                      <a:pt x="0" y="42"/>
                    </a:lnTo>
                    <a:lnTo>
                      <a:pt x="5" y="22"/>
                    </a:lnTo>
                    <a:lnTo>
                      <a:pt x="18" y="7"/>
                    </a:lnTo>
                    <a:lnTo>
                      <a:pt x="37" y="0"/>
                    </a:lnTo>
                    <a:lnTo>
                      <a:pt x="57" y="5"/>
                    </a:lnTo>
                    <a:close/>
                  </a:path>
                </a:pathLst>
              </a:custGeom>
              <a:solidFill>
                <a:srgbClr val="CECBC8"/>
              </a:solidFill>
              <a:ln w="12700" cmpd="sng">
                <a:solidFill>
                  <a:srgbClr val="6C6661"/>
                </a:solidFill>
                <a:round/>
                <a:headEnd/>
                <a:tailEnd/>
              </a:ln>
            </p:spPr>
            <p:txBody>
              <a:bodyPr/>
              <a:lstStyle/>
              <a:p>
                <a:endParaRPr lang="tr-TR"/>
              </a:p>
            </p:txBody>
          </p:sp>
          <p:sp>
            <p:nvSpPr>
              <p:cNvPr id="45243" name="Freeform 190">
                <a:extLst>
                  <a:ext uri="{FF2B5EF4-FFF2-40B4-BE49-F238E27FC236}">
                    <a16:creationId xmlns:a16="http://schemas.microsoft.com/office/drawing/2014/main" id="{8F6F3B8B-BC1B-8640-8B7A-97915A1F2CEC}"/>
                  </a:ext>
                </a:extLst>
              </p:cNvPr>
              <p:cNvSpPr>
                <a:spLocks/>
              </p:cNvSpPr>
              <p:nvPr/>
            </p:nvSpPr>
            <p:spPr bwMode="auto">
              <a:xfrm>
                <a:off x="3057" y="614"/>
                <a:ext cx="118" cy="125"/>
              </a:xfrm>
              <a:custGeom>
                <a:avLst/>
                <a:gdLst>
                  <a:gd name="T0" fmla="*/ 87 w 118"/>
                  <a:gd name="T1" fmla="*/ 8 h 125"/>
                  <a:gd name="T2" fmla="*/ 106 w 118"/>
                  <a:gd name="T3" fmla="*/ 22 h 125"/>
                  <a:gd name="T4" fmla="*/ 116 w 118"/>
                  <a:gd name="T5" fmla="*/ 42 h 125"/>
                  <a:gd name="T6" fmla="*/ 118 w 118"/>
                  <a:gd name="T7" fmla="*/ 64 h 125"/>
                  <a:gd name="T8" fmla="*/ 110 w 118"/>
                  <a:gd name="T9" fmla="*/ 88 h 125"/>
                  <a:gd name="T10" fmla="*/ 110 w 118"/>
                  <a:gd name="T11" fmla="*/ 88 h 125"/>
                  <a:gd name="T12" fmla="*/ 94 w 118"/>
                  <a:gd name="T13" fmla="*/ 109 h 125"/>
                  <a:gd name="T14" fmla="*/ 73 w 118"/>
                  <a:gd name="T15" fmla="*/ 122 h 125"/>
                  <a:gd name="T16" fmla="*/ 49 w 118"/>
                  <a:gd name="T17" fmla="*/ 125 h 125"/>
                  <a:gd name="T18" fmla="*/ 25 w 118"/>
                  <a:gd name="T19" fmla="*/ 119 h 125"/>
                  <a:gd name="T20" fmla="*/ 25 w 118"/>
                  <a:gd name="T21" fmla="*/ 119 h 125"/>
                  <a:gd name="T22" fmla="*/ 8 w 118"/>
                  <a:gd name="T23" fmla="*/ 103 h 125"/>
                  <a:gd name="T24" fmla="*/ 0 w 118"/>
                  <a:gd name="T25" fmla="*/ 82 h 125"/>
                  <a:gd name="T26" fmla="*/ 2 w 118"/>
                  <a:gd name="T27" fmla="*/ 58 h 125"/>
                  <a:gd name="T28" fmla="*/ 11 w 118"/>
                  <a:gd name="T29" fmla="*/ 32 h 125"/>
                  <a:gd name="T30" fmla="*/ 11 w 118"/>
                  <a:gd name="T31" fmla="*/ 32 h 125"/>
                  <a:gd name="T32" fmla="*/ 31 w 118"/>
                  <a:gd name="T33" fmla="*/ 8 h 125"/>
                  <a:gd name="T34" fmla="*/ 57 w 118"/>
                  <a:gd name="T35" fmla="*/ 0 h 125"/>
                  <a:gd name="T36" fmla="*/ 87 w 118"/>
                  <a:gd name="T37" fmla="*/ 8 h 125"/>
                  <a:gd name="T38" fmla="*/ 87 w 118"/>
                  <a:gd name="T39" fmla="*/ 8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8" h="125">
                    <a:moveTo>
                      <a:pt x="87" y="8"/>
                    </a:moveTo>
                    <a:lnTo>
                      <a:pt x="106" y="22"/>
                    </a:lnTo>
                    <a:lnTo>
                      <a:pt x="116" y="42"/>
                    </a:lnTo>
                    <a:lnTo>
                      <a:pt x="118" y="64"/>
                    </a:lnTo>
                    <a:lnTo>
                      <a:pt x="110" y="88"/>
                    </a:lnTo>
                    <a:lnTo>
                      <a:pt x="94" y="109"/>
                    </a:lnTo>
                    <a:lnTo>
                      <a:pt x="73" y="122"/>
                    </a:lnTo>
                    <a:lnTo>
                      <a:pt x="49" y="125"/>
                    </a:lnTo>
                    <a:lnTo>
                      <a:pt x="25" y="119"/>
                    </a:lnTo>
                    <a:lnTo>
                      <a:pt x="8" y="103"/>
                    </a:lnTo>
                    <a:lnTo>
                      <a:pt x="0" y="82"/>
                    </a:lnTo>
                    <a:lnTo>
                      <a:pt x="2" y="58"/>
                    </a:lnTo>
                    <a:lnTo>
                      <a:pt x="11" y="32"/>
                    </a:lnTo>
                    <a:lnTo>
                      <a:pt x="31" y="8"/>
                    </a:lnTo>
                    <a:lnTo>
                      <a:pt x="57" y="0"/>
                    </a:lnTo>
                    <a:lnTo>
                      <a:pt x="87" y="8"/>
                    </a:lnTo>
                    <a:close/>
                  </a:path>
                </a:pathLst>
              </a:custGeom>
              <a:solidFill>
                <a:srgbClr val="FFFFFF"/>
              </a:solidFill>
              <a:ln w="12700" cap="flat" cmpd="sng">
                <a:solidFill>
                  <a:srgbClr val="6C6661"/>
                </a:solidFill>
                <a:prstDash val="sysDot"/>
                <a:round/>
                <a:headEnd/>
                <a:tailEnd/>
              </a:ln>
            </p:spPr>
            <p:txBody>
              <a:bodyPr/>
              <a:lstStyle/>
              <a:p>
                <a:endParaRPr lang="tr-TR"/>
              </a:p>
            </p:txBody>
          </p:sp>
          <p:sp>
            <p:nvSpPr>
              <p:cNvPr id="45244" name="Freeform 191">
                <a:extLst>
                  <a:ext uri="{FF2B5EF4-FFF2-40B4-BE49-F238E27FC236}">
                    <a16:creationId xmlns:a16="http://schemas.microsoft.com/office/drawing/2014/main" id="{4B87F79D-106B-9645-BFE9-59089B835E3D}"/>
                  </a:ext>
                </a:extLst>
              </p:cNvPr>
              <p:cNvSpPr>
                <a:spLocks/>
              </p:cNvSpPr>
              <p:nvPr/>
            </p:nvSpPr>
            <p:spPr bwMode="auto">
              <a:xfrm>
                <a:off x="3077" y="639"/>
                <a:ext cx="78" cy="78"/>
              </a:xfrm>
              <a:custGeom>
                <a:avLst/>
                <a:gdLst>
                  <a:gd name="T0" fmla="*/ 56 w 78"/>
                  <a:gd name="T1" fmla="*/ 4 h 78"/>
                  <a:gd name="T2" fmla="*/ 71 w 78"/>
                  <a:gd name="T3" fmla="*/ 18 h 78"/>
                  <a:gd name="T4" fmla="*/ 78 w 78"/>
                  <a:gd name="T5" fmla="*/ 36 h 78"/>
                  <a:gd name="T6" fmla="*/ 74 w 78"/>
                  <a:gd name="T7" fmla="*/ 56 h 78"/>
                  <a:gd name="T8" fmla="*/ 74 w 78"/>
                  <a:gd name="T9" fmla="*/ 56 h 78"/>
                  <a:gd name="T10" fmla="*/ 60 w 78"/>
                  <a:gd name="T11" fmla="*/ 72 h 78"/>
                  <a:gd name="T12" fmla="*/ 42 w 78"/>
                  <a:gd name="T13" fmla="*/ 78 h 78"/>
                  <a:gd name="T14" fmla="*/ 22 w 78"/>
                  <a:gd name="T15" fmla="*/ 74 h 78"/>
                  <a:gd name="T16" fmla="*/ 22 w 78"/>
                  <a:gd name="T17" fmla="*/ 74 h 78"/>
                  <a:gd name="T18" fmla="*/ 6 w 78"/>
                  <a:gd name="T19" fmla="*/ 60 h 78"/>
                  <a:gd name="T20" fmla="*/ 0 w 78"/>
                  <a:gd name="T21" fmla="*/ 42 h 78"/>
                  <a:gd name="T22" fmla="*/ 4 w 78"/>
                  <a:gd name="T23" fmla="*/ 22 h 78"/>
                  <a:gd name="T24" fmla="*/ 4 w 78"/>
                  <a:gd name="T25" fmla="*/ 22 h 78"/>
                  <a:gd name="T26" fmla="*/ 17 w 78"/>
                  <a:gd name="T27" fmla="*/ 6 h 78"/>
                  <a:gd name="T28" fmla="*/ 36 w 78"/>
                  <a:gd name="T29" fmla="*/ 0 h 78"/>
                  <a:gd name="T30" fmla="*/ 56 w 78"/>
                  <a:gd name="T31" fmla="*/ 4 h 78"/>
                  <a:gd name="T32" fmla="*/ 56 w 78"/>
                  <a:gd name="T33" fmla="*/ 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56" y="4"/>
                    </a:moveTo>
                    <a:lnTo>
                      <a:pt x="71" y="18"/>
                    </a:lnTo>
                    <a:lnTo>
                      <a:pt x="78" y="36"/>
                    </a:lnTo>
                    <a:lnTo>
                      <a:pt x="74" y="56"/>
                    </a:lnTo>
                    <a:lnTo>
                      <a:pt x="60" y="72"/>
                    </a:lnTo>
                    <a:lnTo>
                      <a:pt x="42" y="78"/>
                    </a:lnTo>
                    <a:lnTo>
                      <a:pt x="22" y="74"/>
                    </a:lnTo>
                    <a:lnTo>
                      <a:pt x="6" y="60"/>
                    </a:lnTo>
                    <a:lnTo>
                      <a:pt x="0" y="42"/>
                    </a:lnTo>
                    <a:lnTo>
                      <a:pt x="4" y="22"/>
                    </a:lnTo>
                    <a:lnTo>
                      <a:pt x="17" y="6"/>
                    </a:lnTo>
                    <a:lnTo>
                      <a:pt x="36" y="0"/>
                    </a:lnTo>
                    <a:lnTo>
                      <a:pt x="56" y="4"/>
                    </a:lnTo>
                    <a:close/>
                  </a:path>
                </a:pathLst>
              </a:custGeom>
              <a:solidFill>
                <a:srgbClr val="CECBC8"/>
              </a:solidFill>
              <a:ln w="12700" cmpd="sng">
                <a:solidFill>
                  <a:srgbClr val="6C6661"/>
                </a:solidFill>
                <a:round/>
                <a:headEnd/>
                <a:tailEnd/>
              </a:ln>
            </p:spPr>
            <p:txBody>
              <a:bodyPr/>
              <a:lstStyle/>
              <a:p>
                <a:endParaRPr lang="tr-TR"/>
              </a:p>
            </p:txBody>
          </p:sp>
        </p:grpSp>
        <p:sp>
          <p:nvSpPr>
            <p:cNvPr id="45230" name="Text Box 192">
              <a:extLst>
                <a:ext uri="{FF2B5EF4-FFF2-40B4-BE49-F238E27FC236}">
                  <a16:creationId xmlns:a16="http://schemas.microsoft.com/office/drawing/2014/main" id="{D655B5CC-E5C9-BF4B-9C1E-2BB17D1D8D28}"/>
                </a:ext>
              </a:extLst>
            </p:cNvPr>
            <p:cNvSpPr txBox="1">
              <a:spLocks noChangeArrowheads="1"/>
            </p:cNvSpPr>
            <p:nvPr/>
          </p:nvSpPr>
          <p:spPr bwMode="auto">
            <a:xfrm>
              <a:off x="2697" y="800"/>
              <a:ext cx="804"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Times New Roman" panose="02020603050405020304" pitchFamily="18" charset="0"/>
                </a:rPr>
                <a:t>Heat-killed</a:t>
              </a:r>
            </a:p>
            <a:p>
              <a:pPr>
                <a:lnSpc>
                  <a:spcPct val="100000"/>
                </a:lnSpc>
                <a:spcBef>
                  <a:spcPct val="0"/>
                </a:spcBef>
                <a:buFontTx/>
                <a:buNone/>
              </a:pPr>
              <a:r>
                <a:rPr lang="en-US" altLang="en-US" sz="1800" b="1">
                  <a:latin typeface="Times New Roman" panose="02020603050405020304" pitchFamily="18" charset="0"/>
                </a:rPr>
                <a:t>smooth </a:t>
              </a:r>
            </a:p>
            <a:p>
              <a:pPr>
                <a:lnSpc>
                  <a:spcPct val="100000"/>
                </a:lnSpc>
                <a:spcBef>
                  <a:spcPct val="0"/>
                </a:spcBef>
                <a:buFontTx/>
                <a:buNone/>
              </a:pPr>
              <a:r>
                <a:rPr lang="en-US" altLang="en-US" sz="1800" b="1">
                  <a:latin typeface="Times New Roman" panose="02020603050405020304" pitchFamily="18" charset="0"/>
                </a:rPr>
                <a:t>virulent</a:t>
              </a:r>
            </a:p>
            <a:p>
              <a:pPr>
                <a:lnSpc>
                  <a:spcPct val="100000"/>
                </a:lnSpc>
                <a:spcBef>
                  <a:spcPct val="0"/>
                </a:spcBef>
                <a:buFontTx/>
                <a:buNone/>
              </a:pPr>
              <a:r>
                <a:rPr lang="en-US" altLang="en-US" sz="1800" b="1">
                  <a:latin typeface="Times New Roman" panose="02020603050405020304" pitchFamily="18" charset="0"/>
                </a:rPr>
                <a:t>(strain S)</a:t>
              </a:r>
            </a:p>
          </p:txBody>
        </p:sp>
      </p:grpSp>
      <p:grpSp>
        <p:nvGrpSpPr>
          <p:cNvPr id="7361" name="Group 193">
            <a:extLst>
              <a:ext uri="{FF2B5EF4-FFF2-40B4-BE49-F238E27FC236}">
                <a16:creationId xmlns:a16="http://schemas.microsoft.com/office/drawing/2014/main" id="{2E57D790-79C4-504F-AFE5-6E5D9D10588E}"/>
              </a:ext>
            </a:extLst>
          </p:cNvPr>
          <p:cNvGrpSpPr>
            <a:grpSpLocks/>
          </p:cNvGrpSpPr>
          <p:nvPr/>
        </p:nvGrpSpPr>
        <p:grpSpPr bwMode="auto">
          <a:xfrm>
            <a:off x="4945063" y="5457825"/>
            <a:ext cx="2603500" cy="1179513"/>
            <a:chOff x="2809" y="2951"/>
            <a:chExt cx="1640" cy="743"/>
          </a:xfrm>
        </p:grpSpPr>
        <p:sp>
          <p:nvSpPr>
            <p:cNvPr id="45212" name="Freeform 194">
              <a:extLst>
                <a:ext uri="{FF2B5EF4-FFF2-40B4-BE49-F238E27FC236}">
                  <a16:creationId xmlns:a16="http://schemas.microsoft.com/office/drawing/2014/main" id="{8CD5A391-7C62-A142-86BF-A69AED4822F0}"/>
                </a:ext>
              </a:extLst>
            </p:cNvPr>
            <p:cNvSpPr>
              <a:spLocks/>
            </p:cNvSpPr>
            <p:nvPr/>
          </p:nvSpPr>
          <p:spPr bwMode="auto">
            <a:xfrm>
              <a:off x="4195" y="2951"/>
              <a:ext cx="180" cy="265"/>
            </a:xfrm>
            <a:custGeom>
              <a:avLst/>
              <a:gdLst>
                <a:gd name="T0" fmla="*/ 90 w 180"/>
                <a:gd name="T1" fmla="*/ 265 h 265"/>
                <a:gd name="T2" fmla="*/ 180 w 180"/>
                <a:gd name="T3" fmla="*/ 180 h 265"/>
                <a:gd name="T4" fmla="*/ 135 w 180"/>
                <a:gd name="T5" fmla="*/ 180 h 265"/>
                <a:gd name="T6" fmla="*/ 135 w 180"/>
                <a:gd name="T7" fmla="*/ 0 h 265"/>
                <a:gd name="T8" fmla="*/ 45 w 180"/>
                <a:gd name="T9" fmla="*/ 0 h 265"/>
                <a:gd name="T10" fmla="*/ 45 w 180"/>
                <a:gd name="T11" fmla="*/ 180 h 265"/>
                <a:gd name="T12" fmla="*/ 0 w 180"/>
                <a:gd name="T13" fmla="*/ 180 h 265"/>
                <a:gd name="T14" fmla="*/ 90 w 180"/>
                <a:gd name="T15" fmla="*/ 265 h 2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0" h="265">
                  <a:moveTo>
                    <a:pt x="90" y="265"/>
                  </a:moveTo>
                  <a:lnTo>
                    <a:pt x="180" y="180"/>
                  </a:lnTo>
                  <a:lnTo>
                    <a:pt x="135" y="180"/>
                  </a:lnTo>
                  <a:lnTo>
                    <a:pt x="135" y="0"/>
                  </a:lnTo>
                  <a:lnTo>
                    <a:pt x="45" y="0"/>
                  </a:lnTo>
                  <a:lnTo>
                    <a:pt x="45" y="180"/>
                  </a:lnTo>
                  <a:lnTo>
                    <a:pt x="0" y="180"/>
                  </a:lnTo>
                  <a:lnTo>
                    <a:pt x="90" y="265"/>
                  </a:lnTo>
                  <a:close/>
                </a:path>
              </a:pathLst>
            </a:custGeom>
            <a:solidFill>
              <a:srgbClr val="8BB2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45213" name="Group 195">
              <a:extLst>
                <a:ext uri="{FF2B5EF4-FFF2-40B4-BE49-F238E27FC236}">
                  <a16:creationId xmlns:a16="http://schemas.microsoft.com/office/drawing/2014/main" id="{3DD2C00C-3EF3-1E41-AB4B-1CED0BB27C5F}"/>
                </a:ext>
              </a:extLst>
            </p:cNvPr>
            <p:cNvGrpSpPr>
              <a:grpSpLocks/>
            </p:cNvGrpSpPr>
            <p:nvPr/>
          </p:nvGrpSpPr>
          <p:grpSpPr bwMode="auto">
            <a:xfrm>
              <a:off x="4102" y="3312"/>
              <a:ext cx="347" cy="310"/>
              <a:chOff x="4160" y="3016"/>
              <a:chExt cx="347" cy="310"/>
            </a:xfrm>
          </p:grpSpPr>
          <p:sp>
            <p:nvSpPr>
              <p:cNvPr id="45215" name="Freeform 196">
                <a:extLst>
                  <a:ext uri="{FF2B5EF4-FFF2-40B4-BE49-F238E27FC236}">
                    <a16:creationId xmlns:a16="http://schemas.microsoft.com/office/drawing/2014/main" id="{E4CCF886-6B09-EA44-BCEA-342958E22885}"/>
                  </a:ext>
                </a:extLst>
              </p:cNvPr>
              <p:cNvSpPr>
                <a:spLocks/>
              </p:cNvSpPr>
              <p:nvPr/>
            </p:nvSpPr>
            <p:spPr bwMode="auto">
              <a:xfrm>
                <a:off x="4171" y="3117"/>
                <a:ext cx="127" cy="118"/>
              </a:xfrm>
              <a:custGeom>
                <a:avLst/>
                <a:gdLst>
                  <a:gd name="T0" fmla="*/ 126 w 127"/>
                  <a:gd name="T1" fmla="*/ 46 h 118"/>
                  <a:gd name="T2" fmla="*/ 127 w 127"/>
                  <a:gd name="T3" fmla="*/ 70 h 118"/>
                  <a:gd name="T4" fmla="*/ 119 w 127"/>
                  <a:gd name="T5" fmla="*/ 91 h 118"/>
                  <a:gd name="T6" fmla="*/ 103 w 127"/>
                  <a:gd name="T7" fmla="*/ 106 h 118"/>
                  <a:gd name="T8" fmla="*/ 80 w 127"/>
                  <a:gd name="T9" fmla="*/ 116 h 118"/>
                  <a:gd name="T10" fmla="*/ 80 w 127"/>
                  <a:gd name="T11" fmla="*/ 116 h 118"/>
                  <a:gd name="T12" fmla="*/ 54 w 127"/>
                  <a:gd name="T13" fmla="*/ 118 h 118"/>
                  <a:gd name="T14" fmla="*/ 30 w 127"/>
                  <a:gd name="T15" fmla="*/ 110 h 118"/>
                  <a:gd name="T16" fmla="*/ 12 w 127"/>
                  <a:gd name="T17" fmla="*/ 94 h 118"/>
                  <a:gd name="T18" fmla="*/ 1 w 127"/>
                  <a:gd name="T19" fmla="*/ 72 h 118"/>
                  <a:gd name="T20" fmla="*/ 1 w 127"/>
                  <a:gd name="T21" fmla="*/ 72 h 118"/>
                  <a:gd name="T22" fmla="*/ 0 w 127"/>
                  <a:gd name="T23" fmla="*/ 48 h 118"/>
                  <a:gd name="T24" fmla="*/ 7 w 127"/>
                  <a:gd name="T25" fmla="*/ 27 h 118"/>
                  <a:gd name="T26" fmla="*/ 24 w 127"/>
                  <a:gd name="T27" fmla="*/ 12 h 118"/>
                  <a:gd name="T28" fmla="*/ 47 w 127"/>
                  <a:gd name="T29" fmla="*/ 1 h 118"/>
                  <a:gd name="T30" fmla="*/ 47 w 127"/>
                  <a:gd name="T31" fmla="*/ 1 h 118"/>
                  <a:gd name="T32" fmla="*/ 72 w 127"/>
                  <a:gd name="T33" fmla="*/ 0 h 118"/>
                  <a:gd name="T34" fmla="*/ 96 w 127"/>
                  <a:gd name="T35" fmla="*/ 8 h 118"/>
                  <a:gd name="T36" fmla="*/ 115 w 127"/>
                  <a:gd name="T37" fmla="*/ 24 h 118"/>
                  <a:gd name="T38" fmla="*/ 126 w 127"/>
                  <a:gd name="T39" fmla="*/ 46 h 118"/>
                  <a:gd name="T40" fmla="*/ 126 w 127"/>
                  <a:gd name="T41" fmla="*/ 46 h 1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7" h="118">
                    <a:moveTo>
                      <a:pt x="126" y="46"/>
                    </a:moveTo>
                    <a:lnTo>
                      <a:pt x="127" y="70"/>
                    </a:lnTo>
                    <a:lnTo>
                      <a:pt x="119" y="91"/>
                    </a:lnTo>
                    <a:lnTo>
                      <a:pt x="103" y="106"/>
                    </a:lnTo>
                    <a:lnTo>
                      <a:pt x="80" y="116"/>
                    </a:lnTo>
                    <a:lnTo>
                      <a:pt x="54" y="118"/>
                    </a:lnTo>
                    <a:lnTo>
                      <a:pt x="30" y="110"/>
                    </a:lnTo>
                    <a:lnTo>
                      <a:pt x="12" y="94"/>
                    </a:lnTo>
                    <a:lnTo>
                      <a:pt x="1" y="72"/>
                    </a:lnTo>
                    <a:lnTo>
                      <a:pt x="0" y="48"/>
                    </a:lnTo>
                    <a:lnTo>
                      <a:pt x="7" y="27"/>
                    </a:lnTo>
                    <a:lnTo>
                      <a:pt x="24" y="12"/>
                    </a:lnTo>
                    <a:lnTo>
                      <a:pt x="47" y="1"/>
                    </a:lnTo>
                    <a:lnTo>
                      <a:pt x="72" y="0"/>
                    </a:lnTo>
                    <a:lnTo>
                      <a:pt x="96" y="8"/>
                    </a:lnTo>
                    <a:lnTo>
                      <a:pt x="115" y="24"/>
                    </a:lnTo>
                    <a:lnTo>
                      <a:pt x="126" y="46"/>
                    </a:lnTo>
                    <a:close/>
                  </a:path>
                </a:pathLst>
              </a:custGeom>
              <a:solidFill>
                <a:srgbClr val="FFFFFF"/>
              </a:solidFill>
              <a:ln w="12700" cmpd="sng">
                <a:solidFill>
                  <a:srgbClr val="6C6661"/>
                </a:solidFill>
                <a:round/>
                <a:headEnd/>
                <a:tailEnd/>
              </a:ln>
            </p:spPr>
            <p:txBody>
              <a:bodyPr/>
              <a:lstStyle/>
              <a:p>
                <a:endParaRPr lang="tr-TR"/>
              </a:p>
            </p:txBody>
          </p:sp>
          <p:sp>
            <p:nvSpPr>
              <p:cNvPr id="45216" name="Freeform 197">
                <a:extLst>
                  <a:ext uri="{FF2B5EF4-FFF2-40B4-BE49-F238E27FC236}">
                    <a16:creationId xmlns:a16="http://schemas.microsoft.com/office/drawing/2014/main" id="{F8A550E3-1377-A548-B97B-E127B8D9D214}"/>
                  </a:ext>
                </a:extLst>
              </p:cNvPr>
              <p:cNvSpPr>
                <a:spLocks/>
              </p:cNvSpPr>
              <p:nvPr/>
            </p:nvSpPr>
            <p:spPr bwMode="auto">
              <a:xfrm>
                <a:off x="4239" y="3211"/>
                <a:ext cx="127" cy="115"/>
              </a:xfrm>
              <a:custGeom>
                <a:avLst/>
                <a:gdLst>
                  <a:gd name="T0" fmla="*/ 125 w 127"/>
                  <a:gd name="T1" fmla="*/ 43 h 115"/>
                  <a:gd name="T2" fmla="*/ 127 w 127"/>
                  <a:gd name="T3" fmla="*/ 66 h 115"/>
                  <a:gd name="T4" fmla="*/ 118 w 127"/>
                  <a:gd name="T5" fmla="*/ 87 h 115"/>
                  <a:gd name="T6" fmla="*/ 102 w 127"/>
                  <a:gd name="T7" fmla="*/ 103 h 115"/>
                  <a:gd name="T8" fmla="*/ 79 w 127"/>
                  <a:gd name="T9" fmla="*/ 113 h 115"/>
                  <a:gd name="T10" fmla="*/ 79 w 127"/>
                  <a:gd name="T11" fmla="*/ 113 h 115"/>
                  <a:gd name="T12" fmla="*/ 53 w 127"/>
                  <a:gd name="T13" fmla="*/ 115 h 115"/>
                  <a:gd name="T14" fmla="*/ 30 w 127"/>
                  <a:gd name="T15" fmla="*/ 106 h 115"/>
                  <a:gd name="T16" fmla="*/ 11 w 127"/>
                  <a:gd name="T17" fmla="*/ 91 h 115"/>
                  <a:gd name="T18" fmla="*/ 0 w 127"/>
                  <a:gd name="T19" fmla="*/ 68 h 115"/>
                  <a:gd name="T20" fmla="*/ 0 w 127"/>
                  <a:gd name="T21" fmla="*/ 68 h 115"/>
                  <a:gd name="T22" fmla="*/ 0 w 127"/>
                  <a:gd name="T23" fmla="*/ 45 h 115"/>
                  <a:gd name="T24" fmla="*/ 12 w 127"/>
                  <a:gd name="T25" fmla="*/ 25 h 115"/>
                  <a:gd name="T26" fmla="*/ 32 w 127"/>
                  <a:gd name="T27" fmla="*/ 10 h 115"/>
                  <a:gd name="T28" fmla="*/ 56 w 127"/>
                  <a:gd name="T29" fmla="*/ 1 h 115"/>
                  <a:gd name="T30" fmla="*/ 56 w 127"/>
                  <a:gd name="T31" fmla="*/ 1 h 115"/>
                  <a:gd name="T32" fmla="*/ 88 w 127"/>
                  <a:gd name="T33" fmla="*/ 0 h 115"/>
                  <a:gd name="T34" fmla="*/ 111 w 127"/>
                  <a:gd name="T35" fmla="*/ 15 h 115"/>
                  <a:gd name="T36" fmla="*/ 125 w 127"/>
                  <a:gd name="T37" fmla="*/ 43 h 115"/>
                  <a:gd name="T38" fmla="*/ 125 w 127"/>
                  <a:gd name="T39" fmla="*/ 43 h 1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7" h="115">
                    <a:moveTo>
                      <a:pt x="125" y="43"/>
                    </a:moveTo>
                    <a:lnTo>
                      <a:pt x="127" y="66"/>
                    </a:lnTo>
                    <a:lnTo>
                      <a:pt x="118" y="87"/>
                    </a:lnTo>
                    <a:lnTo>
                      <a:pt x="102" y="103"/>
                    </a:lnTo>
                    <a:lnTo>
                      <a:pt x="79" y="113"/>
                    </a:lnTo>
                    <a:lnTo>
                      <a:pt x="53" y="115"/>
                    </a:lnTo>
                    <a:lnTo>
                      <a:pt x="30" y="106"/>
                    </a:lnTo>
                    <a:lnTo>
                      <a:pt x="11" y="91"/>
                    </a:lnTo>
                    <a:lnTo>
                      <a:pt x="0" y="68"/>
                    </a:lnTo>
                    <a:lnTo>
                      <a:pt x="0" y="45"/>
                    </a:lnTo>
                    <a:lnTo>
                      <a:pt x="12" y="25"/>
                    </a:lnTo>
                    <a:lnTo>
                      <a:pt x="32" y="10"/>
                    </a:lnTo>
                    <a:lnTo>
                      <a:pt x="56" y="1"/>
                    </a:lnTo>
                    <a:lnTo>
                      <a:pt x="88" y="0"/>
                    </a:lnTo>
                    <a:lnTo>
                      <a:pt x="111" y="15"/>
                    </a:lnTo>
                    <a:lnTo>
                      <a:pt x="125" y="43"/>
                    </a:lnTo>
                    <a:close/>
                  </a:path>
                </a:pathLst>
              </a:custGeom>
              <a:solidFill>
                <a:srgbClr val="FFFFFF"/>
              </a:solidFill>
              <a:ln w="12700" cmpd="sng">
                <a:solidFill>
                  <a:srgbClr val="6C6661"/>
                </a:solidFill>
                <a:round/>
                <a:headEnd/>
                <a:tailEnd/>
              </a:ln>
            </p:spPr>
            <p:txBody>
              <a:bodyPr/>
              <a:lstStyle/>
              <a:p>
                <a:endParaRPr lang="tr-TR"/>
              </a:p>
            </p:txBody>
          </p:sp>
          <p:sp>
            <p:nvSpPr>
              <p:cNvPr id="45217" name="Freeform 198">
                <a:extLst>
                  <a:ext uri="{FF2B5EF4-FFF2-40B4-BE49-F238E27FC236}">
                    <a16:creationId xmlns:a16="http://schemas.microsoft.com/office/drawing/2014/main" id="{25154F4E-35C8-0442-A677-CD3F6EA0F766}"/>
                  </a:ext>
                </a:extLst>
              </p:cNvPr>
              <p:cNvSpPr>
                <a:spLocks/>
              </p:cNvSpPr>
              <p:nvPr/>
            </p:nvSpPr>
            <p:spPr bwMode="auto">
              <a:xfrm>
                <a:off x="4372" y="3032"/>
                <a:ext cx="117" cy="113"/>
              </a:xfrm>
              <a:custGeom>
                <a:avLst/>
                <a:gdLst>
                  <a:gd name="T0" fmla="*/ 115 w 117"/>
                  <a:gd name="T1" fmla="*/ 42 h 113"/>
                  <a:gd name="T2" fmla="*/ 117 w 117"/>
                  <a:gd name="T3" fmla="*/ 66 h 113"/>
                  <a:gd name="T4" fmla="*/ 109 w 117"/>
                  <a:gd name="T5" fmla="*/ 86 h 113"/>
                  <a:gd name="T6" fmla="*/ 93 w 117"/>
                  <a:gd name="T7" fmla="*/ 102 h 113"/>
                  <a:gd name="T8" fmla="*/ 69 w 117"/>
                  <a:gd name="T9" fmla="*/ 112 h 113"/>
                  <a:gd name="T10" fmla="*/ 69 w 117"/>
                  <a:gd name="T11" fmla="*/ 112 h 113"/>
                  <a:gd name="T12" fmla="*/ 38 w 117"/>
                  <a:gd name="T13" fmla="*/ 113 h 113"/>
                  <a:gd name="T14" fmla="*/ 15 w 117"/>
                  <a:gd name="T15" fmla="*/ 99 h 113"/>
                  <a:gd name="T16" fmla="*/ 1 w 117"/>
                  <a:gd name="T17" fmla="*/ 71 h 113"/>
                  <a:gd name="T18" fmla="*/ 1 w 117"/>
                  <a:gd name="T19" fmla="*/ 71 h 113"/>
                  <a:gd name="T20" fmla="*/ 0 w 117"/>
                  <a:gd name="T21" fmla="*/ 47 h 113"/>
                  <a:gd name="T22" fmla="*/ 8 w 117"/>
                  <a:gd name="T23" fmla="*/ 26 h 113"/>
                  <a:gd name="T24" fmla="*/ 24 w 117"/>
                  <a:gd name="T25" fmla="*/ 10 h 113"/>
                  <a:gd name="T26" fmla="*/ 47 w 117"/>
                  <a:gd name="T27" fmla="*/ 0 h 113"/>
                  <a:gd name="T28" fmla="*/ 47 w 117"/>
                  <a:gd name="T29" fmla="*/ 0 h 113"/>
                  <a:gd name="T30" fmla="*/ 78 w 117"/>
                  <a:gd name="T31" fmla="*/ 0 h 113"/>
                  <a:gd name="T32" fmla="*/ 102 w 117"/>
                  <a:gd name="T33" fmla="*/ 14 h 113"/>
                  <a:gd name="T34" fmla="*/ 115 w 117"/>
                  <a:gd name="T35" fmla="*/ 42 h 113"/>
                  <a:gd name="T36" fmla="*/ 115 w 117"/>
                  <a:gd name="T37" fmla="*/ 42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 h="113">
                    <a:moveTo>
                      <a:pt x="115" y="42"/>
                    </a:moveTo>
                    <a:lnTo>
                      <a:pt x="117" y="66"/>
                    </a:lnTo>
                    <a:lnTo>
                      <a:pt x="109" y="86"/>
                    </a:lnTo>
                    <a:lnTo>
                      <a:pt x="93" y="102"/>
                    </a:lnTo>
                    <a:lnTo>
                      <a:pt x="69" y="112"/>
                    </a:lnTo>
                    <a:lnTo>
                      <a:pt x="38" y="113"/>
                    </a:lnTo>
                    <a:lnTo>
                      <a:pt x="15" y="99"/>
                    </a:lnTo>
                    <a:lnTo>
                      <a:pt x="1" y="71"/>
                    </a:lnTo>
                    <a:lnTo>
                      <a:pt x="0" y="47"/>
                    </a:lnTo>
                    <a:lnTo>
                      <a:pt x="8" y="26"/>
                    </a:lnTo>
                    <a:lnTo>
                      <a:pt x="24" y="10"/>
                    </a:lnTo>
                    <a:lnTo>
                      <a:pt x="47" y="0"/>
                    </a:lnTo>
                    <a:lnTo>
                      <a:pt x="78" y="0"/>
                    </a:lnTo>
                    <a:lnTo>
                      <a:pt x="102" y="14"/>
                    </a:lnTo>
                    <a:lnTo>
                      <a:pt x="115" y="42"/>
                    </a:lnTo>
                    <a:close/>
                  </a:path>
                </a:pathLst>
              </a:custGeom>
              <a:solidFill>
                <a:srgbClr val="FFFFFF"/>
              </a:solidFill>
              <a:ln w="12700" cmpd="sng">
                <a:solidFill>
                  <a:srgbClr val="6C6661"/>
                </a:solidFill>
                <a:round/>
                <a:headEnd/>
                <a:tailEnd/>
              </a:ln>
            </p:spPr>
            <p:txBody>
              <a:bodyPr/>
              <a:lstStyle/>
              <a:p>
                <a:endParaRPr lang="tr-TR"/>
              </a:p>
            </p:txBody>
          </p:sp>
          <p:sp>
            <p:nvSpPr>
              <p:cNvPr id="45218" name="Freeform 199">
                <a:extLst>
                  <a:ext uri="{FF2B5EF4-FFF2-40B4-BE49-F238E27FC236}">
                    <a16:creationId xmlns:a16="http://schemas.microsoft.com/office/drawing/2014/main" id="{76DA84AE-D0C5-D54C-9BC6-FC1FB48B92D0}"/>
                  </a:ext>
                </a:extLst>
              </p:cNvPr>
              <p:cNvSpPr>
                <a:spLocks/>
              </p:cNvSpPr>
              <p:nvPr/>
            </p:nvSpPr>
            <p:spPr bwMode="auto">
              <a:xfrm>
                <a:off x="4160" y="3033"/>
                <a:ext cx="126" cy="114"/>
              </a:xfrm>
              <a:custGeom>
                <a:avLst/>
                <a:gdLst>
                  <a:gd name="T0" fmla="*/ 125 w 126"/>
                  <a:gd name="T1" fmla="*/ 42 h 114"/>
                  <a:gd name="T2" fmla="*/ 126 w 126"/>
                  <a:gd name="T3" fmla="*/ 66 h 114"/>
                  <a:gd name="T4" fmla="*/ 118 w 126"/>
                  <a:gd name="T5" fmla="*/ 86 h 114"/>
                  <a:gd name="T6" fmla="*/ 102 w 126"/>
                  <a:gd name="T7" fmla="*/ 102 h 114"/>
                  <a:gd name="T8" fmla="*/ 79 w 126"/>
                  <a:gd name="T9" fmla="*/ 112 h 114"/>
                  <a:gd name="T10" fmla="*/ 79 w 126"/>
                  <a:gd name="T11" fmla="*/ 112 h 114"/>
                  <a:gd name="T12" fmla="*/ 53 w 126"/>
                  <a:gd name="T13" fmla="*/ 114 h 114"/>
                  <a:gd name="T14" fmla="*/ 30 w 126"/>
                  <a:gd name="T15" fmla="*/ 106 h 114"/>
                  <a:gd name="T16" fmla="*/ 11 w 126"/>
                  <a:gd name="T17" fmla="*/ 90 h 114"/>
                  <a:gd name="T18" fmla="*/ 0 w 126"/>
                  <a:gd name="T19" fmla="*/ 68 h 114"/>
                  <a:gd name="T20" fmla="*/ 0 w 126"/>
                  <a:gd name="T21" fmla="*/ 68 h 114"/>
                  <a:gd name="T22" fmla="*/ 0 w 126"/>
                  <a:gd name="T23" fmla="*/ 44 h 114"/>
                  <a:gd name="T24" fmla="*/ 12 w 126"/>
                  <a:gd name="T25" fmla="*/ 25 h 114"/>
                  <a:gd name="T26" fmla="*/ 32 w 126"/>
                  <a:gd name="T27" fmla="*/ 10 h 114"/>
                  <a:gd name="T28" fmla="*/ 56 w 126"/>
                  <a:gd name="T29" fmla="*/ 1 h 114"/>
                  <a:gd name="T30" fmla="*/ 56 w 126"/>
                  <a:gd name="T31" fmla="*/ 1 h 114"/>
                  <a:gd name="T32" fmla="*/ 88 w 126"/>
                  <a:gd name="T33" fmla="*/ 0 h 114"/>
                  <a:gd name="T34" fmla="*/ 111 w 126"/>
                  <a:gd name="T35" fmla="*/ 14 h 114"/>
                  <a:gd name="T36" fmla="*/ 125 w 126"/>
                  <a:gd name="T37" fmla="*/ 42 h 114"/>
                  <a:gd name="T38" fmla="*/ 125 w 126"/>
                  <a:gd name="T39" fmla="*/ 42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6" h="114">
                    <a:moveTo>
                      <a:pt x="125" y="42"/>
                    </a:moveTo>
                    <a:lnTo>
                      <a:pt x="126" y="66"/>
                    </a:lnTo>
                    <a:lnTo>
                      <a:pt x="118" y="86"/>
                    </a:lnTo>
                    <a:lnTo>
                      <a:pt x="102" y="102"/>
                    </a:lnTo>
                    <a:lnTo>
                      <a:pt x="79" y="112"/>
                    </a:lnTo>
                    <a:lnTo>
                      <a:pt x="53" y="114"/>
                    </a:lnTo>
                    <a:lnTo>
                      <a:pt x="30" y="106"/>
                    </a:lnTo>
                    <a:lnTo>
                      <a:pt x="11" y="90"/>
                    </a:lnTo>
                    <a:lnTo>
                      <a:pt x="0" y="68"/>
                    </a:lnTo>
                    <a:lnTo>
                      <a:pt x="0" y="44"/>
                    </a:lnTo>
                    <a:lnTo>
                      <a:pt x="12" y="25"/>
                    </a:lnTo>
                    <a:lnTo>
                      <a:pt x="32" y="10"/>
                    </a:lnTo>
                    <a:lnTo>
                      <a:pt x="56" y="1"/>
                    </a:lnTo>
                    <a:lnTo>
                      <a:pt x="88" y="0"/>
                    </a:lnTo>
                    <a:lnTo>
                      <a:pt x="111" y="14"/>
                    </a:lnTo>
                    <a:lnTo>
                      <a:pt x="125" y="42"/>
                    </a:lnTo>
                    <a:close/>
                  </a:path>
                </a:pathLst>
              </a:custGeom>
              <a:solidFill>
                <a:srgbClr val="FFFFFF"/>
              </a:solidFill>
              <a:ln w="12700" cmpd="sng">
                <a:solidFill>
                  <a:srgbClr val="6C6661"/>
                </a:solidFill>
                <a:round/>
                <a:headEnd/>
                <a:tailEnd/>
              </a:ln>
            </p:spPr>
            <p:txBody>
              <a:bodyPr/>
              <a:lstStyle/>
              <a:p>
                <a:endParaRPr lang="tr-TR"/>
              </a:p>
            </p:txBody>
          </p:sp>
          <p:sp>
            <p:nvSpPr>
              <p:cNvPr id="45219" name="Freeform 200">
                <a:extLst>
                  <a:ext uri="{FF2B5EF4-FFF2-40B4-BE49-F238E27FC236}">
                    <a16:creationId xmlns:a16="http://schemas.microsoft.com/office/drawing/2014/main" id="{75B7FEEF-C61E-684D-8EAE-6D380885907A}"/>
                  </a:ext>
                </a:extLst>
              </p:cNvPr>
              <p:cNvSpPr>
                <a:spLocks/>
              </p:cNvSpPr>
              <p:nvPr/>
            </p:nvSpPr>
            <p:spPr bwMode="auto">
              <a:xfrm>
                <a:off x="4195" y="3142"/>
                <a:ext cx="76" cy="75"/>
              </a:xfrm>
              <a:custGeom>
                <a:avLst/>
                <a:gdLst>
                  <a:gd name="T0" fmla="*/ 76 w 76"/>
                  <a:gd name="T1" fmla="*/ 28 h 75"/>
                  <a:gd name="T2" fmla="*/ 76 w 76"/>
                  <a:gd name="T3" fmla="*/ 48 h 75"/>
                  <a:gd name="T4" fmla="*/ 65 w 76"/>
                  <a:gd name="T5" fmla="*/ 65 h 75"/>
                  <a:gd name="T6" fmla="*/ 48 w 76"/>
                  <a:gd name="T7" fmla="*/ 75 h 75"/>
                  <a:gd name="T8" fmla="*/ 48 w 76"/>
                  <a:gd name="T9" fmla="*/ 75 h 75"/>
                  <a:gd name="T10" fmla="*/ 27 w 76"/>
                  <a:gd name="T11" fmla="*/ 75 h 75"/>
                  <a:gd name="T12" fmla="*/ 10 w 76"/>
                  <a:gd name="T13" fmla="*/ 65 h 75"/>
                  <a:gd name="T14" fmla="*/ 0 w 76"/>
                  <a:gd name="T15" fmla="*/ 47 h 75"/>
                  <a:gd name="T16" fmla="*/ 0 w 76"/>
                  <a:gd name="T17" fmla="*/ 47 h 75"/>
                  <a:gd name="T18" fmla="*/ 1 w 76"/>
                  <a:gd name="T19" fmla="*/ 27 h 75"/>
                  <a:gd name="T20" fmla="*/ 11 w 76"/>
                  <a:gd name="T21" fmla="*/ 10 h 75"/>
                  <a:gd name="T22" fmla="*/ 28 w 76"/>
                  <a:gd name="T23" fmla="*/ 0 h 75"/>
                  <a:gd name="T24" fmla="*/ 28 w 76"/>
                  <a:gd name="T25" fmla="*/ 0 h 75"/>
                  <a:gd name="T26" fmla="*/ 49 w 76"/>
                  <a:gd name="T27" fmla="*/ 0 h 75"/>
                  <a:gd name="T28" fmla="*/ 66 w 76"/>
                  <a:gd name="T29" fmla="*/ 10 h 75"/>
                  <a:gd name="T30" fmla="*/ 76 w 76"/>
                  <a:gd name="T31" fmla="*/ 28 h 75"/>
                  <a:gd name="T32" fmla="*/ 76 w 76"/>
                  <a:gd name="T33" fmla="*/ 28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75">
                    <a:moveTo>
                      <a:pt x="76" y="28"/>
                    </a:moveTo>
                    <a:lnTo>
                      <a:pt x="76" y="48"/>
                    </a:lnTo>
                    <a:lnTo>
                      <a:pt x="65" y="65"/>
                    </a:lnTo>
                    <a:lnTo>
                      <a:pt x="48" y="75"/>
                    </a:lnTo>
                    <a:lnTo>
                      <a:pt x="27" y="75"/>
                    </a:lnTo>
                    <a:lnTo>
                      <a:pt x="10" y="65"/>
                    </a:lnTo>
                    <a:lnTo>
                      <a:pt x="0" y="47"/>
                    </a:lnTo>
                    <a:lnTo>
                      <a:pt x="1" y="27"/>
                    </a:lnTo>
                    <a:lnTo>
                      <a:pt x="11" y="10"/>
                    </a:lnTo>
                    <a:lnTo>
                      <a:pt x="28" y="0"/>
                    </a:lnTo>
                    <a:lnTo>
                      <a:pt x="49" y="0"/>
                    </a:lnTo>
                    <a:lnTo>
                      <a:pt x="66" y="10"/>
                    </a:lnTo>
                    <a:lnTo>
                      <a:pt x="76" y="28"/>
                    </a:lnTo>
                    <a:close/>
                  </a:path>
                </a:pathLst>
              </a:custGeom>
              <a:solidFill>
                <a:srgbClr val="C1D7E8"/>
              </a:solidFill>
              <a:ln w="12700" cmpd="sng">
                <a:solidFill>
                  <a:srgbClr val="99BFDB"/>
                </a:solidFill>
                <a:round/>
                <a:headEnd/>
                <a:tailEnd/>
              </a:ln>
            </p:spPr>
            <p:txBody>
              <a:bodyPr/>
              <a:lstStyle/>
              <a:p>
                <a:endParaRPr lang="tr-TR"/>
              </a:p>
            </p:txBody>
          </p:sp>
          <p:sp>
            <p:nvSpPr>
              <p:cNvPr id="45220" name="Freeform 201">
                <a:extLst>
                  <a:ext uri="{FF2B5EF4-FFF2-40B4-BE49-F238E27FC236}">
                    <a16:creationId xmlns:a16="http://schemas.microsoft.com/office/drawing/2014/main" id="{2BD54E74-F1A0-604D-80F3-52498C407408}"/>
                  </a:ext>
                </a:extLst>
              </p:cNvPr>
              <p:cNvSpPr>
                <a:spLocks/>
              </p:cNvSpPr>
              <p:nvPr/>
            </p:nvSpPr>
            <p:spPr bwMode="auto">
              <a:xfrm>
                <a:off x="4399" y="3052"/>
                <a:ext cx="76" cy="75"/>
              </a:xfrm>
              <a:custGeom>
                <a:avLst/>
                <a:gdLst>
                  <a:gd name="T0" fmla="*/ 76 w 76"/>
                  <a:gd name="T1" fmla="*/ 28 h 75"/>
                  <a:gd name="T2" fmla="*/ 76 w 76"/>
                  <a:gd name="T3" fmla="*/ 48 h 75"/>
                  <a:gd name="T4" fmla="*/ 66 w 76"/>
                  <a:gd name="T5" fmla="*/ 65 h 75"/>
                  <a:gd name="T6" fmla="*/ 48 w 76"/>
                  <a:gd name="T7" fmla="*/ 75 h 75"/>
                  <a:gd name="T8" fmla="*/ 48 w 76"/>
                  <a:gd name="T9" fmla="*/ 75 h 75"/>
                  <a:gd name="T10" fmla="*/ 28 w 76"/>
                  <a:gd name="T11" fmla="*/ 75 h 75"/>
                  <a:gd name="T12" fmla="*/ 11 w 76"/>
                  <a:gd name="T13" fmla="*/ 65 h 75"/>
                  <a:gd name="T14" fmla="*/ 0 w 76"/>
                  <a:gd name="T15" fmla="*/ 47 h 75"/>
                  <a:gd name="T16" fmla="*/ 0 w 76"/>
                  <a:gd name="T17" fmla="*/ 47 h 75"/>
                  <a:gd name="T18" fmla="*/ 1 w 76"/>
                  <a:gd name="T19" fmla="*/ 27 h 75"/>
                  <a:gd name="T20" fmla="*/ 11 w 76"/>
                  <a:gd name="T21" fmla="*/ 10 h 75"/>
                  <a:gd name="T22" fmla="*/ 29 w 76"/>
                  <a:gd name="T23" fmla="*/ 0 h 75"/>
                  <a:gd name="T24" fmla="*/ 29 w 76"/>
                  <a:gd name="T25" fmla="*/ 0 h 75"/>
                  <a:gd name="T26" fmla="*/ 49 w 76"/>
                  <a:gd name="T27" fmla="*/ 0 h 75"/>
                  <a:gd name="T28" fmla="*/ 66 w 76"/>
                  <a:gd name="T29" fmla="*/ 10 h 75"/>
                  <a:gd name="T30" fmla="*/ 76 w 76"/>
                  <a:gd name="T31" fmla="*/ 28 h 75"/>
                  <a:gd name="T32" fmla="*/ 76 w 76"/>
                  <a:gd name="T33" fmla="*/ 28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75">
                    <a:moveTo>
                      <a:pt x="76" y="28"/>
                    </a:moveTo>
                    <a:lnTo>
                      <a:pt x="76" y="48"/>
                    </a:lnTo>
                    <a:lnTo>
                      <a:pt x="66" y="65"/>
                    </a:lnTo>
                    <a:lnTo>
                      <a:pt x="48" y="75"/>
                    </a:lnTo>
                    <a:lnTo>
                      <a:pt x="28" y="75"/>
                    </a:lnTo>
                    <a:lnTo>
                      <a:pt x="11" y="65"/>
                    </a:lnTo>
                    <a:lnTo>
                      <a:pt x="0" y="47"/>
                    </a:lnTo>
                    <a:lnTo>
                      <a:pt x="1" y="27"/>
                    </a:lnTo>
                    <a:lnTo>
                      <a:pt x="11" y="10"/>
                    </a:lnTo>
                    <a:lnTo>
                      <a:pt x="29" y="0"/>
                    </a:lnTo>
                    <a:lnTo>
                      <a:pt x="49" y="0"/>
                    </a:lnTo>
                    <a:lnTo>
                      <a:pt x="66" y="10"/>
                    </a:lnTo>
                    <a:lnTo>
                      <a:pt x="76" y="28"/>
                    </a:lnTo>
                    <a:close/>
                  </a:path>
                </a:pathLst>
              </a:custGeom>
              <a:solidFill>
                <a:srgbClr val="C1D7E8"/>
              </a:solidFill>
              <a:ln w="12700" cmpd="sng">
                <a:solidFill>
                  <a:srgbClr val="99BFDB"/>
                </a:solidFill>
                <a:round/>
                <a:headEnd/>
                <a:tailEnd/>
              </a:ln>
            </p:spPr>
            <p:txBody>
              <a:bodyPr/>
              <a:lstStyle/>
              <a:p>
                <a:endParaRPr lang="tr-TR"/>
              </a:p>
            </p:txBody>
          </p:sp>
          <p:sp>
            <p:nvSpPr>
              <p:cNvPr id="45221" name="Freeform 202">
                <a:extLst>
                  <a:ext uri="{FF2B5EF4-FFF2-40B4-BE49-F238E27FC236}">
                    <a16:creationId xmlns:a16="http://schemas.microsoft.com/office/drawing/2014/main" id="{DF539A3D-297F-5548-9546-6048D0D93783}"/>
                  </a:ext>
                </a:extLst>
              </p:cNvPr>
              <p:cNvSpPr>
                <a:spLocks/>
              </p:cNvSpPr>
              <p:nvPr/>
            </p:nvSpPr>
            <p:spPr bwMode="auto">
              <a:xfrm>
                <a:off x="4189" y="3051"/>
                <a:ext cx="75" cy="75"/>
              </a:xfrm>
              <a:custGeom>
                <a:avLst/>
                <a:gdLst>
                  <a:gd name="T0" fmla="*/ 75 w 75"/>
                  <a:gd name="T1" fmla="*/ 28 h 75"/>
                  <a:gd name="T2" fmla="*/ 74 w 75"/>
                  <a:gd name="T3" fmla="*/ 48 h 75"/>
                  <a:gd name="T4" fmla="*/ 65 w 75"/>
                  <a:gd name="T5" fmla="*/ 65 h 75"/>
                  <a:gd name="T6" fmla="*/ 47 w 75"/>
                  <a:gd name="T7" fmla="*/ 75 h 75"/>
                  <a:gd name="T8" fmla="*/ 47 w 75"/>
                  <a:gd name="T9" fmla="*/ 75 h 75"/>
                  <a:gd name="T10" fmla="*/ 26 w 75"/>
                  <a:gd name="T11" fmla="*/ 75 h 75"/>
                  <a:gd name="T12" fmla="*/ 9 w 75"/>
                  <a:gd name="T13" fmla="*/ 65 h 75"/>
                  <a:gd name="T14" fmla="*/ 0 w 75"/>
                  <a:gd name="T15" fmla="*/ 47 h 75"/>
                  <a:gd name="T16" fmla="*/ 0 w 75"/>
                  <a:gd name="T17" fmla="*/ 47 h 75"/>
                  <a:gd name="T18" fmla="*/ 0 w 75"/>
                  <a:gd name="T19" fmla="*/ 27 h 75"/>
                  <a:gd name="T20" fmla="*/ 10 w 75"/>
                  <a:gd name="T21" fmla="*/ 10 h 75"/>
                  <a:gd name="T22" fmla="*/ 28 w 75"/>
                  <a:gd name="T23" fmla="*/ 0 h 75"/>
                  <a:gd name="T24" fmla="*/ 28 w 75"/>
                  <a:gd name="T25" fmla="*/ 0 h 75"/>
                  <a:gd name="T26" fmla="*/ 48 w 75"/>
                  <a:gd name="T27" fmla="*/ 0 h 75"/>
                  <a:gd name="T28" fmla="*/ 65 w 75"/>
                  <a:gd name="T29" fmla="*/ 10 h 75"/>
                  <a:gd name="T30" fmla="*/ 75 w 75"/>
                  <a:gd name="T31" fmla="*/ 28 h 75"/>
                  <a:gd name="T32" fmla="*/ 75 w 75"/>
                  <a:gd name="T33" fmla="*/ 28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5" h="75">
                    <a:moveTo>
                      <a:pt x="75" y="28"/>
                    </a:moveTo>
                    <a:lnTo>
                      <a:pt x="74" y="48"/>
                    </a:lnTo>
                    <a:lnTo>
                      <a:pt x="65" y="65"/>
                    </a:lnTo>
                    <a:lnTo>
                      <a:pt x="47" y="75"/>
                    </a:lnTo>
                    <a:lnTo>
                      <a:pt x="26" y="75"/>
                    </a:lnTo>
                    <a:lnTo>
                      <a:pt x="9" y="65"/>
                    </a:lnTo>
                    <a:lnTo>
                      <a:pt x="0" y="47"/>
                    </a:lnTo>
                    <a:lnTo>
                      <a:pt x="0" y="27"/>
                    </a:lnTo>
                    <a:lnTo>
                      <a:pt x="10" y="10"/>
                    </a:lnTo>
                    <a:lnTo>
                      <a:pt x="28" y="0"/>
                    </a:lnTo>
                    <a:lnTo>
                      <a:pt x="48" y="0"/>
                    </a:lnTo>
                    <a:lnTo>
                      <a:pt x="65" y="10"/>
                    </a:lnTo>
                    <a:lnTo>
                      <a:pt x="75" y="28"/>
                    </a:lnTo>
                    <a:close/>
                  </a:path>
                </a:pathLst>
              </a:custGeom>
              <a:solidFill>
                <a:srgbClr val="C1D7E8"/>
              </a:solidFill>
              <a:ln w="12700" cmpd="sng">
                <a:solidFill>
                  <a:srgbClr val="99BFDB"/>
                </a:solidFill>
                <a:round/>
                <a:headEnd/>
                <a:tailEnd/>
              </a:ln>
            </p:spPr>
            <p:txBody>
              <a:bodyPr/>
              <a:lstStyle/>
              <a:p>
                <a:endParaRPr lang="tr-TR"/>
              </a:p>
            </p:txBody>
          </p:sp>
          <p:sp>
            <p:nvSpPr>
              <p:cNvPr id="45222" name="Freeform 203">
                <a:extLst>
                  <a:ext uri="{FF2B5EF4-FFF2-40B4-BE49-F238E27FC236}">
                    <a16:creationId xmlns:a16="http://schemas.microsoft.com/office/drawing/2014/main" id="{6BFF6C70-5E6F-CB42-A65B-102053E98A77}"/>
                  </a:ext>
                </a:extLst>
              </p:cNvPr>
              <p:cNvSpPr>
                <a:spLocks/>
              </p:cNvSpPr>
              <p:nvPr/>
            </p:nvSpPr>
            <p:spPr bwMode="auto">
              <a:xfrm>
                <a:off x="4274" y="3231"/>
                <a:ext cx="75" cy="75"/>
              </a:xfrm>
              <a:custGeom>
                <a:avLst/>
                <a:gdLst>
                  <a:gd name="T0" fmla="*/ 75 w 75"/>
                  <a:gd name="T1" fmla="*/ 28 h 75"/>
                  <a:gd name="T2" fmla="*/ 75 w 75"/>
                  <a:gd name="T3" fmla="*/ 48 h 75"/>
                  <a:gd name="T4" fmla="*/ 65 w 75"/>
                  <a:gd name="T5" fmla="*/ 65 h 75"/>
                  <a:gd name="T6" fmla="*/ 47 w 75"/>
                  <a:gd name="T7" fmla="*/ 75 h 75"/>
                  <a:gd name="T8" fmla="*/ 47 w 75"/>
                  <a:gd name="T9" fmla="*/ 75 h 75"/>
                  <a:gd name="T10" fmla="*/ 27 w 75"/>
                  <a:gd name="T11" fmla="*/ 75 h 75"/>
                  <a:gd name="T12" fmla="*/ 10 w 75"/>
                  <a:gd name="T13" fmla="*/ 65 h 75"/>
                  <a:gd name="T14" fmla="*/ 0 w 75"/>
                  <a:gd name="T15" fmla="*/ 47 h 75"/>
                  <a:gd name="T16" fmla="*/ 0 w 75"/>
                  <a:gd name="T17" fmla="*/ 47 h 75"/>
                  <a:gd name="T18" fmla="*/ 0 w 75"/>
                  <a:gd name="T19" fmla="*/ 27 h 75"/>
                  <a:gd name="T20" fmla="*/ 10 w 75"/>
                  <a:gd name="T21" fmla="*/ 9 h 75"/>
                  <a:gd name="T22" fmla="*/ 28 w 75"/>
                  <a:gd name="T23" fmla="*/ 0 h 75"/>
                  <a:gd name="T24" fmla="*/ 28 w 75"/>
                  <a:gd name="T25" fmla="*/ 0 h 75"/>
                  <a:gd name="T26" fmla="*/ 48 w 75"/>
                  <a:gd name="T27" fmla="*/ 0 h 75"/>
                  <a:gd name="T28" fmla="*/ 65 w 75"/>
                  <a:gd name="T29" fmla="*/ 10 h 75"/>
                  <a:gd name="T30" fmla="*/ 75 w 75"/>
                  <a:gd name="T31" fmla="*/ 28 h 75"/>
                  <a:gd name="T32" fmla="*/ 75 w 75"/>
                  <a:gd name="T33" fmla="*/ 28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5" h="75">
                    <a:moveTo>
                      <a:pt x="75" y="28"/>
                    </a:moveTo>
                    <a:lnTo>
                      <a:pt x="75" y="48"/>
                    </a:lnTo>
                    <a:lnTo>
                      <a:pt x="65" y="65"/>
                    </a:lnTo>
                    <a:lnTo>
                      <a:pt x="47" y="75"/>
                    </a:lnTo>
                    <a:lnTo>
                      <a:pt x="27" y="75"/>
                    </a:lnTo>
                    <a:lnTo>
                      <a:pt x="10" y="65"/>
                    </a:lnTo>
                    <a:lnTo>
                      <a:pt x="0" y="47"/>
                    </a:lnTo>
                    <a:lnTo>
                      <a:pt x="0" y="27"/>
                    </a:lnTo>
                    <a:lnTo>
                      <a:pt x="10" y="9"/>
                    </a:lnTo>
                    <a:lnTo>
                      <a:pt x="28" y="0"/>
                    </a:lnTo>
                    <a:lnTo>
                      <a:pt x="48" y="0"/>
                    </a:lnTo>
                    <a:lnTo>
                      <a:pt x="65" y="10"/>
                    </a:lnTo>
                    <a:lnTo>
                      <a:pt x="75" y="28"/>
                    </a:lnTo>
                    <a:close/>
                  </a:path>
                </a:pathLst>
              </a:custGeom>
              <a:solidFill>
                <a:srgbClr val="C1D7E8"/>
              </a:solidFill>
              <a:ln w="12700" cmpd="sng">
                <a:solidFill>
                  <a:srgbClr val="99BFDB"/>
                </a:solidFill>
                <a:round/>
                <a:headEnd/>
                <a:tailEnd/>
              </a:ln>
            </p:spPr>
            <p:txBody>
              <a:bodyPr/>
              <a:lstStyle/>
              <a:p>
                <a:endParaRPr lang="tr-TR"/>
              </a:p>
            </p:txBody>
          </p:sp>
          <p:sp>
            <p:nvSpPr>
              <p:cNvPr id="45223" name="Freeform 204">
                <a:extLst>
                  <a:ext uri="{FF2B5EF4-FFF2-40B4-BE49-F238E27FC236}">
                    <a16:creationId xmlns:a16="http://schemas.microsoft.com/office/drawing/2014/main" id="{7B7F9846-3268-6949-BCAD-F41F59FE57F6}"/>
                  </a:ext>
                </a:extLst>
              </p:cNvPr>
              <p:cNvSpPr>
                <a:spLocks/>
              </p:cNvSpPr>
              <p:nvPr/>
            </p:nvSpPr>
            <p:spPr bwMode="auto">
              <a:xfrm>
                <a:off x="4269" y="3107"/>
                <a:ext cx="126" cy="114"/>
              </a:xfrm>
              <a:custGeom>
                <a:avLst/>
                <a:gdLst>
                  <a:gd name="T0" fmla="*/ 124 w 126"/>
                  <a:gd name="T1" fmla="*/ 42 h 114"/>
                  <a:gd name="T2" fmla="*/ 126 w 126"/>
                  <a:gd name="T3" fmla="*/ 66 h 114"/>
                  <a:gd name="T4" fmla="*/ 118 w 126"/>
                  <a:gd name="T5" fmla="*/ 87 h 114"/>
                  <a:gd name="T6" fmla="*/ 102 w 126"/>
                  <a:gd name="T7" fmla="*/ 103 h 114"/>
                  <a:gd name="T8" fmla="*/ 78 w 126"/>
                  <a:gd name="T9" fmla="*/ 112 h 114"/>
                  <a:gd name="T10" fmla="*/ 78 w 126"/>
                  <a:gd name="T11" fmla="*/ 112 h 114"/>
                  <a:gd name="T12" fmla="*/ 52 w 126"/>
                  <a:gd name="T13" fmla="*/ 114 h 114"/>
                  <a:gd name="T14" fmla="*/ 29 w 126"/>
                  <a:gd name="T15" fmla="*/ 106 h 114"/>
                  <a:gd name="T16" fmla="*/ 11 w 126"/>
                  <a:gd name="T17" fmla="*/ 90 h 114"/>
                  <a:gd name="T18" fmla="*/ 0 w 126"/>
                  <a:gd name="T19" fmla="*/ 68 h 114"/>
                  <a:gd name="T20" fmla="*/ 0 w 126"/>
                  <a:gd name="T21" fmla="*/ 68 h 114"/>
                  <a:gd name="T22" fmla="*/ 0 w 126"/>
                  <a:gd name="T23" fmla="*/ 45 h 114"/>
                  <a:gd name="T24" fmla="*/ 11 w 126"/>
                  <a:gd name="T25" fmla="*/ 25 h 114"/>
                  <a:gd name="T26" fmla="*/ 31 w 126"/>
                  <a:gd name="T27" fmla="*/ 10 h 114"/>
                  <a:gd name="T28" fmla="*/ 56 w 126"/>
                  <a:gd name="T29" fmla="*/ 0 h 114"/>
                  <a:gd name="T30" fmla="*/ 56 w 126"/>
                  <a:gd name="T31" fmla="*/ 0 h 114"/>
                  <a:gd name="T32" fmla="*/ 87 w 126"/>
                  <a:gd name="T33" fmla="*/ 0 h 114"/>
                  <a:gd name="T34" fmla="*/ 111 w 126"/>
                  <a:gd name="T35" fmla="*/ 14 h 114"/>
                  <a:gd name="T36" fmla="*/ 124 w 126"/>
                  <a:gd name="T37" fmla="*/ 42 h 114"/>
                  <a:gd name="T38" fmla="*/ 124 w 126"/>
                  <a:gd name="T39" fmla="*/ 42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6" h="114">
                    <a:moveTo>
                      <a:pt x="124" y="42"/>
                    </a:moveTo>
                    <a:lnTo>
                      <a:pt x="126" y="66"/>
                    </a:lnTo>
                    <a:lnTo>
                      <a:pt x="118" y="87"/>
                    </a:lnTo>
                    <a:lnTo>
                      <a:pt x="102" y="103"/>
                    </a:lnTo>
                    <a:lnTo>
                      <a:pt x="78" y="112"/>
                    </a:lnTo>
                    <a:lnTo>
                      <a:pt x="52" y="114"/>
                    </a:lnTo>
                    <a:lnTo>
                      <a:pt x="29" y="106"/>
                    </a:lnTo>
                    <a:lnTo>
                      <a:pt x="11" y="90"/>
                    </a:lnTo>
                    <a:lnTo>
                      <a:pt x="0" y="68"/>
                    </a:lnTo>
                    <a:lnTo>
                      <a:pt x="0" y="45"/>
                    </a:lnTo>
                    <a:lnTo>
                      <a:pt x="11" y="25"/>
                    </a:lnTo>
                    <a:lnTo>
                      <a:pt x="31" y="10"/>
                    </a:lnTo>
                    <a:lnTo>
                      <a:pt x="56" y="0"/>
                    </a:lnTo>
                    <a:lnTo>
                      <a:pt x="87" y="0"/>
                    </a:lnTo>
                    <a:lnTo>
                      <a:pt x="111" y="14"/>
                    </a:lnTo>
                    <a:lnTo>
                      <a:pt x="124" y="42"/>
                    </a:lnTo>
                    <a:close/>
                  </a:path>
                </a:pathLst>
              </a:custGeom>
              <a:solidFill>
                <a:srgbClr val="FFFFFF"/>
              </a:solidFill>
              <a:ln w="12700" cmpd="sng">
                <a:solidFill>
                  <a:srgbClr val="6C6661"/>
                </a:solidFill>
                <a:round/>
                <a:headEnd/>
                <a:tailEnd/>
              </a:ln>
            </p:spPr>
            <p:txBody>
              <a:bodyPr/>
              <a:lstStyle/>
              <a:p>
                <a:endParaRPr lang="tr-TR"/>
              </a:p>
            </p:txBody>
          </p:sp>
          <p:sp>
            <p:nvSpPr>
              <p:cNvPr id="45224" name="Freeform 205">
                <a:extLst>
                  <a:ext uri="{FF2B5EF4-FFF2-40B4-BE49-F238E27FC236}">
                    <a16:creationId xmlns:a16="http://schemas.microsoft.com/office/drawing/2014/main" id="{49BEB132-9C46-504A-AED3-042D2D5461F0}"/>
                  </a:ext>
                </a:extLst>
              </p:cNvPr>
              <p:cNvSpPr>
                <a:spLocks/>
              </p:cNvSpPr>
              <p:nvPr/>
            </p:nvSpPr>
            <p:spPr bwMode="auto">
              <a:xfrm>
                <a:off x="4295" y="3127"/>
                <a:ext cx="75" cy="75"/>
              </a:xfrm>
              <a:custGeom>
                <a:avLst/>
                <a:gdLst>
                  <a:gd name="T0" fmla="*/ 75 w 75"/>
                  <a:gd name="T1" fmla="*/ 28 h 75"/>
                  <a:gd name="T2" fmla="*/ 75 w 75"/>
                  <a:gd name="T3" fmla="*/ 48 h 75"/>
                  <a:gd name="T4" fmla="*/ 65 w 75"/>
                  <a:gd name="T5" fmla="*/ 66 h 75"/>
                  <a:gd name="T6" fmla="*/ 47 w 75"/>
                  <a:gd name="T7" fmla="*/ 75 h 75"/>
                  <a:gd name="T8" fmla="*/ 47 w 75"/>
                  <a:gd name="T9" fmla="*/ 75 h 75"/>
                  <a:gd name="T10" fmla="*/ 26 w 75"/>
                  <a:gd name="T11" fmla="*/ 75 h 75"/>
                  <a:gd name="T12" fmla="*/ 10 w 75"/>
                  <a:gd name="T13" fmla="*/ 65 h 75"/>
                  <a:gd name="T14" fmla="*/ 0 w 75"/>
                  <a:gd name="T15" fmla="*/ 47 h 75"/>
                  <a:gd name="T16" fmla="*/ 0 w 75"/>
                  <a:gd name="T17" fmla="*/ 47 h 75"/>
                  <a:gd name="T18" fmla="*/ 0 w 75"/>
                  <a:gd name="T19" fmla="*/ 27 h 75"/>
                  <a:gd name="T20" fmla="*/ 10 w 75"/>
                  <a:gd name="T21" fmla="*/ 10 h 75"/>
                  <a:gd name="T22" fmla="*/ 28 w 75"/>
                  <a:gd name="T23" fmla="*/ 0 h 75"/>
                  <a:gd name="T24" fmla="*/ 28 w 75"/>
                  <a:gd name="T25" fmla="*/ 0 h 75"/>
                  <a:gd name="T26" fmla="*/ 48 w 75"/>
                  <a:gd name="T27" fmla="*/ 0 h 75"/>
                  <a:gd name="T28" fmla="*/ 65 w 75"/>
                  <a:gd name="T29" fmla="*/ 10 h 75"/>
                  <a:gd name="T30" fmla="*/ 75 w 75"/>
                  <a:gd name="T31" fmla="*/ 28 h 75"/>
                  <a:gd name="T32" fmla="*/ 75 w 75"/>
                  <a:gd name="T33" fmla="*/ 28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5" h="75">
                    <a:moveTo>
                      <a:pt x="75" y="28"/>
                    </a:moveTo>
                    <a:lnTo>
                      <a:pt x="75" y="48"/>
                    </a:lnTo>
                    <a:lnTo>
                      <a:pt x="65" y="66"/>
                    </a:lnTo>
                    <a:lnTo>
                      <a:pt x="47" y="75"/>
                    </a:lnTo>
                    <a:lnTo>
                      <a:pt x="26" y="75"/>
                    </a:lnTo>
                    <a:lnTo>
                      <a:pt x="10" y="65"/>
                    </a:lnTo>
                    <a:lnTo>
                      <a:pt x="0" y="47"/>
                    </a:lnTo>
                    <a:lnTo>
                      <a:pt x="0" y="27"/>
                    </a:lnTo>
                    <a:lnTo>
                      <a:pt x="10" y="10"/>
                    </a:lnTo>
                    <a:lnTo>
                      <a:pt x="28" y="0"/>
                    </a:lnTo>
                    <a:lnTo>
                      <a:pt x="48" y="0"/>
                    </a:lnTo>
                    <a:lnTo>
                      <a:pt x="65" y="10"/>
                    </a:lnTo>
                    <a:lnTo>
                      <a:pt x="75" y="28"/>
                    </a:lnTo>
                    <a:close/>
                  </a:path>
                </a:pathLst>
              </a:custGeom>
              <a:solidFill>
                <a:srgbClr val="C1D7E8"/>
              </a:solidFill>
              <a:ln w="12700" cmpd="sng">
                <a:solidFill>
                  <a:srgbClr val="99BFDB"/>
                </a:solidFill>
                <a:round/>
                <a:headEnd/>
                <a:tailEnd/>
              </a:ln>
            </p:spPr>
            <p:txBody>
              <a:bodyPr/>
              <a:lstStyle/>
              <a:p>
                <a:endParaRPr lang="tr-TR"/>
              </a:p>
            </p:txBody>
          </p:sp>
          <p:sp>
            <p:nvSpPr>
              <p:cNvPr id="45225" name="Freeform 206">
                <a:extLst>
                  <a:ext uri="{FF2B5EF4-FFF2-40B4-BE49-F238E27FC236}">
                    <a16:creationId xmlns:a16="http://schemas.microsoft.com/office/drawing/2014/main" id="{CB4A4571-7D8E-814E-A6A8-6DE9CEEEB739}"/>
                  </a:ext>
                </a:extLst>
              </p:cNvPr>
              <p:cNvSpPr>
                <a:spLocks/>
              </p:cNvSpPr>
              <p:nvPr/>
            </p:nvSpPr>
            <p:spPr bwMode="auto">
              <a:xfrm>
                <a:off x="4247" y="3016"/>
                <a:ext cx="125" cy="114"/>
              </a:xfrm>
              <a:custGeom>
                <a:avLst/>
                <a:gdLst>
                  <a:gd name="T0" fmla="*/ 124 w 125"/>
                  <a:gd name="T1" fmla="*/ 42 h 114"/>
                  <a:gd name="T2" fmla="*/ 125 w 125"/>
                  <a:gd name="T3" fmla="*/ 66 h 114"/>
                  <a:gd name="T4" fmla="*/ 118 w 125"/>
                  <a:gd name="T5" fmla="*/ 86 h 114"/>
                  <a:gd name="T6" fmla="*/ 101 w 125"/>
                  <a:gd name="T7" fmla="*/ 102 h 114"/>
                  <a:gd name="T8" fmla="*/ 78 w 125"/>
                  <a:gd name="T9" fmla="*/ 112 h 114"/>
                  <a:gd name="T10" fmla="*/ 78 w 125"/>
                  <a:gd name="T11" fmla="*/ 112 h 114"/>
                  <a:gd name="T12" fmla="*/ 52 w 125"/>
                  <a:gd name="T13" fmla="*/ 114 h 114"/>
                  <a:gd name="T14" fmla="*/ 29 w 125"/>
                  <a:gd name="T15" fmla="*/ 106 h 114"/>
                  <a:gd name="T16" fmla="*/ 10 w 125"/>
                  <a:gd name="T17" fmla="*/ 90 h 114"/>
                  <a:gd name="T18" fmla="*/ 0 w 125"/>
                  <a:gd name="T19" fmla="*/ 68 h 114"/>
                  <a:gd name="T20" fmla="*/ 0 w 125"/>
                  <a:gd name="T21" fmla="*/ 68 h 114"/>
                  <a:gd name="T22" fmla="*/ 0 w 125"/>
                  <a:gd name="T23" fmla="*/ 44 h 114"/>
                  <a:gd name="T24" fmla="*/ 11 w 125"/>
                  <a:gd name="T25" fmla="*/ 25 h 114"/>
                  <a:gd name="T26" fmla="*/ 31 w 125"/>
                  <a:gd name="T27" fmla="*/ 10 h 114"/>
                  <a:gd name="T28" fmla="*/ 55 w 125"/>
                  <a:gd name="T29" fmla="*/ 0 h 114"/>
                  <a:gd name="T30" fmla="*/ 55 w 125"/>
                  <a:gd name="T31" fmla="*/ 0 h 114"/>
                  <a:gd name="T32" fmla="*/ 87 w 125"/>
                  <a:gd name="T33" fmla="*/ 0 h 114"/>
                  <a:gd name="T34" fmla="*/ 110 w 125"/>
                  <a:gd name="T35" fmla="*/ 14 h 114"/>
                  <a:gd name="T36" fmla="*/ 124 w 125"/>
                  <a:gd name="T37" fmla="*/ 42 h 114"/>
                  <a:gd name="T38" fmla="*/ 124 w 125"/>
                  <a:gd name="T39" fmla="*/ 42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5" h="114">
                    <a:moveTo>
                      <a:pt x="124" y="42"/>
                    </a:moveTo>
                    <a:lnTo>
                      <a:pt x="125" y="66"/>
                    </a:lnTo>
                    <a:lnTo>
                      <a:pt x="118" y="86"/>
                    </a:lnTo>
                    <a:lnTo>
                      <a:pt x="101" y="102"/>
                    </a:lnTo>
                    <a:lnTo>
                      <a:pt x="78" y="112"/>
                    </a:lnTo>
                    <a:lnTo>
                      <a:pt x="52" y="114"/>
                    </a:lnTo>
                    <a:lnTo>
                      <a:pt x="29" y="106"/>
                    </a:lnTo>
                    <a:lnTo>
                      <a:pt x="10" y="90"/>
                    </a:lnTo>
                    <a:lnTo>
                      <a:pt x="0" y="68"/>
                    </a:lnTo>
                    <a:lnTo>
                      <a:pt x="0" y="44"/>
                    </a:lnTo>
                    <a:lnTo>
                      <a:pt x="11" y="25"/>
                    </a:lnTo>
                    <a:lnTo>
                      <a:pt x="31" y="10"/>
                    </a:lnTo>
                    <a:lnTo>
                      <a:pt x="55" y="0"/>
                    </a:lnTo>
                    <a:lnTo>
                      <a:pt x="87" y="0"/>
                    </a:lnTo>
                    <a:lnTo>
                      <a:pt x="110" y="14"/>
                    </a:lnTo>
                    <a:lnTo>
                      <a:pt x="124" y="42"/>
                    </a:lnTo>
                    <a:close/>
                  </a:path>
                </a:pathLst>
              </a:custGeom>
              <a:solidFill>
                <a:srgbClr val="FFFFFF"/>
              </a:solidFill>
              <a:ln w="12700" cmpd="sng">
                <a:solidFill>
                  <a:srgbClr val="6C6661"/>
                </a:solidFill>
                <a:round/>
                <a:headEnd/>
                <a:tailEnd/>
              </a:ln>
            </p:spPr>
            <p:txBody>
              <a:bodyPr/>
              <a:lstStyle/>
              <a:p>
                <a:endParaRPr lang="tr-TR"/>
              </a:p>
            </p:txBody>
          </p:sp>
          <p:sp>
            <p:nvSpPr>
              <p:cNvPr id="45226" name="Freeform 207">
                <a:extLst>
                  <a:ext uri="{FF2B5EF4-FFF2-40B4-BE49-F238E27FC236}">
                    <a16:creationId xmlns:a16="http://schemas.microsoft.com/office/drawing/2014/main" id="{63A5F331-26A1-2548-88F6-3C2FEC8C4D53}"/>
                  </a:ext>
                </a:extLst>
              </p:cNvPr>
              <p:cNvSpPr>
                <a:spLocks/>
              </p:cNvSpPr>
              <p:nvPr/>
            </p:nvSpPr>
            <p:spPr bwMode="auto">
              <a:xfrm>
                <a:off x="4280" y="3042"/>
                <a:ext cx="76" cy="75"/>
              </a:xfrm>
              <a:custGeom>
                <a:avLst/>
                <a:gdLst>
                  <a:gd name="T0" fmla="*/ 76 w 76"/>
                  <a:gd name="T1" fmla="*/ 28 h 75"/>
                  <a:gd name="T2" fmla="*/ 75 w 76"/>
                  <a:gd name="T3" fmla="*/ 48 h 75"/>
                  <a:gd name="T4" fmla="*/ 66 w 76"/>
                  <a:gd name="T5" fmla="*/ 65 h 75"/>
                  <a:gd name="T6" fmla="*/ 48 w 76"/>
                  <a:gd name="T7" fmla="*/ 75 h 75"/>
                  <a:gd name="T8" fmla="*/ 48 w 76"/>
                  <a:gd name="T9" fmla="*/ 75 h 75"/>
                  <a:gd name="T10" fmla="*/ 27 w 76"/>
                  <a:gd name="T11" fmla="*/ 75 h 75"/>
                  <a:gd name="T12" fmla="*/ 10 w 76"/>
                  <a:gd name="T13" fmla="*/ 65 h 75"/>
                  <a:gd name="T14" fmla="*/ 0 w 76"/>
                  <a:gd name="T15" fmla="*/ 47 h 75"/>
                  <a:gd name="T16" fmla="*/ 0 w 76"/>
                  <a:gd name="T17" fmla="*/ 47 h 75"/>
                  <a:gd name="T18" fmla="*/ 1 w 76"/>
                  <a:gd name="T19" fmla="*/ 26 h 75"/>
                  <a:gd name="T20" fmla="*/ 11 w 76"/>
                  <a:gd name="T21" fmla="*/ 10 h 75"/>
                  <a:gd name="T22" fmla="*/ 29 w 76"/>
                  <a:gd name="T23" fmla="*/ 0 h 75"/>
                  <a:gd name="T24" fmla="*/ 29 w 76"/>
                  <a:gd name="T25" fmla="*/ 0 h 75"/>
                  <a:gd name="T26" fmla="*/ 49 w 76"/>
                  <a:gd name="T27" fmla="*/ 0 h 75"/>
                  <a:gd name="T28" fmla="*/ 66 w 76"/>
                  <a:gd name="T29" fmla="*/ 10 h 75"/>
                  <a:gd name="T30" fmla="*/ 76 w 76"/>
                  <a:gd name="T31" fmla="*/ 28 h 75"/>
                  <a:gd name="T32" fmla="*/ 76 w 76"/>
                  <a:gd name="T33" fmla="*/ 28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75">
                    <a:moveTo>
                      <a:pt x="76" y="28"/>
                    </a:moveTo>
                    <a:lnTo>
                      <a:pt x="75" y="48"/>
                    </a:lnTo>
                    <a:lnTo>
                      <a:pt x="66" y="65"/>
                    </a:lnTo>
                    <a:lnTo>
                      <a:pt x="48" y="75"/>
                    </a:lnTo>
                    <a:lnTo>
                      <a:pt x="27" y="75"/>
                    </a:lnTo>
                    <a:lnTo>
                      <a:pt x="10" y="65"/>
                    </a:lnTo>
                    <a:lnTo>
                      <a:pt x="0" y="47"/>
                    </a:lnTo>
                    <a:lnTo>
                      <a:pt x="1" y="26"/>
                    </a:lnTo>
                    <a:lnTo>
                      <a:pt x="11" y="10"/>
                    </a:lnTo>
                    <a:lnTo>
                      <a:pt x="29" y="0"/>
                    </a:lnTo>
                    <a:lnTo>
                      <a:pt x="49" y="0"/>
                    </a:lnTo>
                    <a:lnTo>
                      <a:pt x="66" y="10"/>
                    </a:lnTo>
                    <a:lnTo>
                      <a:pt x="76" y="28"/>
                    </a:lnTo>
                    <a:close/>
                  </a:path>
                </a:pathLst>
              </a:custGeom>
              <a:solidFill>
                <a:srgbClr val="C1D7E8"/>
              </a:solidFill>
              <a:ln w="12700" cmpd="sng">
                <a:solidFill>
                  <a:srgbClr val="99BFDB"/>
                </a:solidFill>
                <a:round/>
                <a:headEnd/>
                <a:tailEnd/>
              </a:ln>
            </p:spPr>
            <p:txBody>
              <a:bodyPr/>
              <a:lstStyle/>
              <a:p>
                <a:endParaRPr lang="tr-TR"/>
              </a:p>
            </p:txBody>
          </p:sp>
          <p:sp>
            <p:nvSpPr>
              <p:cNvPr id="45227" name="Freeform 208">
                <a:extLst>
                  <a:ext uri="{FF2B5EF4-FFF2-40B4-BE49-F238E27FC236}">
                    <a16:creationId xmlns:a16="http://schemas.microsoft.com/office/drawing/2014/main" id="{5EAA7252-9898-7C43-960D-4F42C862B2BF}"/>
                  </a:ext>
                </a:extLst>
              </p:cNvPr>
              <p:cNvSpPr>
                <a:spLocks/>
              </p:cNvSpPr>
              <p:nvPr/>
            </p:nvSpPr>
            <p:spPr bwMode="auto">
              <a:xfrm>
                <a:off x="4379" y="3140"/>
                <a:ext cx="128" cy="118"/>
              </a:xfrm>
              <a:custGeom>
                <a:avLst/>
                <a:gdLst>
                  <a:gd name="T0" fmla="*/ 126 w 128"/>
                  <a:gd name="T1" fmla="*/ 46 h 118"/>
                  <a:gd name="T2" fmla="*/ 128 w 128"/>
                  <a:gd name="T3" fmla="*/ 70 h 118"/>
                  <a:gd name="T4" fmla="*/ 120 w 128"/>
                  <a:gd name="T5" fmla="*/ 91 h 118"/>
                  <a:gd name="T6" fmla="*/ 103 w 128"/>
                  <a:gd name="T7" fmla="*/ 107 h 118"/>
                  <a:gd name="T8" fmla="*/ 80 w 128"/>
                  <a:gd name="T9" fmla="*/ 116 h 118"/>
                  <a:gd name="T10" fmla="*/ 80 w 128"/>
                  <a:gd name="T11" fmla="*/ 116 h 118"/>
                  <a:gd name="T12" fmla="*/ 54 w 128"/>
                  <a:gd name="T13" fmla="*/ 118 h 118"/>
                  <a:gd name="T14" fmla="*/ 31 w 128"/>
                  <a:gd name="T15" fmla="*/ 110 h 118"/>
                  <a:gd name="T16" fmla="*/ 12 w 128"/>
                  <a:gd name="T17" fmla="*/ 94 h 118"/>
                  <a:gd name="T18" fmla="*/ 1 w 128"/>
                  <a:gd name="T19" fmla="*/ 72 h 118"/>
                  <a:gd name="T20" fmla="*/ 1 w 128"/>
                  <a:gd name="T21" fmla="*/ 72 h 118"/>
                  <a:gd name="T22" fmla="*/ 0 w 128"/>
                  <a:gd name="T23" fmla="*/ 48 h 118"/>
                  <a:gd name="T24" fmla="*/ 8 w 128"/>
                  <a:gd name="T25" fmla="*/ 28 h 118"/>
                  <a:gd name="T26" fmla="*/ 24 w 128"/>
                  <a:gd name="T27" fmla="*/ 11 h 118"/>
                  <a:gd name="T28" fmla="*/ 47 w 128"/>
                  <a:gd name="T29" fmla="*/ 1 h 118"/>
                  <a:gd name="T30" fmla="*/ 47 w 128"/>
                  <a:gd name="T31" fmla="*/ 1 h 118"/>
                  <a:gd name="T32" fmla="*/ 73 w 128"/>
                  <a:gd name="T33" fmla="*/ 0 h 118"/>
                  <a:gd name="T34" fmla="*/ 96 w 128"/>
                  <a:gd name="T35" fmla="*/ 7 h 118"/>
                  <a:gd name="T36" fmla="*/ 115 w 128"/>
                  <a:gd name="T37" fmla="*/ 23 h 118"/>
                  <a:gd name="T38" fmla="*/ 126 w 128"/>
                  <a:gd name="T39" fmla="*/ 46 h 118"/>
                  <a:gd name="T40" fmla="*/ 126 w 128"/>
                  <a:gd name="T41" fmla="*/ 46 h 1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118">
                    <a:moveTo>
                      <a:pt x="126" y="46"/>
                    </a:moveTo>
                    <a:lnTo>
                      <a:pt x="128" y="70"/>
                    </a:lnTo>
                    <a:lnTo>
                      <a:pt x="120" y="91"/>
                    </a:lnTo>
                    <a:lnTo>
                      <a:pt x="103" y="107"/>
                    </a:lnTo>
                    <a:lnTo>
                      <a:pt x="80" y="116"/>
                    </a:lnTo>
                    <a:lnTo>
                      <a:pt x="54" y="118"/>
                    </a:lnTo>
                    <a:lnTo>
                      <a:pt x="31" y="110"/>
                    </a:lnTo>
                    <a:lnTo>
                      <a:pt x="12" y="94"/>
                    </a:lnTo>
                    <a:lnTo>
                      <a:pt x="1" y="72"/>
                    </a:lnTo>
                    <a:lnTo>
                      <a:pt x="0" y="48"/>
                    </a:lnTo>
                    <a:lnTo>
                      <a:pt x="8" y="28"/>
                    </a:lnTo>
                    <a:lnTo>
                      <a:pt x="24" y="11"/>
                    </a:lnTo>
                    <a:lnTo>
                      <a:pt x="47" y="1"/>
                    </a:lnTo>
                    <a:lnTo>
                      <a:pt x="73" y="0"/>
                    </a:lnTo>
                    <a:lnTo>
                      <a:pt x="96" y="7"/>
                    </a:lnTo>
                    <a:lnTo>
                      <a:pt x="115" y="23"/>
                    </a:lnTo>
                    <a:lnTo>
                      <a:pt x="126" y="46"/>
                    </a:lnTo>
                    <a:close/>
                  </a:path>
                </a:pathLst>
              </a:custGeom>
              <a:solidFill>
                <a:srgbClr val="FFFFFF"/>
              </a:solidFill>
              <a:ln w="12700" cmpd="sng">
                <a:solidFill>
                  <a:srgbClr val="6C6661"/>
                </a:solidFill>
                <a:round/>
                <a:headEnd/>
                <a:tailEnd/>
              </a:ln>
            </p:spPr>
            <p:txBody>
              <a:bodyPr/>
              <a:lstStyle/>
              <a:p>
                <a:endParaRPr lang="tr-TR"/>
              </a:p>
            </p:txBody>
          </p:sp>
          <p:sp>
            <p:nvSpPr>
              <p:cNvPr id="45228" name="Freeform 209">
                <a:extLst>
                  <a:ext uri="{FF2B5EF4-FFF2-40B4-BE49-F238E27FC236}">
                    <a16:creationId xmlns:a16="http://schemas.microsoft.com/office/drawing/2014/main" id="{3D6B21E8-6D95-544A-95F4-A928128AB7FA}"/>
                  </a:ext>
                </a:extLst>
              </p:cNvPr>
              <p:cNvSpPr>
                <a:spLocks/>
              </p:cNvSpPr>
              <p:nvPr/>
            </p:nvSpPr>
            <p:spPr bwMode="auto">
              <a:xfrm>
                <a:off x="4400" y="3164"/>
                <a:ext cx="75" cy="75"/>
              </a:xfrm>
              <a:custGeom>
                <a:avLst/>
                <a:gdLst>
                  <a:gd name="T0" fmla="*/ 75 w 75"/>
                  <a:gd name="T1" fmla="*/ 28 h 75"/>
                  <a:gd name="T2" fmla="*/ 75 w 75"/>
                  <a:gd name="T3" fmla="*/ 49 h 75"/>
                  <a:gd name="T4" fmla="*/ 65 w 75"/>
                  <a:gd name="T5" fmla="*/ 66 h 75"/>
                  <a:gd name="T6" fmla="*/ 47 w 75"/>
                  <a:gd name="T7" fmla="*/ 75 h 75"/>
                  <a:gd name="T8" fmla="*/ 47 w 75"/>
                  <a:gd name="T9" fmla="*/ 75 h 75"/>
                  <a:gd name="T10" fmla="*/ 27 w 75"/>
                  <a:gd name="T11" fmla="*/ 75 h 75"/>
                  <a:gd name="T12" fmla="*/ 10 w 75"/>
                  <a:gd name="T13" fmla="*/ 65 h 75"/>
                  <a:gd name="T14" fmla="*/ 0 w 75"/>
                  <a:gd name="T15" fmla="*/ 48 h 75"/>
                  <a:gd name="T16" fmla="*/ 0 w 75"/>
                  <a:gd name="T17" fmla="*/ 48 h 75"/>
                  <a:gd name="T18" fmla="*/ 0 w 75"/>
                  <a:gd name="T19" fmla="*/ 27 h 75"/>
                  <a:gd name="T20" fmla="*/ 10 w 75"/>
                  <a:gd name="T21" fmla="*/ 10 h 75"/>
                  <a:gd name="T22" fmla="*/ 28 w 75"/>
                  <a:gd name="T23" fmla="*/ 0 h 75"/>
                  <a:gd name="T24" fmla="*/ 28 w 75"/>
                  <a:gd name="T25" fmla="*/ 0 h 75"/>
                  <a:gd name="T26" fmla="*/ 48 w 75"/>
                  <a:gd name="T27" fmla="*/ 0 h 75"/>
                  <a:gd name="T28" fmla="*/ 65 w 75"/>
                  <a:gd name="T29" fmla="*/ 11 h 75"/>
                  <a:gd name="T30" fmla="*/ 75 w 75"/>
                  <a:gd name="T31" fmla="*/ 28 h 75"/>
                  <a:gd name="T32" fmla="*/ 75 w 75"/>
                  <a:gd name="T33" fmla="*/ 28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5" h="75">
                    <a:moveTo>
                      <a:pt x="75" y="28"/>
                    </a:moveTo>
                    <a:lnTo>
                      <a:pt x="75" y="49"/>
                    </a:lnTo>
                    <a:lnTo>
                      <a:pt x="65" y="66"/>
                    </a:lnTo>
                    <a:lnTo>
                      <a:pt x="47" y="75"/>
                    </a:lnTo>
                    <a:lnTo>
                      <a:pt x="27" y="75"/>
                    </a:lnTo>
                    <a:lnTo>
                      <a:pt x="10" y="65"/>
                    </a:lnTo>
                    <a:lnTo>
                      <a:pt x="0" y="48"/>
                    </a:lnTo>
                    <a:lnTo>
                      <a:pt x="0" y="27"/>
                    </a:lnTo>
                    <a:lnTo>
                      <a:pt x="10" y="10"/>
                    </a:lnTo>
                    <a:lnTo>
                      <a:pt x="28" y="0"/>
                    </a:lnTo>
                    <a:lnTo>
                      <a:pt x="48" y="0"/>
                    </a:lnTo>
                    <a:lnTo>
                      <a:pt x="65" y="11"/>
                    </a:lnTo>
                    <a:lnTo>
                      <a:pt x="75" y="28"/>
                    </a:lnTo>
                    <a:close/>
                  </a:path>
                </a:pathLst>
              </a:custGeom>
              <a:solidFill>
                <a:srgbClr val="C1D7E8"/>
              </a:solidFill>
              <a:ln w="12700" cmpd="sng">
                <a:solidFill>
                  <a:srgbClr val="99BFDB"/>
                </a:solidFill>
                <a:round/>
                <a:headEnd/>
                <a:tailEnd/>
              </a:ln>
            </p:spPr>
            <p:txBody>
              <a:bodyPr/>
              <a:lstStyle/>
              <a:p>
                <a:endParaRPr lang="tr-TR"/>
              </a:p>
            </p:txBody>
          </p:sp>
        </p:grpSp>
        <p:sp>
          <p:nvSpPr>
            <p:cNvPr id="45214" name="Text Box 210">
              <a:extLst>
                <a:ext uri="{FF2B5EF4-FFF2-40B4-BE49-F238E27FC236}">
                  <a16:creationId xmlns:a16="http://schemas.microsoft.com/office/drawing/2014/main" id="{8B4676BA-362A-284D-AA8D-877C4C484F26}"/>
                </a:ext>
              </a:extLst>
            </p:cNvPr>
            <p:cNvSpPr txBox="1">
              <a:spLocks noChangeArrowheads="1"/>
            </p:cNvSpPr>
            <p:nvPr/>
          </p:nvSpPr>
          <p:spPr bwMode="auto">
            <a:xfrm>
              <a:off x="2809" y="3117"/>
              <a:ext cx="144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Times New Roman" panose="02020603050405020304" pitchFamily="18" charset="0"/>
                </a:rPr>
                <a:t>Live strain S bacteria</a:t>
              </a:r>
            </a:p>
            <a:p>
              <a:pPr>
                <a:lnSpc>
                  <a:spcPct val="100000"/>
                </a:lnSpc>
                <a:spcBef>
                  <a:spcPct val="0"/>
                </a:spcBef>
                <a:buFontTx/>
                <a:buNone/>
              </a:pPr>
              <a:r>
                <a:rPr lang="en-US" altLang="en-US" sz="1800" b="1">
                  <a:latin typeface="Times New Roman" panose="02020603050405020304" pitchFamily="18" charset="0"/>
                </a:rPr>
                <a:t>in blood sample</a:t>
              </a:r>
            </a:p>
            <a:p>
              <a:pPr>
                <a:lnSpc>
                  <a:spcPct val="100000"/>
                </a:lnSpc>
                <a:spcBef>
                  <a:spcPct val="0"/>
                </a:spcBef>
                <a:buFontTx/>
                <a:buNone/>
              </a:pPr>
              <a:r>
                <a:rPr lang="en-US" altLang="en-US" sz="1800" b="1">
                  <a:latin typeface="Times New Roman" panose="02020603050405020304" pitchFamily="18" charset="0"/>
                </a:rPr>
                <a:t>from dead mouse</a:t>
              </a:r>
            </a:p>
          </p:txBody>
        </p:sp>
      </p:grpSp>
      <p:grpSp>
        <p:nvGrpSpPr>
          <p:cNvPr id="7379" name="Group 211">
            <a:extLst>
              <a:ext uri="{FF2B5EF4-FFF2-40B4-BE49-F238E27FC236}">
                <a16:creationId xmlns:a16="http://schemas.microsoft.com/office/drawing/2014/main" id="{0E4D3D0F-24DE-5541-8E0B-90976A1CA5E6}"/>
              </a:ext>
            </a:extLst>
          </p:cNvPr>
          <p:cNvGrpSpPr>
            <a:grpSpLocks/>
          </p:cNvGrpSpPr>
          <p:nvPr/>
        </p:nvGrpSpPr>
        <p:grpSpPr bwMode="auto">
          <a:xfrm>
            <a:off x="6642100" y="3135313"/>
            <a:ext cx="1692275" cy="2314575"/>
            <a:chOff x="4184" y="1975"/>
            <a:chExt cx="1066" cy="1458"/>
          </a:xfrm>
        </p:grpSpPr>
        <p:sp>
          <p:nvSpPr>
            <p:cNvPr id="45159" name="Freeform 212">
              <a:extLst>
                <a:ext uri="{FF2B5EF4-FFF2-40B4-BE49-F238E27FC236}">
                  <a16:creationId xmlns:a16="http://schemas.microsoft.com/office/drawing/2014/main" id="{3D2F585C-C862-2A40-9AB4-FBE4B2433E59}"/>
                </a:ext>
              </a:extLst>
            </p:cNvPr>
            <p:cNvSpPr>
              <a:spLocks/>
            </p:cNvSpPr>
            <p:nvPr/>
          </p:nvSpPr>
          <p:spPr bwMode="auto">
            <a:xfrm>
              <a:off x="4382" y="1975"/>
              <a:ext cx="421" cy="672"/>
            </a:xfrm>
            <a:custGeom>
              <a:avLst/>
              <a:gdLst>
                <a:gd name="T0" fmla="*/ 409 w 421"/>
                <a:gd name="T1" fmla="*/ 56 h 672"/>
                <a:gd name="T2" fmla="*/ 372 w 421"/>
                <a:gd name="T3" fmla="*/ 0 h 672"/>
                <a:gd name="T4" fmla="*/ 353 w 421"/>
                <a:gd name="T5" fmla="*/ 14 h 672"/>
                <a:gd name="T6" fmla="*/ 317 w 421"/>
                <a:gd name="T7" fmla="*/ 42 h 672"/>
                <a:gd name="T8" fmla="*/ 285 w 421"/>
                <a:gd name="T9" fmla="*/ 75 h 672"/>
                <a:gd name="T10" fmla="*/ 257 w 421"/>
                <a:gd name="T11" fmla="*/ 109 h 672"/>
                <a:gd name="T12" fmla="*/ 232 w 421"/>
                <a:gd name="T13" fmla="*/ 146 h 672"/>
                <a:gd name="T14" fmla="*/ 211 w 421"/>
                <a:gd name="T15" fmla="*/ 186 h 672"/>
                <a:gd name="T16" fmla="*/ 201 w 421"/>
                <a:gd name="T17" fmla="*/ 166 h 672"/>
                <a:gd name="T18" fmla="*/ 178 w 421"/>
                <a:gd name="T19" fmla="*/ 128 h 672"/>
                <a:gd name="T20" fmla="*/ 151 w 421"/>
                <a:gd name="T21" fmla="*/ 92 h 672"/>
                <a:gd name="T22" fmla="*/ 121 w 421"/>
                <a:gd name="T23" fmla="*/ 58 h 672"/>
                <a:gd name="T24" fmla="*/ 87 w 421"/>
                <a:gd name="T25" fmla="*/ 28 h 672"/>
                <a:gd name="T26" fmla="*/ 50 w 421"/>
                <a:gd name="T27" fmla="*/ 0 h 672"/>
                <a:gd name="T28" fmla="*/ 37 w 421"/>
                <a:gd name="T29" fmla="*/ 20 h 672"/>
                <a:gd name="T30" fmla="*/ 0 w 421"/>
                <a:gd name="T31" fmla="*/ 76 h 672"/>
                <a:gd name="T32" fmla="*/ 18 w 421"/>
                <a:gd name="T33" fmla="*/ 89 h 672"/>
                <a:gd name="T34" fmla="*/ 51 w 421"/>
                <a:gd name="T35" fmla="*/ 116 h 672"/>
                <a:gd name="T36" fmla="*/ 80 w 421"/>
                <a:gd name="T37" fmla="*/ 148 h 672"/>
                <a:gd name="T38" fmla="*/ 105 w 421"/>
                <a:gd name="T39" fmla="*/ 182 h 672"/>
                <a:gd name="T40" fmla="*/ 126 w 421"/>
                <a:gd name="T41" fmla="*/ 219 h 672"/>
                <a:gd name="T42" fmla="*/ 143 w 421"/>
                <a:gd name="T43" fmla="*/ 258 h 672"/>
                <a:gd name="T44" fmla="*/ 156 w 421"/>
                <a:gd name="T45" fmla="*/ 298 h 672"/>
                <a:gd name="T46" fmla="*/ 163 w 421"/>
                <a:gd name="T47" fmla="*/ 341 h 672"/>
                <a:gd name="T48" fmla="*/ 165 w 421"/>
                <a:gd name="T49" fmla="*/ 384 h 672"/>
                <a:gd name="T50" fmla="*/ 165 w 421"/>
                <a:gd name="T51" fmla="*/ 393 h 672"/>
                <a:gd name="T52" fmla="*/ 165 w 421"/>
                <a:gd name="T53" fmla="*/ 449 h 672"/>
                <a:gd name="T54" fmla="*/ 165 w 421"/>
                <a:gd name="T55" fmla="*/ 523 h 672"/>
                <a:gd name="T56" fmla="*/ 165 w 421"/>
                <a:gd name="T57" fmla="*/ 579 h 672"/>
                <a:gd name="T58" fmla="*/ 165 w 421"/>
                <a:gd name="T59" fmla="*/ 587 h 672"/>
                <a:gd name="T60" fmla="*/ 211 w 421"/>
                <a:gd name="T61" fmla="*/ 672 h 672"/>
                <a:gd name="T62" fmla="*/ 256 w 421"/>
                <a:gd name="T63" fmla="*/ 587 h 672"/>
                <a:gd name="T64" fmla="*/ 256 w 421"/>
                <a:gd name="T65" fmla="*/ 579 h 672"/>
                <a:gd name="T66" fmla="*/ 256 w 421"/>
                <a:gd name="T67" fmla="*/ 523 h 672"/>
                <a:gd name="T68" fmla="*/ 256 w 421"/>
                <a:gd name="T69" fmla="*/ 449 h 672"/>
                <a:gd name="T70" fmla="*/ 256 w 421"/>
                <a:gd name="T71" fmla="*/ 393 h 672"/>
                <a:gd name="T72" fmla="*/ 256 w 421"/>
                <a:gd name="T73" fmla="*/ 384 h 672"/>
                <a:gd name="T74" fmla="*/ 259 w 421"/>
                <a:gd name="T75" fmla="*/ 341 h 672"/>
                <a:gd name="T76" fmla="*/ 266 w 421"/>
                <a:gd name="T77" fmla="*/ 298 h 672"/>
                <a:gd name="T78" fmla="*/ 278 w 421"/>
                <a:gd name="T79" fmla="*/ 258 h 672"/>
                <a:gd name="T80" fmla="*/ 295 w 421"/>
                <a:gd name="T81" fmla="*/ 219 h 672"/>
                <a:gd name="T82" fmla="*/ 316 w 421"/>
                <a:gd name="T83" fmla="*/ 182 h 672"/>
                <a:gd name="T84" fmla="*/ 341 w 421"/>
                <a:gd name="T85" fmla="*/ 148 h 672"/>
                <a:gd name="T86" fmla="*/ 371 w 421"/>
                <a:gd name="T87" fmla="*/ 116 h 672"/>
                <a:gd name="T88" fmla="*/ 404 w 421"/>
                <a:gd name="T89" fmla="*/ 89 h 672"/>
                <a:gd name="T90" fmla="*/ 421 w 421"/>
                <a:gd name="T91" fmla="*/ 76 h 6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21" h="672">
                  <a:moveTo>
                    <a:pt x="421" y="76"/>
                  </a:moveTo>
                  <a:lnTo>
                    <a:pt x="409" y="56"/>
                  </a:lnTo>
                  <a:lnTo>
                    <a:pt x="385" y="20"/>
                  </a:lnTo>
                  <a:lnTo>
                    <a:pt x="372" y="0"/>
                  </a:lnTo>
                  <a:lnTo>
                    <a:pt x="353" y="14"/>
                  </a:lnTo>
                  <a:lnTo>
                    <a:pt x="335" y="28"/>
                  </a:lnTo>
                  <a:lnTo>
                    <a:pt x="317" y="42"/>
                  </a:lnTo>
                  <a:lnTo>
                    <a:pt x="301" y="58"/>
                  </a:lnTo>
                  <a:lnTo>
                    <a:pt x="285" y="75"/>
                  </a:lnTo>
                  <a:lnTo>
                    <a:pt x="271" y="92"/>
                  </a:lnTo>
                  <a:lnTo>
                    <a:pt x="257" y="109"/>
                  </a:lnTo>
                  <a:lnTo>
                    <a:pt x="244" y="128"/>
                  </a:lnTo>
                  <a:lnTo>
                    <a:pt x="232" y="146"/>
                  </a:lnTo>
                  <a:lnTo>
                    <a:pt x="221" y="166"/>
                  </a:lnTo>
                  <a:lnTo>
                    <a:pt x="211" y="186"/>
                  </a:lnTo>
                  <a:lnTo>
                    <a:pt x="201" y="166"/>
                  </a:lnTo>
                  <a:lnTo>
                    <a:pt x="190" y="146"/>
                  </a:lnTo>
                  <a:lnTo>
                    <a:pt x="178" y="128"/>
                  </a:lnTo>
                  <a:lnTo>
                    <a:pt x="165" y="109"/>
                  </a:lnTo>
                  <a:lnTo>
                    <a:pt x="151" y="92"/>
                  </a:lnTo>
                  <a:lnTo>
                    <a:pt x="136" y="75"/>
                  </a:lnTo>
                  <a:lnTo>
                    <a:pt x="121" y="58"/>
                  </a:lnTo>
                  <a:lnTo>
                    <a:pt x="104" y="42"/>
                  </a:lnTo>
                  <a:lnTo>
                    <a:pt x="87" y="28"/>
                  </a:lnTo>
                  <a:lnTo>
                    <a:pt x="69" y="14"/>
                  </a:lnTo>
                  <a:lnTo>
                    <a:pt x="50" y="0"/>
                  </a:lnTo>
                  <a:lnTo>
                    <a:pt x="37" y="20"/>
                  </a:lnTo>
                  <a:lnTo>
                    <a:pt x="13" y="56"/>
                  </a:lnTo>
                  <a:lnTo>
                    <a:pt x="0" y="76"/>
                  </a:lnTo>
                  <a:lnTo>
                    <a:pt x="18" y="89"/>
                  </a:lnTo>
                  <a:lnTo>
                    <a:pt x="35" y="102"/>
                  </a:lnTo>
                  <a:lnTo>
                    <a:pt x="51" y="116"/>
                  </a:lnTo>
                  <a:lnTo>
                    <a:pt x="66" y="132"/>
                  </a:lnTo>
                  <a:lnTo>
                    <a:pt x="80" y="148"/>
                  </a:lnTo>
                  <a:lnTo>
                    <a:pt x="94" y="165"/>
                  </a:lnTo>
                  <a:lnTo>
                    <a:pt x="105" y="182"/>
                  </a:lnTo>
                  <a:lnTo>
                    <a:pt x="117" y="200"/>
                  </a:lnTo>
                  <a:lnTo>
                    <a:pt x="126" y="219"/>
                  </a:lnTo>
                  <a:lnTo>
                    <a:pt x="136" y="238"/>
                  </a:lnTo>
                  <a:lnTo>
                    <a:pt x="143" y="258"/>
                  </a:lnTo>
                  <a:lnTo>
                    <a:pt x="150" y="278"/>
                  </a:lnTo>
                  <a:lnTo>
                    <a:pt x="156" y="298"/>
                  </a:lnTo>
                  <a:lnTo>
                    <a:pt x="160" y="320"/>
                  </a:lnTo>
                  <a:lnTo>
                    <a:pt x="163" y="341"/>
                  </a:lnTo>
                  <a:lnTo>
                    <a:pt x="165" y="363"/>
                  </a:lnTo>
                  <a:lnTo>
                    <a:pt x="165" y="384"/>
                  </a:lnTo>
                  <a:lnTo>
                    <a:pt x="165" y="393"/>
                  </a:lnTo>
                  <a:lnTo>
                    <a:pt x="165" y="416"/>
                  </a:lnTo>
                  <a:lnTo>
                    <a:pt x="165" y="449"/>
                  </a:lnTo>
                  <a:lnTo>
                    <a:pt x="165" y="486"/>
                  </a:lnTo>
                  <a:lnTo>
                    <a:pt x="165" y="523"/>
                  </a:lnTo>
                  <a:lnTo>
                    <a:pt x="165" y="556"/>
                  </a:lnTo>
                  <a:lnTo>
                    <a:pt x="165" y="579"/>
                  </a:lnTo>
                  <a:lnTo>
                    <a:pt x="165" y="587"/>
                  </a:lnTo>
                  <a:lnTo>
                    <a:pt x="120" y="587"/>
                  </a:lnTo>
                  <a:lnTo>
                    <a:pt x="211" y="672"/>
                  </a:lnTo>
                  <a:lnTo>
                    <a:pt x="301" y="587"/>
                  </a:lnTo>
                  <a:lnTo>
                    <a:pt x="256" y="587"/>
                  </a:lnTo>
                  <a:lnTo>
                    <a:pt x="256" y="579"/>
                  </a:lnTo>
                  <a:lnTo>
                    <a:pt x="256" y="556"/>
                  </a:lnTo>
                  <a:lnTo>
                    <a:pt x="256" y="523"/>
                  </a:lnTo>
                  <a:lnTo>
                    <a:pt x="256" y="486"/>
                  </a:lnTo>
                  <a:lnTo>
                    <a:pt x="256" y="449"/>
                  </a:lnTo>
                  <a:lnTo>
                    <a:pt x="256" y="416"/>
                  </a:lnTo>
                  <a:lnTo>
                    <a:pt x="256" y="393"/>
                  </a:lnTo>
                  <a:lnTo>
                    <a:pt x="256" y="384"/>
                  </a:lnTo>
                  <a:lnTo>
                    <a:pt x="257" y="363"/>
                  </a:lnTo>
                  <a:lnTo>
                    <a:pt x="259" y="341"/>
                  </a:lnTo>
                  <a:lnTo>
                    <a:pt x="262" y="320"/>
                  </a:lnTo>
                  <a:lnTo>
                    <a:pt x="266" y="298"/>
                  </a:lnTo>
                  <a:lnTo>
                    <a:pt x="272" y="278"/>
                  </a:lnTo>
                  <a:lnTo>
                    <a:pt x="278" y="258"/>
                  </a:lnTo>
                  <a:lnTo>
                    <a:pt x="286" y="238"/>
                  </a:lnTo>
                  <a:lnTo>
                    <a:pt x="295" y="219"/>
                  </a:lnTo>
                  <a:lnTo>
                    <a:pt x="305" y="200"/>
                  </a:lnTo>
                  <a:lnTo>
                    <a:pt x="316" y="182"/>
                  </a:lnTo>
                  <a:lnTo>
                    <a:pt x="329" y="165"/>
                  </a:lnTo>
                  <a:lnTo>
                    <a:pt x="341" y="148"/>
                  </a:lnTo>
                  <a:lnTo>
                    <a:pt x="356" y="132"/>
                  </a:lnTo>
                  <a:lnTo>
                    <a:pt x="371" y="116"/>
                  </a:lnTo>
                  <a:lnTo>
                    <a:pt x="387" y="102"/>
                  </a:lnTo>
                  <a:lnTo>
                    <a:pt x="404" y="89"/>
                  </a:lnTo>
                  <a:lnTo>
                    <a:pt x="421" y="76"/>
                  </a:lnTo>
                  <a:close/>
                </a:path>
              </a:pathLst>
            </a:custGeom>
            <a:solidFill>
              <a:srgbClr val="8BB2AE"/>
            </a:solid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tr-TR"/>
            </a:p>
          </p:txBody>
        </p:sp>
        <p:grpSp>
          <p:nvGrpSpPr>
            <p:cNvPr id="45160" name="Group 213">
              <a:extLst>
                <a:ext uri="{FF2B5EF4-FFF2-40B4-BE49-F238E27FC236}">
                  <a16:creationId xmlns:a16="http://schemas.microsoft.com/office/drawing/2014/main" id="{2ADAE0B2-16EB-3A40-AC4A-2896E3DBB1E8}"/>
                </a:ext>
              </a:extLst>
            </p:cNvPr>
            <p:cNvGrpSpPr>
              <a:grpSpLocks/>
            </p:cNvGrpSpPr>
            <p:nvPr/>
          </p:nvGrpSpPr>
          <p:grpSpPr bwMode="auto">
            <a:xfrm>
              <a:off x="4184" y="2783"/>
              <a:ext cx="1066" cy="650"/>
              <a:chOff x="3878" y="2304"/>
              <a:chExt cx="1066" cy="650"/>
            </a:xfrm>
          </p:grpSpPr>
          <p:grpSp>
            <p:nvGrpSpPr>
              <p:cNvPr id="45161" name="Group 214">
                <a:extLst>
                  <a:ext uri="{FF2B5EF4-FFF2-40B4-BE49-F238E27FC236}">
                    <a16:creationId xmlns:a16="http://schemas.microsoft.com/office/drawing/2014/main" id="{E91A6B33-59F0-6848-A5AC-187F1073F2EA}"/>
                  </a:ext>
                </a:extLst>
              </p:cNvPr>
              <p:cNvGrpSpPr>
                <a:grpSpLocks/>
              </p:cNvGrpSpPr>
              <p:nvPr/>
            </p:nvGrpSpPr>
            <p:grpSpPr bwMode="auto">
              <a:xfrm>
                <a:off x="3878" y="2304"/>
                <a:ext cx="1066" cy="505"/>
                <a:chOff x="3971" y="2123"/>
                <a:chExt cx="1066" cy="505"/>
              </a:xfrm>
            </p:grpSpPr>
            <p:sp>
              <p:nvSpPr>
                <p:cNvPr id="45163" name="Freeform 215">
                  <a:extLst>
                    <a:ext uri="{FF2B5EF4-FFF2-40B4-BE49-F238E27FC236}">
                      <a16:creationId xmlns:a16="http://schemas.microsoft.com/office/drawing/2014/main" id="{32881A56-87AB-2C46-B89E-32CB15006F63}"/>
                    </a:ext>
                  </a:extLst>
                </p:cNvPr>
                <p:cNvSpPr>
                  <a:spLocks/>
                </p:cNvSpPr>
                <p:nvPr/>
              </p:nvSpPr>
              <p:spPr bwMode="auto">
                <a:xfrm>
                  <a:off x="4071" y="2175"/>
                  <a:ext cx="63" cy="65"/>
                </a:xfrm>
                <a:custGeom>
                  <a:avLst/>
                  <a:gdLst>
                    <a:gd name="T0" fmla="*/ 0 w 63"/>
                    <a:gd name="T1" fmla="*/ 65 h 65"/>
                    <a:gd name="T2" fmla="*/ 2 w 63"/>
                    <a:gd name="T3" fmla="*/ 47 h 65"/>
                    <a:gd name="T4" fmla="*/ 8 w 63"/>
                    <a:gd name="T5" fmla="*/ 23 h 65"/>
                    <a:gd name="T6" fmla="*/ 15 w 63"/>
                    <a:gd name="T7" fmla="*/ 6 h 65"/>
                    <a:gd name="T8" fmla="*/ 15 w 63"/>
                    <a:gd name="T9" fmla="*/ 6 h 65"/>
                    <a:gd name="T10" fmla="*/ 22 w 63"/>
                    <a:gd name="T11" fmla="*/ 1 h 65"/>
                    <a:gd name="T12" fmla="*/ 31 w 63"/>
                    <a:gd name="T13" fmla="*/ 0 h 65"/>
                    <a:gd name="T14" fmla="*/ 40 w 63"/>
                    <a:gd name="T15" fmla="*/ 5 h 65"/>
                    <a:gd name="T16" fmla="*/ 40 w 63"/>
                    <a:gd name="T17" fmla="*/ 5 h 65"/>
                    <a:gd name="T18" fmla="*/ 49 w 63"/>
                    <a:gd name="T19" fmla="*/ 11 h 65"/>
                    <a:gd name="T20" fmla="*/ 57 w 63"/>
                    <a:gd name="T21" fmla="*/ 17 h 65"/>
                    <a:gd name="T22" fmla="*/ 63 w 63"/>
                    <a:gd name="T23" fmla="*/ 27 h 65"/>
                    <a:gd name="T24" fmla="*/ 63 w 63"/>
                    <a:gd name="T25" fmla="*/ 27 h 65"/>
                    <a:gd name="T26" fmla="*/ 61 w 63"/>
                    <a:gd name="T27" fmla="*/ 45 h 65"/>
                    <a:gd name="T28" fmla="*/ 51 w 63"/>
                    <a:gd name="T29" fmla="*/ 59 h 65"/>
                    <a:gd name="T30" fmla="*/ 46 w 63"/>
                    <a:gd name="T31" fmla="*/ 64 h 65"/>
                    <a:gd name="T32" fmla="*/ 46 w 63"/>
                    <a:gd name="T33" fmla="*/ 64 h 65"/>
                    <a:gd name="T34" fmla="*/ 0 w 63"/>
                    <a:gd name="T35" fmla="*/ 65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3" h="65">
                      <a:moveTo>
                        <a:pt x="0" y="65"/>
                      </a:moveTo>
                      <a:lnTo>
                        <a:pt x="2" y="47"/>
                      </a:lnTo>
                      <a:lnTo>
                        <a:pt x="8" y="23"/>
                      </a:lnTo>
                      <a:lnTo>
                        <a:pt x="15" y="6"/>
                      </a:lnTo>
                      <a:lnTo>
                        <a:pt x="22" y="1"/>
                      </a:lnTo>
                      <a:lnTo>
                        <a:pt x="31" y="0"/>
                      </a:lnTo>
                      <a:lnTo>
                        <a:pt x="40" y="5"/>
                      </a:lnTo>
                      <a:lnTo>
                        <a:pt x="49" y="11"/>
                      </a:lnTo>
                      <a:lnTo>
                        <a:pt x="57" y="17"/>
                      </a:lnTo>
                      <a:lnTo>
                        <a:pt x="63" y="27"/>
                      </a:lnTo>
                      <a:lnTo>
                        <a:pt x="61" y="45"/>
                      </a:lnTo>
                      <a:lnTo>
                        <a:pt x="51" y="59"/>
                      </a:lnTo>
                      <a:lnTo>
                        <a:pt x="46" y="64"/>
                      </a:lnTo>
                      <a:lnTo>
                        <a:pt x="0" y="65"/>
                      </a:lnTo>
                      <a:close/>
                    </a:path>
                  </a:pathLst>
                </a:custGeom>
                <a:solidFill>
                  <a:srgbClr val="B9A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64" name="Freeform 216">
                  <a:extLst>
                    <a:ext uri="{FF2B5EF4-FFF2-40B4-BE49-F238E27FC236}">
                      <a16:creationId xmlns:a16="http://schemas.microsoft.com/office/drawing/2014/main" id="{527573E2-3B36-6641-80C5-F7F5309563EA}"/>
                    </a:ext>
                  </a:extLst>
                </p:cNvPr>
                <p:cNvSpPr>
                  <a:spLocks/>
                </p:cNvSpPr>
                <p:nvPr/>
              </p:nvSpPr>
              <p:spPr bwMode="auto">
                <a:xfrm>
                  <a:off x="4066" y="2171"/>
                  <a:ext cx="64" cy="65"/>
                </a:xfrm>
                <a:custGeom>
                  <a:avLst/>
                  <a:gdLst>
                    <a:gd name="T0" fmla="*/ 0 w 64"/>
                    <a:gd name="T1" fmla="*/ 65 h 65"/>
                    <a:gd name="T2" fmla="*/ 3 w 64"/>
                    <a:gd name="T3" fmla="*/ 47 h 65"/>
                    <a:gd name="T4" fmla="*/ 9 w 64"/>
                    <a:gd name="T5" fmla="*/ 23 h 65"/>
                    <a:gd name="T6" fmla="*/ 16 w 64"/>
                    <a:gd name="T7" fmla="*/ 6 h 65"/>
                    <a:gd name="T8" fmla="*/ 23 w 64"/>
                    <a:gd name="T9" fmla="*/ 1 h 65"/>
                    <a:gd name="T10" fmla="*/ 32 w 64"/>
                    <a:gd name="T11" fmla="*/ 0 h 65"/>
                    <a:gd name="T12" fmla="*/ 41 w 64"/>
                    <a:gd name="T13" fmla="*/ 5 h 65"/>
                    <a:gd name="T14" fmla="*/ 50 w 64"/>
                    <a:gd name="T15" fmla="*/ 11 h 65"/>
                    <a:gd name="T16" fmla="*/ 58 w 64"/>
                    <a:gd name="T17" fmla="*/ 16 h 65"/>
                    <a:gd name="T18" fmla="*/ 64 w 64"/>
                    <a:gd name="T19" fmla="*/ 27 h 65"/>
                    <a:gd name="T20" fmla="*/ 61 w 64"/>
                    <a:gd name="T21" fmla="*/ 45 h 65"/>
                    <a:gd name="T22" fmla="*/ 52 w 64"/>
                    <a:gd name="T23" fmla="*/ 58 h 65"/>
                    <a:gd name="T24" fmla="*/ 47 w 64"/>
                    <a:gd name="T25" fmla="*/ 64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65">
                      <a:moveTo>
                        <a:pt x="0" y="65"/>
                      </a:moveTo>
                      <a:lnTo>
                        <a:pt x="3" y="47"/>
                      </a:lnTo>
                      <a:lnTo>
                        <a:pt x="9" y="23"/>
                      </a:lnTo>
                      <a:lnTo>
                        <a:pt x="16" y="6"/>
                      </a:lnTo>
                      <a:lnTo>
                        <a:pt x="23" y="1"/>
                      </a:lnTo>
                      <a:lnTo>
                        <a:pt x="32" y="0"/>
                      </a:lnTo>
                      <a:lnTo>
                        <a:pt x="41" y="5"/>
                      </a:lnTo>
                      <a:lnTo>
                        <a:pt x="50" y="11"/>
                      </a:lnTo>
                      <a:lnTo>
                        <a:pt x="58" y="16"/>
                      </a:lnTo>
                      <a:lnTo>
                        <a:pt x="64" y="27"/>
                      </a:lnTo>
                      <a:lnTo>
                        <a:pt x="61" y="45"/>
                      </a:lnTo>
                      <a:lnTo>
                        <a:pt x="52" y="58"/>
                      </a:lnTo>
                      <a:lnTo>
                        <a:pt x="47" y="64"/>
                      </a:lnTo>
                    </a:path>
                  </a:pathLst>
                </a:custGeom>
                <a:noFill/>
                <a:ln w="12700">
                  <a:solidFill>
                    <a:srgbClr val="584A3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65" name="Line 217">
                  <a:extLst>
                    <a:ext uri="{FF2B5EF4-FFF2-40B4-BE49-F238E27FC236}">
                      <a16:creationId xmlns:a16="http://schemas.microsoft.com/office/drawing/2014/main" id="{9ADB885D-C4C6-944A-9EC6-43FFB13C1168}"/>
                    </a:ext>
                  </a:extLst>
                </p:cNvPr>
                <p:cNvSpPr>
                  <a:spLocks noChangeShapeType="1"/>
                </p:cNvSpPr>
                <p:nvPr/>
              </p:nvSpPr>
              <p:spPr bwMode="auto">
                <a:xfrm>
                  <a:off x="4117" y="2239"/>
                  <a:ext cx="1" cy="1"/>
                </a:xfrm>
                <a:prstGeom prst="line">
                  <a:avLst/>
                </a:prstGeom>
                <a:noFill/>
                <a:ln w="1588">
                  <a:solidFill>
                    <a:srgbClr val="584A3E"/>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66" name="Freeform 218">
                  <a:extLst>
                    <a:ext uri="{FF2B5EF4-FFF2-40B4-BE49-F238E27FC236}">
                      <a16:creationId xmlns:a16="http://schemas.microsoft.com/office/drawing/2014/main" id="{7A389742-2D9A-FB4F-8C1F-8705CE48DE89}"/>
                    </a:ext>
                  </a:extLst>
                </p:cNvPr>
                <p:cNvSpPr>
                  <a:spLocks/>
                </p:cNvSpPr>
                <p:nvPr/>
              </p:nvSpPr>
              <p:spPr bwMode="auto">
                <a:xfrm>
                  <a:off x="3984" y="2127"/>
                  <a:ext cx="707" cy="392"/>
                </a:xfrm>
                <a:custGeom>
                  <a:avLst/>
                  <a:gdLst>
                    <a:gd name="T0" fmla="*/ 700 w 707"/>
                    <a:gd name="T1" fmla="*/ 124 h 392"/>
                    <a:gd name="T2" fmla="*/ 695 w 707"/>
                    <a:gd name="T3" fmla="*/ 114 h 392"/>
                    <a:gd name="T4" fmla="*/ 685 w 707"/>
                    <a:gd name="T5" fmla="*/ 102 h 392"/>
                    <a:gd name="T6" fmla="*/ 654 w 707"/>
                    <a:gd name="T7" fmla="*/ 73 h 392"/>
                    <a:gd name="T8" fmla="*/ 566 w 707"/>
                    <a:gd name="T9" fmla="*/ 19 h 392"/>
                    <a:gd name="T10" fmla="*/ 503 w 707"/>
                    <a:gd name="T11" fmla="*/ 6 h 392"/>
                    <a:gd name="T12" fmla="*/ 380 w 707"/>
                    <a:gd name="T13" fmla="*/ 1 h 392"/>
                    <a:gd name="T14" fmla="*/ 315 w 707"/>
                    <a:gd name="T15" fmla="*/ 8 h 392"/>
                    <a:gd name="T16" fmla="*/ 233 w 707"/>
                    <a:gd name="T17" fmla="*/ 46 h 392"/>
                    <a:gd name="T18" fmla="*/ 208 w 707"/>
                    <a:gd name="T19" fmla="*/ 58 h 392"/>
                    <a:gd name="T20" fmla="*/ 153 w 707"/>
                    <a:gd name="T21" fmla="*/ 75 h 392"/>
                    <a:gd name="T22" fmla="*/ 100 w 707"/>
                    <a:gd name="T23" fmla="*/ 100 h 392"/>
                    <a:gd name="T24" fmla="*/ 47 w 707"/>
                    <a:gd name="T25" fmla="*/ 175 h 392"/>
                    <a:gd name="T26" fmla="*/ 29 w 707"/>
                    <a:gd name="T27" fmla="*/ 219 h 392"/>
                    <a:gd name="T28" fmla="*/ 11 w 707"/>
                    <a:gd name="T29" fmla="*/ 260 h 392"/>
                    <a:gd name="T30" fmla="*/ 4 w 707"/>
                    <a:gd name="T31" fmla="*/ 293 h 392"/>
                    <a:gd name="T32" fmla="*/ 11 w 707"/>
                    <a:gd name="T33" fmla="*/ 292 h 392"/>
                    <a:gd name="T34" fmla="*/ 10 w 707"/>
                    <a:gd name="T35" fmla="*/ 292 h 392"/>
                    <a:gd name="T36" fmla="*/ 13 w 707"/>
                    <a:gd name="T37" fmla="*/ 294 h 392"/>
                    <a:gd name="T38" fmla="*/ 45 w 707"/>
                    <a:gd name="T39" fmla="*/ 309 h 392"/>
                    <a:gd name="T40" fmla="*/ 106 w 707"/>
                    <a:gd name="T41" fmla="*/ 290 h 392"/>
                    <a:gd name="T42" fmla="*/ 147 w 707"/>
                    <a:gd name="T43" fmla="*/ 265 h 392"/>
                    <a:gd name="T44" fmla="*/ 148 w 707"/>
                    <a:gd name="T45" fmla="*/ 265 h 392"/>
                    <a:gd name="T46" fmla="*/ 150 w 707"/>
                    <a:gd name="T47" fmla="*/ 289 h 392"/>
                    <a:gd name="T48" fmla="*/ 167 w 707"/>
                    <a:gd name="T49" fmla="*/ 308 h 392"/>
                    <a:gd name="T50" fmla="*/ 183 w 707"/>
                    <a:gd name="T51" fmla="*/ 311 h 392"/>
                    <a:gd name="T52" fmla="*/ 180 w 707"/>
                    <a:gd name="T53" fmla="*/ 277 h 392"/>
                    <a:gd name="T54" fmla="*/ 204 w 707"/>
                    <a:gd name="T55" fmla="*/ 265 h 392"/>
                    <a:gd name="T56" fmla="*/ 237 w 707"/>
                    <a:gd name="T57" fmla="*/ 269 h 392"/>
                    <a:gd name="T58" fmla="*/ 286 w 707"/>
                    <a:gd name="T59" fmla="*/ 263 h 392"/>
                    <a:gd name="T60" fmla="*/ 316 w 707"/>
                    <a:gd name="T61" fmla="*/ 266 h 392"/>
                    <a:gd name="T62" fmla="*/ 333 w 707"/>
                    <a:gd name="T63" fmla="*/ 263 h 392"/>
                    <a:gd name="T64" fmla="*/ 371 w 707"/>
                    <a:gd name="T65" fmla="*/ 256 h 392"/>
                    <a:gd name="T66" fmla="*/ 405 w 707"/>
                    <a:gd name="T67" fmla="*/ 268 h 392"/>
                    <a:gd name="T68" fmla="*/ 420 w 707"/>
                    <a:gd name="T69" fmla="*/ 265 h 392"/>
                    <a:gd name="T70" fmla="*/ 458 w 707"/>
                    <a:gd name="T71" fmla="*/ 274 h 392"/>
                    <a:gd name="T72" fmla="*/ 497 w 707"/>
                    <a:gd name="T73" fmla="*/ 281 h 392"/>
                    <a:gd name="T74" fmla="*/ 577 w 707"/>
                    <a:gd name="T75" fmla="*/ 293 h 392"/>
                    <a:gd name="T76" fmla="*/ 559 w 707"/>
                    <a:gd name="T77" fmla="*/ 309 h 392"/>
                    <a:gd name="T78" fmla="*/ 534 w 707"/>
                    <a:gd name="T79" fmla="*/ 333 h 392"/>
                    <a:gd name="T80" fmla="*/ 530 w 707"/>
                    <a:gd name="T81" fmla="*/ 347 h 392"/>
                    <a:gd name="T82" fmla="*/ 531 w 707"/>
                    <a:gd name="T83" fmla="*/ 388 h 392"/>
                    <a:gd name="T84" fmla="*/ 544 w 707"/>
                    <a:gd name="T85" fmla="*/ 392 h 392"/>
                    <a:gd name="T86" fmla="*/ 555 w 707"/>
                    <a:gd name="T87" fmla="*/ 364 h 392"/>
                    <a:gd name="T88" fmla="*/ 561 w 707"/>
                    <a:gd name="T89" fmla="*/ 370 h 392"/>
                    <a:gd name="T90" fmla="*/ 570 w 707"/>
                    <a:gd name="T91" fmla="*/ 385 h 392"/>
                    <a:gd name="T92" fmla="*/ 574 w 707"/>
                    <a:gd name="T93" fmla="*/ 365 h 392"/>
                    <a:gd name="T94" fmla="*/ 588 w 707"/>
                    <a:gd name="T95" fmla="*/ 331 h 392"/>
                    <a:gd name="T96" fmla="*/ 596 w 707"/>
                    <a:gd name="T97" fmla="*/ 311 h 392"/>
                    <a:gd name="T98" fmla="*/ 630 w 707"/>
                    <a:gd name="T99" fmla="*/ 269 h 392"/>
                    <a:gd name="T100" fmla="*/ 644 w 707"/>
                    <a:gd name="T101" fmla="*/ 251 h 392"/>
                    <a:gd name="T102" fmla="*/ 656 w 707"/>
                    <a:gd name="T103" fmla="*/ 237 h 392"/>
                    <a:gd name="T104" fmla="*/ 673 w 707"/>
                    <a:gd name="T105" fmla="*/ 215 h 392"/>
                    <a:gd name="T106" fmla="*/ 695 w 707"/>
                    <a:gd name="T107" fmla="*/ 190 h 392"/>
                    <a:gd name="T108" fmla="*/ 705 w 707"/>
                    <a:gd name="T109" fmla="*/ 164 h 392"/>
                    <a:gd name="T110" fmla="*/ 703 w 707"/>
                    <a:gd name="T111" fmla="*/ 141 h 3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07" h="392">
                      <a:moveTo>
                        <a:pt x="703" y="141"/>
                      </a:moveTo>
                      <a:lnTo>
                        <a:pt x="703" y="136"/>
                      </a:lnTo>
                      <a:lnTo>
                        <a:pt x="703" y="127"/>
                      </a:lnTo>
                      <a:lnTo>
                        <a:pt x="700" y="124"/>
                      </a:lnTo>
                      <a:lnTo>
                        <a:pt x="697" y="122"/>
                      </a:lnTo>
                      <a:lnTo>
                        <a:pt x="695" y="117"/>
                      </a:lnTo>
                      <a:lnTo>
                        <a:pt x="695" y="114"/>
                      </a:lnTo>
                      <a:lnTo>
                        <a:pt x="692" y="110"/>
                      </a:lnTo>
                      <a:lnTo>
                        <a:pt x="685" y="102"/>
                      </a:lnTo>
                      <a:lnTo>
                        <a:pt x="682" y="99"/>
                      </a:lnTo>
                      <a:lnTo>
                        <a:pt x="671" y="87"/>
                      </a:lnTo>
                      <a:lnTo>
                        <a:pt x="654" y="73"/>
                      </a:lnTo>
                      <a:lnTo>
                        <a:pt x="634" y="58"/>
                      </a:lnTo>
                      <a:lnTo>
                        <a:pt x="612" y="43"/>
                      </a:lnTo>
                      <a:lnTo>
                        <a:pt x="589" y="31"/>
                      </a:lnTo>
                      <a:lnTo>
                        <a:pt x="566" y="19"/>
                      </a:lnTo>
                      <a:lnTo>
                        <a:pt x="544" y="11"/>
                      </a:lnTo>
                      <a:lnTo>
                        <a:pt x="525" y="7"/>
                      </a:lnTo>
                      <a:lnTo>
                        <a:pt x="503" y="6"/>
                      </a:lnTo>
                      <a:lnTo>
                        <a:pt x="474" y="4"/>
                      </a:lnTo>
                      <a:lnTo>
                        <a:pt x="442" y="2"/>
                      </a:lnTo>
                      <a:lnTo>
                        <a:pt x="410" y="1"/>
                      </a:lnTo>
                      <a:lnTo>
                        <a:pt x="380" y="1"/>
                      </a:lnTo>
                      <a:lnTo>
                        <a:pt x="356" y="0"/>
                      </a:lnTo>
                      <a:lnTo>
                        <a:pt x="341" y="1"/>
                      </a:lnTo>
                      <a:lnTo>
                        <a:pt x="315" y="8"/>
                      </a:lnTo>
                      <a:lnTo>
                        <a:pt x="283" y="20"/>
                      </a:lnTo>
                      <a:lnTo>
                        <a:pt x="252" y="35"/>
                      </a:lnTo>
                      <a:lnTo>
                        <a:pt x="233" y="46"/>
                      </a:lnTo>
                      <a:lnTo>
                        <a:pt x="221" y="54"/>
                      </a:lnTo>
                      <a:lnTo>
                        <a:pt x="211" y="58"/>
                      </a:lnTo>
                      <a:lnTo>
                        <a:pt x="208" y="58"/>
                      </a:lnTo>
                      <a:lnTo>
                        <a:pt x="196" y="62"/>
                      </a:lnTo>
                      <a:lnTo>
                        <a:pt x="173" y="70"/>
                      </a:lnTo>
                      <a:lnTo>
                        <a:pt x="153" y="75"/>
                      </a:lnTo>
                      <a:lnTo>
                        <a:pt x="135" y="80"/>
                      </a:lnTo>
                      <a:lnTo>
                        <a:pt x="114" y="90"/>
                      </a:lnTo>
                      <a:lnTo>
                        <a:pt x="100" y="100"/>
                      </a:lnTo>
                      <a:lnTo>
                        <a:pt x="91" y="114"/>
                      </a:lnTo>
                      <a:lnTo>
                        <a:pt x="70" y="144"/>
                      </a:lnTo>
                      <a:lnTo>
                        <a:pt x="47" y="175"/>
                      </a:lnTo>
                      <a:lnTo>
                        <a:pt x="34" y="193"/>
                      </a:lnTo>
                      <a:lnTo>
                        <a:pt x="30" y="204"/>
                      </a:lnTo>
                      <a:lnTo>
                        <a:pt x="29" y="219"/>
                      </a:lnTo>
                      <a:lnTo>
                        <a:pt x="29" y="230"/>
                      </a:lnTo>
                      <a:lnTo>
                        <a:pt x="23" y="242"/>
                      </a:lnTo>
                      <a:lnTo>
                        <a:pt x="11" y="260"/>
                      </a:lnTo>
                      <a:lnTo>
                        <a:pt x="0" y="285"/>
                      </a:lnTo>
                      <a:lnTo>
                        <a:pt x="1" y="290"/>
                      </a:lnTo>
                      <a:lnTo>
                        <a:pt x="4" y="293"/>
                      </a:lnTo>
                      <a:lnTo>
                        <a:pt x="10" y="292"/>
                      </a:lnTo>
                      <a:lnTo>
                        <a:pt x="11" y="292"/>
                      </a:lnTo>
                      <a:lnTo>
                        <a:pt x="12" y="292"/>
                      </a:lnTo>
                      <a:lnTo>
                        <a:pt x="11" y="292"/>
                      </a:lnTo>
                      <a:lnTo>
                        <a:pt x="10" y="292"/>
                      </a:lnTo>
                      <a:lnTo>
                        <a:pt x="13" y="294"/>
                      </a:lnTo>
                      <a:lnTo>
                        <a:pt x="18" y="298"/>
                      </a:lnTo>
                      <a:lnTo>
                        <a:pt x="21" y="300"/>
                      </a:lnTo>
                      <a:lnTo>
                        <a:pt x="45" y="309"/>
                      </a:lnTo>
                      <a:lnTo>
                        <a:pt x="67" y="298"/>
                      </a:lnTo>
                      <a:lnTo>
                        <a:pt x="76" y="290"/>
                      </a:lnTo>
                      <a:lnTo>
                        <a:pt x="106" y="290"/>
                      </a:lnTo>
                      <a:lnTo>
                        <a:pt x="134" y="274"/>
                      </a:lnTo>
                      <a:lnTo>
                        <a:pt x="147" y="265"/>
                      </a:lnTo>
                      <a:lnTo>
                        <a:pt x="148" y="265"/>
                      </a:lnTo>
                      <a:lnTo>
                        <a:pt x="147" y="274"/>
                      </a:lnTo>
                      <a:lnTo>
                        <a:pt x="148" y="283"/>
                      </a:lnTo>
                      <a:lnTo>
                        <a:pt x="150" y="289"/>
                      </a:lnTo>
                      <a:lnTo>
                        <a:pt x="154" y="295"/>
                      </a:lnTo>
                      <a:lnTo>
                        <a:pt x="158" y="301"/>
                      </a:lnTo>
                      <a:lnTo>
                        <a:pt x="167" y="308"/>
                      </a:lnTo>
                      <a:lnTo>
                        <a:pt x="174" y="312"/>
                      </a:lnTo>
                      <a:lnTo>
                        <a:pt x="180" y="313"/>
                      </a:lnTo>
                      <a:lnTo>
                        <a:pt x="183" y="311"/>
                      </a:lnTo>
                      <a:lnTo>
                        <a:pt x="187" y="302"/>
                      </a:lnTo>
                      <a:lnTo>
                        <a:pt x="186" y="289"/>
                      </a:lnTo>
                      <a:lnTo>
                        <a:pt x="180" y="277"/>
                      </a:lnTo>
                      <a:lnTo>
                        <a:pt x="181" y="270"/>
                      </a:lnTo>
                      <a:lnTo>
                        <a:pt x="189" y="266"/>
                      </a:lnTo>
                      <a:lnTo>
                        <a:pt x="204" y="265"/>
                      </a:lnTo>
                      <a:lnTo>
                        <a:pt x="213" y="265"/>
                      </a:lnTo>
                      <a:lnTo>
                        <a:pt x="223" y="266"/>
                      </a:lnTo>
                      <a:lnTo>
                        <a:pt x="237" y="269"/>
                      </a:lnTo>
                      <a:lnTo>
                        <a:pt x="249" y="269"/>
                      </a:lnTo>
                      <a:lnTo>
                        <a:pt x="266" y="267"/>
                      </a:lnTo>
                      <a:lnTo>
                        <a:pt x="286" y="263"/>
                      </a:lnTo>
                      <a:lnTo>
                        <a:pt x="298" y="264"/>
                      </a:lnTo>
                      <a:lnTo>
                        <a:pt x="310" y="266"/>
                      </a:lnTo>
                      <a:lnTo>
                        <a:pt x="316" y="266"/>
                      </a:lnTo>
                      <a:lnTo>
                        <a:pt x="322" y="266"/>
                      </a:lnTo>
                      <a:lnTo>
                        <a:pt x="326" y="264"/>
                      </a:lnTo>
                      <a:lnTo>
                        <a:pt x="333" y="263"/>
                      </a:lnTo>
                      <a:lnTo>
                        <a:pt x="345" y="262"/>
                      </a:lnTo>
                      <a:lnTo>
                        <a:pt x="360" y="261"/>
                      </a:lnTo>
                      <a:lnTo>
                        <a:pt x="371" y="256"/>
                      </a:lnTo>
                      <a:lnTo>
                        <a:pt x="376" y="257"/>
                      </a:lnTo>
                      <a:lnTo>
                        <a:pt x="387" y="262"/>
                      </a:lnTo>
                      <a:lnTo>
                        <a:pt x="405" y="268"/>
                      </a:lnTo>
                      <a:lnTo>
                        <a:pt x="410" y="268"/>
                      </a:lnTo>
                      <a:lnTo>
                        <a:pt x="416" y="266"/>
                      </a:lnTo>
                      <a:lnTo>
                        <a:pt x="420" y="265"/>
                      </a:lnTo>
                      <a:lnTo>
                        <a:pt x="428" y="267"/>
                      </a:lnTo>
                      <a:lnTo>
                        <a:pt x="446" y="270"/>
                      </a:lnTo>
                      <a:lnTo>
                        <a:pt x="458" y="274"/>
                      </a:lnTo>
                      <a:lnTo>
                        <a:pt x="468" y="277"/>
                      </a:lnTo>
                      <a:lnTo>
                        <a:pt x="484" y="280"/>
                      </a:lnTo>
                      <a:lnTo>
                        <a:pt x="497" y="281"/>
                      </a:lnTo>
                      <a:lnTo>
                        <a:pt x="522" y="284"/>
                      </a:lnTo>
                      <a:lnTo>
                        <a:pt x="558" y="290"/>
                      </a:lnTo>
                      <a:lnTo>
                        <a:pt x="577" y="293"/>
                      </a:lnTo>
                      <a:lnTo>
                        <a:pt x="571" y="299"/>
                      </a:lnTo>
                      <a:lnTo>
                        <a:pt x="559" y="309"/>
                      </a:lnTo>
                      <a:lnTo>
                        <a:pt x="548" y="319"/>
                      </a:lnTo>
                      <a:lnTo>
                        <a:pt x="540" y="327"/>
                      </a:lnTo>
                      <a:lnTo>
                        <a:pt x="534" y="333"/>
                      </a:lnTo>
                      <a:lnTo>
                        <a:pt x="531" y="335"/>
                      </a:lnTo>
                      <a:lnTo>
                        <a:pt x="530" y="347"/>
                      </a:lnTo>
                      <a:lnTo>
                        <a:pt x="528" y="368"/>
                      </a:lnTo>
                      <a:lnTo>
                        <a:pt x="528" y="384"/>
                      </a:lnTo>
                      <a:lnTo>
                        <a:pt x="531" y="388"/>
                      </a:lnTo>
                      <a:lnTo>
                        <a:pt x="537" y="390"/>
                      </a:lnTo>
                      <a:lnTo>
                        <a:pt x="540" y="390"/>
                      </a:lnTo>
                      <a:lnTo>
                        <a:pt x="544" y="392"/>
                      </a:lnTo>
                      <a:lnTo>
                        <a:pt x="548" y="390"/>
                      </a:lnTo>
                      <a:lnTo>
                        <a:pt x="550" y="389"/>
                      </a:lnTo>
                      <a:lnTo>
                        <a:pt x="555" y="364"/>
                      </a:lnTo>
                      <a:lnTo>
                        <a:pt x="562" y="362"/>
                      </a:lnTo>
                      <a:lnTo>
                        <a:pt x="562" y="365"/>
                      </a:lnTo>
                      <a:lnTo>
                        <a:pt x="561" y="370"/>
                      </a:lnTo>
                      <a:lnTo>
                        <a:pt x="560" y="377"/>
                      </a:lnTo>
                      <a:lnTo>
                        <a:pt x="562" y="385"/>
                      </a:lnTo>
                      <a:lnTo>
                        <a:pt x="570" y="385"/>
                      </a:lnTo>
                      <a:lnTo>
                        <a:pt x="575" y="384"/>
                      </a:lnTo>
                      <a:lnTo>
                        <a:pt x="574" y="365"/>
                      </a:lnTo>
                      <a:lnTo>
                        <a:pt x="577" y="359"/>
                      </a:lnTo>
                      <a:lnTo>
                        <a:pt x="583" y="345"/>
                      </a:lnTo>
                      <a:lnTo>
                        <a:pt x="588" y="331"/>
                      </a:lnTo>
                      <a:lnTo>
                        <a:pt x="593" y="321"/>
                      </a:lnTo>
                      <a:lnTo>
                        <a:pt x="595" y="313"/>
                      </a:lnTo>
                      <a:lnTo>
                        <a:pt x="596" y="311"/>
                      </a:lnTo>
                      <a:lnTo>
                        <a:pt x="604" y="301"/>
                      </a:lnTo>
                      <a:lnTo>
                        <a:pt x="619" y="282"/>
                      </a:lnTo>
                      <a:lnTo>
                        <a:pt x="630" y="269"/>
                      </a:lnTo>
                      <a:lnTo>
                        <a:pt x="637" y="263"/>
                      </a:lnTo>
                      <a:lnTo>
                        <a:pt x="642" y="255"/>
                      </a:lnTo>
                      <a:lnTo>
                        <a:pt x="644" y="251"/>
                      </a:lnTo>
                      <a:lnTo>
                        <a:pt x="649" y="246"/>
                      </a:lnTo>
                      <a:lnTo>
                        <a:pt x="656" y="237"/>
                      </a:lnTo>
                      <a:lnTo>
                        <a:pt x="654" y="231"/>
                      </a:lnTo>
                      <a:lnTo>
                        <a:pt x="657" y="225"/>
                      </a:lnTo>
                      <a:lnTo>
                        <a:pt x="673" y="215"/>
                      </a:lnTo>
                      <a:lnTo>
                        <a:pt x="683" y="209"/>
                      </a:lnTo>
                      <a:lnTo>
                        <a:pt x="695" y="190"/>
                      </a:lnTo>
                      <a:lnTo>
                        <a:pt x="697" y="184"/>
                      </a:lnTo>
                      <a:lnTo>
                        <a:pt x="700" y="173"/>
                      </a:lnTo>
                      <a:lnTo>
                        <a:pt x="705" y="164"/>
                      </a:lnTo>
                      <a:lnTo>
                        <a:pt x="707" y="156"/>
                      </a:lnTo>
                      <a:lnTo>
                        <a:pt x="705" y="146"/>
                      </a:lnTo>
                      <a:lnTo>
                        <a:pt x="703" y="141"/>
                      </a:lnTo>
                      <a:close/>
                    </a:path>
                  </a:pathLst>
                </a:custGeom>
                <a:solidFill>
                  <a:srgbClr val="D6CF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67" name="Freeform 219">
                  <a:extLst>
                    <a:ext uri="{FF2B5EF4-FFF2-40B4-BE49-F238E27FC236}">
                      <a16:creationId xmlns:a16="http://schemas.microsoft.com/office/drawing/2014/main" id="{59252692-FBC3-5443-934D-BF02CA8ADF25}"/>
                    </a:ext>
                  </a:extLst>
                </p:cNvPr>
                <p:cNvSpPr>
                  <a:spLocks/>
                </p:cNvSpPr>
                <p:nvPr/>
              </p:nvSpPr>
              <p:spPr bwMode="auto">
                <a:xfrm>
                  <a:off x="3971" y="2407"/>
                  <a:ext cx="53" cy="30"/>
                </a:xfrm>
                <a:custGeom>
                  <a:avLst/>
                  <a:gdLst>
                    <a:gd name="T0" fmla="*/ 53 w 53"/>
                    <a:gd name="T1" fmla="*/ 0 h 30"/>
                    <a:gd name="T2" fmla="*/ 43 w 53"/>
                    <a:gd name="T3" fmla="*/ 1 h 30"/>
                    <a:gd name="T4" fmla="*/ 22 w 53"/>
                    <a:gd name="T5" fmla="*/ 9 h 30"/>
                    <a:gd name="T6" fmla="*/ 0 w 53"/>
                    <a:gd name="T7" fmla="*/ 3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30">
                      <a:moveTo>
                        <a:pt x="53" y="0"/>
                      </a:moveTo>
                      <a:lnTo>
                        <a:pt x="43" y="1"/>
                      </a:lnTo>
                      <a:lnTo>
                        <a:pt x="22" y="9"/>
                      </a:lnTo>
                      <a:lnTo>
                        <a:pt x="0" y="30"/>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68" name="Line 220">
                  <a:extLst>
                    <a:ext uri="{FF2B5EF4-FFF2-40B4-BE49-F238E27FC236}">
                      <a16:creationId xmlns:a16="http://schemas.microsoft.com/office/drawing/2014/main" id="{5B70330D-D1AC-0E4A-9AB3-2E6E345807A8}"/>
                    </a:ext>
                  </a:extLst>
                </p:cNvPr>
                <p:cNvSpPr>
                  <a:spLocks noChangeShapeType="1"/>
                </p:cNvSpPr>
                <p:nvPr/>
              </p:nvSpPr>
              <p:spPr bwMode="auto">
                <a:xfrm flipH="1">
                  <a:off x="3983" y="2430"/>
                  <a:ext cx="25" cy="26"/>
                </a:xfrm>
                <a:prstGeom prst="line">
                  <a:avLst/>
                </a:prstGeom>
                <a:noFill/>
                <a:ln w="6350">
                  <a:solidFill>
                    <a:srgbClr val="3F3229"/>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69" name="Line 221">
                  <a:extLst>
                    <a:ext uri="{FF2B5EF4-FFF2-40B4-BE49-F238E27FC236}">
                      <a16:creationId xmlns:a16="http://schemas.microsoft.com/office/drawing/2014/main" id="{8A283170-DE43-5647-8EC9-8F2AE213991C}"/>
                    </a:ext>
                  </a:extLst>
                </p:cNvPr>
                <p:cNvSpPr>
                  <a:spLocks noChangeShapeType="1"/>
                </p:cNvSpPr>
                <p:nvPr/>
              </p:nvSpPr>
              <p:spPr bwMode="auto">
                <a:xfrm flipH="1">
                  <a:off x="3989" y="2414"/>
                  <a:ext cx="30" cy="18"/>
                </a:xfrm>
                <a:prstGeom prst="line">
                  <a:avLst/>
                </a:prstGeom>
                <a:noFill/>
                <a:ln w="6350">
                  <a:solidFill>
                    <a:srgbClr val="3F3229"/>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70" name="Freeform 222">
                  <a:extLst>
                    <a:ext uri="{FF2B5EF4-FFF2-40B4-BE49-F238E27FC236}">
                      <a16:creationId xmlns:a16="http://schemas.microsoft.com/office/drawing/2014/main" id="{EA1C48CD-1236-804A-8F79-D84075C2C83D}"/>
                    </a:ext>
                  </a:extLst>
                </p:cNvPr>
                <p:cNvSpPr>
                  <a:spLocks/>
                </p:cNvSpPr>
                <p:nvPr/>
              </p:nvSpPr>
              <p:spPr bwMode="auto">
                <a:xfrm>
                  <a:off x="3984" y="2127"/>
                  <a:ext cx="695" cy="293"/>
                </a:xfrm>
                <a:custGeom>
                  <a:avLst/>
                  <a:gdLst>
                    <a:gd name="T0" fmla="*/ 195 w 695"/>
                    <a:gd name="T1" fmla="*/ 233 h 293"/>
                    <a:gd name="T2" fmla="*/ 163 w 695"/>
                    <a:gd name="T3" fmla="*/ 253 h 293"/>
                    <a:gd name="T4" fmla="*/ 130 w 695"/>
                    <a:gd name="T5" fmla="*/ 266 h 293"/>
                    <a:gd name="T6" fmla="*/ 80 w 695"/>
                    <a:gd name="T7" fmla="*/ 253 h 293"/>
                    <a:gd name="T8" fmla="*/ 74 w 695"/>
                    <a:gd name="T9" fmla="*/ 237 h 293"/>
                    <a:gd name="T10" fmla="*/ 73 w 695"/>
                    <a:gd name="T11" fmla="*/ 234 h 293"/>
                    <a:gd name="T12" fmla="*/ 57 w 695"/>
                    <a:gd name="T13" fmla="*/ 254 h 293"/>
                    <a:gd name="T14" fmla="*/ 39 w 695"/>
                    <a:gd name="T15" fmla="*/ 273 h 293"/>
                    <a:gd name="T16" fmla="*/ 20 w 695"/>
                    <a:gd name="T17" fmla="*/ 285 h 293"/>
                    <a:gd name="T18" fmla="*/ 10 w 695"/>
                    <a:gd name="T19" fmla="*/ 292 h 293"/>
                    <a:gd name="T20" fmla="*/ 3 w 695"/>
                    <a:gd name="T21" fmla="*/ 292 h 293"/>
                    <a:gd name="T22" fmla="*/ 4 w 695"/>
                    <a:gd name="T23" fmla="*/ 293 h 293"/>
                    <a:gd name="T24" fmla="*/ 0 w 695"/>
                    <a:gd name="T25" fmla="*/ 285 h 293"/>
                    <a:gd name="T26" fmla="*/ 29 w 695"/>
                    <a:gd name="T27" fmla="*/ 230 h 293"/>
                    <a:gd name="T28" fmla="*/ 30 w 695"/>
                    <a:gd name="T29" fmla="*/ 204 h 293"/>
                    <a:gd name="T30" fmla="*/ 47 w 695"/>
                    <a:gd name="T31" fmla="*/ 175 h 293"/>
                    <a:gd name="T32" fmla="*/ 100 w 695"/>
                    <a:gd name="T33" fmla="*/ 100 h 293"/>
                    <a:gd name="T34" fmla="*/ 135 w 695"/>
                    <a:gd name="T35" fmla="*/ 80 h 293"/>
                    <a:gd name="T36" fmla="*/ 208 w 695"/>
                    <a:gd name="T37" fmla="*/ 58 h 293"/>
                    <a:gd name="T38" fmla="*/ 233 w 695"/>
                    <a:gd name="T39" fmla="*/ 46 h 293"/>
                    <a:gd name="T40" fmla="*/ 283 w 695"/>
                    <a:gd name="T41" fmla="*/ 20 h 293"/>
                    <a:gd name="T42" fmla="*/ 341 w 695"/>
                    <a:gd name="T43" fmla="*/ 1 h 293"/>
                    <a:gd name="T44" fmla="*/ 410 w 695"/>
                    <a:gd name="T45" fmla="*/ 1 h 293"/>
                    <a:gd name="T46" fmla="*/ 503 w 695"/>
                    <a:gd name="T47" fmla="*/ 6 h 293"/>
                    <a:gd name="T48" fmla="*/ 544 w 695"/>
                    <a:gd name="T49" fmla="*/ 11 h 293"/>
                    <a:gd name="T50" fmla="*/ 612 w 695"/>
                    <a:gd name="T51" fmla="*/ 43 h 293"/>
                    <a:gd name="T52" fmla="*/ 671 w 695"/>
                    <a:gd name="T53" fmla="*/ 87 h 293"/>
                    <a:gd name="T54" fmla="*/ 685 w 695"/>
                    <a:gd name="T55" fmla="*/ 102 h 293"/>
                    <a:gd name="T56" fmla="*/ 695 w 695"/>
                    <a:gd name="T57" fmla="*/ 114 h 293"/>
                    <a:gd name="T58" fmla="*/ 679 w 695"/>
                    <a:gd name="T59" fmla="*/ 118 h 293"/>
                    <a:gd name="T60" fmla="*/ 668 w 695"/>
                    <a:gd name="T61" fmla="*/ 141 h 293"/>
                    <a:gd name="T62" fmla="*/ 665 w 695"/>
                    <a:gd name="T63" fmla="*/ 156 h 293"/>
                    <a:gd name="T64" fmla="*/ 675 w 695"/>
                    <a:gd name="T65" fmla="*/ 170 h 293"/>
                    <a:gd name="T66" fmla="*/ 651 w 695"/>
                    <a:gd name="T67" fmla="*/ 191 h 293"/>
                    <a:gd name="T68" fmla="*/ 655 w 695"/>
                    <a:gd name="T69" fmla="*/ 200 h 293"/>
                    <a:gd name="T70" fmla="*/ 649 w 695"/>
                    <a:gd name="T71" fmla="*/ 213 h 293"/>
                    <a:gd name="T72" fmla="*/ 630 w 695"/>
                    <a:gd name="T73" fmla="*/ 232 h 293"/>
                    <a:gd name="T74" fmla="*/ 630 w 695"/>
                    <a:gd name="T75" fmla="*/ 242 h 293"/>
                    <a:gd name="T76" fmla="*/ 586 w 695"/>
                    <a:gd name="T77" fmla="*/ 259 h 293"/>
                    <a:gd name="T78" fmla="*/ 517 w 695"/>
                    <a:gd name="T79" fmla="*/ 266 h 293"/>
                    <a:gd name="T80" fmla="*/ 500 w 695"/>
                    <a:gd name="T81" fmla="*/ 254 h 293"/>
                    <a:gd name="T82" fmla="*/ 471 w 695"/>
                    <a:gd name="T83" fmla="*/ 241 h 293"/>
                    <a:gd name="T84" fmla="*/ 441 w 695"/>
                    <a:gd name="T85" fmla="*/ 218 h 293"/>
                    <a:gd name="T86" fmla="*/ 408 w 695"/>
                    <a:gd name="T87" fmla="*/ 193 h 293"/>
                    <a:gd name="T88" fmla="*/ 392 w 695"/>
                    <a:gd name="T89" fmla="*/ 192 h 293"/>
                    <a:gd name="T90" fmla="*/ 378 w 695"/>
                    <a:gd name="T91" fmla="*/ 202 h 293"/>
                    <a:gd name="T92" fmla="*/ 331 w 695"/>
                    <a:gd name="T93" fmla="*/ 235 h 293"/>
                    <a:gd name="T94" fmla="*/ 236 w 695"/>
                    <a:gd name="T95" fmla="*/ 246 h 293"/>
                    <a:gd name="T96" fmla="*/ 225 w 695"/>
                    <a:gd name="T97" fmla="*/ 216 h 2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95" h="293">
                      <a:moveTo>
                        <a:pt x="211" y="198"/>
                      </a:moveTo>
                      <a:lnTo>
                        <a:pt x="208" y="217"/>
                      </a:lnTo>
                      <a:lnTo>
                        <a:pt x="195" y="233"/>
                      </a:lnTo>
                      <a:lnTo>
                        <a:pt x="181" y="244"/>
                      </a:lnTo>
                      <a:lnTo>
                        <a:pt x="163" y="253"/>
                      </a:lnTo>
                      <a:lnTo>
                        <a:pt x="140" y="262"/>
                      </a:lnTo>
                      <a:lnTo>
                        <a:pt x="130" y="266"/>
                      </a:lnTo>
                      <a:lnTo>
                        <a:pt x="112" y="254"/>
                      </a:lnTo>
                      <a:lnTo>
                        <a:pt x="92" y="255"/>
                      </a:lnTo>
                      <a:lnTo>
                        <a:pt x="80" y="253"/>
                      </a:lnTo>
                      <a:lnTo>
                        <a:pt x="76" y="245"/>
                      </a:lnTo>
                      <a:lnTo>
                        <a:pt x="74" y="237"/>
                      </a:lnTo>
                      <a:lnTo>
                        <a:pt x="73" y="234"/>
                      </a:lnTo>
                      <a:lnTo>
                        <a:pt x="69" y="237"/>
                      </a:lnTo>
                      <a:lnTo>
                        <a:pt x="61" y="244"/>
                      </a:lnTo>
                      <a:lnTo>
                        <a:pt x="57" y="254"/>
                      </a:lnTo>
                      <a:lnTo>
                        <a:pt x="52" y="261"/>
                      </a:lnTo>
                      <a:lnTo>
                        <a:pt x="39" y="273"/>
                      </a:lnTo>
                      <a:lnTo>
                        <a:pt x="24" y="282"/>
                      </a:lnTo>
                      <a:lnTo>
                        <a:pt x="20" y="285"/>
                      </a:lnTo>
                      <a:lnTo>
                        <a:pt x="14" y="290"/>
                      </a:lnTo>
                      <a:lnTo>
                        <a:pt x="10" y="292"/>
                      </a:lnTo>
                      <a:lnTo>
                        <a:pt x="5" y="293"/>
                      </a:lnTo>
                      <a:lnTo>
                        <a:pt x="3" y="292"/>
                      </a:lnTo>
                      <a:lnTo>
                        <a:pt x="10" y="292"/>
                      </a:lnTo>
                      <a:lnTo>
                        <a:pt x="4" y="293"/>
                      </a:lnTo>
                      <a:lnTo>
                        <a:pt x="1" y="290"/>
                      </a:lnTo>
                      <a:lnTo>
                        <a:pt x="0" y="285"/>
                      </a:lnTo>
                      <a:lnTo>
                        <a:pt x="11" y="260"/>
                      </a:lnTo>
                      <a:lnTo>
                        <a:pt x="23" y="242"/>
                      </a:lnTo>
                      <a:lnTo>
                        <a:pt x="29" y="230"/>
                      </a:lnTo>
                      <a:lnTo>
                        <a:pt x="29" y="219"/>
                      </a:lnTo>
                      <a:lnTo>
                        <a:pt x="30" y="204"/>
                      </a:lnTo>
                      <a:lnTo>
                        <a:pt x="34" y="193"/>
                      </a:lnTo>
                      <a:lnTo>
                        <a:pt x="47" y="175"/>
                      </a:lnTo>
                      <a:lnTo>
                        <a:pt x="70" y="144"/>
                      </a:lnTo>
                      <a:lnTo>
                        <a:pt x="91" y="114"/>
                      </a:lnTo>
                      <a:lnTo>
                        <a:pt x="100" y="100"/>
                      </a:lnTo>
                      <a:lnTo>
                        <a:pt x="114" y="90"/>
                      </a:lnTo>
                      <a:lnTo>
                        <a:pt x="135" y="80"/>
                      </a:lnTo>
                      <a:lnTo>
                        <a:pt x="153" y="75"/>
                      </a:lnTo>
                      <a:lnTo>
                        <a:pt x="208" y="58"/>
                      </a:lnTo>
                      <a:lnTo>
                        <a:pt x="211" y="58"/>
                      </a:lnTo>
                      <a:lnTo>
                        <a:pt x="221" y="54"/>
                      </a:lnTo>
                      <a:lnTo>
                        <a:pt x="233" y="46"/>
                      </a:lnTo>
                      <a:lnTo>
                        <a:pt x="252" y="35"/>
                      </a:lnTo>
                      <a:lnTo>
                        <a:pt x="283" y="20"/>
                      </a:lnTo>
                      <a:lnTo>
                        <a:pt x="315" y="8"/>
                      </a:lnTo>
                      <a:lnTo>
                        <a:pt x="341" y="1"/>
                      </a:lnTo>
                      <a:lnTo>
                        <a:pt x="356" y="0"/>
                      </a:lnTo>
                      <a:lnTo>
                        <a:pt x="380" y="1"/>
                      </a:lnTo>
                      <a:lnTo>
                        <a:pt x="410" y="1"/>
                      </a:lnTo>
                      <a:lnTo>
                        <a:pt x="442" y="2"/>
                      </a:lnTo>
                      <a:lnTo>
                        <a:pt x="474" y="4"/>
                      </a:lnTo>
                      <a:lnTo>
                        <a:pt x="503" y="6"/>
                      </a:lnTo>
                      <a:lnTo>
                        <a:pt x="525" y="7"/>
                      </a:lnTo>
                      <a:lnTo>
                        <a:pt x="544" y="11"/>
                      </a:lnTo>
                      <a:lnTo>
                        <a:pt x="566" y="19"/>
                      </a:lnTo>
                      <a:lnTo>
                        <a:pt x="589" y="31"/>
                      </a:lnTo>
                      <a:lnTo>
                        <a:pt x="612" y="43"/>
                      </a:lnTo>
                      <a:lnTo>
                        <a:pt x="634" y="58"/>
                      </a:lnTo>
                      <a:lnTo>
                        <a:pt x="654" y="73"/>
                      </a:lnTo>
                      <a:lnTo>
                        <a:pt x="671" y="87"/>
                      </a:lnTo>
                      <a:lnTo>
                        <a:pt x="682" y="99"/>
                      </a:lnTo>
                      <a:lnTo>
                        <a:pt x="685" y="102"/>
                      </a:lnTo>
                      <a:lnTo>
                        <a:pt x="692" y="110"/>
                      </a:lnTo>
                      <a:lnTo>
                        <a:pt x="695" y="114"/>
                      </a:lnTo>
                      <a:lnTo>
                        <a:pt x="688" y="117"/>
                      </a:lnTo>
                      <a:lnTo>
                        <a:pt x="681" y="118"/>
                      </a:lnTo>
                      <a:lnTo>
                        <a:pt x="679" y="118"/>
                      </a:lnTo>
                      <a:lnTo>
                        <a:pt x="676" y="132"/>
                      </a:lnTo>
                      <a:lnTo>
                        <a:pt x="668" y="141"/>
                      </a:lnTo>
                      <a:lnTo>
                        <a:pt x="662" y="151"/>
                      </a:lnTo>
                      <a:lnTo>
                        <a:pt x="665" y="156"/>
                      </a:lnTo>
                      <a:lnTo>
                        <a:pt x="672" y="164"/>
                      </a:lnTo>
                      <a:lnTo>
                        <a:pt x="675" y="170"/>
                      </a:lnTo>
                      <a:lnTo>
                        <a:pt x="669" y="175"/>
                      </a:lnTo>
                      <a:lnTo>
                        <a:pt x="660" y="185"/>
                      </a:lnTo>
                      <a:lnTo>
                        <a:pt x="651" y="191"/>
                      </a:lnTo>
                      <a:lnTo>
                        <a:pt x="652" y="195"/>
                      </a:lnTo>
                      <a:lnTo>
                        <a:pt x="655" y="200"/>
                      </a:lnTo>
                      <a:lnTo>
                        <a:pt x="655" y="205"/>
                      </a:lnTo>
                      <a:lnTo>
                        <a:pt x="649" y="213"/>
                      </a:lnTo>
                      <a:lnTo>
                        <a:pt x="638" y="224"/>
                      </a:lnTo>
                      <a:lnTo>
                        <a:pt x="630" y="232"/>
                      </a:lnTo>
                      <a:lnTo>
                        <a:pt x="630" y="235"/>
                      </a:lnTo>
                      <a:lnTo>
                        <a:pt x="630" y="238"/>
                      </a:lnTo>
                      <a:lnTo>
                        <a:pt x="630" y="242"/>
                      </a:lnTo>
                      <a:lnTo>
                        <a:pt x="613" y="252"/>
                      </a:lnTo>
                      <a:lnTo>
                        <a:pt x="586" y="259"/>
                      </a:lnTo>
                      <a:lnTo>
                        <a:pt x="556" y="263"/>
                      </a:lnTo>
                      <a:lnTo>
                        <a:pt x="530" y="265"/>
                      </a:lnTo>
                      <a:lnTo>
                        <a:pt x="517" y="266"/>
                      </a:lnTo>
                      <a:lnTo>
                        <a:pt x="511" y="262"/>
                      </a:lnTo>
                      <a:lnTo>
                        <a:pt x="500" y="254"/>
                      </a:lnTo>
                      <a:lnTo>
                        <a:pt x="493" y="250"/>
                      </a:lnTo>
                      <a:lnTo>
                        <a:pt x="471" y="241"/>
                      </a:lnTo>
                      <a:lnTo>
                        <a:pt x="450" y="234"/>
                      </a:lnTo>
                      <a:lnTo>
                        <a:pt x="441" y="218"/>
                      </a:lnTo>
                      <a:lnTo>
                        <a:pt x="434" y="208"/>
                      </a:lnTo>
                      <a:lnTo>
                        <a:pt x="421" y="201"/>
                      </a:lnTo>
                      <a:lnTo>
                        <a:pt x="408" y="193"/>
                      </a:lnTo>
                      <a:lnTo>
                        <a:pt x="401" y="195"/>
                      </a:lnTo>
                      <a:lnTo>
                        <a:pt x="392" y="192"/>
                      </a:lnTo>
                      <a:lnTo>
                        <a:pt x="385" y="194"/>
                      </a:lnTo>
                      <a:lnTo>
                        <a:pt x="378" y="202"/>
                      </a:lnTo>
                      <a:lnTo>
                        <a:pt x="360" y="219"/>
                      </a:lnTo>
                      <a:lnTo>
                        <a:pt x="331" y="235"/>
                      </a:lnTo>
                      <a:lnTo>
                        <a:pt x="290" y="245"/>
                      </a:lnTo>
                      <a:lnTo>
                        <a:pt x="254" y="247"/>
                      </a:lnTo>
                      <a:lnTo>
                        <a:pt x="236" y="246"/>
                      </a:lnTo>
                      <a:lnTo>
                        <a:pt x="233" y="236"/>
                      </a:lnTo>
                      <a:lnTo>
                        <a:pt x="225" y="216"/>
                      </a:lnTo>
                      <a:lnTo>
                        <a:pt x="211" y="198"/>
                      </a:lnTo>
                      <a:close/>
                    </a:path>
                  </a:pathLst>
                </a:custGeom>
                <a:solidFill>
                  <a:srgbClr val="857F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71" name="Freeform 223">
                  <a:extLst>
                    <a:ext uri="{FF2B5EF4-FFF2-40B4-BE49-F238E27FC236}">
                      <a16:creationId xmlns:a16="http://schemas.microsoft.com/office/drawing/2014/main" id="{EE923167-464D-0446-8C25-F95AA85A69B7}"/>
                    </a:ext>
                  </a:extLst>
                </p:cNvPr>
                <p:cNvSpPr>
                  <a:spLocks/>
                </p:cNvSpPr>
                <p:nvPr/>
              </p:nvSpPr>
              <p:spPr bwMode="auto">
                <a:xfrm>
                  <a:off x="4052" y="2313"/>
                  <a:ext cx="46" cy="43"/>
                </a:xfrm>
                <a:custGeom>
                  <a:avLst/>
                  <a:gdLst>
                    <a:gd name="T0" fmla="*/ 8 w 46"/>
                    <a:gd name="T1" fmla="*/ 9 h 43"/>
                    <a:gd name="T2" fmla="*/ 1 w 46"/>
                    <a:gd name="T3" fmla="*/ 20 h 43"/>
                    <a:gd name="T4" fmla="*/ 0 w 46"/>
                    <a:gd name="T5" fmla="*/ 31 h 43"/>
                    <a:gd name="T6" fmla="*/ 4 w 46"/>
                    <a:gd name="T7" fmla="*/ 40 h 43"/>
                    <a:gd name="T8" fmla="*/ 4 w 46"/>
                    <a:gd name="T9" fmla="*/ 40 h 43"/>
                    <a:gd name="T10" fmla="*/ 13 w 46"/>
                    <a:gd name="T11" fmla="*/ 43 h 43"/>
                    <a:gd name="T12" fmla="*/ 24 w 46"/>
                    <a:gd name="T13" fmla="*/ 41 h 43"/>
                    <a:gd name="T14" fmla="*/ 34 w 46"/>
                    <a:gd name="T15" fmla="*/ 33 h 43"/>
                    <a:gd name="T16" fmla="*/ 34 w 46"/>
                    <a:gd name="T17" fmla="*/ 33 h 43"/>
                    <a:gd name="T18" fmla="*/ 42 w 46"/>
                    <a:gd name="T19" fmla="*/ 23 h 43"/>
                    <a:gd name="T20" fmla="*/ 46 w 46"/>
                    <a:gd name="T21" fmla="*/ 12 h 43"/>
                    <a:gd name="T22" fmla="*/ 44 w 46"/>
                    <a:gd name="T23" fmla="*/ 3 h 43"/>
                    <a:gd name="T24" fmla="*/ 44 w 46"/>
                    <a:gd name="T25" fmla="*/ 3 h 43"/>
                    <a:gd name="T26" fmla="*/ 33 w 46"/>
                    <a:gd name="T27" fmla="*/ 0 h 43"/>
                    <a:gd name="T28" fmla="*/ 20 w 46"/>
                    <a:gd name="T29" fmla="*/ 2 h 43"/>
                    <a:gd name="T30" fmla="*/ 8 w 46"/>
                    <a:gd name="T31" fmla="*/ 9 h 43"/>
                    <a:gd name="T32" fmla="*/ 8 w 46"/>
                    <a:gd name="T33" fmla="*/ 9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43">
                      <a:moveTo>
                        <a:pt x="8" y="9"/>
                      </a:moveTo>
                      <a:lnTo>
                        <a:pt x="1" y="20"/>
                      </a:lnTo>
                      <a:lnTo>
                        <a:pt x="0" y="31"/>
                      </a:lnTo>
                      <a:lnTo>
                        <a:pt x="4" y="40"/>
                      </a:lnTo>
                      <a:lnTo>
                        <a:pt x="13" y="43"/>
                      </a:lnTo>
                      <a:lnTo>
                        <a:pt x="24" y="41"/>
                      </a:lnTo>
                      <a:lnTo>
                        <a:pt x="34" y="33"/>
                      </a:lnTo>
                      <a:lnTo>
                        <a:pt x="42" y="23"/>
                      </a:lnTo>
                      <a:lnTo>
                        <a:pt x="46" y="12"/>
                      </a:lnTo>
                      <a:lnTo>
                        <a:pt x="44" y="3"/>
                      </a:lnTo>
                      <a:lnTo>
                        <a:pt x="33" y="0"/>
                      </a:lnTo>
                      <a:lnTo>
                        <a:pt x="20" y="2"/>
                      </a:lnTo>
                      <a:lnTo>
                        <a:pt x="8" y="9"/>
                      </a:lnTo>
                      <a:close/>
                    </a:path>
                  </a:pathLst>
                </a:custGeom>
                <a:solidFill>
                  <a:srgbClr val="D7D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72" name="Freeform 224">
                  <a:extLst>
                    <a:ext uri="{FF2B5EF4-FFF2-40B4-BE49-F238E27FC236}">
                      <a16:creationId xmlns:a16="http://schemas.microsoft.com/office/drawing/2014/main" id="{B9984B8A-DAF8-0F4B-AB9F-A437F2209A58}"/>
                    </a:ext>
                  </a:extLst>
                </p:cNvPr>
                <p:cNvSpPr>
                  <a:spLocks/>
                </p:cNvSpPr>
                <p:nvPr/>
              </p:nvSpPr>
              <p:spPr bwMode="auto">
                <a:xfrm>
                  <a:off x="4062" y="2323"/>
                  <a:ext cx="30" cy="25"/>
                </a:xfrm>
                <a:custGeom>
                  <a:avLst/>
                  <a:gdLst>
                    <a:gd name="T0" fmla="*/ 20 w 30"/>
                    <a:gd name="T1" fmla="*/ 15 h 25"/>
                    <a:gd name="T2" fmla="*/ 11 w 30"/>
                    <a:gd name="T3" fmla="*/ 18 h 25"/>
                    <a:gd name="T4" fmla="*/ 1 w 30"/>
                    <a:gd name="T5" fmla="*/ 18 h 25"/>
                    <a:gd name="T6" fmla="*/ 0 w 30"/>
                    <a:gd name="T7" fmla="*/ 21 h 25"/>
                    <a:gd name="T8" fmla="*/ 0 w 30"/>
                    <a:gd name="T9" fmla="*/ 21 h 25"/>
                    <a:gd name="T10" fmla="*/ 7 w 30"/>
                    <a:gd name="T11" fmla="*/ 25 h 25"/>
                    <a:gd name="T12" fmla="*/ 15 w 30"/>
                    <a:gd name="T13" fmla="*/ 25 h 25"/>
                    <a:gd name="T14" fmla="*/ 22 w 30"/>
                    <a:gd name="T15" fmla="*/ 20 h 25"/>
                    <a:gd name="T16" fmla="*/ 22 w 30"/>
                    <a:gd name="T17" fmla="*/ 20 h 25"/>
                    <a:gd name="T18" fmla="*/ 28 w 30"/>
                    <a:gd name="T19" fmla="*/ 11 h 25"/>
                    <a:gd name="T20" fmla="*/ 30 w 30"/>
                    <a:gd name="T21" fmla="*/ 1 h 25"/>
                    <a:gd name="T22" fmla="*/ 29 w 30"/>
                    <a:gd name="T23" fmla="*/ 0 h 25"/>
                    <a:gd name="T24" fmla="*/ 29 w 30"/>
                    <a:gd name="T25" fmla="*/ 0 h 25"/>
                    <a:gd name="T26" fmla="*/ 28 w 30"/>
                    <a:gd name="T27" fmla="*/ 4 h 25"/>
                    <a:gd name="T28" fmla="*/ 25 w 30"/>
                    <a:gd name="T29" fmla="*/ 9 h 25"/>
                    <a:gd name="T30" fmla="*/ 20 w 30"/>
                    <a:gd name="T31" fmla="*/ 15 h 25"/>
                    <a:gd name="T32" fmla="*/ 20 w 30"/>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25">
                      <a:moveTo>
                        <a:pt x="20" y="15"/>
                      </a:moveTo>
                      <a:lnTo>
                        <a:pt x="11" y="18"/>
                      </a:lnTo>
                      <a:lnTo>
                        <a:pt x="1" y="18"/>
                      </a:lnTo>
                      <a:lnTo>
                        <a:pt x="0" y="21"/>
                      </a:lnTo>
                      <a:lnTo>
                        <a:pt x="7" y="25"/>
                      </a:lnTo>
                      <a:lnTo>
                        <a:pt x="15" y="25"/>
                      </a:lnTo>
                      <a:lnTo>
                        <a:pt x="22" y="20"/>
                      </a:lnTo>
                      <a:lnTo>
                        <a:pt x="28" y="11"/>
                      </a:lnTo>
                      <a:lnTo>
                        <a:pt x="30" y="1"/>
                      </a:lnTo>
                      <a:lnTo>
                        <a:pt x="29" y="0"/>
                      </a:lnTo>
                      <a:lnTo>
                        <a:pt x="28" y="4"/>
                      </a:lnTo>
                      <a:lnTo>
                        <a:pt x="25" y="9"/>
                      </a:lnTo>
                      <a:lnTo>
                        <a:pt x="20" y="15"/>
                      </a:lnTo>
                      <a:close/>
                    </a:path>
                  </a:pathLst>
                </a:custGeom>
                <a:solidFill>
                  <a:srgbClr val="3F3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73" name="Freeform 225">
                  <a:extLst>
                    <a:ext uri="{FF2B5EF4-FFF2-40B4-BE49-F238E27FC236}">
                      <a16:creationId xmlns:a16="http://schemas.microsoft.com/office/drawing/2014/main" id="{0493C563-2870-ED48-BDF3-BE63FA264831}"/>
                    </a:ext>
                  </a:extLst>
                </p:cNvPr>
                <p:cNvSpPr>
                  <a:spLocks/>
                </p:cNvSpPr>
                <p:nvPr/>
              </p:nvSpPr>
              <p:spPr bwMode="auto">
                <a:xfrm>
                  <a:off x="4020" y="2419"/>
                  <a:ext cx="80" cy="54"/>
                </a:xfrm>
                <a:custGeom>
                  <a:avLst/>
                  <a:gdLst>
                    <a:gd name="T0" fmla="*/ 0 w 80"/>
                    <a:gd name="T1" fmla="*/ 0 h 54"/>
                    <a:gd name="T2" fmla="*/ 15 w 80"/>
                    <a:gd name="T3" fmla="*/ 6 h 54"/>
                    <a:gd name="T4" fmla="*/ 47 w 80"/>
                    <a:gd name="T5" fmla="*/ 24 h 54"/>
                    <a:gd name="T6" fmla="*/ 80 w 80"/>
                    <a:gd name="T7" fmla="*/ 54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15" y="6"/>
                      </a:lnTo>
                      <a:lnTo>
                        <a:pt x="47" y="24"/>
                      </a:lnTo>
                      <a:lnTo>
                        <a:pt x="80" y="54"/>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74" name="Freeform 226">
                  <a:extLst>
                    <a:ext uri="{FF2B5EF4-FFF2-40B4-BE49-F238E27FC236}">
                      <a16:creationId xmlns:a16="http://schemas.microsoft.com/office/drawing/2014/main" id="{F67EEA3C-C29A-2A4A-B45A-68055E5EB080}"/>
                    </a:ext>
                  </a:extLst>
                </p:cNvPr>
                <p:cNvSpPr>
                  <a:spLocks/>
                </p:cNvSpPr>
                <p:nvPr/>
              </p:nvSpPr>
              <p:spPr bwMode="auto">
                <a:xfrm>
                  <a:off x="4026" y="2405"/>
                  <a:ext cx="104" cy="22"/>
                </a:xfrm>
                <a:custGeom>
                  <a:avLst/>
                  <a:gdLst>
                    <a:gd name="T0" fmla="*/ 0 w 104"/>
                    <a:gd name="T1" fmla="*/ 0 h 22"/>
                    <a:gd name="T2" fmla="*/ 13 w 104"/>
                    <a:gd name="T3" fmla="*/ 0 h 22"/>
                    <a:gd name="T4" fmla="*/ 42 w 104"/>
                    <a:gd name="T5" fmla="*/ 2 h 22"/>
                    <a:gd name="T6" fmla="*/ 76 w 104"/>
                    <a:gd name="T7" fmla="*/ 8 h 22"/>
                    <a:gd name="T8" fmla="*/ 104 w 104"/>
                    <a:gd name="T9" fmla="*/ 2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22">
                      <a:moveTo>
                        <a:pt x="0" y="0"/>
                      </a:moveTo>
                      <a:lnTo>
                        <a:pt x="13" y="0"/>
                      </a:lnTo>
                      <a:lnTo>
                        <a:pt x="42" y="2"/>
                      </a:lnTo>
                      <a:lnTo>
                        <a:pt x="76" y="8"/>
                      </a:lnTo>
                      <a:lnTo>
                        <a:pt x="104" y="22"/>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75" name="Freeform 227">
                  <a:extLst>
                    <a:ext uri="{FF2B5EF4-FFF2-40B4-BE49-F238E27FC236}">
                      <a16:creationId xmlns:a16="http://schemas.microsoft.com/office/drawing/2014/main" id="{B6BA8310-73E6-D044-870C-F8F19C21C9BF}"/>
                    </a:ext>
                  </a:extLst>
                </p:cNvPr>
                <p:cNvSpPr>
                  <a:spLocks/>
                </p:cNvSpPr>
                <p:nvPr/>
              </p:nvSpPr>
              <p:spPr bwMode="auto">
                <a:xfrm>
                  <a:off x="4033" y="2415"/>
                  <a:ext cx="57" cy="24"/>
                </a:xfrm>
                <a:custGeom>
                  <a:avLst/>
                  <a:gdLst>
                    <a:gd name="T0" fmla="*/ 0 w 57"/>
                    <a:gd name="T1" fmla="*/ 0 h 24"/>
                    <a:gd name="T2" fmla="*/ 11 w 57"/>
                    <a:gd name="T3" fmla="*/ 4 h 24"/>
                    <a:gd name="T4" fmla="*/ 36 w 57"/>
                    <a:gd name="T5" fmla="*/ 13 h 24"/>
                    <a:gd name="T6" fmla="*/ 57 w 57"/>
                    <a:gd name="T7" fmla="*/ 24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24">
                      <a:moveTo>
                        <a:pt x="0" y="0"/>
                      </a:moveTo>
                      <a:lnTo>
                        <a:pt x="11" y="4"/>
                      </a:lnTo>
                      <a:lnTo>
                        <a:pt x="36" y="13"/>
                      </a:lnTo>
                      <a:lnTo>
                        <a:pt x="57" y="24"/>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76" name="Freeform 228">
                  <a:extLst>
                    <a:ext uri="{FF2B5EF4-FFF2-40B4-BE49-F238E27FC236}">
                      <a16:creationId xmlns:a16="http://schemas.microsoft.com/office/drawing/2014/main" id="{E160C4B8-65F1-AB4B-B1A5-DA54381CD320}"/>
                    </a:ext>
                  </a:extLst>
                </p:cNvPr>
                <p:cNvSpPr>
                  <a:spLocks/>
                </p:cNvSpPr>
                <p:nvPr/>
              </p:nvSpPr>
              <p:spPr bwMode="auto">
                <a:xfrm>
                  <a:off x="4021" y="2394"/>
                  <a:ext cx="70" cy="5"/>
                </a:xfrm>
                <a:custGeom>
                  <a:avLst/>
                  <a:gdLst>
                    <a:gd name="T0" fmla="*/ 0 w 70"/>
                    <a:gd name="T1" fmla="*/ 2 h 5"/>
                    <a:gd name="T2" fmla="*/ 14 w 70"/>
                    <a:gd name="T3" fmla="*/ 1 h 5"/>
                    <a:gd name="T4" fmla="*/ 43 w 70"/>
                    <a:gd name="T5" fmla="*/ 0 h 5"/>
                    <a:gd name="T6" fmla="*/ 70 w 70"/>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5">
                      <a:moveTo>
                        <a:pt x="0" y="2"/>
                      </a:moveTo>
                      <a:lnTo>
                        <a:pt x="14" y="1"/>
                      </a:lnTo>
                      <a:lnTo>
                        <a:pt x="43" y="0"/>
                      </a:lnTo>
                      <a:lnTo>
                        <a:pt x="70" y="5"/>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77" name="Freeform 229">
                  <a:extLst>
                    <a:ext uri="{FF2B5EF4-FFF2-40B4-BE49-F238E27FC236}">
                      <a16:creationId xmlns:a16="http://schemas.microsoft.com/office/drawing/2014/main" id="{4B416E00-E49B-B642-8CAC-F481252DCC43}"/>
                    </a:ext>
                  </a:extLst>
                </p:cNvPr>
                <p:cNvSpPr>
                  <a:spLocks/>
                </p:cNvSpPr>
                <p:nvPr/>
              </p:nvSpPr>
              <p:spPr bwMode="auto">
                <a:xfrm>
                  <a:off x="4521" y="2452"/>
                  <a:ext cx="19" cy="63"/>
                </a:xfrm>
                <a:custGeom>
                  <a:avLst/>
                  <a:gdLst>
                    <a:gd name="T0" fmla="*/ 1 w 19"/>
                    <a:gd name="T1" fmla="*/ 63 h 63"/>
                    <a:gd name="T2" fmla="*/ 0 w 19"/>
                    <a:gd name="T3" fmla="*/ 52 h 63"/>
                    <a:gd name="T4" fmla="*/ 1 w 19"/>
                    <a:gd name="T5" fmla="*/ 36 h 63"/>
                    <a:gd name="T6" fmla="*/ 1 w 19"/>
                    <a:gd name="T7" fmla="*/ 25 h 63"/>
                    <a:gd name="T8" fmla="*/ 5 w 19"/>
                    <a:gd name="T9" fmla="*/ 14 h 63"/>
                    <a:gd name="T10" fmla="*/ 11 w 19"/>
                    <a:gd name="T11" fmla="*/ 8 h 63"/>
                    <a:gd name="T12" fmla="*/ 19 w 19"/>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3">
                      <a:moveTo>
                        <a:pt x="1" y="63"/>
                      </a:moveTo>
                      <a:lnTo>
                        <a:pt x="0" y="52"/>
                      </a:lnTo>
                      <a:lnTo>
                        <a:pt x="1" y="36"/>
                      </a:lnTo>
                      <a:lnTo>
                        <a:pt x="1" y="25"/>
                      </a:lnTo>
                      <a:lnTo>
                        <a:pt x="5" y="14"/>
                      </a:lnTo>
                      <a:lnTo>
                        <a:pt x="11" y="8"/>
                      </a:lnTo>
                      <a:lnTo>
                        <a:pt x="19" y="0"/>
                      </a:lnTo>
                    </a:path>
                  </a:pathLst>
                </a:custGeom>
                <a:noFill/>
                <a:ln w="635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78" name="Freeform 230">
                  <a:extLst>
                    <a:ext uri="{FF2B5EF4-FFF2-40B4-BE49-F238E27FC236}">
                      <a16:creationId xmlns:a16="http://schemas.microsoft.com/office/drawing/2014/main" id="{1A8AB2B0-D7AB-6F41-8FF7-FC78C3824B88}"/>
                    </a:ext>
                  </a:extLst>
                </p:cNvPr>
                <p:cNvSpPr>
                  <a:spLocks/>
                </p:cNvSpPr>
                <p:nvPr/>
              </p:nvSpPr>
              <p:spPr bwMode="auto">
                <a:xfrm>
                  <a:off x="4543" y="2459"/>
                  <a:ext cx="8" cy="28"/>
                </a:xfrm>
                <a:custGeom>
                  <a:avLst/>
                  <a:gdLst>
                    <a:gd name="T0" fmla="*/ 1 w 8"/>
                    <a:gd name="T1" fmla="*/ 28 h 28"/>
                    <a:gd name="T2" fmla="*/ 0 w 8"/>
                    <a:gd name="T3" fmla="*/ 23 h 28"/>
                    <a:gd name="T4" fmla="*/ 0 w 8"/>
                    <a:gd name="T5" fmla="*/ 18 h 28"/>
                    <a:gd name="T6" fmla="*/ 1 w 8"/>
                    <a:gd name="T7" fmla="*/ 14 h 28"/>
                    <a:gd name="T8" fmla="*/ 3 w 8"/>
                    <a:gd name="T9" fmla="*/ 9 h 28"/>
                    <a:gd name="T10" fmla="*/ 5 w 8"/>
                    <a:gd name="T11" fmla="*/ 6 h 28"/>
                    <a:gd name="T12" fmla="*/ 8 w 8"/>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28">
                      <a:moveTo>
                        <a:pt x="1" y="28"/>
                      </a:moveTo>
                      <a:lnTo>
                        <a:pt x="0" y="23"/>
                      </a:lnTo>
                      <a:lnTo>
                        <a:pt x="0" y="18"/>
                      </a:lnTo>
                      <a:lnTo>
                        <a:pt x="1" y="14"/>
                      </a:lnTo>
                      <a:lnTo>
                        <a:pt x="3" y="9"/>
                      </a:lnTo>
                      <a:lnTo>
                        <a:pt x="5" y="6"/>
                      </a:lnTo>
                      <a:lnTo>
                        <a:pt x="8" y="0"/>
                      </a:lnTo>
                    </a:path>
                  </a:pathLst>
                </a:custGeom>
                <a:noFill/>
                <a:ln w="635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79" name="Freeform 231">
                  <a:extLst>
                    <a:ext uri="{FF2B5EF4-FFF2-40B4-BE49-F238E27FC236}">
                      <a16:creationId xmlns:a16="http://schemas.microsoft.com/office/drawing/2014/main" id="{8C45680D-E74D-C040-9483-2FA9DBBCF7EC}"/>
                    </a:ext>
                  </a:extLst>
                </p:cNvPr>
                <p:cNvSpPr>
                  <a:spLocks/>
                </p:cNvSpPr>
                <p:nvPr/>
              </p:nvSpPr>
              <p:spPr bwMode="auto">
                <a:xfrm>
                  <a:off x="3980" y="2123"/>
                  <a:ext cx="705" cy="392"/>
                </a:xfrm>
                <a:custGeom>
                  <a:avLst/>
                  <a:gdLst>
                    <a:gd name="T0" fmla="*/ 682 w 705"/>
                    <a:gd name="T1" fmla="*/ 99 h 392"/>
                    <a:gd name="T2" fmla="*/ 634 w 705"/>
                    <a:gd name="T3" fmla="*/ 58 h 392"/>
                    <a:gd name="T4" fmla="*/ 544 w 705"/>
                    <a:gd name="T5" fmla="*/ 11 h 392"/>
                    <a:gd name="T6" fmla="*/ 474 w 705"/>
                    <a:gd name="T7" fmla="*/ 4 h 392"/>
                    <a:gd name="T8" fmla="*/ 356 w 705"/>
                    <a:gd name="T9" fmla="*/ 0 h 392"/>
                    <a:gd name="T10" fmla="*/ 282 w 705"/>
                    <a:gd name="T11" fmla="*/ 20 h 392"/>
                    <a:gd name="T12" fmla="*/ 221 w 705"/>
                    <a:gd name="T13" fmla="*/ 54 h 392"/>
                    <a:gd name="T14" fmla="*/ 208 w 705"/>
                    <a:gd name="T15" fmla="*/ 58 h 392"/>
                    <a:gd name="T16" fmla="*/ 153 w 705"/>
                    <a:gd name="T17" fmla="*/ 75 h 392"/>
                    <a:gd name="T18" fmla="*/ 100 w 705"/>
                    <a:gd name="T19" fmla="*/ 100 h 392"/>
                    <a:gd name="T20" fmla="*/ 34 w 705"/>
                    <a:gd name="T21" fmla="*/ 193 h 392"/>
                    <a:gd name="T22" fmla="*/ 28 w 705"/>
                    <a:gd name="T23" fmla="*/ 230 h 392"/>
                    <a:gd name="T24" fmla="*/ 0 w 705"/>
                    <a:gd name="T25" fmla="*/ 285 h 392"/>
                    <a:gd name="T26" fmla="*/ 10 w 705"/>
                    <a:gd name="T27" fmla="*/ 292 h 392"/>
                    <a:gd name="T28" fmla="*/ 11 w 705"/>
                    <a:gd name="T29" fmla="*/ 292 h 392"/>
                    <a:gd name="T30" fmla="*/ 10 w 705"/>
                    <a:gd name="T31" fmla="*/ 292 h 392"/>
                    <a:gd name="T32" fmla="*/ 18 w 705"/>
                    <a:gd name="T33" fmla="*/ 298 h 392"/>
                    <a:gd name="T34" fmla="*/ 67 w 705"/>
                    <a:gd name="T35" fmla="*/ 298 h 392"/>
                    <a:gd name="T36" fmla="*/ 134 w 705"/>
                    <a:gd name="T37" fmla="*/ 274 h 392"/>
                    <a:gd name="T38" fmla="*/ 147 w 705"/>
                    <a:gd name="T39" fmla="*/ 265 h 392"/>
                    <a:gd name="T40" fmla="*/ 147 w 705"/>
                    <a:gd name="T41" fmla="*/ 274 h 392"/>
                    <a:gd name="T42" fmla="*/ 154 w 705"/>
                    <a:gd name="T43" fmla="*/ 295 h 392"/>
                    <a:gd name="T44" fmla="*/ 174 w 705"/>
                    <a:gd name="T45" fmla="*/ 312 h 392"/>
                    <a:gd name="T46" fmla="*/ 186 w 705"/>
                    <a:gd name="T47" fmla="*/ 302 h 392"/>
                    <a:gd name="T48" fmla="*/ 181 w 705"/>
                    <a:gd name="T49" fmla="*/ 270 h 392"/>
                    <a:gd name="T50" fmla="*/ 213 w 705"/>
                    <a:gd name="T51" fmla="*/ 265 h 392"/>
                    <a:gd name="T52" fmla="*/ 249 w 705"/>
                    <a:gd name="T53" fmla="*/ 269 h 392"/>
                    <a:gd name="T54" fmla="*/ 298 w 705"/>
                    <a:gd name="T55" fmla="*/ 264 h 392"/>
                    <a:gd name="T56" fmla="*/ 321 w 705"/>
                    <a:gd name="T57" fmla="*/ 266 h 392"/>
                    <a:gd name="T58" fmla="*/ 345 w 705"/>
                    <a:gd name="T59" fmla="*/ 261 h 392"/>
                    <a:gd name="T60" fmla="*/ 376 w 705"/>
                    <a:gd name="T61" fmla="*/ 257 h 392"/>
                    <a:gd name="T62" fmla="*/ 410 w 705"/>
                    <a:gd name="T63" fmla="*/ 268 h 392"/>
                    <a:gd name="T64" fmla="*/ 419 w 705"/>
                    <a:gd name="T65" fmla="*/ 265 h 392"/>
                    <a:gd name="T66" fmla="*/ 458 w 705"/>
                    <a:gd name="T67" fmla="*/ 274 h 392"/>
                    <a:gd name="T68" fmla="*/ 496 w 705"/>
                    <a:gd name="T69" fmla="*/ 280 h 392"/>
                    <a:gd name="T70" fmla="*/ 577 w 705"/>
                    <a:gd name="T71" fmla="*/ 293 h 392"/>
                    <a:gd name="T72" fmla="*/ 548 w 705"/>
                    <a:gd name="T73" fmla="*/ 319 h 392"/>
                    <a:gd name="T74" fmla="*/ 531 w 705"/>
                    <a:gd name="T75" fmla="*/ 335 h 392"/>
                    <a:gd name="T76" fmla="*/ 528 w 705"/>
                    <a:gd name="T77" fmla="*/ 368 h 392"/>
                    <a:gd name="T78" fmla="*/ 537 w 705"/>
                    <a:gd name="T79" fmla="*/ 390 h 392"/>
                    <a:gd name="T80" fmla="*/ 548 w 705"/>
                    <a:gd name="T81" fmla="*/ 390 h 392"/>
                    <a:gd name="T82" fmla="*/ 562 w 705"/>
                    <a:gd name="T83" fmla="*/ 362 h 392"/>
                    <a:gd name="T84" fmla="*/ 560 w 705"/>
                    <a:gd name="T85" fmla="*/ 376 h 392"/>
                    <a:gd name="T86" fmla="*/ 575 w 705"/>
                    <a:gd name="T87" fmla="*/ 384 h 392"/>
                    <a:gd name="T88" fmla="*/ 577 w 705"/>
                    <a:gd name="T89" fmla="*/ 358 h 392"/>
                    <a:gd name="T90" fmla="*/ 592 w 705"/>
                    <a:gd name="T91" fmla="*/ 320 h 392"/>
                    <a:gd name="T92" fmla="*/ 596 w 705"/>
                    <a:gd name="T93" fmla="*/ 311 h 392"/>
                    <a:gd name="T94" fmla="*/ 630 w 705"/>
                    <a:gd name="T95" fmla="*/ 269 h 392"/>
                    <a:gd name="T96" fmla="*/ 644 w 705"/>
                    <a:gd name="T97" fmla="*/ 251 h 392"/>
                    <a:gd name="T98" fmla="*/ 653 w 705"/>
                    <a:gd name="T99" fmla="*/ 231 h 392"/>
                    <a:gd name="T100" fmla="*/ 683 w 705"/>
                    <a:gd name="T101" fmla="*/ 209 h 392"/>
                    <a:gd name="T102" fmla="*/ 697 w 705"/>
                    <a:gd name="T103" fmla="*/ 184 h 392"/>
                    <a:gd name="T104" fmla="*/ 705 w 705"/>
                    <a:gd name="T105" fmla="*/ 149 h 392"/>
                    <a:gd name="T106" fmla="*/ 695 w 705"/>
                    <a:gd name="T107" fmla="*/ 114 h 3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05" h="392">
                      <a:moveTo>
                        <a:pt x="695" y="114"/>
                      </a:moveTo>
                      <a:lnTo>
                        <a:pt x="691" y="110"/>
                      </a:lnTo>
                      <a:lnTo>
                        <a:pt x="685" y="102"/>
                      </a:lnTo>
                      <a:lnTo>
                        <a:pt x="682" y="99"/>
                      </a:lnTo>
                      <a:lnTo>
                        <a:pt x="670" y="86"/>
                      </a:lnTo>
                      <a:lnTo>
                        <a:pt x="654" y="73"/>
                      </a:lnTo>
                      <a:lnTo>
                        <a:pt x="634" y="58"/>
                      </a:lnTo>
                      <a:lnTo>
                        <a:pt x="612" y="43"/>
                      </a:lnTo>
                      <a:lnTo>
                        <a:pt x="589" y="31"/>
                      </a:lnTo>
                      <a:lnTo>
                        <a:pt x="566" y="19"/>
                      </a:lnTo>
                      <a:lnTo>
                        <a:pt x="544" y="11"/>
                      </a:lnTo>
                      <a:lnTo>
                        <a:pt x="525" y="7"/>
                      </a:lnTo>
                      <a:lnTo>
                        <a:pt x="503" y="5"/>
                      </a:lnTo>
                      <a:lnTo>
                        <a:pt x="474" y="4"/>
                      </a:lnTo>
                      <a:lnTo>
                        <a:pt x="442" y="2"/>
                      </a:lnTo>
                      <a:lnTo>
                        <a:pt x="410" y="1"/>
                      </a:lnTo>
                      <a:lnTo>
                        <a:pt x="380" y="1"/>
                      </a:lnTo>
                      <a:lnTo>
                        <a:pt x="356" y="0"/>
                      </a:lnTo>
                      <a:lnTo>
                        <a:pt x="340" y="1"/>
                      </a:lnTo>
                      <a:lnTo>
                        <a:pt x="315" y="7"/>
                      </a:lnTo>
                      <a:lnTo>
                        <a:pt x="282" y="20"/>
                      </a:lnTo>
                      <a:lnTo>
                        <a:pt x="252" y="35"/>
                      </a:lnTo>
                      <a:lnTo>
                        <a:pt x="233" y="46"/>
                      </a:lnTo>
                      <a:lnTo>
                        <a:pt x="221" y="54"/>
                      </a:lnTo>
                      <a:lnTo>
                        <a:pt x="211" y="58"/>
                      </a:lnTo>
                      <a:lnTo>
                        <a:pt x="208" y="58"/>
                      </a:lnTo>
                      <a:lnTo>
                        <a:pt x="196" y="62"/>
                      </a:lnTo>
                      <a:lnTo>
                        <a:pt x="173" y="70"/>
                      </a:lnTo>
                      <a:lnTo>
                        <a:pt x="153" y="75"/>
                      </a:lnTo>
                      <a:lnTo>
                        <a:pt x="135" y="80"/>
                      </a:lnTo>
                      <a:lnTo>
                        <a:pt x="114" y="90"/>
                      </a:lnTo>
                      <a:lnTo>
                        <a:pt x="100" y="100"/>
                      </a:lnTo>
                      <a:lnTo>
                        <a:pt x="91" y="114"/>
                      </a:lnTo>
                      <a:lnTo>
                        <a:pt x="69" y="143"/>
                      </a:lnTo>
                      <a:lnTo>
                        <a:pt x="47" y="175"/>
                      </a:lnTo>
                      <a:lnTo>
                        <a:pt x="34" y="193"/>
                      </a:lnTo>
                      <a:lnTo>
                        <a:pt x="29" y="204"/>
                      </a:lnTo>
                      <a:lnTo>
                        <a:pt x="28" y="219"/>
                      </a:lnTo>
                      <a:lnTo>
                        <a:pt x="28" y="230"/>
                      </a:lnTo>
                      <a:lnTo>
                        <a:pt x="23" y="241"/>
                      </a:lnTo>
                      <a:lnTo>
                        <a:pt x="10" y="260"/>
                      </a:lnTo>
                      <a:lnTo>
                        <a:pt x="0" y="285"/>
                      </a:lnTo>
                      <a:lnTo>
                        <a:pt x="1" y="290"/>
                      </a:lnTo>
                      <a:lnTo>
                        <a:pt x="4" y="293"/>
                      </a:lnTo>
                      <a:lnTo>
                        <a:pt x="10" y="292"/>
                      </a:lnTo>
                      <a:lnTo>
                        <a:pt x="11" y="292"/>
                      </a:lnTo>
                      <a:lnTo>
                        <a:pt x="10" y="292"/>
                      </a:lnTo>
                      <a:lnTo>
                        <a:pt x="13" y="294"/>
                      </a:lnTo>
                      <a:lnTo>
                        <a:pt x="18" y="298"/>
                      </a:lnTo>
                      <a:lnTo>
                        <a:pt x="21" y="300"/>
                      </a:lnTo>
                      <a:lnTo>
                        <a:pt x="45" y="309"/>
                      </a:lnTo>
                      <a:lnTo>
                        <a:pt x="67" y="298"/>
                      </a:lnTo>
                      <a:lnTo>
                        <a:pt x="76" y="290"/>
                      </a:lnTo>
                      <a:lnTo>
                        <a:pt x="105" y="290"/>
                      </a:lnTo>
                      <a:lnTo>
                        <a:pt x="134" y="274"/>
                      </a:lnTo>
                      <a:lnTo>
                        <a:pt x="147" y="265"/>
                      </a:lnTo>
                      <a:lnTo>
                        <a:pt x="147" y="274"/>
                      </a:lnTo>
                      <a:lnTo>
                        <a:pt x="148" y="283"/>
                      </a:lnTo>
                      <a:lnTo>
                        <a:pt x="150" y="289"/>
                      </a:lnTo>
                      <a:lnTo>
                        <a:pt x="154" y="295"/>
                      </a:lnTo>
                      <a:lnTo>
                        <a:pt x="158" y="301"/>
                      </a:lnTo>
                      <a:lnTo>
                        <a:pt x="167" y="308"/>
                      </a:lnTo>
                      <a:lnTo>
                        <a:pt x="174" y="312"/>
                      </a:lnTo>
                      <a:lnTo>
                        <a:pt x="180" y="313"/>
                      </a:lnTo>
                      <a:lnTo>
                        <a:pt x="183" y="311"/>
                      </a:lnTo>
                      <a:lnTo>
                        <a:pt x="186" y="302"/>
                      </a:lnTo>
                      <a:lnTo>
                        <a:pt x="186" y="289"/>
                      </a:lnTo>
                      <a:lnTo>
                        <a:pt x="180" y="277"/>
                      </a:lnTo>
                      <a:lnTo>
                        <a:pt x="181" y="270"/>
                      </a:lnTo>
                      <a:lnTo>
                        <a:pt x="189" y="266"/>
                      </a:lnTo>
                      <a:lnTo>
                        <a:pt x="203" y="265"/>
                      </a:lnTo>
                      <a:lnTo>
                        <a:pt x="213" y="265"/>
                      </a:lnTo>
                      <a:lnTo>
                        <a:pt x="222" y="266"/>
                      </a:lnTo>
                      <a:lnTo>
                        <a:pt x="237" y="269"/>
                      </a:lnTo>
                      <a:lnTo>
                        <a:pt x="249" y="269"/>
                      </a:lnTo>
                      <a:lnTo>
                        <a:pt x="266" y="267"/>
                      </a:lnTo>
                      <a:lnTo>
                        <a:pt x="286" y="262"/>
                      </a:lnTo>
                      <a:lnTo>
                        <a:pt x="298" y="264"/>
                      </a:lnTo>
                      <a:lnTo>
                        <a:pt x="310" y="266"/>
                      </a:lnTo>
                      <a:lnTo>
                        <a:pt x="316" y="266"/>
                      </a:lnTo>
                      <a:lnTo>
                        <a:pt x="321" y="266"/>
                      </a:lnTo>
                      <a:lnTo>
                        <a:pt x="326" y="264"/>
                      </a:lnTo>
                      <a:lnTo>
                        <a:pt x="333" y="262"/>
                      </a:lnTo>
                      <a:lnTo>
                        <a:pt x="345" y="261"/>
                      </a:lnTo>
                      <a:lnTo>
                        <a:pt x="360" y="260"/>
                      </a:lnTo>
                      <a:lnTo>
                        <a:pt x="371" y="256"/>
                      </a:lnTo>
                      <a:lnTo>
                        <a:pt x="376" y="257"/>
                      </a:lnTo>
                      <a:lnTo>
                        <a:pt x="387" y="261"/>
                      </a:lnTo>
                      <a:lnTo>
                        <a:pt x="405" y="268"/>
                      </a:lnTo>
                      <a:lnTo>
                        <a:pt x="410" y="268"/>
                      </a:lnTo>
                      <a:lnTo>
                        <a:pt x="416" y="266"/>
                      </a:lnTo>
                      <a:lnTo>
                        <a:pt x="419" y="265"/>
                      </a:lnTo>
                      <a:lnTo>
                        <a:pt x="428" y="267"/>
                      </a:lnTo>
                      <a:lnTo>
                        <a:pt x="446" y="270"/>
                      </a:lnTo>
                      <a:lnTo>
                        <a:pt x="458" y="274"/>
                      </a:lnTo>
                      <a:lnTo>
                        <a:pt x="468" y="277"/>
                      </a:lnTo>
                      <a:lnTo>
                        <a:pt x="484" y="279"/>
                      </a:lnTo>
                      <a:lnTo>
                        <a:pt x="496" y="280"/>
                      </a:lnTo>
                      <a:lnTo>
                        <a:pt x="522" y="284"/>
                      </a:lnTo>
                      <a:lnTo>
                        <a:pt x="558" y="290"/>
                      </a:lnTo>
                      <a:lnTo>
                        <a:pt x="577" y="293"/>
                      </a:lnTo>
                      <a:lnTo>
                        <a:pt x="571" y="298"/>
                      </a:lnTo>
                      <a:lnTo>
                        <a:pt x="559" y="309"/>
                      </a:lnTo>
                      <a:lnTo>
                        <a:pt x="548" y="319"/>
                      </a:lnTo>
                      <a:lnTo>
                        <a:pt x="540" y="327"/>
                      </a:lnTo>
                      <a:lnTo>
                        <a:pt x="533" y="333"/>
                      </a:lnTo>
                      <a:lnTo>
                        <a:pt x="531" y="335"/>
                      </a:lnTo>
                      <a:lnTo>
                        <a:pt x="530" y="347"/>
                      </a:lnTo>
                      <a:lnTo>
                        <a:pt x="528" y="368"/>
                      </a:lnTo>
                      <a:lnTo>
                        <a:pt x="528" y="384"/>
                      </a:lnTo>
                      <a:lnTo>
                        <a:pt x="531" y="388"/>
                      </a:lnTo>
                      <a:lnTo>
                        <a:pt x="537" y="390"/>
                      </a:lnTo>
                      <a:lnTo>
                        <a:pt x="540" y="390"/>
                      </a:lnTo>
                      <a:lnTo>
                        <a:pt x="544" y="392"/>
                      </a:lnTo>
                      <a:lnTo>
                        <a:pt x="548" y="390"/>
                      </a:lnTo>
                      <a:lnTo>
                        <a:pt x="550" y="389"/>
                      </a:lnTo>
                      <a:lnTo>
                        <a:pt x="555" y="364"/>
                      </a:lnTo>
                      <a:lnTo>
                        <a:pt x="562" y="362"/>
                      </a:lnTo>
                      <a:lnTo>
                        <a:pt x="562" y="365"/>
                      </a:lnTo>
                      <a:lnTo>
                        <a:pt x="561" y="370"/>
                      </a:lnTo>
                      <a:lnTo>
                        <a:pt x="560" y="376"/>
                      </a:lnTo>
                      <a:lnTo>
                        <a:pt x="562" y="385"/>
                      </a:lnTo>
                      <a:lnTo>
                        <a:pt x="570" y="385"/>
                      </a:lnTo>
                      <a:lnTo>
                        <a:pt x="575" y="384"/>
                      </a:lnTo>
                      <a:lnTo>
                        <a:pt x="574" y="365"/>
                      </a:lnTo>
                      <a:lnTo>
                        <a:pt x="577" y="358"/>
                      </a:lnTo>
                      <a:lnTo>
                        <a:pt x="583" y="345"/>
                      </a:lnTo>
                      <a:lnTo>
                        <a:pt x="588" y="331"/>
                      </a:lnTo>
                      <a:lnTo>
                        <a:pt x="592" y="320"/>
                      </a:lnTo>
                      <a:lnTo>
                        <a:pt x="595" y="313"/>
                      </a:lnTo>
                      <a:lnTo>
                        <a:pt x="596" y="311"/>
                      </a:lnTo>
                      <a:lnTo>
                        <a:pt x="604" y="301"/>
                      </a:lnTo>
                      <a:lnTo>
                        <a:pt x="619" y="282"/>
                      </a:lnTo>
                      <a:lnTo>
                        <a:pt x="630" y="269"/>
                      </a:lnTo>
                      <a:lnTo>
                        <a:pt x="637" y="262"/>
                      </a:lnTo>
                      <a:lnTo>
                        <a:pt x="642" y="255"/>
                      </a:lnTo>
                      <a:lnTo>
                        <a:pt x="644" y="251"/>
                      </a:lnTo>
                      <a:lnTo>
                        <a:pt x="649" y="246"/>
                      </a:lnTo>
                      <a:lnTo>
                        <a:pt x="656" y="237"/>
                      </a:lnTo>
                      <a:lnTo>
                        <a:pt x="653" y="231"/>
                      </a:lnTo>
                      <a:lnTo>
                        <a:pt x="657" y="225"/>
                      </a:lnTo>
                      <a:lnTo>
                        <a:pt x="673" y="215"/>
                      </a:lnTo>
                      <a:lnTo>
                        <a:pt x="683" y="209"/>
                      </a:lnTo>
                      <a:lnTo>
                        <a:pt x="695" y="190"/>
                      </a:lnTo>
                      <a:lnTo>
                        <a:pt x="697" y="184"/>
                      </a:lnTo>
                      <a:lnTo>
                        <a:pt x="700" y="173"/>
                      </a:lnTo>
                      <a:lnTo>
                        <a:pt x="705" y="164"/>
                      </a:lnTo>
                      <a:lnTo>
                        <a:pt x="705" y="149"/>
                      </a:lnTo>
                      <a:lnTo>
                        <a:pt x="699" y="125"/>
                      </a:lnTo>
                      <a:lnTo>
                        <a:pt x="695" y="114"/>
                      </a:lnTo>
                      <a:close/>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80" name="Freeform 232">
                  <a:extLst>
                    <a:ext uri="{FF2B5EF4-FFF2-40B4-BE49-F238E27FC236}">
                      <a16:creationId xmlns:a16="http://schemas.microsoft.com/office/drawing/2014/main" id="{30F2CED0-8F2B-1743-89D3-5502BF9B91D9}"/>
                    </a:ext>
                  </a:extLst>
                </p:cNvPr>
                <p:cNvSpPr>
                  <a:spLocks/>
                </p:cNvSpPr>
                <p:nvPr/>
              </p:nvSpPr>
              <p:spPr bwMode="auto">
                <a:xfrm>
                  <a:off x="4138" y="2420"/>
                  <a:ext cx="17" cy="18"/>
                </a:xfrm>
                <a:custGeom>
                  <a:avLst/>
                  <a:gdLst>
                    <a:gd name="T0" fmla="*/ 17 w 17"/>
                    <a:gd name="T1" fmla="*/ 18 h 18"/>
                    <a:gd name="T2" fmla="*/ 9 w 17"/>
                    <a:gd name="T3" fmla="*/ 11 h 18"/>
                    <a:gd name="T4" fmla="*/ 3 w 17"/>
                    <a:gd name="T5" fmla="*/ 3 h 18"/>
                    <a:gd name="T6" fmla="*/ 0 w 17"/>
                    <a:gd name="T7" fmla="*/ 0 h 18"/>
                    <a:gd name="T8" fmla="*/ 0 w 17"/>
                    <a:gd name="T9" fmla="*/ 0 h 18"/>
                    <a:gd name="T10" fmla="*/ 17 w 17"/>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8">
                      <a:moveTo>
                        <a:pt x="17" y="18"/>
                      </a:moveTo>
                      <a:lnTo>
                        <a:pt x="9" y="11"/>
                      </a:lnTo>
                      <a:lnTo>
                        <a:pt x="3" y="3"/>
                      </a:lnTo>
                      <a:lnTo>
                        <a:pt x="0" y="0"/>
                      </a:lnTo>
                      <a:lnTo>
                        <a:pt x="17" y="18"/>
                      </a:lnTo>
                      <a:close/>
                    </a:path>
                  </a:pathLst>
                </a:custGeom>
                <a:solidFill>
                  <a:srgbClr val="BFB6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81" name="Freeform 233">
                  <a:extLst>
                    <a:ext uri="{FF2B5EF4-FFF2-40B4-BE49-F238E27FC236}">
                      <a16:creationId xmlns:a16="http://schemas.microsoft.com/office/drawing/2014/main" id="{2A167871-C753-924A-8FBD-EE4AD8564DCB}"/>
                    </a:ext>
                  </a:extLst>
                </p:cNvPr>
                <p:cNvSpPr>
                  <a:spLocks/>
                </p:cNvSpPr>
                <p:nvPr/>
              </p:nvSpPr>
              <p:spPr bwMode="auto">
                <a:xfrm>
                  <a:off x="4136" y="2418"/>
                  <a:ext cx="17" cy="18"/>
                </a:xfrm>
                <a:custGeom>
                  <a:avLst/>
                  <a:gdLst>
                    <a:gd name="T0" fmla="*/ 17 w 17"/>
                    <a:gd name="T1" fmla="*/ 18 h 18"/>
                    <a:gd name="T2" fmla="*/ 9 w 17"/>
                    <a:gd name="T3" fmla="*/ 11 h 18"/>
                    <a:gd name="T4" fmla="*/ 3 w 17"/>
                    <a:gd name="T5" fmla="*/ 3 h 18"/>
                    <a:gd name="T6" fmla="*/ 0 w 17"/>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8">
                      <a:moveTo>
                        <a:pt x="17" y="18"/>
                      </a:moveTo>
                      <a:lnTo>
                        <a:pt x="9" y="11"/>
                      </a:lnTo>
                      <a:lnTo>
                        <a:pt x="3" y="3"/>
                      </a:lnTo>
                      <a:lnTo>
                        <a:pt x="0" y="0"/>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82" name="Line 234">
                  <a:extLst>
                    <a:ext uri="{FF2B5EF4-FFF2-40B4-BE49-F238E27FC236}">
                      <a16:creationId xmlns:a16="http://schemas.microsoft.com/office/drawing/2014/main" id="{A96C5844-C276-F14D-892E-C9DF8C917213}"/>
                    </a:ext>
                  </a:extLst>
                </p:cNvPr>
                <p:cNvSpPr>
                  <a:spLocks noChangeShapeType="1"/>
                </p:cNvSpPr>
                <p:nvPr/>
              </p:nvSpPr>
              <p:spPr bwMode="auto">
                <a:xfrm>
                  <a:off x="4138" y="2420"/>
                  <a:ext cx="1" cy="1"/>
                </a:xfrm>
                <a:prstGeom prst="line">
                  <a:avLst/>
                </a:prstGeom>
                <a:noFill/>
                <a:ln w="1588">
                  <a:solidFill>
                    <a:srgbClr val="3F3229"/>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83" name="Freeform 235">
                  <a:extLst>
                    <a:ext uri="{FF2B5EF4-FFF2-40B4-BE49-F238E27FC236}">
                      <a16:creationId xmlns:a16="http://schemas.microsoft.com/office/drawing/2014/main" id="{888B37DE-36A6-EF4D-B86F-71B3DAACFB79}"/>
                    </a:ext>
                  </a:extLst>
                </p:cNvPr>
                <p:cNvSpPr>
                  <a:spLocks/>
                </p:cNvSpPr>
                <p:nvPr/>
              </p:nvSpPr>
              <p:spPr bwMode="auto">
                <a:xfrm>
                  <a:off x="4146" y="2411"/>
                  <a:ext cx="23" cy="11"/>
                </a:xfrm>
                <a:custGeom>
                  <a:avLst/>
                  <a:gdLst>
                    <a:gd name="T0" fmla="*/ 23 w 23"/>
                    <a:gd name="T1" fmla="*/ 7 h 11"/>
                    <a:gd name="T2" fmla="*/ 22 w 23"/>
                    <a:gd name="T3" fmla="*/ 8 h 11"/>
                    <a:gd name="T4" fmla="*/ 21 w 23"/>
                    <a:gd name="T5" fmla="*/ 10 h 11"/>
                    <a:gd name="T6" fmla="*/ 19 w 23"/>
                    <a:gd name="T7" fmla="*/ 11 h 11"/>
                    <a:gd name="T8" fmla="*/ 10 w 23"/>
                    <a:gd name="T9" fmla="*/ 7 h 11"/>
                    <a:gd name="T10" fmla="*/ 4 w 23"/>
                    <a:gd name="T11" fmla="*/ 2 h 11"/>
                    <a:gd name="T12" fmla="*/ 0 w 2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1">
                      <a:moveTo>
                        <a:pt x="23" y="7"/>
                      </a:moveTo>
                      <a:lnTo>
                        <a:pt x="22" y="8"/>
                      </a:lnTo>
                      <a:lnTo>
                        <a:pt x="21" y="10"/>
                      </a:lnTo>
                      <a:lnTo>
                        <a:pt x="19" y="11"/>
                      </a:lnTo>
                      <a:lnTo>
                        <a:pt x="10" y="7"/>
                      </a:lnTo>
                      <a:lnTo>
                        <a:pt x="4" y="2"/>
                      </a:lnTo>
                      <a:lnTo>
                        <a:pt x="0" y="0"/>
                      </a:lnTo>
                    </a:path>
                  </a:pathLst>
                </a:custGeom>
                <a:noFill/>
                <a:ln w="635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84" name="Line 236">
                  <a:extLst>
                    <a:ext uri="{FF2B5EF4-FFF2-40B4-BE49-F238E27FC236}">
                      <a16:creationId xmlns:a16="http://schemas.microsoft.com/office/drawing/2014/main" id="{F6816648-A99E-E141-9D80-31F4E085926E}"/>
                    </a:ext>
                  </a:extLst>
                </p:cNvPr>
                <p:cNvSpPr>
                  <a:spLocks noChangeShapeType="1"/>
                </p:cNvSpPr>
                <p:nvPr/>
              </p:nvSpPr>
              <p:spPr bwMode="auto">
                <a:xfrm>
                  <a:off x="4149" y="2413"/>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85" name="Freeform 237">
                  <a:extLst>
                    <a:ext uri="{FF2B5EF4-FFF2-40B4-BE49-F238E27FC236}">
                      <a16:creationId xmlns:a16="http://schemas.microsoft.com/office/drawing/2014/main" id="{191FEE77-93F9-994F-9108-D5D79B5ACD2D}"/>
                    </a:ext>
                  </a:extLst>
                </p:cNvPr>
                <p:cNvSpPr>
                  <a:spLocks/>
                </p:cNvSpPr>
                <p:nvPr/>
              </p:nvSpPr>
              <p:spPr bwMode="auto">
                <a:xfrm>
                  <a:off x="4137" y="2408"/>
                  <a:ext cx="31" cy="22"/>
                </a:xfrm>
                <a:custGeom>
                  <a:avLst/>
                  <a:gdLst>
                    <a:gd name="T0" fmla="*/ 31 w 31"/>
                    <a:gd name="T1" fmla="*/ 22 h 22"/>
                    <a:gd name="T2" fmla="*/ 19 w 31"/>
                    <a:gd name="T3" fmla="*/ 20 h 22"/>
                    <a:gd name="T4" fmla="*/ 8 w 31"/>
                    <a:gd name="T5" fmla="*/ 12 h 22"/>
                    <a:gd name="T6" fmla="*/ 0 w 31"/>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2">
                      <a:moveTo>
                        <a:pt x="31" y="22"/>
                      </a:moveTo>
                      <a:lnTo>
                        <a:pt x="19" y="20"/>
                      </a:lnTo>
                      <a:lnTo>
                        <a:pt x="8" y="12"/>
                      </a:lnTo>
                      <a:lnTo>
                        <a:pt x="0" y="0"/>
                      </a:lnTo>
                    </a:path>
                  </a:pathLst>
                </a:custGeom>
                <a:noFill/>
                <a:ln w="635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86" name="Freeform 238">
                  <a:extLst>
                    <a:ext uri="{FF2B5EF4-FFF2-40B4-BE49-F238E27FC236}">
                      <a16:creationId xmlns:a16="http://schemas.microsoft.com/office/drawing/2014/main" id="{E893B41A-2FD9-5F4C-AED9-166E0A87E416}"/>
                    </a:ext>
                  </a:extLst>
                </p:cNvPr>
                <p:cNvSpPr>
                  <a:spLocks/>
                </p:cNvSpPr>
                <p:nvPr/>
              </p:nvSpPr>
              <p:spPr bwMode="auto">
                <a:xfrm>
                  <a:off x="4478" y="2362"/>
                  <a:ext cx="154" cy="94"/>
                </a:xfrm>
                <a:custGeom>
                  <a:avLst/>
                  <a:gdLst>
                    <a:gd name="T0" fmla="*/ 154 w 154"/>
                    <a:gd name="T1" fmla="*/ 0 h 94"/>
                    <a:gd name="T2" fmla="*/ 152 w 154"/>
                    <a:gd name="T3" fmla="*/ 9 h 94"/>
                    <a:gd name="T4" fmla="*/ 147 w 154"/>
                    <a:gd name="T5" fmla="*/ 24 h 94"/>
                    <a:gd name="T6" fmla="*/ 140 w 154"/>
                    <a:gd name="T7" fmla="*/ 32 h 94"/>
                    <a:gd name="T8" fmla="*/ 140 w 154"/>
                    <a:gd name="T9" fmla="*/ 32 h 94"/>
                    <a:gd name="T10" fmla="*/ 126 w 154"/>
                    <a:gd name="T11" fmla="*/ 36 h 94"/>
                    <a:gd name="T12" fmla="*/ 107 w 154"/>
                    <a:gd name="T13" fmla="*/ 43 h 94"/>
                    <a:gd name="T14" fmla="*/ 98 w 154"/>
                    <a:gd name="T15" fmla="*/ 46 h 94"/>
                    <a:gd name="T16" fmla="*/ 98 w 154"/>
                    <a:gd name="T17" fmla="*/ 46 h 94"/>
                    <a:gd name="T18" fmla="*/ 98 w 154"/>
                    <a:gd name="T19" fmla="*/ 46 h 94"/>
                    <a:gd name="T20" fmla="*/ 95 w 154"/>
                    <a:gd name="T21" fmla="*/ 48 h 94"/>
                    <a:gd name="T22" fmla="*/ 89 w 154"/>
                    <a:gd name="T23" fmla="*/ 52 h 94"/>
                    <a:gd name="T24" fmla="*/ 80 w 154"/>
                    <a:gd name="T25" fmla="*/ 58 h 94"/>
                    <a:gd name="T26" fmla="*/ 80 w 154"/>
                    <a:gd name="T27" fmla="*/ 58 h 94"/>
                    <a:gd name="T28" fmla="*/ 67 w 154"/>
                    <a:gd name="T29" fmla="*/ 66 h 94"/>
                    <a:gd name="T30" fmla="*/ 54 w 154"/>
                    <a:gd name="T31" fmla="*/ 74 h 94"/>
                    <a:gd name="T32" fmla="*/ 49 w 154"/>
                    <a:gd name="T33" fmla="*/ 78 h 94"/>
                    <a:gd name="T34" fmla="*/ 49 w 154"/>
                    <a:gd name="T35" fmla="*/ 78 h 94"/>
                    <a:gd name="T36" fmla="*/ 38 w 154"/>
                    <a:gd name="T37" fmla="*/ 94 h 94"/>
                    <a:gd name="T38" fmla="*/ 38 w 154"/>
                    <a:gd name="T39" fmla="*/ 94 h 94"/>
                    <a:gd name="T40" fmla="*/ 33 w 154"/>
                    <a:gd name="T41" fmla="*/ 92 h 94"/>
                    <a:gd name="T42" fmla="*/ 27 w 154"/>
                    <a:gd name="T43" fmla="*/ 88 h 94"/>
                    <a:gd name="T44" fmla="*/ 30 w 154"/>
                    <a:gd name="T45" fmla="*/ 79 h 94"/>
                    <a:gd name="T46" fmla="*/ 30 w 154"/>
                    <a:gd name="T47" fmla="*/ 79 h 94"/>
                    <a:gd name="T48" fmla="*/ 33 w 154"/>
                    <a:gd name="T49" fmla="*/ 74 h 94"/>
                    <a:gd name="T50" fmla="*/ 33 w 154"/>
                    <a:gd name="T51" fmla="*/ 69 h 94"/>
                    <a:gd name="T52" fmla="*/ 33 w 154"/>
                    <a:gd name="T53" fmla="*/ 67 h 94"/>
                    <a:gd name="T54" fmla="*/ 33 w 154"/>
                    <a:gd name="T55" fmla="*/ 67 h 94"/>
                    <a:gd name="T56" fmla="*/ 15 w 154"/>
                    <a:gd name="T57" fmla="*/ 84 h 94"/>
                    <a:gd name="T58" fmla="*/ 6 w 154"/>
                    <a:gd name="T59" fmla="*/ 79 h 94"/>
                    <a:gd name="T60" fmla="*/ 6 w 154"/>
                    <a:gd name="T61" fmla="*/ 79 h 94"/>
                    <a:gd name="T62" fmla="*/ 4 w 154"/>
                    <a:gd name="T63" fmla="*/ 77 h 94"/>
                    <a:gd name="T64" fmla="*/ 0 w 154"/>
                    <a:gd name="T65" fmla="*/ 72 h 94"/>
                    <a:gd name="T66" fmla="*/ 0 w 154"/>
                    <a:gd name="T67" fmla="*/ 66 h 94"/>
                    <a:gd name="T68" fmla="*/ 0 w 154"/>
                    <a:gd name="T69" fmla="*/ 66 h 94"/>
                    <a:gd name="T70" fmla="*/ 5 w 154"/>
                    <a:gd name="T71" fmla="*/ 59 h 94"/>
                    <a:gd name="T72" fmla="*/ 12 w 154"/>
                    <a:gd name="T73" fmla="*/ 51 h 94"/>
                    <a:gd name="T74" fmla="*/ 15 w 154"/>
                    <a:gd name="T75" fmla="*/ 48 h 94"/>
                    <a:gd name="T76" fmla="*/ 15 w 154"/>
                    <a:gd name="T77" fmla="*/ 48 h 94"/>
                    <a:gd name="T78" fmla="*/ 30 w 154"/>
                    <a:gd name="T79" fmla="*/ 29 h 94"/>
                    <a:gd name="T80" fmla="*/ 30 w 154"/>
                    <a:gd name="T81" fmla="*/ 29 h 94"/>
                    <a:gd name="T82" fmla="*/ 33 w 154"/>
                    <a:gd name="T83" fmla="*/ 28 h 94"/>
                    <a:gd name="T84" fmla="*/ 43 w 154"/>
                    <a:gd name="T85" fmla="*/ 27 h 94"/>
                    <a:gd name="T86" fmla="*/ 53 w 154"/>
                    <a:gd name="T87" fmla="*/ 26 h 94"/>
                    <a:gd name="T88" fmla="*/ 53 w 154"/>
                    <a:gd name="T89" fmla="*/ 26 h 94"/>
                    <a:gd name="T90" fmla="*/ 69 w 154"/>
                    <a:gd name="T91" fmla="*/ 25 h 94"/>
                    <a:gd name="T92" fmla="*/ 85 w 154"/>
                    <a:gd name="T93" fmla="*/ 25 h 94"/>
                    <a:gd name="T94" fmla="*/ 93 w 154"/>
                    <a:gd name="T95" fmla="*/ 25 h 94"/>
                    <a:gd name="T96" fmla="*/ 93 w 154"/>
                    <a:gd name="T97" fmla="*/ 25 h 94"/>
                    <a:gd name="T98" fmla="*/ 116 w 154"/>
                    <a:gd name="T99" fmla="*/ 16 h 94"/>
                    <a:gd name="T100" fmla="*/ 122 w 154"/>
                    <a:gd name="T101" fmla="*/ 16 h 94"/>
                    <a:gd name="T102" fmla="*/ 128 w 154"/>
                    <a:gd name="T103" fmla="*/ 10 h 94"/>
                    <a:gd name="T104" fmla="*/ 154 w 154"/>
                    <a:gd name="T105" fmla="*/ 0 h 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4" h="94">
                      <a:moveTo>
                        <a:pt x="154" y="0"/>
                      </a:moveTo>
                      <a:lnTo>
                        <a:pt x="152" y="9"/>
                      </a:lnTo>
                      <a:lnTo>
                        <a:pt x="147" y="24"/>
                      </a:lnTo>
                      <a:lnTo>
                        <a:pt x="140" y="32"/>
                      </a:lnTo>
                      <a:lnTo>
                        <a:pt x="126" y="36"/>
                      </a:lnTo>
                      <a:lnTo>
                        <a:pt x="107" y="43"/>
                      </a:lnTo>
                      <a:lnTo>
                        <a:pt x="98" y="46"/>
                      </a:lnTo>
                      <a:lnTo>
                        <a:pt x="95" y="48"/>
                      </a:lnTo>
                      <a:lnTo>
                        <a:pt x="89" y="52"/>
                      </a:lnTo>
                      <a:lnTo>
                        <a:pt x="80" y="58"/>
                      </a:lnTo>
                      <a:lnTo>
                        <a:pt x="67" y="66"/>
                      </a:lnTo>
                      <a:lnTo>
                        <a:pt x="54" y="74"/>
                      </a:lnTo>
                      <a:lnTo>
                        <a:pt x="49" y="78"/>
                      </a:lnTo>
                      <a:lnTo>
                        <a:pt x="38" y="94"/>
                      </a:lnTo>
                      <a:lnTo>
                        <a:pt x="33" y="92"/>
                      </a:lnTo>
                      <a:lnTo>
                        <a:pt x="27" y="88"/>
                      </a:lnTo>
                      <a:lnTo>
                        <a:pt x="30" y="79"/>
                      </a:lnTo>
                      <a:lnTo>
                        <a:pt x="33" y="74"/>
                      </a:lnTo>
                      <a:lnTo>
                        <a:pt x="33" y="69"/>
                      </a:lnTo>
                      <a:lnTo>
                        <a:pt x="33" y="67"/>
                      </a:lnTo>
                      <a:lnTo>
                        <a:pt x="15" y="84"/>
                      </a:lnTo>
                      <a:lnTo>
                        <a:pt x="6" y="79"/>
                      </a:lnTo>
                      <a:lnTo>
                        <a:pt x="4" y="77"/>
                      </a:lnTo>
                      <a:lnTo>
                        <a:pt x="0" y="72"/>
                      </a:lnTo>
                      <a:lnTo>
                        <a:pt x="0" y="66"/>
                      </a:lnTo>
                      <a:lnTo>
                        <a:pt x="5" y="59"/>
                      </a:lnTo>
                      <a:lnTo>
                        <a:pt x="12" y="51"/>
                      </a:lnTo>
                      <a:lnTo>
                        <a:pt x="15" y="48"/>
                      </a:lnTo>
                      <a:lnTo>
                        <a:pt x="30" y="29"/>
                      </a:lnTo>
                      <a:lnTo>
                        <a:pt x="33" y="28"/>
                      </a:lnTo>
                      <a:lnTo>
                        <a:pt x="43" y="27"/>
                      </a:lnTo>
                      <a:lnTo>
                        <a:pt x="53" y="26"/>
                      </a:lnTo>
                      <a:lnTo>
                        <a:pt x="69" y="25"/>
                      </a:lnTo>
                      <a:lnTo>
                        <a:pt x="85" y="25"/>
                      </a:lnTo>
                      <a:lnTo>
                        <a:pt x="93" y="25"/>
                      </a:lnTo>
                      <a:lnTo>
                        <a:pt x="116" y="16"/>
                      </a:lnTo>
                      <a:lnTo>
                        <a:pt x="122" y="16"/>
                      </a:lnTo>
                      <a:lnTo>
                        <a:pt x="128" y="10"/>
                      </a:lnTo>
                      <a:lnTo>
                        <a:pt x="154" y="0"/>
                      </a:lnTo>
                      <a:close/>
                    </a:path>
                  </a:pathLst>
                </a:custGeom>
                <a:solidFill>
                  <a:srgbClr val="BFB6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87" name="Freeform 239">
                  <a:extLst>
                    <a:ext uri="{FF2B5EF4-FFF2-40B4-BE49-F238E27FC236}">
                      <a16:creationId xmlns:a16="http://schemas.microsoft.com/office/drawing/2014/main" id="{7808FDE0-6715-034C-AB81-AE96FB16208C}"/>
                    </a:ext>
                  </a:extLst>
                </p:cNvPr>
                <p:cNvSpPr>
                  <a:spLocks/>
                </p:cNvSpPr>
                <p:nvPr/>
              </p:nvSpPr>
              <p:spPr bwMode="auto">
                <a:xfrm>
                  <a:off x="4572" y="2358"/>
                  <a:ext cx="56" cy="46"/>
                </a:xfrm>
                <a:custGeom>
                  <a:avLst/>
                  <a:gdLst>
                    <a:gd name="T0" fmla="*/ 56 w 56"/>
                    <a:gd name="T1" fmla="*/ 0 h 46"/>
                    <a:gd name="T2" fmla="*/ 54 w 56"/>
                    <a:gd name="T3" fmla="*/ 8 h 46"/>
                    <a:gd name="T4" fmla="*/ 49 w 56"/>
                    <a:gd name="T5" fmla="*/ 24 h 46"/>
                    <a:gd name="T6" fmla="*/ 41 w 56"/>
                    <a:gd name="T7" fmla="*/ 32 h 46"/>
                    <a:gd name="T8" fmla="*/ 28 w 56"/>
                    <a:gd name="T9" fmla="*/ 36 h 46"/>
                    <a:gd name="T10" fmla="*/ 9 w 56"/>
                    <a:gd name="T11" fmla="*/ 43 h 46"/>
                    <a:gd name="T12" fmla="*/ 0 w 5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46">
                      <a:moveTo>
                        <a:pt x="56" y="0"/>
                      </a:moveTo>
                      <a:lnTo>
                        <a:pt x="54" y="8"/>
                      </a:lnTo>
                      <a:lnTo>
                        <a:pt x="49" y="24"/>
                      </a:lnTo>
                      <a:lnTo>
                        <a:pt x="41" y="32"/>
                      </a:lnTo>
                      <a:lnTo>
                        <a:pt x="28" y="36"/>
                      </a:lnTo>
                      <a:lnTo>
                        <a:pt x="9" y="43"/>
                      </a:lnTo>
                      <a:lnTo>
                        <a:pt x="0" y="46"/>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88" name="Line 240">
                  <a:extLst>
                    <a:ext uri="{FF2B5EF4-FFF2-40B4-BE49-F238E27FC236}">
                      <a16:creationId xmlns:a16="http://schemas.microsoft.com/office/drawing/2014/main" id="{117B036E-695C-4649-8C78-6650590C1189}"/>
                    </a:ext>
                  </a:extLst>
                </p:cNvPr>
                <p:cNvSpPr>
                  <a:spLocks noChangeShapeType="1"/>
                </p:cNvSpPr>
                <p:nvPr/>
              </p:nvSpPr>
              <p:spPr bwMode="auto">
                <a:xfrm>
                  <a:off x="4576" y="2408"/>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89" name="Freeform 241">
                  <a:extLst>
                    <a:ext uri="{FF2B5EF4-FFF2-40B4-BE49-F238E27FC236}">
                      <a16:creationId xmlns:a16="http://schemas.microsoft.com/office/drawing/2014/main" id="{A20E177E-FC90-FE4B-B41E-5DF421BABC9A}"/>
                    </a:ext>
                  </a:extLst>
                </p:cNvPr>
                <p:cNvSpPr>
                  <a:spLocks/>
                </p:cNvSpPr>
                <p:nvPr/>
              </p:nvSpPr>
              <p:spPr bwMode="auto">
                <a:xfrm>
                  <a:off x="4474" y="2368"/>
                  <a:ext cx="128" cy="84"/>
                </a:xfrm>
                <a:custGeom>
                  <a:avLst/>
                  <a:gdLst>
                    <a:gd name="T0" fmla="*/ 98 w 128"/>
                    <a:gd name="T1" fmla="*/ 36 h 84"/>
                    <a:gd name="T2" fmla="*/ 95 w 128"/>
                    <a:gd name="T3" fmla="*/ 38 h 84"/>
                    <a:gd name="T4" fmla="*/ 89 w 128"/>
                    <a:gd name="T5" fmla="*/ 42 h 84"/>
                    <a:gd name="T6" fmla="*/ 80 w 128"/>
                    <a:gd name="T7" fmla="*/ 48 h 84"/>
                    <a:gd name="T8" fmla="*/ 67 w 128"/>
                    <a:gd name="T9" fmla="*/ 56 h 84"/>
                    <a:gd name="T10" fmla="*/ 54 w 128"/>
                    <a:gd name="T11" fmla="*/ 64 h 84"/>
                    <a:gd name="T12" fmla="*/ 49 w 128"/>
                    <a:gd name="T13" fmla="*/ 68 h 84"/>
                    <a:gd name="T14" fmla="*/ 38 w 128"/>
                    <a:gd name="T15" fmla="*/ 84 h 84"/>
                    <a:gd name="T16" fmla="*/ 33 w 128"/>
                    <a:gd name="T17" fmla="*/ 82 h 84"/>
                    <a:gd name="T18" fmla="*/ 27 w 128"/>
                    <a:gd name="T19" fmla="*/ 78 h 84"/>
                    <a:gd name="T20" fmla="*/ 30 w 128"/>
                    <a:gd name="T21" fmla="*/ 69 h 84"/>
                    <a:gd name="T22" fmla="*/ 33 w 128"/>
                    <a:gd name="T23" fmla="*/ 64 h 84"/>
                    <a:gd name="T24" fmla="*/ 33 w 128"/>
                    <a:gd name="T25" fmla="*/ 59 h 84"/>
                    <a:gd name="T26" fmla="*/ 33 w 128"/>
                    <a:gd name="T27" fmla="*/ 56 h 84"/>
                    <a:gd name="T28" fmla="*/ 15 w 128"/>
                    <a:gd name="T29" fmla="*/ 73 h 84"/>
                    <a:gd name="T30" fmla="*/ 6 w 128"/>
                    <a:gd name="T31" fmla="*/ 69 h 84"/>
                    <a:gd name="T32" fmla="*/ 3 w 128"/>
                    <a:gd name="T33" fmla="*/ 67 h 84"/>
                    <a:gd name="T34" fmla="*/ 0 w 128"/>
                    <a:gd name="T35" fmla="*/ 62 h 84"/>
                    <a:gd name="T36" fmla="*/ 0 w 128"/>
                    <a:gd name="T37" fmla="*/ 56 h 84"/>
                    <a:gd name="T38" fmla="*/ 5 w 128"/>
                    <a:gd name="T39" fmla="*/ 49 h 84"/>
                    <a:gd name="T40" fmla="*/ 12 w 128"/>
                    <a:gd name="T41" fmla="*/ 41 h 84"/>
                    <a:gd name="T42" fmla="*/ 15 w 128"/>
                    <a:gd name="T43" fmla="*/ 37 h 84"/>
                    <a:gd name="T44" fmla="*/ 30 w 128"/>
                    <a:gd name="T45" fmla="*/ 19 h 84"/>
                    <a:gd name="T46" fmla="*/ 33 w 128"/>
                    <a:gd name="T47" fmla="*/ 18 h 84"/>
                    <a:gd name="T48" fmla="*/ 42 w 128"/>
                    <a:gd name="T49" fmla="*/ 16 h 84"/>
                    <a:gd name="T50" fmla="*/ 53 w 128"/>
                    <a:gd name="T51" fmla="*/ 15 h 84"/>
                    <a:gd name="T52" fmla="*/ 69 w 128"/>
                    <a:gd name="T53" fmla="*/ 15 h 84"/>
                    <a:gd name="T54" fmla="*/ 85 w 128"/>
                    <a:gd name="T55" fmla="*/ 14 h 84"/>
                    <a:gd name="T56" fmla="*/ 93 w 128"/>
                    <a:gd name="T57" fmla="*/ 14 h 84"/>
                    <a:gd name="T58" fmla="*/ 116 w 128"/>
                    <a:gd name="T59" fmla="*/ 6 h 84"/>
                    <a:gd name="T60" fmla="*/ 122 w 128"/>
                    <a:gd name="T61" fmla="*/ 6 h 84"/>
                    <a:gd name="T62" fmla="*/ 128 w 128"/>
                    <a:gd name="T63" fmla="*/ 0 h 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8" h="84">
                      <a:moveTo>
                        <a:pt x="98" y="36"/>
                      </a:moveTo>
                      <a:lnTo>
                        <a:pt x="95" y="38"/>
                      </a:lnTo>
                      <a:lnTo>
                        <a:pt x="89" y="42"/>
                      </a:lnTo>
                      <a:lnTo>
                        <a:pt x="80" y="48"/>
                      </a:lnTo>
                      <a:lnTo>
                        <a:pt x="67" y="56"/>
                      </a:lnTo>
                      <a:lnTo>
                        <a:pt x="54" y="64"/>
                      </a:lnTo>
                      <a:lnTo>
                        <a:pt x="49" y="68"/>
                      </a:lnTo>
                      <a:lnTo>
                        <a:pt x="38" y="84"/>
                      </a:lnTo>
                      <a:lnTo>
                        <a:pt x="33" y="82"/>
                      </a:lnTo>
                      <a:lnTo>
                        <a:pt x="27" y="78"/>
                      </a:lnTo>
                      <a:lnTo>
                        <a:pt x="30" y="69"/>
                      </a:lnTo>
                      <a:lnTo>
                        <a:pt x="33" y="64"/>
                      </a:lnTo>
                      <a:lnTo>
                        <a:pt x="33" y="59"/>
                      </a:lnTo>
                      <a:lnTo>
                        <a:pt x="33" y="56"/>
                      </a:lnTo>
                      <a:lnTo>
                        <a:pt x="15" y="73"/>
                      </a:lnTo>
                      <a:lnTo>
                        <a:pt x="6" y="69"/>
                      </a:lnTo>
                      <a:lnTo>
                        <a:pt x="3" y="67"/>
                      </a:lnTo>
                      <a:lnTo>
                        <a:pt x="0" y="62"/>
                      </a:lnTo>
                      <a:lnTo>
                        <a:pt x="0" y="56"/>
                      </a:lnTo>
                      <a:lnTo>
                        <a:pt x="5" y="49"/>
                      </a:lnTo>
                      <a:lnTo>
                        <a:pt x="12" y="41"/>
                      </a:lnTo>
                      <a:lnTo>
                        <a:pt x="15" y="37"/>
                      </a:lnTo>
                      <a:lnTo>
                        <a:pt x="30" y="19"/>
                      </a:lnTo>
                      <a:lnTo>
                        <a:pt x="33" y="18"/>
                      </a:lnTo>
                      <a:lnTo>
                        <a:pt x="42" y="16"/>
                      </a:lnTo>
                      <a:lnTo>
                        <a:pt x="53" y="15"/>
                      </a:lnTo>
                      <a:lnTo>
                        <a:pt x="69" y="15"/>
                      </a:lnTo>
                      <a:lnTo>
                        <a:pt x="85" y="14"/>
                      </a:lnTo>
                      <a:lnTo>
                        <a:pt x="93" y="14"/>
                      </a:lnTo>
                      <a:lnTo>
                        <a:pt x="116" y="6"/>
                      </a:lnTo>
                      <a:lnTo>
                        <a:pt x="122" y="6"/>
                      </a:lnTo>
                      <a:lnTo>
                        <a:pt x="128"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90" name="Freeform 242">
                  <a:extLst>
                    <a:ext uri="{FF2B5EF4-FFF2-40B4-BE49-F238E27FC236}">
                      <a16:creationId xmlns:a16="http://schemas.microsoft.com/office/drawing/2014/main" id="{B5A0876A-9D1D-5B47-8771-9D73464E0D2A}"/>
                    </a:ext>
                  </a:extLst>
                </p:cNvPr>
                <p:cNvSpPr>
                  <a:spLocks/>
                </p:cNvSpPr>
                <p:nvPr/>
              </p:nvSpPr>
              <p:spPr bwMode="auto">
                <a:xfrm>
                  <a:off x="4482" y="2398"/>
                  <a:ext cx="50" cy="41"/>
                </a:xfrm>
                <a:custGeom>
                  <a:avLst/>
                  <a:gdLst>
                    <a:gd name="T0" fmla="*/ 0 w 50"/>
                    <a:gd name="T1" fmla="*/ 41 h 41"/>
                    <a:gd name="T2" fmla="*/ 6 w 50"/>
                    <a:gd name="T3" fmla="*/ 31 h 41"/>
                    <a:gd name="T4" fmla="*/ 15 w 50"/>
                    <a:gd name="T5" fmla="*/ 18 h 41"/>
                    <a:gd name="T6" fmla="*/ 22 w 50"/>
                    <a:gd name="T7" fmla="*/ 10 h 41"/>
                    <a:gd name="T8" fmla="*/ 32 w 50"/>
                    <a:gd name="T9" fmla="*/ 3 h 41"/>
                    <a:gd name="T10" fmla="*/ 40 w 50"/>
                    <a:gd name="T11" fmla="*/ 1 h 41"/>
                    <a:gd name="T12" fmla="*/ 50 w 50"/>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1">
                      <a:moveTo>
                        <a:pt x="0" y="41"/>
                      </a:moveTo>
                      <a:lnTo>
                        <a:pt x="6" y="31"/>
                      </a:lnTo>
                      <a:lnTo>
                        <a:pt x="15" y="18"/>
                      </a:lnTo>
                      <a:lnTo>
                        <a:pt x="22" y="10"/>
                      </a:lnTo>
                      <a:lnTo>
                        <a:pt x="32" y="3"/>
                      </a:lnTo>
                      <a:lnTo>
                        <a:pt x="40" y="1"/>
                      </a:lnTo>
                      <a:lnTo>
                        <a:pt x="50" y="0"/>
                      </a:lnTo>
                    </a:path>
                  </a:pathLst>
                </a:custGeom>
                <a:noFill/>
                <a:ln w="635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91" name="Freeform 243">
                  <a:extLst>
                    <a:ext uri="{FF2B5EF4-FFF2-40B4-BE49-F238E27FC236}">
                      <a16:creationId xmlns:a16="http://schemas.microsoft.com/office/drawing/2014/main" id="{710137CE-F1EF-2641-8B23-11E65CFEB5AB}"/>
                    </a:ext>
                  </a:extLst>
                </p:cNvPr>
                <p:cNvSpPr>
                  <a:spLocks/>
                </p:cNvSpPr>
                <p:nvPr/>
              </p:nvSpPr>
              <p:spPr bwMode="auto">
                <a:xfrm>
                  <a:off x="4509" y="2410"/>
                  <a:ext cx="29" cy="17"/>
                </a:xfrm>
                <a:custGeom>
                  <a:avLst/>
                  <a:gdLst>
                    <a:gd name="T0" fmla="*/ 0 w 29"/>
                    <a:gd name="T1" fmla="*/ 17 h 17"/>
                    <a:gd name="T2" fmla="*/ 9 w 29"/>
                    <a:gd name="T3" fmla="*/ 9 h 17"/>
                    <a:gd name="T4" fmla="*/ 20 w 29"/>
                    <a:gd name="T5" fmla="*/ 4 h 17"/>
                    <a:gd name="T6" fmla="*/ 29 w 29"/>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7">
                      <a:moveTo>
                        <a:pt x="0" y="17"/>
                      </a:moveTo>
                      <a:lnTo>
                        <a:pt x="9" y="9"/>
                      </a:lnTo>
                      <a:lnTo>
                        <a:pt x="20" y="4"/>
                      </a:lnTo>
                      <a:lnTo>
                        <a:pt x="29" y="0"/>
                      </a:lnTo>
                    </a:path>
                  </a:pathLst>
                </a:custGeom>
                <a:noFill/>
                <a:ln w="635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92" name="Freeform 244">
                  <a:extLst>
                    <a:ext uri="{FF2B5EF4-FFF2-40B4-BE49-F238E27FC236}">
                      <a16:creationId xmlns:a16="http://schemas.microsoft.com/office/drawing/2014/main" id="{F8867E72-5887-B743-9D83-F0E25122B0DF}"/>
                    </a:ext>
                  </a:extLst>
                </p:cNvPr>
                <p:cNvSpPr>
                  <a:spLocks/>
                </p:cNvSpPr>
                <p:nvPr/>
              </p:nvSpPr>
              <p:spPr bwMode="auto">
                <a:xfrm>
                  <a:off x="4487" y="2203"/>
                  <a:ext cx="114" cy="160"/>
                </a:xfrm>
                <a:custGeom>
                  <a:avLst/>
                  <a:gdLst>
                    <a:gd name="T0" fmla="*/ 114 w 114"/>
                    <a:gd name="T1" fmla="*/ 159 h 160"/>
                    <a:gd name="T2" fmla="*/ 102 w 114"/>
                    <a:gd name="T3" fmla="*/ 160 h 160"/>
                    <a:gd name="T4" fmla="*/ 92 w 114"/>
                    <a:gd name="T5" fmla="*/ 160 h 160"/>
                    <a:gd name="T6" fmla="*/ 79 w 114"/>
                    <a:gd name="T7" fmla="*/ 158 h 160"/>
                    <a:gd name="T8" fmla="*/ 54 w 114"/>
                    <a:gd name="T9" fmla="*/ 151 h 160"/>
                    <a:gd name="T10" fmla="*/ 33 w 114"/>
                    <a:gd name="T11" fmla="*/ 137 h 160"/>
                    <a:gd name="T12" fmla="*/ 14 w 114"/>
                    <a:gd name="T13" fmla="*/ 119 h 160"/>
                    <a:gd name="T14" fmla="*/ 8 w 114"/>
                    <a:gd name="T15" fmla="*/ 110 h 160"/>
                    <a:gd name="T16" fmla="*/ 0 w 114"/>
                    <a:gd name="T17" fmla="*/ 86 h 160"/>
                    <a:gd name="T18" fmla="*/ 1 w 114"/>
                    <a:gd name="T19" fmla="*/ 52 h 160"/>
                    <a:gd name="T20" fmla="*/ 4 w 114"/>
                    <a:gd name="T21" fmla="*/ 30 h 160"/>
                    <a:gd name="T22" fmla="*/ 7 w 114"/>
                    <a:gd name="T23" fmla="*/ 16 h 160"/>
                    <a:gd name="T24" fmla="*/ 23 w 114"/>
                    <a:gd name="T25" fmla="*/ 0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60">
                      <a:moveTo>
                        <a:pt x="114" y="159"/>
                      </a:moveTo>
                      <a:lnTo>
                        <a:pt x="102" y="160"/>
                      </a:lnTo>
                      <a:lnTo>
                        <a:pt x="92" y="160"/>
                      </a:lnTo>
                      <a:lnTo>
                        <a:pt x="79" y="158"/>
                      </a:lnTo>
                      <a:lnTo>
                        <a:pt x="54" y="151"/>
                      </a:lnTo>
                      <a:lnTo>
                        <a:pt x="33" y="137"/>
                      </a:lnTo>
                      <a:lnTo>
                        <a:pt x="14" y="119"/>
                      </a:lnTo>
                      <a:lnTo>
                        <a:pt x="8" y="110"/>
                      </a:lnTo>
                      <a:lnTo>
                        <a:pt x="0" y="86"/>
                      </a:lnTo>
                      <a:lnTo>
                        <a:pt x="1" y="52"/>
                      </a:lnTo>
                      <a:lnTo>
                        <a:pt x="4" y="30"/>
                      </a:lnTo>
                      <a:lnTo>
                        <a:pt x="7" y="16"/>
                      </a:lnTo>
                      <a:lnTo>
                        <a:pt x="23"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93" name="Freeform 245">
                  <a:extLst>
                    <a:ext uri="{FF2B5EF4-FFF2-40B4-BE49-F238E27FC236}">
                      <a16:creationId xmlns:a16="http://schemas.microsoft.com/office/drawing/2014/main" id="{F1B0A69A-EF61-5B4C-A439-81EE16B246AE}"/>
                    </a:ext>
                  </a:extLst>
                </p:cNvPr>
                <p:cNvSpPr>
                  <a:spLocks/>
                </p:cNvSpPr>
                <p:nvPr/>
              </p:nvSpPr>
              <p:spPr bwMode="auto">
                <a:xfrm>
                  <a:off x="4102" y="2173"/>
                  <a:ext cx="93" cy="105"/>
                </a:xfrm>
                <a:custGeom>
                  <a:avLst/>
                  <a:gdLst>
                    <a:gd name="T0" fmla="*/ 42 w 93"/>
                    <a:gd name="T1" fmla="*/ 80 h 105"/>
                    <a:gd name="T2" fmla="*/ 44 w 93"/>
                    <a:gd name="T3" fmla="*/ 70 h 105"/>
                    <a:gd name="T4" fmla="*/ 42 w 93"/>
                    <a:gd name="T5" fmla="*/ 58 h 105"/>
                    <a:gd name="T6" fmla="*/ 40 w 93"/>
                    <a:gd name="T7" fmla="*/ 49 h 105"/>
                    <a:gd name="T8" fmla="*/ 40 w 93"/>
                    <a:gd name="T9" fmla="*/ 49 h 105"/>
                    <a:gd name="T10" fmla="*/ 40 w 93"/>
                    <a:gd name="T11" fmla="*/ 44 h 105"/>
                    <a:gd name="T12" fmla="*/ 47 w 93"/>
                    <a:gd name="T13" fmla="*/ 58 h 105"/>
                    <a:gd name="T14" fmla="*/ 51 w 93"/>
                    <a:gd name="T15" fmla="*/ 72 h 105"/>
                    <a:gd name="T16" fmla="*/ 51 w 93"/>
                    <a:gd name="T17" fmla="*/ 72 h 105"/>
                    <a:gd name="T18" fmla="*/ 50 w 93"/>
                    <a:gd name="T19" fmla="*/ 80 h 105"/>
                    <a:gd name="T20" fmla="*/ 47 w 93"/>
                    <a:gd name="T21" fmla="*/ 87 h 105"/>
                    <a:gd name="T22" fmla="*/ 42 w 93"/>
                    <a:gd name="T23" fmla="*/ 98 h 105"/>
                    <a:gd name="T24" fmla="*/ 42 w 93"/>
                    <a:gd name="T25" fmla="*/ 98 h 105"/>
                    <a:gd name="T26" fmla="*/ 44 w 93"/>
                    <a:gd name="T27" fmla="*/ 105 h 105"/>
                    <a:gd name="T28" fmla="*/ 53 w 93"/>
                    <a:gd name="T29" fmla="*/ 104 h 105"/>
                    <a:gd name="T30" fmla="*/ 58 w 93"/>
                    <a:gd name="T31" fmla="*/ 102 h 105"/>
                    <a:gd name="T32" fmla="*/ 58 w 93"/>
                    <a:gd name="T33" fmla="*/ 102 h 105"/>
                    <a:gd name="T34" fmla="*/ 58 w 93"/>
                    <a:gd name="T35" fmla="*/ 102 h 105"/>
                    <a:gd name="T36" fmla="*/ 57 w 93"/>
                    <a:gd name="T37" fmla="*/ 99 h 105"/>
                    <a:gd name="T38" fmla="*/ 58 w 93"/>
                    <a:gd name="T39" fmla="*/ 93 h 105"/>
                    <a:gd name="T40" fmla="*/ 64 w 93"/>
                    <a:gd name="T41" fmla="*/ 90 h 105"/>
                    <a:gd name="T42" fmla="*/ 64 w 93"/>
                    <a:gd name="T43" fmla="*/ 90 h 105"/>
                    <a:gd name="T44" fmla="*/ 76 w 93"/>
                    <a:gd name="T45" fmla="*/ 84 h 105"/>
                    <a:gd name="T46" fmla="*/ 88 w 93"/>
                    <a:gd name="T47" fmla="*/ 72 h 105"/>
                    <a:gd name="T48" fmla="*/ 92 w 93"/>
                    <a:gd name="T49" fmla="*/ 63 h 105"/>
                    <a:gd name="T50" fmla="*/ 92 w 93"/>
                    <a:gd name="T51" fmla="*/ 63 h 105"/>
                    <a:gd name="T52" fmla="*/ 92 w 93"/>
                    <a:gd name="T53" fmla="*/ 49 h 105"/>
                    <a:gd name="T54" fmla="*/ 93 w 93"/>
                    <a:gd name="T55" fmla="*/ 29 h 105"/>
                    <a:gd name="T56" fmla="*/ 90 w 93"/>
                    <a:gd name="T57" fmla="*/ 12 h 105"/>
                    <a:gd name="T58" fmla="*/ 90 w 93"/>
                    <a:gd name="T59" fmla="*/ 12 h 105"/>
                    <a:gd name="T60" fmla="*/ 82 w 93"/>
                    <a:gd name="T61" fmla="*/ 4 h 105"/>
                    <a:gd name="T62" fmla="*/ 69 w 93"/>
                    <a:gd name="T63" fmla="*/ 0 h 105"/>
                    <a:gd name="T64" fmla="*/ 39 w 93"/>
                    <a:gd name="T65" fmla="*/ 3 h 105"/>
                    <a:gd name="T66" fmla="*/ 39 w 93"/>
                    <a:gd name="T67" fmla="*/ 3 h 105"/>
                    <a:gd name="T68" fmla="*/ 11 w 93"/>
                    <a:gd name="T69" fmla="*/ 23 h 105"/>
                    <a:gd name="T70" fmla="*/ 1 w 93"/>
                    <a:gd name="T71" fmla="*/ 52 h 105"/>
                    <a:gd name="T72" fmla="*/ 0 w 93"/>
                    <a:gd name="T73" fmla="*/ 68 h 105"/>
                    <a:gd name="T74" fmla="*/ 0 w 93"/>
                    <a:gd name="T75" fmla="*/ 68 h 105"/>
                    <a:gd name="T76" fmla="*/ 3 w 93"/>
                    <a:gd name="T77" fmla="*/ 74 h 105"/>
                    <a:gd name="T78" fmla="*/ 8 w 93"/>
                    <a:gd name="T79" fmla="*/ 79 h 105"/>
                    <a:gd name="T80" fmla="*/ 13 w 93"/>
                    <a:gd name="T81" fmla="*/ 82 h 105"/>
                    <a:gd name="T82" fmla="*/ 13 w 93"/>
                    <a:gd name="T83" fmla="*/ 82 h 105"/>
                    <a:gd name="T84" fmla="*/ 19 w 93"/>
                    <a:gd name="T85" fmla="*/ 85 h 105"/>
                    <a:gd name="T86" fmla="*/ 24 w 93"/>
                    <a:gd name="T87" fmla="*/ 90 h 105"/>
                    <a:gd name="T88" fmla="*/ 25 w 93"/>
                    <a:gd name="T89" fmla="*/ 94 h 105"/>
                    <a:gd name="T90" fmla="*/ 25 w 93"/>
                    <a:gd name="T91" fmla="*/ 94 h 105"/>
                    <a:gd name="T92" fmla="*/ 29 w 93"/>
                    <a:gd name="T93" fmla="*/ 92 h 105"/>
                    <a:gd name="T94" fmla="*/ 31 w 93"/>
                    <a:gd name="T95" fmla="*/ 89 h 105"/>
                    <a:gd name="T96" fmla="*/ 33 w 93"/>
                    <a:gd name="T97" fmla="*/ 85 h 105"/>
                    <a:gd name="T98" fmla="*/ 33 w 93"/>
                    <a:gd name="T99" fmla="*/ 85 h 105"/>
                    <a:gd name="T100" fmla="*/ 34 w 93"/>
                    <a:gd name="T101" fmla="*/ 82 h 105"/>
                    <a:gd name="T102" fmla="*/ 34 w 93"/>
                    <a:gd name="T103" fmla="*/ 79 h 105"/>
                    <a:gd name="T104" fmla="*/ 34 w 93"/>
                    <a:gd name="T105" fmla="*/ 75 h 105"/>
                    <a:gd name="T106" fmla="*/ 34 w 93"/>
                    <a:gd name="T107" fmla="*/ 75 h 105"/>
                    <a:gd name="T108" fmla="*/ 32 w 93"/>
                    <a:gd name="T109" fmla="*/ 72 h 105"/>
                    <a:gd name="T110" fmla="*/ 30 w 93"/>
                    <a:gd name="T111" fmla="*/ 69 h 105"/>
                    <a:gd name="T112" fmla="*/ 28 w 93"/>
                    <a:gd name="T113" fmla="*/ 66 h 105"/>
                    <a:gd name="T114" fmla="*/ 28 w 93"/>
                    <a:gd name="T115" fmla="*/ 66 h 105"/>
                    <a:gd name="T116" fmla="*/ 29 w 93"/>
                    <a:gd name="T117" fmla="*/ 63 h 105"/>
                    <a:gd name="T118" fmla="*/ 31 w 93"/>
                    <a:gd name="T119" fmla="*/ 59 h 105"/>
                    <a:gd name="T120" fmla="*/ 35 w 93"/>
                    <a:gd name="T121" fmla="*/ 57 h 105"/>
                    <a:gd name="T122" fmla="*/ 42 w 93"/>
                    <a:gd name="T123" fmla="*/ 80 h 1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3" h="105">
                      <a:moveTo>
                        <a:pt x="42" y="80"/>
                      </a:moveTo>
                      <a:lnTo>
                        <a:pt x="44" y="70"/>
                      </a:lnTo>
                      <a:lnTo>
                        <a:pt x="42" y="58"/>
                      </a:lnTo>
                      <a:lnTo>
                        <a:pt x="40" y="49"/>
                      </a:lnTo>
                      <a:lnTo>
                        <a:pt x="40" y="44"/>
                      </a:lnTo>
                      <a:lnTo>
                        <a:pt x="47" y="58"/>
                      </a:lnTo>
                      <a:lnTo>
                        <a:pt x="51" y="72"/>
                      </a:lnTo>
                      <a:lnTo>
                        <a:pt x="50" y="80"/>
                      </a:lnTo>
                      <a:lnTo>
                        <a:pt x="47" y="87"/>
                      </a:lnTo>
                      <a:lnTo>
                        <a:pt x="42" y="98"/>
                      </a:lnTo>
                      <a:lnTo>
                        <a:pt x="44" y="105"/>
                      </a:lnTo>
                      <a:lnTo>
                        <a:pt x="53" y="104"/>
                      </a:lnTo>
                      <a:lnTo>
                        <a:pt x="58" y="102"/>
                      </a:lnTo>
                      <a:lnTo>
                        <a:pt x="57" y="99"/>
                      </a:lnTo>
                      <a:lnTo>
                        <a:pt x="58" y="93"/>
                      </a:lnTo>
                      <a:lnTo>
                        <a:pt x="64" y="90"/>
                      </a:lnTo>
                      <a:lnTo>
                        <a:pt x="76" y="84"/>
                      </a:lnTo>
                      <a:lnTo>
                        <a:pt x="88" y="72"/>
                      </a:lnTo>
                      <a:lnTo>
                        <a:pt x="92" y="63"/>
                      </a:lnTo>
                      <a:lnTo>
                        <a:pt x="92" y="49"/>
                      </a:lnTo>
                      <a:lnTo>
                        <a:pt x="93" y="29"/>
                      </a:lnTo>
                      <a:lnTo>
                        <a:pt x="90" y="12"/>
                      </a:lnTo>
                      <a:lnTo>
                        <a:pt x="82" y="4"/>
                      </a:lnTo>
                      <a:lnTo>
                        <a:pt x="69" y="0"/>
                      </a:lnTo>
                      <a:lnTo>
                        <a:pt x="39" y="3"/>
                      </a:lnTo>
                      <a:lnTo>
                        <a:pt x="11" y="23"/>
                      </a:lnTo>
                      <a:lnTo>
                        <a:pt x="1" y="52"/>
                      </a:lnTo>
                      <a:lnTo>
                        <a:pt x="0" y="68"/>
                      </a:lnTo>
                      <a:lnTo>
                        <a:pt x="3" y="74"/>
                      </a:lnTo>
                      <a:lnTo>
                        <a:pt x="8" y="79"/>
                      </a:lnTo>
                      <a:lnTo>
                        <a:pt x="13" y="82"/>
                      </a:lnTo>
                      <a:lnTo>
                        <a:pt x="19" y="85"/>
                      </a:lnTo>
                      <a:lnTo>
                        <a:pt x="24" y="90"/>
                      </a:lnTo>
                      <a:lnTo>
                        <a:pt x="25" y="94"/>
                      </a:lnTo>
                      <a:lnTo>
                        <a:pt x="29" y="92"/>
                      </a:lnTo>
                      <a:lnTo>
                        <a:pt x="31" y="89"/>
                      </a:lnTo>
                      <a:lnTo>
                        <a:pt x="33" y="85"/>
                      </a:lnTo>
                      <a:lnTo>
                        <a:pt x="34" y="82"/>
                      </a:lnTo>
                      <a:lnTo>
                        <a:pt x="34" y="79"/>
                      </a:lnTo>
                      <a:lnTo>
                        <a:pt x="34" y="75"/>
                      </a:lnTo>
                      <a:lnTo>
                        <a:pt x="32" y="72"/>
                      </a:lnTo>
                      <a:lnTo>
                        <a:pt x="30" y="69"/>
                      </a:lnTo>
                      <a:lnTo>
                        <a:pt x="28" y="66"/>
                      </a:lnTo>
                      <a:lnTo>
                        <a:pt x="29" y="63"/>
                      </a:lnTo>
                      <a:lnTo>
                        <a:pt x="31" y="59"/>
                      </a:lnTo>
                      <a:lnTo>
                        <a:pt x="35" y="57"/>
                      </a:lnTo>
                      <a:lnTo>
                        <a:pt x="42" y="80"/>
                      </a:lnTo>
                      <a:close/>
                    </a:path>
                  </a:pathLst>
                </a:custGeom>
                <a:solidFill>
                  <a:srgbClr val="B9A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94" name="Freeform 246">
                  <a:extLst>
                    <a:ext uri="{FF2B5EF4-FFF2-40B4-BE49-F238E27FC236}">
                      <a16:creationId xmlns:a16="http://schemas.microsoft.com/office/drawing/2014/main" id="{713392F0-9714-704E-8101-46FB1A069A91}"/>
                    </a:ext>
                  </a:extLst>
                </p:cNvPr>
                <p:cNvSpPr>
                  <a:spLocks/>
                </p:cNvSpPr>
                <p:nvPr/>
              </p:nvSpPr>
              <p:spPr bwMode="auto">
                <a:xfrm>
                  <a:off x="4118" y="2200"/>
                  <a:ext cx="50" cy="51"/>
                </a:xfrm>
                <a:custGeom>
                  <a:avLst/>
                  <a:gdLst>
                    <a:gd name="T0" fmla="*/ 6 w 50"/>
                    <a:gd name="T1" fmla="*/ 43 h 51"/>
                    <a:gd name="T2" fmla="*/ 4 w 50"/>
                    <a:gd name="T3" fmla="*/ 39 h 51"/>
                    <a:gd name="T4" fmla="*/ 0 w 50"/>
                    <a:gd name="T5" fmla="*/ 30 h 51"/>
                    <a:gd name="T6" fmla="*/ 3 w 50"/>
                    <a:gd name="T7" fmla="*/ 18 h 51"/>
                    <a:gd name="T8" fmla="*/ 3 w 50"/>
                    <a:gd name="T9" fmla="*/ 18 h 51"/>
                    <a:gd name="T10" fmla="*/ 12 w 50"/>
                    <a:gd name="T11" fmla="*/ 6 h 51"/>
                    <a:gd name="T12" fmla="*/ 20 w 50"/>
                    <a:gd name="T13" fmla="*/ 0 h 51"/>
                    <a:gd name="T14" fmla="*/ 27 w 50"/>
                    <a:gd name="T15" fmla="*/ 0 h 51"/>
                    <a:gd name="T16" fmla="*/ 27 w 50"/>
                    <a:gd name="T17" fmla="*/ 0 h 51"/>
                    <a:gd name="T18" fmla="*/ 42 w 50"/>
                    <a:gd name="T19" fmla="*/ 11 h 51"/>
                    <a:gd name="T20" fmla="*/ 48 w 50"/>
                    <a:gd name="T21" fmla="*/ 23 h 51"/>
                    <a:gd name="T22" fmla="*/ 50 w 50"/>
                    <a:gd name="T23" fmla="*/ 29 h 51"/>
                    <a:gd name="T24" fmla="*/ 50 w 50"/>
                    <a:gd name="T25" fmla="*/ 29 h 51"/>
                    <a:gd name="T26" fmla="*/ 38 w 50"/>
                    <a:gd name="T27" fmla="*/ 51 h 51"/>
                    <a:gd name="T28" fmla="*/ 38 w 50"/>
                    <a:gd name="T29" fmla="*/ 51 h 51"/>
                    <a:gd name="T30" fmla="*/ 38 w 50"/>
                    <a:gd name="T31" fmla="*/ 42 h 51"/>
                    <a:gd name="T32" fmla="*/ 37 w 50"/>
                    <a:gd name="T33" fmla="*/ 26 h 51"/>
                    <a:gd name="T34" fmla="*/ 27 w 50"/>
                    <a:gd name="T35" fmla="*/ 14 h 51"/>
                    <a:gd name="T36" fmla="*/ 27 w 50"/>
                    <a:gd name="T37" fmla="*/ 14 h 51"/>
                    <a:gd name="T38" fmla="*/ 16 w 50"/>
                    <a:gd name="T39" fmla="*/ 19 h 51"/>
                    <a:gd name="T40" fmla="*/ 7 w 50"/>
                    <a:gd name="T41" fmla="*/ 33 h 51"/>
                    <a:gd name="T42" fmla="*/ 6 w 50"/>
                    <a:gd name="T43" fmla="*/ 43 h 51"/>
                    <a:gd name="T44" fmla="*/ 6 w 50"/>
                    <a:gd name="T45" fmla="*/ 43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 h="51">
                      <a:moveTo>
                        <a:pt x="6" y="43"/>
                      </a:moveTo>
                      <a:lnTo>
                        <a:pt x="4" y="39"/>
                      </a:lnTo>
                      <a:lnTo>
                        <a:pt x="0" y="30"/>
                      </a:lnTo>
                      <a:lnTo>
                        <a:pt x="3" y="18"/>
                      </a:lnTo>
                      <a:lnTo>
                        <a:pt x="12" y="6"/>
                      </a:lnTo>
                      <a:lnTo>
                        <a:pt x="20" y="0"/>
                      </a:lnTo>
                      <a:lnTo>
                        <a:pt x="27" y="0"/>
                      </a:lnTo>
                      <a:lnTo>
                        <a:pt x="42" y="11"/>
                      </a:lnTo>
                      <a:lnTo>
                        <a:pt x="48" y="23"/>
                      </a:lnTo>
                      <a:lnTo>
                        <a:pt x="50" y="29"/>
                      </a:lnTo>
                      <a:lnTo>
                        <a:pt x="38" y="51"/>
                      </a:lnTo>
                      <a:lnTo>
                        <a:pt x="38" y="42"/>
                      </a:lnTo>
                      <a:lnTo>
                        <a:pt x="37" y="26"/>
                      </a:lnTo>
                      <a:lnTo>
                        <a:pt x="27" y="14"/>
                      </a:lnTo>
                      <a:lnTo>
                        <a:pt x="16" y="19"/>
                      </a:lnTo>
                      <a:lnTo>
                        <a:pt x="7" y="33"/>
                      </a:lnTo>
                      <a:lnTo>
                        <a:pt x="6" y="43"/>
                      </a:lnTo>
                      <a:close/>
                    </a:path>
                  </a:pathLst>
                </a:custGeom>
                <a:solidFill>
                  <a:srgbClr val="8F82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95" name="Freeform 247">
                  <a:extLst>
                    <a:ext uri="{FF2B5EF4-FFF2-40B4-BE49-F238E27FC236}">
                      <a16:creationId xmlns:a16="http://schemas.microsoft.com/office/drawing/2014/main" id="{FF17BEDF-3294-9A46-BA7C-A56C72E753B4}"/>
                    </a:ext>
                  </a:extLst>
                </p:cNvPr>
                <p:cNvSpPr>
                  <a:spLocks/>
                </p:cNvSpPr>
                <p:nvPr/>
              </p:nvSpPr>
              <p:spPr bwMode="auto">
                <a:xfrm>
                  <a:off x="4662" y="2237"/>
                  <a:ext cx="375" cy="391"/>
                </a:xfrm>
                <a:custGeom>
                  <a:avLst/>
                  <a:gdLst>
                    <a:gd name="T0" fmla="*/ 41 w 375"/>
                    <a:gd name="T1" fmla="*/ 21 h 391"/>
                    <a:gd name="T2" fmla="*/ 86 w 375"/>
                    <a:gd name="T3" fmla="*/ 67 h 391"/>
                    <a:gd name="T4" fmla="*/ 113 w 375"/>
                    <a:gd name="T5" fmla="*/ 114 h 391"/>
                    <a:gd name="T6" fmla="*/ 127 w 375"/>
                    <a:gd name="T7" fmla="*/ 153 h 391"/>
                    <a:gd name="T8" fmla="*/ 132 w 375"/>
                    <a:gd name="T9" fmla="*/ 176 h 391"/>
                    <a:gd name="T10" fmla="*/ 132 w 375"/>
                    <a:gd name="T11" fmla="*/ 180 h 391"/>
                    <a:gd name="T12" fmla="*/ 133 w 375"/>
                    <a:gd name="T13" fmla="*/ 187 h 391"/>
                    <a:gd name="T14" fmla="*/ 137 w 375"/>
                    <a:gd name="T15" fmla="*/ 270 h 391"/>
                    <a:gd name="T16" fmla="*/ 137 w 375"/>
                    <a:gd name="T17" fmla="*/ 273 h 391"/>
                    <a:gd name="T18" fmla="*/ 142 w 375"/>
                    <a:gd name="T19" fmla="*/ 296 h 391"/>
                    <a:gd name="T20" fmla="*/ 154 w 375"/>
                    <a:gd name="T21" fmla="*/ 328 h 391"/>
                    <a:gd name="T22" fmla="*/ 178 w 375"/>
                    <a:gd name="T23" fmla="*/ 355 h 391"/>
                    <a:gd name="T24" fmla="*/ 217 w 375"/>
                    <a:gd name="T25" fmla="*/ 364 h 391"/>
                    <a:gd name="T26" fmla="*/ 243 w 375"/>
                    <a:gd name="T27" fmla="*/ 357 h 391"/>
                    <a:gd name="T28" fmla="*/ 261 w 375"/>
                    <a:gd name="T29" fmla="*/ 352 h 391"/>
                    <a:gd name="T30" fmla="*/ 310 w 375"/>
                    <a:gd name="T31" fmla="*/ 355 h 391"/>
                    <a:gd name="T32" fmla="*/ 375 w 375"/>
                    <a:gd name="T33" fmla="*/ 391 h 391"/>
                    <a:gd name="T34" fmla="*/ 369 w 375"/>
                    <a:gd name="T35" fmla="*/ 388 h 391"/>
                    <a:gd name="T36" fmla="*/ 329 w 375"/>
                    <a:gd name="T37" fmla="*/ 372 h 391"/>
                    <a:gd name="T38" fmla="*/ 273 w 375"/>
                    <a:gd name="T39" fmla="*/ 365 h 391"/>
                    <a:gd name="T40" fmla="*/ 248 w 375"/>
                    <a:gd name="T41" fmla="*/ 372 h 391"/>
                    <a:gd name="T42" fmla="*/ 182 w 375"/>
                    <a:gd name="T43" fmla="*/ 376 h 391"/>
                    <a:gd name="T44" fmla="*/ 171 w 375"/>
                    <a:gd name="T45" fmla="*/ 372 h 391"/>
                    <a:gd name="T46" fmla="*/ 145 w 375"/>
                    <a:gd name="T47" fmla="*/ 344 h 391"/>
                    <a:gd name="T48" fmla="*/ 130 w 375"/>
                    <a:gd name="T49" fmla="*/ 310 h 391"/>
                    <a:gd name="T50" fmla="*/ 122 w 375"/>
                    <a:gd name="T51" fmla="*/ 272 h 391"/>
                    <a:gd name="T52" fmla="*/ 117 w 375"/>
                    <a:gd name="T53" fmla="*/ 230 h 391"/>
                    <a:gd name="T54" fmla="*/ 112 w 375"/>
                    <a:gd name="T55" fmla="*/ 187 h 391"/>
                    <a:gd name="T56" fmla="*/ 103 w 375"/>
                    <a:gd name="T57" fmla="*/ 144 h 391"/>
                    <a:gd name="T58" fmla="*/ 86 w 375"/>
                    <a:gd name="T59" fmla="*/ 103 h 391"/>
                    <a:gd name="T60" fmla="*/ 63 w 375"/>
                    <a:gd name="T61" fmla="*/ 72 h 391"/>
                    <a:gd name="T62" fmla="*/ 20 w 375"/>
                    <a:gd name="T63" fmla="*/ 45 h 391"/>
                    <a:gd name="T64" fmla="*/ 0 w 375"/>
                    <a:gd name="T65" fmla="*/ 43 h 391"/>
                    <a:gd name="T66" fmla="*/ 12 w 375"/>
                    <a:gd name="T67" fmla="*/ 0 h 3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5" h="391">
                      <a:moveTo>
                        <a:pt x="12" y="0"/>
                      </a:moveTo>
                      <a:lnTo>
                        <a:pt x="41" y="21"/>
                      </a:lnTo>
                      <a:lnTo>
                        <a:pt x="66" y="44"/>
                      </a:lnTo>
                      <a:lnTo>
                        <a:pt x="86" y="67"/>
                      </a:lnTo>
                      <a:lnTo>
                        <a:pt x="101" y="91"/>
                      </a:lnTo>
                      <a:lnTo>
                        <a:pt x="113" y="114"/>
                      </a:lnTo>
                      <a:lnTo>
                        <a:pt x="121" y="135"/>
                      </a:lnTo>
                      <a:lnTo>
                        <a:pt x="127" y="153"/>
                      </a:lnTo>
                      <a:lnTo>
                        <a:pt x="130" y="167"/>
                      </a:lnTo>
                      <a:lnTo>
                        <a:pt x="132" y="176"/>
                      </a:lnTo>
                      <a:lnTo>
                        <a:pt x="132" y="180"/>
                      </a:lnTo>
                      <a:lnTo>
                        <a:pt x="133" y="187"/>
                      </a:lnTo>
                      <a:lnTo>
                        <a:pt x="135" y="215"/>
                      </a:lnTo>
                      <a:lnTo>
                        <a:pt x="137" y="270"/>
                      </a:lnTo>
                      <a:lnTo>
                        <a:pt x="137" y="273"/>
                      </a:lnTo>
                      <a:lnTo>
                        <a:pt x="139" y="282"/>
                      </a:lnTo>
                      <a:lnTo>
                        <a:pt x="142" y="296"/>
                      </a:lnTo>
                      <a:lnTo>
                        <a:pt x="146" y="312"/>
                      </a:lnTo>
                      <a:lnTo>
                        <a:pt x="154" y="328"/>
                      </a:lnTo>
                      <a:lnTo>
                        <a:pt x="164" y="343"/>
                      </a:lnTo>
                      <a:lnTo>
                        <a:pt x="178" y="355"/>
                      </a:lnTo>
                      <a:lnTo>
                        <a:pt x="195" y="363"/>
                      </a:lnTo>
                      <a:lnTo>
                        <a:pt x="217" y="364"/>
                      </a:lnTo>
                      <a:lnTo>
                        <a:pt x="243" y="357"/>
                      </a:lnTo>
                      <a:lnTo>
                        <a:pt x="248" y="355"/>
                      </a:lnTo>
                      <a:lnTo>
                        <a:pt x="261" y="352"/>
                      </a:lnTo>
                      <a:lnTo>
                        <a:pt x="282" y="351"/>
                      </a:lnTo>
                      <a:lnTo>
                        <a:pt x="310" y="355"/>
                      </a:lnTo>
                      <a:lnTo>
                        <a:pt x="341" y="367"/>
                      </a:lnTo>
                      <a:lnTo>
                        <a:pt x="375" y="391"/>
                      </a:lnTo>
                      <a:lnTo>
                        <a:pt x="369" y="388"/>
                      </a:lnTo>
                      <a:lnTo>
                        <a:pt x="352" y="380"/>
                      </a:lnTo>
                      <a:lnTo>
                        <a:pt x="329" y="372"/>
                      </a:lnTo>
                      <a:lnTo>
                        <a:pt x="301" y="366"/>
                      </a:lnTo>
                      <a:lnTo>
                        <a:pt x="273" y="365"/>
                      </a:lnTo>
                      <a:lnTo>
                        <a:pt x="248" y="372"/>
                      </a:lnTo>
                      <a:lnTo>
                        <a:pt x="210" y="381"/>
                      </a:lnTo>
                      <a:lnTo>
                        <a:pt x="182" y="376"/>
                      </a:lnTo>
                      <a:lnTo>
                        <a:pt x="171" y="372"/>
                      </a:lnTo>
                      <a:lnTo>
                        <a:pt x="156" y="359"/>
                      </a:lnTo>
                      <a:lnTo>
                        <a:pt x="145" y="344"/>
                      </a:lnTo>
                      <a:lnTo>
                        <a:pt x="136" y="328"/>
                      </a:lnTo>
                      <a:lnTo>
                        <a:pt x="130" y="310"/>
                      </a:lnTo>
                      <a:lnTo>
                        <a:pt x="125" y="292"/>
                      </a:lnTo>
                      <a:lnTo>
                        <a:pt x="122" y="272"/>
                      </a:lnTo>
                      <a:lnTo>
                        <a:pt x="119" y="251"/>
                      </a:lnTo>
                      <a:lnTo>
                        <a:pt x="117" y="230"/>
                      </a:lnTo>
                      <a:lnTo>
                        <a:pt x="115" y="209"/>
                      </a:lnTo>
                      <a:lnTo>
                        <a:pt x="112" y="187"/>
                      </a:lnTo>
                      <a:lnTo>
                        <a:pt x="108" y="165"/>
                      </a:lnTo>
                      <a:lnTo>
                        <a:pt x="103" y="144"/>
                      </a:lnTo>
                      <a:lnTo>
                        <a:pt x="96" y="123"/>
                      </a:lnTo>
                      <a:lnTo>
                        <a:pt x="86" y="103"/>
                      </a:lnTo>
                      <a:lnTo>
                        <a:pt x="63" y="72"/>
                      </a:lnTo>
                      <a:lnTo>
                        <a:pt x="40" y="54"/>
                      </a:lnTo>
                      <a:lnTo>
                        <a:pt x="20" y="45"/>
                      </a:lnTo>
                      <a:lnTo>
                        <a:pt x="5" y="43"/>
                      </a:lnTo>
                      <a:lnTo>
                        <a:pt x="0" y="43"/>
                      </a:lnTo>
                      <a:lnTo>
                        <a:pt x="12" y="0"/>
                      </a:lnTo>
                      <a:close/>
                    </a:path>
                  </a:pathLst>
                </a:custGeom>
                <a:solidFill>
                  <a:srgbClr val="D2CB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96" name="Freeform 248">
                  <a:extLst>
                    <a:ext uri="{FF2B5EF4-FFF2-40B4-BE49-F238E27FC236}">
                      <a16:creationId xmlns:a16="http://schemas.microsoft.com/office/drawing/2014/main" id="{FABA4039-33E9-3944-857A-D3EED7050FAA}"/>
                    </a:ext>
                  </a:extLst>
                </p:cNvPr>
                <p:cNvSpPr>
                  <a:spLocks/>
                </p:cNvSpPr>
                <p:nvPr/>
              </p:nvSpPr>
              <p:spPr bwMode="auto">
                <a:xfrm>
                  <a:off x="4098" y="2168"/>
                  <a:ext cx="93" cy="97"/>
                </a:xfrm>
                <a:custGeom>
                  <a:avLst/>
                  <a:gdLst>
                    <a:gd name="T0" fmla="*/ 57 w 93"/>
                    <a:gd name="T1" fmla="*/ 97 h 97"/>
                    <a:gd name="T2" fmla="*/ 58 w 93"/>
                    <a:gd name="T3" fmla="*/ 94 h 97"/>
                    <a:gd name="T4" fmla="*/ 60 w 93"/>
                    <a:gd name="T5" fmla="*/ 92 h 97"/>
                    <a:gd name="T6" fmla="*/ 64 w 93"/>
                    <a:gd name="T7" fmla="*/ 91 h 97"/>
                    <a:gd name="T8" fmla="*/ 76 w 93"/>
                    <a:gd name="T9" fmla="*/ 85 h 97"/>
                    <a:gd name="T10" fmla="*/ 87 w 93"/>
                    <a:gd name="T11" fmla="*/ 73 h 97"/>
                    <a:gd name="T12" fmla="*/ 92 w 93"/>
                    <a:gd name="T13" fmla="*/ 64 h 97"/>
                    <a:gd name="T14" fmla="*/ 92 w 93"/>
                    <a:gd name="T15" fmla="*/ 50 h 97"/>
                    <a:gd name="T16" fmla="*/ 93 w 93"/>
                    <a:gd name="T17" fmla="*/ 30 h 97"/>
                    <a:gd name="T18" fmla="*/ 90 w 93"/>
                    <a:gd name="T19" fmla="*/ 13 h 97"/>
                    <a:gd name="T20" fmla="*/ 82 w 93"/>
                    <a:gd name="T21" fmla="*/ 5 h 97"/>
                    <a:gd name="T22" fmla="*/ 69 w 93"/>
                    <a:gd name="T23" fmla="*/ 0 h 97"/>
                    <a:gd name="T24" fmla="*/ 39 w 93"/>
                    <a:gd name="T25" fmla="*/ 4 h 97"/>
                    <a:gd name="T26" fmla="*/ 11 w 93"/>
                    <a:gd name="T27" fmla="*/ 24 h 97"/>
                    <a:gd name="T28" fmla="*/ 1 w 93"/>
                    <a:gd name="T29" fmla="*/ 53 h 97"/>
                    <a:gd name="T30" fmla="*/ 0 w 93"/>
                    <a:gd name="T31" fmla="*/ 69 h 97"/>
                    <a:gd name="T32" fmla="*/ 3 w 93"/>
                    <a:gd name="T33" fmla="*/ 75 h 97"/>
                    <a:gd name="T34" fmla="*/ 7 w 93"/>
                    <a:gd name="T35" fmla="*/ 79 h 97"/>
                    <a:gd name="T36" fmla="*/ 13 w 93"/>
                    <a:gd name="T37" fmla="*/ 83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3" h="97">
                      <a:moveTo>
                        <a:pt x="57" y="97"/>
                      </a:moveTo>
                      <a:lnTo>
                        <a:pt x="58" y="94"/>
                      </a:lnTo>
                      <a:lnTo>
                        <a:pt x="60" y="92"/>
                      </a:lnTo>
                      <a:lnTo>
                        <a:pt x="64" y="91"/>
                      </a:lnTo>
                      <a:lnTo>
                        <a:pt x="76" y="85"/>
                      </a:lnTo>
                      <a:lnTo>
                        <a:pt x="87" y="73"/>
                      </a:lnTo>
                      <a:lnTo>
                        <a:pt x="92" y="64"/>
                      </a:lnTo>
                      <a:lnTo>
                        <a:pt x="92" y="50"/>
                      </a:lnTo>
                      <a:lnTo>
                        <a:pt x="93" y="30"/>
                      </a:lnTo>
                      <a:lnTo>
                        <a:pt x="90" y="13"/>
                      </a:lnTo>
                      <a:lnTo>
                        <a:pt x="82" y="5"/>
                      </a:lnTo>
                      <a:lnTo>
                        <a:pt x="69" y="0"/>
                      </a:lnTo>
                      <a:lnTo>
                        <a:pt x="39" y="4"/>
                      </a:lnTo>
                      <a:lnTo>
                        <a:pt x="11" y="24"/>
                      </a:lnTo>
                      <a:lnTo>
                        <a:pt x="1" y="53"/>
                      </a:lnTo>
                      <a:lnTo>
                        <a:pt x="0" y="69"/>
                      </a:lnTo>
                      <a:lnTo>
                        <a:pt x="3" y="75"/>
                      </a:lnTo>
                      <a:lnTo>
                        <a:pt x="7" y="79"/>
                      </a:lnTo>
                      <a:lnTo>
                        <a:pt x="13" y="83"/>
                      </a:lnTo>
                    </a:path>
                  </a:pathLst>
                </a:custGeom>
                <a:noFill/>
                <a:ln w="12700">
                  <a:solidFill>
                    <a:srgbClr val="584A3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97" name="Freeform 249">
                  <a:extLst>
                    <a:ext uri="{FF2B5EF4-FFF2-40B4-BE49-F238E27FC236}">
                      <a16:creationId xmlns:a16="http://schemas.microsoft.com/office/drawing/2014/main" id="{A4CCEEF0-BD36-CA4D-B998-7DA6BB088011}"/>
                    </a:ext>
                  </a:extLst>
                </p:cNvPr>
                <p:cNvSpPr>
                  <a:spLocks/>
                </p:cNvSpPr>
                <p:nvPr/>
              </p:nvSpPr>
              <p:spPr bwMode="auto">
                <a:xfrm>
                  <a:off x="4669" y="2233"/>
                  <a:ext cx="121" cy="180"/>
                </a:xfrm>
                <a:custGeom>
                  <a:avLst/>
                  <a:gdLst>
                    <a:gd name="T0" fmla="*/ 0 w 121"/>
                    <a:gd name="T1" fmla="*/ 0 h 180"/>
                    <a:gd name="T2" fmla="*/ 30 w 121"/>
                    <a:gd name="T3" fmla="*/ 21 h 180"/>
                    <a:gd name="T4" fmla="*/ 55 w 121"/>
                    <a:gd name="T5" fmla="*/ 44 h 180"/>
                    <a:gd name="T6" fmla="*/ 75 w 121"/>
                    <a:gd name="T7" fmla="*/ 67 h 180"/>
                    <a:gd name="T8" fmla="*/ 90 w 121"/>
                    <a:gd name="T9" fmla="*/ 91 h 180"/>
                    <a:gd name="T10" fmla="*/ 102 w 121"/>
                    <a:gd name="T11" fmla="*/ 114 h 180"/>
                    <a:gd name="T12" fmla="*/ 110 w 121"/>
                    <a:gd name="T13" fmla="*/ 135 h 180"/>
                    <a:gd name="T14" fmla="*/ 116 w 121"/>
                    <a:gd name="T15" fmla="*/ 153 h 180"/>
                    <a:gd name="T16" fmla="*/ 119 w 121"/>
                    <a:gd name="T17" fmla="*/ 167 h 180"/>
                    <a:gd name="T18" fmla="*/ 120 w 121"/>
                    <a:gd name="T19" fmla="*/ 176 h 180"/>
                    <a:gd name="T20" fmla="*/ 121 w 121"/>
                    <a:gd name="T21" fmla="*/ 180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 h="180">
                      <a:moveTo>
                        <a:pt x="0" y="0"/>
                      </a:moveTo>
                      <a:lnTo>
                        <a:pt x="30" y="21"/>
                      </a:lnTo>
                      <a:lnTo>
                        <a:pt x="55" y="44"/>
                      </a:lnTo>
                      <a:lnTo>
                        <a:pt x="75" y="67"/>
                      </a:lnTo>
                      <a:lnTo>
                        <a:pt x="90" y="91"/>
                      </a:lnTo>
                      <a:lnTo>
                        <a:pt x="102" y="114"/>
                      </a:lnTo>
                      <a:lnTo>
                        <a:pt x="110" y="135"/>
                      </a:lnTo>
                      <a:lnTo>
                        <a:pt x="116" y="153"/>
                      </a:lnTo>
                      <a:lnTo>
                        <a:pt x="119" y="167"/>
                      </a:lnTo>
                      <a:lnTo>
                        <a:pt x="120" y="176"/>
                      </a:lnTo>
                      <a:lnTo>
                        <a:pt x="121" y="180"/>
                      </a:lnTo>
                    </a:path>
                  </a:pathLst>
                </a:custGeom>
                <a:noFill/>
                <a:ln w="12700">
                  <a:solidFill>
                    <a:srgbClr val="86786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98" name="Line 250">
                  <a:extLst>
                    <a:ext uri="{FF2B5EF4-FFF2-40B4-BE49-F238E27FC236}">
                      <a16:creationId xmlns:a16="http://schemas.microsoft.com/office/drawing/2014/main" id="{453DECD5-975C-994A-A858-E2E8D3612253}"/>
                    </a:ext>
                  </a:extLst>
                </p:cNvPr>
                <p:cNvSpPr>
                  <a:spLocks noChangeShapeType="1"/>
                </p:cNvSpPr>
                <p:nvPr/>
              </p:nvSpPr>
              <p:spPr bwMode="auto">
                <a:xfrm>
                  <a:off x="4794" y="2417"/>
                  <a:ext cx="1" cy="1"/>
                </a:xfrm>
                <a:prstGeom prst="line">
                  <a:avLst/>
                </a:prstGeom>
                <a:noFill/>
                <a:ln w="1588">
                  <a:solidFill>
                    <a:srgbClr val="86786B"/>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99" name="Freeform 251">
                  <a:extLst>
                    <a:ext uri="{FF2B5EF4-FFF2-40B4-BE49-F238E27FC236}">
                      <a16:creationId xmlns:a16="http://schemas.microsoft.com/office/drawing/2014/main" id="{17DEDD34-6070-F24B-8ADD-8014B8C8CCE7}"/>
                    </a:ext>
                  </a:extLst>
                </p:cNvPr>
                <p:cNvSpPr>
                  <a:spLocks/>
                </p:cNvSpPr>
                <p:nvPr/>
              </p:nvSpPr>
              <p:spPr bwMode="auto">
                <a:xfrm>
                  <a:off x="4658" y="2276"/>
                  <a:ext cx="375" cy="348"/>
                </a:xfrm>
                <a:custGeom>
                  <a:avLst/>
                  <a:gdLst>
                    <a:gd name="T0" fmla="*/ 132 w 375"/>
                    <a:gd name="T1" fmla="*/ 137 h 348"/>
                    <a:gd name="T2" fmla="*/ 133 w 375"/>
                    <a:gd name="T3" fmla="*/ 144 h 348"/>
                    <a:gd name="T4" fmla="*/ 135 w 375"/>
                    <a:gd name="T5" fmla="*/ 172 h 348"/>
                    <a:gd name="T6" fmla="*/ 137 w 375"/>
                    <a:gd name="T7" fmla="*/ 226 h 348"/>
                    <a:gd name="T8" fmla="*/ 137 w 375"/>
                    <a:gd name="T9" fmla="*/ 230 h 348"/>
                    <a:gd name="T10" fmla="*/ 139 w 375"/>
                    <a:gd name="T11" fmla="*/ 239 h 348"/>
                    <a:gd name="T12" fmla="*/ 142 w 375"/>
                    <a:gd name="T13" fmla="*/ 253 h 348"/>
                    <a:gd name="T14" fmla="*/ 146 w 375"/>
                    <a:gd name="T15" fmla="*/ 269 h 348"/>
                    <a:gd name="T16" fmla="*/ 154 w 375"/>
                    <a:gd name="T17" fmla="*/ 285 h 348"/>
                    <a:gd name="T18" fmla="*/ 164 w 375"/>
                    <a:gd name="T19" fmla="*/ 300 h 348"/>
                    <a:gd name="T20" fmla="*/ 178 w 375"/>
                    <a:gd name="T21" fmla="*/ 312 h 348"/>
                    <a:gd name="T22" fmla="*/ 195 w 375"/>
                    <a:gd name="T23" fmla="*/ 320 h 348"/>
                    <a:gd name="T24" fmla="*/ 217 w 375"/>
                    <a:gd name="T25" fmla="*/ 321 h 348"/>
                    <a:gd name="T26" fmla="*/ 243 w 375"/>
                    <a:gd name="T27" fmla="*/ 314 h 348"/>
                    <a:gd name="T28" fmla="*/ 247 w 375"/>
                    <a:gd name="T29" fmla="*/ 312 h 348"/>
                    <a:gd name="T30" fmla="*/ 261 w 375"/>
                    <a:gd name="T31" fmla="*/ 309 h 348"/>
                    <a:gd name="T32" fmla="*/ 282 w 375"/>
                    <a:gd name="T33" fmla="*/ 308 h 348"/>
                    <a:gd name="T34" fmla="*/ 310 w 375"/>
                    <a:gd name="T35" fmla="*/ 312 h 348"/>
                    <a:gd name="T36" fmla="*/ 341 w 375"/>
                    <a:gd name="T37" fmla="*/ 324 h 348"/>
                    <a:gd name="T38" fmla="*/ 375 w 375"/>
                    <a:gd name="T39" fmla="*/ 348 h 348"/>
                    <a:gd name="T40" fmla="*/ 369 w 375"/>
                    <a:gd name="T41" fmla="*/ 344 h 348"/>
                    <a:gd name="T42" fmla="*/ 352 w 375"/>
                    <a:gd name="T43" fmla="*/ 337 h 348"/>
                    <a:gd name="T44" fmla="*/ 329 w 375"/>
                    <a:gd name="T45" fmla="*/ 329 h 348"/>
                    <a:gd name="T46" fmla="*/ 301 w 375"/>
                    <a:gd name="T47" fmla="*/ 323 h 348"/>
                    <a:gd name="T48" fmla="*/ 273 w 375"/>
                    <a:gd name="T49" fmla="*/ 322 h 348"/>
                    <a:gd name="T50" fmla="*/ 247 w 375"/>
                    <a:gd name="T51" fmla="*/ 329 h 348"/>
                    <a:gd name="T52" fmla="*/ 210 w 375"/>
                    <a:gd name="T53" fmla="*/ 338 h 348"/>
                    <a:gd name="T54" fmla="*/ 182 w 375"/>
                    <a:gd name="T55" fmla="*/ 333 h 348"/>
                    <a:gd name="T56" fmla="*/ 170 w 375"/>
                    <a:gd name="T57" fmla="*/ 329 h 348"/>
                    <a:gd name="T58" fmla="*/ 156 w 375"/>
                    <a:gd name="T59" fmla="*/ 316 h 348"/>
                    <a:gd name="T60" fmla="*/ 145 w 375"/>
                    <a:gd name="T61" fmla="*/ 301 h 348"/>
                    <a:gd name="T62" fmla="*/ 136 w 375"/>
                    <a:gd name="T63" fmla="*/ 285 h 348"/>
                    <a:gd name="T64" fmla="*/ 130 w 375"/>
                    <a:gd name="T65" fmla="*/ 267 h 348"/>
                    <a:gd name="T66" fmla="*/ 125 w 375"/>
                    <a:gd name="T67" fmla="*/ 249 h 348"/>
                    <a:gd name="T68" fmla="*/ 122 w 375"/>
                    <a:gd name="T69" fmla="*/ 229 h 348"/>
                    <a:gd name="T70" fmla="*/ 119 w 375"/>
                    <a:gd name="T71" fmla="*/ 208 h 348"/>
                    <a:gd name="T72" fmla="*/ 117 w 375"/>
                    <a:gd name="T73" fmla="*/ 187 h 348"/>
                    <a:gd name="T74" fmla="*/ 115 w 375"/>
                    <a:gd name="T75" fmla="*/ 165 h 348"/>
                    <a:gd name="T76" fmla="*/ 112 w 375"/>
                    <a:gd name="T77" fmla="*/ 144 h 348"/>
                    <a:gd name="T78" fmla="*/ 108 w 375"/>
                    <a:gd name="T79" fmla="*/ 122 h 348"/>
                    <a:gd name="T80" fmla="*/ 103 w 375"/>
                    <a:gd name="T81" fmla="*/ 101 h 348"/>
                    <a:gd name="T82" fmla="*/ 96 w 375"/>
                    <a:gd name="T83" fmla="*/ 80 h 348"/>
                    <a:gd name="T84" fmla="*/ 86 w 375"/>
                    <a:gd name="T85" fmla="*/ 60 h 348"/>
                    <a:gd name="T86" fmla="*/ 63 w 375"/>
                    <a:gd name="T87" fmla="*/ 28 h 348"/>
                    <a:gd name="T88" fmla="*/ 40 w 375"/>
                    <a:gd name="T89" fmla="*/ 10 h 348"/>
                    <a:gd name="T90" fmla="*/ 20 w 375"/>
                    <a:gd name="T91" fmla="*/ 2 h 348"/>
                    <a:gd name="T92" fmla="*/ 5 w 375"/>
                    <a:gd name="T93" fmla="*/ 0 h 348"/>
                    <a:gd name="T94" fmla="*/ 0 w 375"/>
                    <a:gd name="T95" fmla="*/ 0 h 3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5" h="348">
                      <a:moveTo>
                        <a:pt x="132" y="137"/>
                      </a:moveTo>
                      <a:lnTo>
                        <a:pt x="133" y="144"/>
                      </a:lnTo>
                      <a:lnTo>
                        <a:pt x="135" y="172"/>
                      </a:lnTo>
                      <a:lnTo>
                        <a:pt x="137" y="226"/>
                      </a:lnTo>
                      <a:lnTo>
                        <a:pt x="137" y="230"/>
                      </a:lnTo>
                      <a:lnTo>
                        <a:pt x="139" y="239"/>
                      </a:lnTo>
                      <a:lnTo>
                        <a:pt x="142" y="253"/>
                      </a:lnTo>
                      <a:lnTo>
                        <a:pt x="146" y="269"/>
                      </a:lnTo>
                      <a:lnTo>
                        <a:pt x="154" y="285"/>
                      </a:lnTo>
                      <a:lnTo>
                        <a:pt x="164" y="300"/>
                      </a:lnTo>
                      <a:lnTo>
                        <a:pt x="178" y="312"/>
                      </a:lnTo>
                      <a:lnTo>
                        <a:pt x="195" y="320"/>
                      </a:lnTo>
                      <a:lnTo>
                        <a:pt x="217" y="321"/>
                      </a:lnTo>
                      <a:lnTo>
                        <a:pt x="243" y="314"/>
                      </a:lnTo>
                      <a:lnTo>
                        <a:pt x="247" y="312"/>
                      </a:lnTo>
                      <a:lnTo>
                        <a:pt x="261" y="309"/>
                      </a:lnTo>
                      <a:lnTo>
                        <a:pt x="282" y="308"/>
                      </a:lnTo>
                      <a:lnTo>
                        <a:pt x="310" y="312"/>
                      </a:lnTo>
                      <a:lnTo>
                        <a:pt x="341" y="324"/>
                      </a:lnTo>
                      <a:lnTo>
                        <a:pt x="375" y="348"/>
                      </a:lnTo>
                      <a:lnTo>
                        <a:pt x="369" y="344"/>
                      </a:lnTo>
                      <a:lnTo>
                        <a:pt x="352" y="337"/>
                      </a:lnTo>
                      <a:lnTo>
                        <a:pt x="329" y="329"/>
                      </a:lnTo>
                      <a:lnTo>
                        <a:pt x="301" y="323"/>
                      </a:lnTo>
                      <a:lnTo>
                        <a:pt x="273" y="322"/>
                      </a:lnTo>
                      <a:lnTo>
                        <a:pt x="247" y="329"/>
                      </a:lnTo>
                      <a:lnTo>
                        <a:pt x="210" y="338"/>
                      </a:lnTo>
                      <a:lnTo>
                        <a:pt x="182" y="333"/>
                      </a:lnTo>
                      <a:lnTo>
                        <a:pt x="170" y="329"/>
                      </a:lnTo>
                      <a:lnTo>
                        <a:pt x="156" y="316"/>
                      </a:lnTo>
                      <a:lnTo>
                        <a:pt x="145" y="301"/>
                      </a:lnTo>
                      <a:lnTo>
                        <a:pt x="136" y="285"/>
                      </a:lnTo>
                      <a:lnTo>
                        <a:pt x="130" y="267"/>
                      </a:lnTo>
                      <a:lnTo>
                        <a:pt x="125" y="249"/>
                      </a:lnTo>
                      <a:lnTo>
                        <a:pt x="122" y="229"/>
                      </a:lnTo>
                      <a:lnTo>
                        <a:pt x="119" y="208"/>
                      </a:lnTo>
                      <a:lnTo>
                        <a:pt x="117" y="187"/>
                      </a:lnTo>
                      <a:lnTo>
                        <a:pt x="115" y="165"/>
                      </a:lnTo>
                      <a:lnTo>
                        <a:pt x="112" y="144"/>
                      </a:lnTo>
                      <a:lnTo>
                        <a:pt x="108" y="122"/>
                      </a:lnTo>
                      <a:lnTo>
                        <a:pt x="103" y="101"/>
                      </a:lnTo>
                      <a:lnTo>
                        <a:pt x="96" y="80"/>
                      </a:lnTo>
                      <a:lnTo>
                        <a:pt x="86" y="60"/>
                      </a:lnTo>
                      <a:lnTo>
                        <a:pt x="63" y="28"/>
                      </a:lnTo>
                      <a:lnTo>
                        <a:pt x="40" y="10"/>
                      </a:lnTo>
                      <a:lnTo>
                        <a:pt x="20" y="2"/>
                      </a:lnTo>
                      <a:lnTo>
                        <a:pt x="5" y="0"/>
                      </a:lnTo>
                      <a:lnTo>
                        <a:pt x="0" y="0"/>
                      </a:lnTo>
                    </a:path>
                  </a:pathLst>
                </a:custGeom>
                <a:noFill/>
                <a:ln w="12700">
                  <a:solidFill>
                    <a:srgbClr val="86786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00" name="Line 252">
                  <a:extLst>
                    <a:ext uri="{FF2B5EF4-FFF2-40B4-BE49-F238E27FC236}">
                      <a16:creationId xmlns:a16="http://schemas.microsoft.com/office/drawing/2014/main" id="{C686C99A-C565-A441-AAA4-CE2D487EEEE5}"/>
                    </a:ext>
                  </a:extLst>
                </p:cNvPr>
                <p:cNvSpPr>
                  <a:spLocks noChangeShapeType="1"/>
                </p:cNvSpPr>
                <p:nvPr/>
              </p:nvSpPr>
              <p:spPr bwMode="auto">
                <a:xfrm>
                  <a:off x="4662" y="2280"/>
                  <a:ext cx="1" cy="1"/>
                </a:xfrm>
                <a:prstGeom prst="line">
                  <a:avLst/>
                </a:prstGeom>
                <a:noFill/>
                <a:ln w="1588">
                  <a:solidFill>
                    <a:srgbClr val="86786B"/>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201" name="Freeform 253">
                  <a:extLst>
                    <a:ext uri="{FF2B5EF4-FFF2-40B4-BE49-F238E27FC236}">
                      <a16:creationId xmlns:a16="http://schemas.microsoft.com/office/drawing/2014/main" id="{49C5E7F2-7947-764E-AA7D-50077EC76D36}"/>
                    </a:ext>
                  </a:extLst>
                </p:cNvPr>
                <p:cNvSpPr>
                  <a:spLocks/>
                </p:cNvSpPr>
                <p:nvPr/>
              </p:nvSpPr>
              <p:spPr bwMode="auto">
                <a:xfrm>
                  <a:off x="4153" y="2334"/>
                  <a:ext cx="187" cy="84"/>
                </a:xfrm>
                <a:custGeom>
                  <a:avLst/>
                  <a:gdLst>
                    <a:gd name="T0" fmla="*/ 144 w 187"/>
                    <a:gd name="T1" fmla="*/ 14 h 84"/>
                    <a:gd name="T2" fmla="*/ 160 w 187"/>
                    <a:gd name="T3" fmla="*/ 10 h 84"/>
                    <a:gd name="T4" fmla="*/ 165 w 187"/>
                    <a:gd name="T5" fmla="*/ 12 h 84"/>
                    <a:gd name="T6" fmla="*/ 174 w 187"/>
                    <a:gd name="T7" fmla="*/ 14 h 84"/>
                    <a:gd name="T8" fmla="*/ 180 w 187"/>
                    <a:gd name="T9" fmla="*/ 14 h 84"/>
                    <a:gd name="T10" fmla="*/ 185 w 187"/>
                    <a:gd name="T11" fmla="*/ 17 h 84"/>
                    <a:gd name="T12" fmla="*/ 173 w 187"/>
                    <a:gd name="T13" fmla="*/ 29 h 84"/>
                    <a:gd name="T14" fmla="*/ 147 w 187"/>
                    <a:gd name="T15" fmla="*/ 44 h 84"/>
                    <a:gd name="T16" fmla="*/ 135 w 187"/>
                    <a:gd name="T17" fmla="*/ 46 h 84"/>
                    <a:gd name="T18" fmla="*/ 113 w 187"/>
                    <a:gd name="T19" fmla="*/ 48 h 84"/>
                    <a:gd name="T20" fmla="*/ 113 w 187"/>
                    <a:gd name="T21" fmla="*/ 48 h 84"/>
                    <a:gd name="T22" fmla="*/ 90 w 187"/>
                    <a:gd name="T23" fmla="*/ 55 h 84"/>
                    <a:gd name="T24" fmla="*/ 75 w 187"/>
                    <a:gd name="T25" fmla="*/ 59 h 84"/>
                    <a:gd name="T26" fmla="*/ 47 w 187"/>
                    <a:gd name="T27" fmla="*/ 68 h 84"/>
                    <a:gd name="T28" fmla="*/ 41 w 187"/>
                    <a:gd name="T29" fmla="*/ 70 h 84"/>
                    <a:gd name="T30" fmla="*/ 27 w 187"/>
                    <a:gd name="T31" fmla="*/ 84 h 84"/>
                    <a:gd name="T32" fmla="*/ 18 w 187"/>
                    <a:gd name="T33" fmla="*/ 78 h 84"/>
                    <a:gd name="T34" fmla="*/ 22 w 187"/>
                    <a:gd name="T35" fmla="*/ 71 h 84"/>
                    <a:gd name="T36" fmla="*/ 32 w 187"/>
                    <a:gd name="T37" fmla="*/ 66 h 84"/>
                    <a:gd name="T38" fmla="*/ 35 w 187"/>
                    <a:gd name="T39" fmla="*/ 64 h 84"/>
                    <a:gd name="T40" fmla="*/ 8 w 187"/>
                    <a:gd name="T41" fmla="*/ 75 h 84"/>
                    <a:gd name="T42" fmla="*/ 1 w 187"/>
                    <a:gd name="T43" fmla="*/ 73 h 84"/>
                    <a:gd name="T44" fmla="*/ 0 w 187"/>
                    <a:gd name="T45" fmla="*/ 70 h 84"/>
                    <a:gd name="T46" fmla="*/ 0 w 187"/>
                    <a:gd name="T47" fmla="*/ 67 h 84"/>
                    <a:gd name="T48" fmla="*/ 4 w 187"/>
                    <a:gd name="T49" fmla="*/ 58 h 84"/>
                    <a:gd name="T50" fmla="*/ 9 w 187"/>
                    <a:gd name="T51" fmla="*/ 54 h 84"/>
                    <a:gd name="T52" fmla="*/ 17 w 187"/>
                    <a:gd name="T53" fmla="*/ 48 h 84"/>
                    <a:gd name="T54" fmla="*/ 38 w 187"/>
                    <a:gd name="T55" fmla="*/ 39 h 84"/>
                    <a:gd name="T56" fmla="*/ 41 w 187"/>
                    <a:gd name="T57" fmla="*/ 39 h 84"/>
                    <a:gd name="T58" fmla="*/ 61 w 187"/>
                    <a:gd name="T59" fmla="*/ 38 h 84"/>
                    <a:gd name="T60" fmla="*/ 74 w 187"/>
                    <a:gd name="T61" fmla="*/ 37 h 84"/>
                    <a:gd name="T62" fmla="*/ 95 w 187"/>
                    <a:gd name="T63" fmla="*/ 31 h 84"/>
                    <a:gd name="T64" fmla="*/ 95 w 187"/>
                    <a:gd name="T65" fmla="*/ 31 h 84"/>
                    <a:gd name="T66" fmla="*/ 113 w 187"/>
                    <a:gd name="T67" fmla="*/ 8 h 84"/>
                    <a:gd name="T68" fmla="*/ 119 w 187"/>
                    <a:gd name="T69" fmla="*/ 0 h 84"/>
                    <a:gd name="T70" fmla="*/ 129 w 187"/>
                    <a:gd name="T71" fmla="*/ 4 h 84"/>
                    <a:gd name="T72" fmla="*/ 135 w 187"/>
                    <a:gd name="T73" fmla="*/ 1 h 84"/>
                    <a:gd name="T74" fmla="*/ 139 w 187"/>
                    <a:gd name="T75" fmla="*/ 12 h 84"/>
                    <a:gd name="T76" fmla="*/ 139 w 187"/>
                    <a:gd name="T77" fmla="*/ 16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7" h="84">
                      <a:moveTo>
                        <a:pt x="139" y="16"/>
                      </a:moveTo>
                      <a:lnTo>
                        <a:pt x="144" y="14"/>
                      </a:lnTo>
                      <a:lnTo>
                        <a:pt x="153" y="10"/>
                      </a:lnTo>
                      <a:lnTo>
                        <a:pt x="160" y="10"/>
                      </a:lnTo>
                      <a:lnTo>
                        <a:pt x="165" y="12"/>
                      </a:lnTo>
                      <a:lnTo>
                        <a:pt x="171" y="11"/>
                      </a:lnTo>
                      <a:lnTo>
                        <a:pt x="174" y="14"/>
                      </a:lnTo>
                      <a:lnTo>
                        <a:pt x="180" y="14"/>
                      </a:lnTo>
                      <a:lnTo>
                        <a:pt x="187" y="12"/>
                      </a:lnTo>
                      <a:lnTo>
                        <a:pt x="185" y="17"/>
                      </a:lnTo>
                      <a:lnTo>
                        <a:pt x="173" y="29"/>
                      </a:lnTo>
                      <a:lnTo>
                        <a:pt x="160" y="39"/>
                      </a:lnTo>
                      <a:lnTo>
                        <a:pt x="147" y="44"/>
                      </a:lnTo>
                      <a:lnTo>
                        <a:pt x="135" y="46"/>
                      </a:lnTo>
                      <a:lnTo>
                        <a:pt x="120" y="47"/>
                      </a:lnTo>
                      <a:lnTo>
                        <a:pt x="113" y="48"/>
                      </a:lnTo>
                      <a:lnTo>
                        <a:pt x="105" y="50"/>
                      </a:lnTo>
                      <a:lnTo>
                        <a:pt x="90" y="55"/>
                      </a:lnTo>
                      <a:lnTo>
                        <a:pt x="75" y="59"/>
                      </a:lnTo>
                      <a:lnTo>
                        <a:pt x="61" y="64"/>
                      </a:lnTo>
                      <a:lnTo>
                        <a:pt x="47" y="68"/>
                      </a:lnTo>
                      <a:lnTo>
                        <a:pt x="41" y="70"/>
                      </a:lnTo>
                      <a:lnTo>
                        <a:pt x="27" y="84"/>
                      </a:lnTo>
                      <a:lnTo>
                        <a:pt x="23" y="82"/>
                      </a:lnTo>
                      <a:lnTo>
                        <a:pt x="18" y="78"/>
                      </a:lnTo>
                      <a:lnTo>
                        <a:pt x="22" y="71"/>
                      </a:lnTo>
                      <a:lnTo>
                        <a:pt x="28" y="68"/>
                      </a:lnTo>
                      <a:lnTo>
                        <a:pt x="32" y="66"/>
                      </a:lnTo>
                      <a:lnTo>
                        <a:pt x="35" y="64"/>
                      </a:lnTo>
                      <a:lnTo>
                        <a:pt x="8" y="75"/>
                      </a:lnTo>
                      <a:lnTo>
                        <a:pt x="5" y="74"/>
                      </a:lnTo>
                      <a:lnTo>
                        <a:pt x="1" y="73"/>
                      </a:lnTo>
                      <a:lnTo>
                        <a:pt x="0" y="70"/>
                      </a:lnTo>
                      <a:lnTo>
                        <a:pt x="0" y="67"/>
                      </a:lnTo>
                      <a:lnTo>
                        <a:pt x="1" y="63"/>
                      </a:lnTo>
                      <a:lnTo>
                        <a:pt x="4" y="58"/>
                      </a:lnTo>
                      <a:lnTo>
                        <a:pt x="9" y="54"/>
                      </a:lnTo>
                      <a:lnTo>
                        <a:pt x="14" y="50"/>
                      </a:lnTo>
                      <a:lnTo>
                        <a:pt x="17" y="48"/>
                      </a:lnTo>
                      <a:lnTo>
                        <a:pt x="38" y="39"/>
                      </a:lnTo>
                      <a:lnTo>
                        <a:pt x="41" y="39"/>
                      </a:lnTo>
                      <a:lnTo>
                        <a:pt x="50" y="38"/>
                      </a:lnTo>
                      <a:lnTo>
                        <a:pt x="61" y="38"/>
                      </a:lnTo>
                      <a:lnTo>
                        <a:pt x="74" y="37"/>
                      </a:lnTo>
                      <a:lnTo>
                        <a:pt x="88" y="33"/>
                      </a:lnTo>
                      <a:lnTo>
                        <a:pt x="95" y="31"/>
                      </a:lnTo>
                      <a:lnTo>
                        <a:pt x="101" y="23"/>
                      </a:lnTo>
                      <a:lnTo>
                        <a:pt x="113" y="8"/>
                      </a:lnTo>
                      <a:lnTo>
                        <a:pt x="119" y="0"/>
                      </a:lnTo>
                      <a:lnTo>
                        <a:pt x="123" y="7"/>
                      </a:lnTo>
                      <a:lnTo>
                        <a:pt x="129" y="4"/>
                      </a:lnTo>
                      <a:lnTo>
                        <a:pt x="135" y="1"/>
                      </a:lnTo>
                      <a:lnTo>
                        <a:pt x="139" y="5"/>
                      </a:lnTo>
                      <a:lnTo>
                        <a:pt x="139" y="12"/>
                      </a:lnTo>
                      <a:lnTo>
                        <a:pt x="139" y="16"/>
                      </a:lnTo>
                      <a:close/>
                    </a:path>
                  </a:pathLst>
                </a:custGeom>
                <a:solidFill>
                  <a:srgbClr val="BFB6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202" name="Freeform 254">
                  <a:extLst>
                    <a:ext uri="{FF2B5EF4-FFF2-40B4-BE49-F238E27FC236}">
                      <a16:creationId xmlns:a16="http://schemas.microsoft.com/office/drawing/2014/main" id="{4406B449-0739-A344-8320-272190EB400F}"/>
                    </a:ext>
                  </a:extLst>
                </p:cNvPr>
                <p:cNvSpPr>
                  <a:spLocks/>
                </p:cNvSpPr>
                <p:nvPr/>
              </p:nvSpPr>
              <p:spPr bwMode="auto">
                <a:xfrm>
                  <a:off x="4261" y="2324"/>
                  <a:ext cx="96" cy="54"/>
                </a:xfrm>
                <a:custGeom>
                  <a:avLst/>
                  <a:gdLst>
                    <a:gd name="T0" fmla="*/ 96 w 96"/>
                    <a:gd name="T1" fmla="*/ 0 h 54"/>
                    <a:gd name="T2" fmla="*/ 80 w 96"/>
                    <a:gd name="T3" fmla="*/ 15 h 54"/>
                    <a:gd name="T4" fmla="*/ 58 w 96"/>
                    <a:gd name="T5" fmla="*/ 37 h 54"/>
                    <a:gd name="T6" fmla="*/ 35 w 96"/>
                    <a:gd name="T7" fmla="*/ 50 h 54"/>
                    <a:gd name="T8" fmla="*/ 23 w 96"/>
                    <a:gd name="T9" fmla="*/ 52 h 54"/>
                    <a:gd name="T10" fmla="*/ 8 w 96"/>
                    <a:gd name="T11" fmla="*/ 53 h 54"/>
                    <a:gd name="T12" fmla="*/ 0 w 96"/>
                    <a:gd name="T13" fmla="*/ 54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54">
                      <a:moveTo>
                        <a:pt x="96" y="0"/>
                      </a:moveTo>
                      <a:lnTo>
                        <a:pt x="80" y="15"/>
                      </a:lnTo>
                      <a:lnTo>
                        <a:pt x="58" y="37"/>
                      </a:lnTo>
                      <a:lnTo>
                        <a:pt x="35" y="50"/>
                      </a:lnTo>
                      <a:lnTo>
                        <a:pt x="23" y="52"/>
                      </a:lnTo>
                      <a:lnTo>
                        <a:pt x="8" y="53"/>
                      </a:lnTo>
                      <a:lnTo>
                        <a:pt x="0" y="54"/>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03" name="Line 255">
                  <a:extLst>
                    <a:ext uri="{FF2B5EF4-FFF2-40B4-BE49-F238E27FC236}">
                      <a16:creationId xmlns:a16="http://schemas.microsoft.com/office/drawing/2014/main" id="{B6838D56-2600-0246-BE14-0ECE3ACFF1BC}"/>
                    </a:ext>
                  </a:extLst>
                </p:cNvPr>
                <p:cNvSpPr>
                  <a:spLocks noChangeShapeType="1"/>
                </p:cNvSpPr>
                <p:nvPr/>
              </p:nvSpPr>
              <p:spPr bwMode="auto">
                <a:xfrm>
                  <a:off x="4266" y="2382"/>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204" name="Freeform 256">
                  <a:extLst>
                    <a:ext uri="{FF2B5EF4-FFF2-40B4-BE49-F238E27FC236}">
                      <a16:creationId xmlns:a16="http://schemas.microsoft.com/office/drawing/2014/main" id="{CF3E10F5-04B1-2F45-84C6-011013E7F988}"/>
                    </a:ext>
                  </a:extLst>
                </p:cNvPr>
                <p:cNvSpPr>
                  <a:spLocks/>
                </p:cNvSpPr>
                <p:nvPr/>
              </p:nvSpPr>
              <p:spPr bwMode="auto">
                <a:xfrm>
                  <a:off x="4149" y="2378"/>
                  <a:ext cx="112" cy="36"/>
                </a:xfrm>
                <a:custGeom>
                  <a:avLst/>
                  <a:gdLst>
                    <a:gd name="T0" fmla="*/ 112 w 112"/>
                    <a:gd name="T1" fmla="*/ 0 h 36"/>
                    <a:gd name="T2" fmla="*/ 105 w 112"/>
                    <a:gd name="T3" fmla="*/ 2 h 36"/>
                    <a:gd name="T4" fmla="*/ 90 w 112"/>
                    <a:gd name="T5" fmla="*/ 6 h 36"/>
                    <a:gd name="T6" fmla="*/ 74 w 112"/>
                    <a:gd name="T7" fmla="*/ 11 h 36"/>
                    <a:gd name="T8" fmla="*/ 61 w 112"/>
                    <a:gd name="T9" fmla="*/ 16 h 36"/>
                    <a:gd name="T10" fmla="*/ 47 w 112"/>
                    <a:gd name="T11" fmla="*/ 20 h 36"/>
                    <a:gd name="T12" fmla="*/ 41 w 112"/>
                    <a:gd name="T13" fmla="*/ 22 h 36"/>
                    <a:gd name="T14" fmla="*/ 27 w 112"/>
                    <a:gd name="T15" fmla="*/ 36 h 36"/>
                    <a:gd name="T16" fmla="*/ 23 w 112"/>
                    <a:gd name="T17" fmla="*/ 34 h 36"/>
                    <a:gd name="T18" fmla="*/ 17 w 112"/>
                    <a:gd name="T19" fmla="*/ 30 h 36"/>
                    <a:gd name="T20" fmla="*/ 22 w 112"/>
                    <a:gd name="T21" fmla="*/ 23 h 36"/>
                    <a:gd name="T22" fmla="*/ 28 w 112"/>
                    <a:gd name="T23" fmla="*/ 20 h 36"/>
                    <a:gd name="T24" fmla="*/ 32 w 112"/>
                    <a:gd name="T25" fmla="*/ 18 h 36"/>
                    <a:gd name="T26" fmla="*/ 34 w 112"/>
                    <a:gd name="T27" fmla="*/ 16 h 36"/>
                    <a:gd name="T28" fmla="*/ 8 w 112"/>
                    <a:gd name="T29" fmla="*/ 26 h 36"/>
                    <a:gd name="T30" fmla="*/ 5 w 112"/>
                    <a:gd name="T31" fmla="*/ 26 h 36"/>
                    <a:gd name="T32" fmla="*/ 1 w 112"/>
                    <a:gd name="T33" fmla="*/ 25 h 36"/>
                    <a:gd name="T34" fmla="*/ 0 w 112"/>
                    <a:gd name="T35" fmla="*/ 22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2" h="36">
                      <a:moveTo>
                        <a:pt x="112" y="0"/>
                      </a:moveTo>
                      <a:lnTo>
                        <a:pt x="105" y="2"/>
                      </a:lnTo>
                      <a:lnTo>
                        <a:pt x="90" y="6"/>
                      </a:lnTo>
                      <a:lnTo>
                        <a:pt x="74" y="11"/>
                      </a:lnTo>
                      <a:lnTo>
                        <a:pt x="61" y="16"/>
                      </a:lnTo>
                      <a:lnTo>
                        <a:pt x="47" y="20"/>
                      </a:lnTo>
                      <a:lnTo>
                        <a:pt x="41" y="22"/>
                      </a:lnTo>
                      <a:lnTo>
                        <a:pt x="27" y="36"/>
                      </a:lnTo>
                      <a:lnTo>
                        <a:pt x="23" y="34"/>
                      </a:lnTo>
                      <a:lnTo>
                        <a:pt x="17" y="30"/>
                      </a:lnTo>
                      <a:lnTo>
                        <a:pt x="22" y="23"/>
                      </a:lnTo>
                      <a:lnTo>
                        <a:pt x="28" y="20"/>
                      </a:lnTo>
                      <a:lnTo>
                        <a:pt x="32" y="18"/>
                      </a:lnTo>
                      <a:lnTo>
                        <a:pt x="34" y="16"/>
                      </a:lnTo>
                      <a:lnTo>
                        <a:pt x="8" y="26"/>
                      </a:lnTo>
                      <a:lnTo>
                        <a:pt x="5" y="26"/>
                      </a:lnTo>
                      <a:lnTo>
                        <a:pt x="1" y="25"/>
                      </a:lnTo>
                      <a:lnTo>
                        <a:pt x="0" y="22"/>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05" name="Line 257">
                  <a:extLst>
                    <a:ext uri="{FF2B5EF4-FFF2-40B4-BE49-F238E27FC236}">
                      <a16:creationId xmlns:a16="http://schemas.microsoft.com/office/drawing/2014/main" id="{6623F091-0817-7C41-A783-6D61B0769E86}"/>
                    </a:ext>
                  </a:extLst>
                </p:cNvPr>
                <p:cNvSpPr>
                  <a:spLocks noChangeShapeType="1"/>
                </p:cNvSpPr>
                <p:nvPr/>
              </p:nvSpPr>
              <p:spPr bwMode="auto">
                <a:xfrm>
                  <a:off x="4153" y="2404"/>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206" name="Freeform 258">
                  <a:extLst>
                    <a:ext uri="{FF2B5EF4-FFF2-40B4-BE49-F238E27FC236}">
                      <a16:creationId xmlns:a16="http://schemas.microsoft.com/office/drawing/2014/main" id="{BE3DDF63-50ED-CE4D-AC9A-01FB6468C989}"/>
                    </a:ext>
                  </a:extLst>
                </p:cNvPr>
                <p:cNvSpPr>
                  <a:spLocks/>
                </p:cNvSpPr>
                <p:nvPr/>
              </p:nvSpPr>
              <p:spPr bwMode="auto">
                <a:xfrm>
                  <a:off x="4149" y="2361"/>
                  <a:ext cx="94" cy="39"/>
                </a:xfrm>
                <a:custGeom>
                  <a:avLst/>
                  <a:gdLst>
                    <a:gd name="T0" fmla="*/ 0 w 94"/>
                    <a:gd name="T1" fmla="*/ 39 h 39"/>
                    <a:gd name="T2" fmla="*/ 0 w 94"/>
                    <a:gd name="T3" fmla="*/ 36 h 39"/>
                    <a:gd name="T4" fmla="*/ 1 w 94"/>
                    <a:gd name="T5" fmla="*/ 32 h 39"/>
                    <a:gd name="T6" fmla="*/ 4 w 94"/>
                    <a:gd name="T7" fmla="*/ 27 h 39"/>
                    <a:gd name="T8" fmla="*/ 9 w 94"/>
                    <a:gd name="T9" fmla="*/ 22 h 39"/>
                    <a:gd name="T10" fmla="*/ 14 w 94"/>
                    <a:gd name="T11" fmla="*/ 19 h 39"/>
                    <a:gd name="T12" fmla="*/ 16 w 94"/>
                    <a:gd name="T13" fmla="*/ 17 h 39"/>
                    <a:gd name="T14" fmla="*/ 38 w 94"/>
                    <a:gd name="T15" fmla="*/ 8 h 39"/>
                    <a:gd name="T16" fmla="*/ 41 w 94"/>
                    <a:gd name="T17" fmla="*/ 8 h 39"/>
                    <a:gd name="T18" fmla="*/ 50 w 94"/>
                    <a:gd name="T19" fmla="*/ 7 h 39"/>
                    <a:gd name="T20" fmla="*/ 61 w 94"/>
                    <a:gd name="T21" fmla="*/ 7 h 39"/>
                    <a:gd name="T22" fmla="*/ 74 w 94"/>
                    <a:gd name="T23" fmla="*/ 5 h 39"/>
                    <a:gd name="T24" fmla="*/ 88 w 94"/>
                    <a:gd name="T25" fmla="*/ 2 h 39"/>
                    <a:gd name="T26" fmla="*/ 94 w 94"/>
                    <a:gd name="T27" fmla="*/ 0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39">
                      <a:moveTo>
                        <a:pt x="0" y="39"/>
                      </a:moveTo>
                      <a:lnTo>
                        <a:pt x="0" y="36"/>
                      </a:lnTo>
                      <a:lnTo>
                        <a:pt x="1" y="32"/>
                      </a:lnTo>
                      <a:lnTo>
                        <a:pt x="4" y="27"/>
                      </a:lnTo>
                      <a:lnTo>
                        <a:pt x="9" y="22"/>
                      </a:lnTo>
                      <a:lnTo>
                        <a:pt x="14" y="19"/>
                      </a:lnTo>
                      <a:lnTo>
                        <a:pt x="16" y="17"/>
                      </a:lnTo>
                      <a:lnTo>
                        <a:pt x="38" y="8"/>
                      </a:lnTo>
                      <a:lnTo>
                        <a:pt x="41" y="8"/>
                      </a:lnTo>
                      <a:lnTo>
                        <a:pt x="50" y="7"/>
                      </a:lnTo>
                      <a:lnTo>
                        <a:pt x="61" y="7"/>
                      </a:lnTo>
                      <a:lnTo>
                        <a:pt x="74" y="5"/>
                      </a:lnTo>
                      <a:lnTo>
                        <a:pt x="88" y="2"/>
                      </a:lnTo>
                      <a:lnTo>
                        <a:pt x="94"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07" name="Line 259">
                  <a:extLst>
                    <a:ext uri="{FF2B5EF4-FFF2-40B4-BE49-F238E27FC236}">
                      <a16:creationId xmlns:a16="http://schemas.microsoft.com/office/drawing/2014/main" id="{5885A9A9-3422-7048-81A7-BEC7F650A7B2}"/>
                    </a:ext>
                  </a:extLst>
                </p:cNvPr>
                <p:cNvSpPr>
                  <a:spLocks noChangeShapeType="1"/>
                </p:cNvSpPr>
                <p:nvPr/>
              </p:nvSpPr>
              <p:spPr bwMode="auto">
                <a:xfrm>
                  <a:off x="4248" y="2365"/>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208" name="Freeform 260">
                  <a:extLst>
                    <a:ext uri="{FF2B5EF4-FFF2-40B4-BE49-F238E27FC236}">
                      <a16:creationId xmlns:a16="http://schemas.microsoft.com/office/drawing/2014/main" id="{93745D34-34DD-4342-B516-E5BF4A65AD32}"/>
                    </a:ext>
                  </a:extLst>
                </p:cNvPr>
                <p:cNvSpPr>
                  <a:spLocks/>
                </p:cNvSpPr>
                <p:nvPr/>
              </p:nvSpPr>
              <p:spPr bwMode="auto">
                <a:xfrm>
                  <a:off x="4241" y="2298"/>
                  <a:ext cx="27" cy="63"/>
                </a:xfrm>
                <a:custGeom>
                  <a:avLst/>
                  <a:gdLst>
                    <a:gd name="T0" fmla="*/ 2 w 27"/>
                    <a:gd name="T1" fmla="*/ 63 h 63"/>
                    <a:gd name="T2" fmla="*/ 9 w 27"/>
                    <a:gd name="T3" fmla="*/ 55 h 63"/>
                    <a:gd name="T4" fmla="*/ 21 w 27"/>
                    <a:gd name="T5" fmla="*/ 40 h 63"/>
                    <a:gd name="T6" fmla="*/ 27 w 27"/>
                    <a:gd name="T7" fmla="*/ 32 h 63"/>
                    <a:gd name="T8" fmla="*/ 17 w 27"/>
                    <a:gd name="T9" fmla="*/ 23 h 63"/>
                    <a:gd name="T10" fmla="*/ 9 w 27"/>
                    <a:gd name="T11" fmla="*/ 13 h 63"/>
                    <a:gd name="T12" fmla="*/ 0 w 27"/>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63">
                      <a:moveTo>
                        <a:pt x="2" y="63"/>
                      </a:moveTo>
                      <a:lnTo>
                        <a:pt x="9" y="55"/>
                      </a:lnTo>
                      <a:lnTo>
                        <a:pt x="21" y="40"/>
                      </a:lnTo>
                      <a:lnTo>
                        <a:pt x="27" y="32"/>
                      </a:lnTo>
                      <a:lnTo>
                        <a:pt x="17" y="23"/>
                      </a:lnTo>
                      <a:lnTo>
                        <a:pt x="9" y="13"/>
                      </a:lnTo>
                      <a:lnTo>
                        <a:pt x="0"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09" name="Freeform 261">
                  <a:extLst>
                    <a:ext uri="{FF2B5EF4-FFF2-40B4-BE49-F238E27FC236}">
                      <a16:creationId xmlns:a16="http://schemas.microsoft.com/office/drawing/2014/main" id="{FC3AF8AD-12B2-7C44-B76C-14187C536A6D}"/>
                    </a:ext>
                  </a:extLst>
                </p:cNvPr>
                <p:cNvSpPr>
                  <a:spLocks/>
                </p:cNvSpPr>
                <p:nvPr/>
              </p:nvSpPr>
              <p:spPr bwMode="auto">
                <a:xfrm>
                  <a:off x="4151" y="2380"/>
                  <a:ext cx="36" cy="22"/>
                </a:xfrm>
                <a:custGeom>
                  <a:avLst/>
                  <a:gdLst>
                    <a:gd name="T0" fmla="*/ 0 w 36"/>
                    <a:gd name="T1" fmla="*/ 22 h 22"/>
                    <a:gd name="T2" fmla="*/ 10 w 36"/>
                    <a:gd name="T3" fmla="*/ 13 h 22"/>
                    <a:gd name="T4" fmla="*/ 25 w 36"/>
                    <a:gd name="T5" fmla="*/ 5 h 22"/>
                    <a:gd name="T6" fmla="*/ 36 w 36"/>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22">
                      <a:moveTo>
                        <a:pt x="0" y="22"/>
                      </a:moveTo>
                      <a:lnTo>
                        <a:pt x="10" y="13"/>
                      </a:lnTo>
                      <a:lnTo>
                        <a:pt x="25" y="5"/>
                      </a:lnTo>
                      <a:lnTo>
                        <a:pt x="36" y="0"/>
                      </a:lnTo>
                    </a:path>
                  </a:pathLst>
                </a:custGeom>
                <a:noFill/>
                <a:ln w="635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10" name="Freeform 262">
                  <a:extLst>
                    <a:ext uri="{FF2B5EF4-FFF2-40B4-BE49-F238E27FC236}">
                      <a16:creationId xmlns:a16="http://schemas.microsoft.com/office/drawing/2014/main" id="{54566991-E6BD-CA4E-9672-0DBD8A8C703C}"/>
                    </a:ext>
                  </a:extLst>
                </p:cNvPr>
                <p:cNvSpPr>
                  <a:spLocks/>
                </p:cNvSpPr>
                <p:nvPr/>
              </p:nvSpPr>
              <p:spPr bwMode="auto">
                <a:xfrm>
                  <a:off x="4179" y="2387"/>
                  <a:ext cx="30" cy="11"/>
                </a:xfrm>
                <a:custGeom>
                  <a:avLst/>
                  <a:gdLst>
                    <a:gd name="T0" fmla="*/ 0 w 30"/>
                    <a:gd name="T1" fmla="*/ 11 h 11"/>
                    <a:gd name="T2" fmla="*/ 4 w 30"/>
                    <a:gd name="T3" fmla="*/ 9 h 11"/>
                    <a:gd name="T4" fmla="*/ 11 w 30"/>
                    <a:gd name="T5" fmla="*/ 5 h 11"/>
                    <a:gd name="T6" fmla="*/ 23 w 30"/>
                    <a:gd name="T7" fmla="*/ 2 h 11"/>
                    <a:gd name="T8" fmla="*/ 26 w 30"/>
                    <a:gd name="T9" fmla="*/ 2 h 11"/>
                    <a:gd name="T10" fmla="*/ 29 w 30"/>
                    <a:gd name="T11" fmla="*/ 1 h 11"/>
                    <a:gd name="T12" fmla="*/ 30 w 30"/>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1">
                      <a:moveTo>
                        <a:pt x="0" y="11"/>
                      </a:moveTo>
                      <a:lnTo>
                        <a:pt x="4" y="9"/>
                      </a:lnTo>
                      <a:lnTo>
                        <a:pt x="11" y="5"/>
                      </a:lnTo>
                      <a:lnTo>
                        <a:pt x="23" y="2"/>
                      </a:lnTo>
                      <a:lnTo>
                        <a:pt x="26" y="2"/>
                      </a:lnTo>
                      <a:lnTo>
                        <a:pt x="29" y="1"/>
                      </a:lnTo>
                      <a:lnTo>
                        <a:pt x="30" y="0"/>
                      </a:lnTo>
                    </a:path>
                  </a:pathLst>
                </a:custGeom>
                <a:noFill/>
                <a:ln w="635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11" name="Line 263">
                  <a:extLst>
                    <a:ext uri="{FF2B5EF4-FFF2-40B4-BE49-F238E27FC236}">
                      <a16:creationId xmlns:a16="http://schemas.microsoft.com/office/drawing/2014/main" id="{E6A32C1A-B122-0D46-A251-F485E038AA53}"/>
                    </a:ext>
                  </a:extLst>
                </p:cNvPr>
                <p:cNvSpPr>
                  <a:spLocks noChangeShapeType="1"/>
                </p:cNvSpPr>
                <p:nvPr/>
              </p:nvSpPr>
              <p:spPr bwMode="auto">
                <a:xfrm>
                  <a:off x="4211" y="2389"/>
                  <a:ext cx="1" cy="1"/>
                </a:xfrm>
                <a:prstGeom prst="line">
                  <a:avLst/>
                </a:prstGeom>
                <a:noFill/>
                <a:ln w="1588">
                  <a:solidFill>
                    <a:srgbClr val="4D3F34"/>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45162" name="Text Box 264">
                <a:extLst>
                  <a:ext uri="{FF2B5EF4-FFF2-40B4-BE49-F238E27FC236}">
                    <a16:creationId xmlns:a16="http://schemas.microsoft.com/office/drawing/2014/main" id="{1FDD8AA3-24D7-FA4D-BA01-B8BDEA4AC6A7}"/>
                  </a:ext>
                </a:extLst>
              </p:cNvPr>
              <p:cNvSpPr txBox="1">
                <a:spLocks noChangeArrowheads="1"/>
              </p:cNvSpPr>
              <p:nvPr/>
            </p:nvSpPr>
            <p:spPr bwMode="auto">
              <a:xfrm>
                <a:off x="3878" y="2723"/>
                <a:ext cx="8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Times New Roman" panose="02020603050405020304" pitchFamily="18" charset="0"/>
                  </a:rPr>
                  <a:t>Mouse dies</a:t>
                </a:r>
              </a:p>
            </p:txBody>
          </p:sp>
        </p:grpSp>
      </p:grpSp>
      <p:grpSp>
        <p:nvGrpSpPr>
          <p:cNvPr id="7433" name="Group 265">
            <a:extLst>
              <a:ext uri="{FF2B5EF4-FFF2-40B4-BE49-F238E27FC236}">
                <a16:creationId xmlns:a16="http://schemas.microsoft.com/office/drawing/2014/main" id="{1D73C46C-45E4-AC47-BCED-6D1C2737A3FE}"/>
              </a:ext>
            </a:extLst>
          </p:cNvPr>
          <p:cNvGrpSpPr>
            <a:grpSpLocks/>
          </p:cNvGrpSpPr>
          <p:nvPr/>
        </p:nvGrpSpPr>
        <p:grpSpPr bwMode="auto">
          <a:xfrm>
            <a:off x="4718050" y="3194050"/>
            <a:ext cx="1771650" cy="2300288"/>
            <a:chOff x="2972" y="2012"/>
            <a:chExt cx="1116" cy="1449"/>
          </a:xfrm>
        </p:grpSpPr>
        <p:sp>
          <p:nvSpPr>
            <p:cNvPr id="45096" name="Freeform 266">
              <a:extLst>
                <a:ext uri="{FF2B5EF4-FFF2-40B4-BE49-F238E27FC236}">
                  <a16:creationId xmlns:a16="http://schemas.microsoft.com/office/drawing/2014/main" id="{F5F2A7D6-B11B-1445-8E5B-5F5477B78AA0}"/>
                </a:ext>
              </a:extLst>
            </p:cNvPr>
            <p:cNvSpPr>
              <a:spLocks/>
            </p:cNvSpPr>
            <p:nvPr/>
          </p:nvSpPr>
          <p:spPr bwMode="auto">
            <a:xfrm>
              <a:off x="3277" y="2012"/>
              <a:ext cx="181" cy="635"/>
            </a:xfrm>
            <a:custGeom>
              <a:avLst/>
              <a:gdLst>
                <a:gd name="T0" fmla="*/ 91 w 181"/>
                <a:gd name="T1" fmla="*/ 635 h 635"/>
                <a:gd name="T2" fmla="*/ 181 w 181"/>
                <a:gd name="T3" fmla="*/ 550 h 635"/>
                <a:gd name="T4" fmla="*/ 136 w 181"/>
                <a:gd name="T5" fmla="*/ 550 h 635"/>
                <a:gd name="T6" fmla="*/ 136 w 181"/>
                <a:gd name="T7" fmla="*/ 0 h 635"/>
                <a:gd name="T8" fmla="*/ 45 w 181"/>
                <a:gd name="T9" fmla="*/ 0 h 635"/>
                <a:gd name="T10" fmla="*/ 45 w 181"/>
                <a:gd name="T11" fmla="*/ 550 h 635"/>
                <a:gd name="T12" fmla="*/ 0 w 181"/>
                <a:gd name="T13" fmla="*/ 550 h 635"/>
                <a:gd name="T14" fmla="*/ 91 w 181"/>
                <a:gd name="T15" fmla="*/ 635 h 6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1" h="635">
                  <a:moveTo>
                    <a:pt x="91" y="635"/>
                  </a:moveTo>
                  <a:lnTo>
                    <a:pt x="181" y="550"/>
                  </a:lnTo>
                  <a:lnTo>
                    <a:pt x="136" y="550"/>
                  </a:lnTo>
                  <a:lnTo>
                    <a:pt x="136" y="0"/>
                  </a:lnTo>
                  <a:lnTo>
                    <a:pt x="45" y="0"/>
                  </a:lnTo>
                  <a:lnTo>
                    <a:pt x="45" y="550"/>
                  </a:lnTo>
                  <a:lnTo>
                    <a:pt x="0" y="550"/>
                  </a:lnTo>
                  <a:lnTo>
                    <a:pt x="91" y="635"/>
                  </a:lnTo>
                  <a:close/>
                </a:path>
              </a:pathLst>
            </a:custGeom>
            <a:solidFill>
              <a:srgbClr val="8BB2AE"/>
            </a:solidFill>
            <a:ln>
              <a:noFill/>
            </a:ln>
            <a:extLst>
              <a:ext uri="{91240B29-F687-4F45-9708-019B960494DF}">
                <a14:hiddenLine xmlns:a14="http://schemas.microsoft.com/office/drawing/2010/main" w="9525">
                  <a:solidFill>
                    <a:srgbClr val="FFFFFF"/>
                  </a:solidFill>
                  <a:round/>
                  <a:headEnd/>
                  <a:tailEnd/>
                </a14:hiddenLine>
              </a:ext>
            </a:extLst>
          </p:spPr>
          <p:txBody>
            <a:bodyPr/>
            <a:lstStyle/>
            <a:p>
              <a:endParaRPr lang="tr-TR"/>
            </a:p>
          </p:txBody>
        </p:sp>
        <p:grpSp>
          <p:nvGrpSpPr>
            <p:cNvPr id="45097" name="Group 267">
              <a:extLst>
                <a:ext uri="{FF2B5EF4-FFF2-40B4-BE49-F238E27FC236}">
                  <a16:creationId xmlns:a16="http://schemas.microsoft.com/office/drawing/2014/main" id="{AC8A6604-8503-F14D-B76D-44D85A5C1516}"/>
                </a:ext>
              </a:extLst>
            </p:cNvPr>
            <p:cNvGrpSpPr>
              <a:grpSpLocks/>
            </p:cNvGrpSpPr>
            <p:nvPr/>
          </p:nvGrpSpPr>
          <p:grpSpPr bwMode="auto">
            <a:xfrm>
              <a:off x="2972" y="2681"/>
              <a:ext cx="1116" cy="780"/>
              <a:chOff x="2628" y="2194"/>
              <a:chExt cx="1116" cy="780"/>
            </a:xfrm>
          </p:grpSpPr>
          <p:grpSp>
            <p:nvGrpSpPr>
              <p:cNvPr id="45098" name="Group 268">
                <a:extLst>
                  <a:ext uri="{FF2B5EF4-FFF2-40B4-BE49-F238E27FC236}">
                    <a16:creationId xmlns:a16="http://schemas.microsoft.com/office/drawing/2014/main" id="{F2C6E59E-725F-9C45-81F6-8812ACB9058A}"/>
                  </a:ext>
                </a:extLst>
              </p:cNvPr>
              <p:cNvGrpSpPr>
                <a:grpSpLocks/>
              </p:cNvGrpSpPr>
              <p:nvPr/>
            </p:nvGrpSpPr>
            <p:grpSpPr bwMode="auto">
              <a:xfrm>
                <a:off x="2752" y="2194"/>
                <a:ext cx="992" cy="780"/>
                <a:chOff x="2674" y="1953"/>
                <a:chExt cx="992" cy="780"/>
              </a:xfrm>
            </p:grpSpPr>
            <p:sp>
              <p:nvSpPr>
                <p:cNvPr id="45100" name="Freeform 269">
                  <a:extLst>
                    <a:ext uri="{FF2B5EF4-FFF2-40B4-BE49-F238E27FC236}">
                      <a16:creationId xmlns:a16="http://schemas.microsoft.com/office/drawing/2014/main" id="{F9212816-9958-D542-A200-6CC009853A8E}"/>
                    </a:ext>
                  </a:extLst>
                </p:cNvPr>
                <p:cNvSpPr>
                  <a:spLocks/>
                </p:cNvSpPr>
                <p:nvPr/>
              </p:nvSpPr>
              <p:spPr bwMode="auto">
                <a:xfrm>
                  <a:off x="2883" y="2308"/>
                  <a:ext cx="61" cy="114"/>
                </a:xfrm>
                <a:custGeom>
                  <a:avLst/>
                  <a:gdLst>
                    <a:gd name="T0" fmla="*/ 61 w 61"/>
                    <a:gd name="T1" fmla="*/ 0 h 114"/>
                    <a:gd name="T2" fmla="*/ 55 w 61"/>
                    <a:gd name="T3" fmla="*/ 18 h 114"/>
                    <a:gd name="T4" fmla="*/ 48 w 61"/>
                    <a:gd name="T5" fmla="*/ 45 h 114"/>
                    <a:gd name="T6" fmla="*/ 45 w 61"/>
                    <a:gd name="T7" fmla="*/ 59 h 114"/>
                    <a:gd name="T8" fmla="*/ 45 w 61"/>
                    <a:gd name="T9" fmla="*/ 59 h 114"/>
                    <a:gd name="T10" fmla="*/ 45 w 61"/>
                    <a:gd name="T11" fmla="*/ 59 h 114"/>
                    <a:gd name="T12" fmla="*/ 43 w 61"/>
                    <a:gd name="T13" fmla="*/ 67 h 114"/>
                    <a:gd name="T14" fmla="*/ 36 w 61"/>
                    <a:gd name="T15" fmla="*/ 82 h 114"/>
                    <a:gd name="T16" fmla="*/ 25 w 61"/>
                    <a:gd name="T17" fmla="*/ 87 h 114"/>
                    <a:gd name="T18" fmla="*/ 25 w 61"/>
                    <a:gd name="T19" fmla="*/ 87 h 114"/>
                    <a:gd name="T20" fmla="*/ 13 w 61"/>
                    <a:gd name="T21" fmla="*/ 89 h 114"/>
                    <a:gd name="T22" fmla="*/ 1 w 61"/>
                    <a:gd name="T23" fmla="*/ 96 h 114"/>
                    <a:gd name="T24" fmla="*/ 0 w 61"/>
                    <a:gd name="T25" fmla="*/ 106 h 114"/>
                    <a:gd name="T26" fmla="*/ 0 w 61"/>
                    <a:gd name="T27" fmla="*/ 106 h 114"/>
                    <a:gd name="T28" fmla="*/ 13 w 61"/>
                    <a:gd name="T29" fmla="*/ 108 h 114"/>
                    <a:gd name="T30" fmla="*/ 36 w 61"/>
                    <a:gd name="T31" fmla="*/ 112 h 114"/>
                    <a:gd name="T32" fmla="*/ 49 w 61"/>
                    <a:gd name="T33" fmla="*/ 114 h 114"/>
                    <a:gd name="T34" fmla="*/ 61 w 61"/>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 h="114">
                      <a:moveTo>
                        <a:pt x="61" y="0"/>
                      </a:moveTo>
                      <a:lnTo>
                        <a:pt x="55" y="18"/>
                      </a:lnTo>
                      <a:lnTo>
                        <a:pt x="48" y="45"/>
                      </a:lnTo>
                      <a:lnTo>
                        <a:pt x="45" y="59"/>
                      </a:lnTo>
                      <a:lnTo>
                        <a:pt x="43" y="67"/>
                      </a:lnTo>
                      <a:lnTo>
                        <a:pt x="36" y="82"/>
                      </a:lnTo>
                      <a:lnTo>
                        <a:pt x="25" y="87"/>
                      </a:lnTo>
                      <a:lnTo>
                        <a:pt x="13" y="89"/>
                      </a:lnTo>
                      <a:lnTo>
                        <a:pt x="1" y="96"/>
                      </a:lnTo>
                      <a:lnTo>
                        <a:pt x="0" y="106"/>
                      </a:lnTo>
                      <a:lnTo>
                        <a:pt x="13" y="108"/>
                      </a:lnTo>
                      <a:lnTo>
                        <a:pt x="36" y="112"/>
                      </a:lnTo>
                      <a:lnTo>
                        <a:pt x="49" y="114"/>
                      </a:lnTo>
                      <a:lnTo>
                        <a:pt x="61" y="0"/>
                      </a:lnTo>
                      <a:close/>
                    </a:path>
                  </a:pathLst>
                </a:custGeom>
                <a:solidFill>
                  <a:srgbClr val="BFB6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01" name="Freeform 270">
                  <a:extLst>
                    <a:ext uri="{FF2B5EF4-FFF2-40B4-BE49-F238E27FC236}">
                      <a16:creationId xmlns:a16="http://schemas.microsoft.com/office/drawing/2014/main" id="{F5ACF5B4-46F9-FC44-9A27-CD3E3AA3B5A9}"/>
                    </a:ext>
                  </a:extLst>
                </p:cNvPr>
                <p:cNvSpPr>
                  <a:spLocks/>
                </p:cNvSpPr>
                <p:nvPr/>
              </p:nvSpPr>
              <p:spPr bwMode="auto">
                <a:xfrm>
                  <a:off x="2924" y="2304"/>
                  <a:ext cx="15" cy="59"/>
                </a:xfrm>
                <a:custGeom>
                  <a:avLst/>
                  <a:gdLst>
                    <a:gd name="T0" fmla="*/ 15 w 15"/>
                    <a:gd name="T1" fmla="*/ 0 h 59"/>
                    <a:gd name="T2" fmla="*/ 10 w 15"/>
                    <a:gd name="T3" fmla="*/ 18 h 59"/>
                    <a:gd name="T4" fmla="*/ 3 w 15"/>
                    <a:gd name="T5" fmla="*/ 45 h 59"/>
                    <a:gd name="T6" fmla="*/ 0 w 15"/>
                    <a:gd name="T7" fmla="*/ 59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9">
                      <a:moveTo>
                        <a:pt x="15" y="0"/>
                      </a:moveTo>
                      <a:lnTo>
                        <a:pt x="10" y="18"/>
                      </a:lnTo>
                      <a:lnTo>
                        <a:pt x="3" y="45"/>
                      </a:lnTo>
                      <a:lnTo>
                        <a:pt x="0" y="59"/>
                      </a:lnTo>
                    </a:path>
                  </a:pathLst>
                </a:custGeom>
                <a:noFill/>
                <a:ln w="1270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02" name="Line 271">
                  <a:extLst>
                    <a:ext uri="{FF2B5EF4-FFF2-40B4-BE49-F238E27FC236}">
                      <a16:creationId xmlns:a16="http://schemas.microsoft.com/office/drawing/2014/main" id="{4F5EE039-326C-424B-8D94-470FC76DB825}"/>
                    </a:ext>
                  </a:extLst>
                </p:cNvPr>
                <p:cNvSpPr>
                  <a:spLocks noChangeShapeType="1"/>
                </p:cNvSpPr>
                <p:nvPr/>
              </p:nvSpPr>
              <p:spPr bwMode="auto">
                <a:xfrm>
                  <a:off x="2928" y="2367"/>
                  <a:ext cx="1" cy="1"/>
                </a:xfrm>
                <a:prstGeom prst="line">
                  <a:avLst/>
                </a:prstGeom>
                <a:noFill/>
                <a:ln w="1588">
                  <a:solidFill>
                    <a:srgbClr val="3F3229"/>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03" name="Freeform 272">
                  <a:extLst>
                    <a:ext uri="{FF2B5EF4-FFF2-40B4-BE49-F238E27FC236}">
                      <a16:creationId xmlns:a16="http://schemas.microsoft.com/office/drawing/2014/main" id="{B765AC10-EB7E-D749-B58B-8E615FC9D8E7}"/>
                    </a:ext>
                  </a:extLst>
                </p:cNvPr>
                <p:cNvSpPr>
                  <a:spLocks/>
                </p:cNvSpPr>
                <p:nvPr/>
              </p:nvSpPr>
              <p:spPr bwMode="auto">
                <a:xfrm>
                  <a:off x="2879" y="2363"/>
                  <a:ext cx="49" cy="55"/>
                </a:xfrm>
                <a:custGeom>
                  <a:avLst/>
                  <a:gdLst>
                    <a:gd name="T0" fmla="*/ 45 w 49"/>
                    <a:gd name="T1" fmla="*/ 0 h 55"/>
                    <a:gd name="T2" fmla="*/ 43 w 49"/>
                    <a:gd name="T3" fmla="*/ 8 h 55"/>
                    <a:gd name="T4" fmla="*/ 36 w 49"/>
                    <a:gd name="T5" fmla="*/ 23 h 55"/>
                    <a:gd name="T6" fmla="*/ 25 w 49"/>
                    <a:gd name="T7" fmla="*/ 28 h 55"/>
                    <a:gd name="T8" fmla="*/ 13 w 49"/>
                    <a:gd name="T9" fmla="*/ 30 h 55"/>
                    <a:gd name="T10" fmla="*/ 0 w 49"/>
                    <a:gd name="T11" fmla="*/ 37 h 55"/>
                    <a:gd name="T12" fmla="*/ 0 w 49"/>
                    <a:gd name="T13" fmla="*/ 47 h 55"/>
                    <a:gd name="T14" fmla="*/ 13 w 49"/>
                    <a:gd name="T15" fmla="*/ 49 h 55"/>
                    <a:gd name="T16" fmla="*/ 36 w 49"/>
                    <a:gd name="T17" fmla="*/ 53 h 55"/>
                    <a:gd name="T18" fmla="*/ 49 w 49"/>
                    <a:gd name="T19" fmla="*/ 55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5">
                      <a:moveTo>
                        <a:pt x="45" y="0"/>
                      </a:moveTo>
                      <a:lnTo>
                        <a:pt x="43" y="8"/>
                      </a:lnTo>
                      <a:lnTo>
                        <a:pt x="36" y="23"/>
                      </a:lnTo>
                      <a:lnTo>
                        <a:pt x="25" y="28"/>
                      </a:lnTo>
                      <a:lnTo>
                        <a:pt x="13" y="30"/>
                      </a:lnTo>
                      <a:lnTo>
                        <a:pt x="0" y="37"/>
                      </a:lnTo>
                      <a:lnTo>
                        <a:pt x="0" y="47"/>
                      </a:lnTo>
                      <a:lnTo>
                        <a:pt x="13" y="49"/>
                      </a:lnTo>
                      <a:lnTo>
                        <a:pt x="36" y="53"/>
                      </a:lnTo>
                      <a:lnTo>
                        <a:pt x="49" y="55"/>
                      </a:lnTo>
                    </a:path>
                  </a:pathLst>
                </a:custGeom>
                <a:noFill/>
                <a:ln w="1270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04" name="Freeform 273">
                  <a:extLst>
                    <a:ext uri="{FF2B5EF4-FFF2-40B4-BE49-F238E27FC236}">
                      <a16:creationId xmlns:a16="http://schemas.microsoft.com/office/drawing/2014/main" id="{75561C55-7CD9-034D-8E40-6E552A5D534D}"/>
                    </a:ext>
                  </a:extLst>
                </p:cNvPr>
                <p:cNvSpPr>
                  <a:spLocks/>
                </p:cNvSpPr>
                <p:nvPr/>
              </p:nvSpPr>
              <p:spPr bwMode="auto">
                <a:xfrm>
                  <a:off x="2873" y="1958"/>
                  <a:ext cx="78" cy="75"/>
                </a:xfrm>
                <a:custGeom>
                  <a:avLst/>
                  <a:gdLst>
                    <a:gd name="T0" fmla="*/ 1 w 78"/>
                    <a:gd name="T1" fmla="*/ 69 h 75"/>
                    <a:gd name="T2" fmla="*/ 1 w 78"/>
                    <a:gd name="T3" fmla="*/ 64 h 75"/>
                    <a:gd name="T4" fmla="*/ 0 w 78"/>
                    <a:gd name="T5" fmla="*/ 52 h 75"/>
                    <a:gd name="T6" fmla="*/ 3 w 78"/>
                    <a:gd name="T7" fmla="*/ 42 h 75"/>
                    <a:gd name="T8" fmla="*/ 3 w 78"/>
                    <a:gd name="T9" fmla="*/ 42 h 75"/>
                    <a:gd name="T10" fmla="*/ 15 w 78"/>
                    <a:gd name="T11" fmla="*/ 28 h 75"/>
                    <a:gd name="T12" fmla="*/ 33 w 78"/>
                    <a:gd name="T13" fmla="*/ 11 h 75"/>
                    <a:gd name="T14" fmla="*/ 47 w 78"/>
                    <a:gd name="T15" fmla="*/ 1 h 75"/>
                    <a:gd name="T16" fmla="*/ 47 w 78"/>
                    <a:gd name="T17" fmla="*/ 1 h 75"/>
                    <a:gd name="T18" fmla="*/ 57 w 78"/>
                    <a:gd name="T19" fmla="*/ 0 h 75"/>
                    <a:gd name="T20" fmla="*/ 64 w 78"/>
                    <a:gd name="T21" fmla="*/ 4 h 75"/>
                    <a:gd name="T22" fmla="*/ 69 w 78"/>
                    <a:gd name="T23" fmla="*/ 13 h 75"/>
                    <a:gd name="T24" fmla="*/ 69 w 78"/>
                    <a:gd name="T25" fmla="*/ 13 h 75"/>
                    <a:gd name="T26" fmla="*/ 74 w 78"/>
                    <a:gd name="T27" fmla="*/ 23 h 75"/>
                    <a:gd name="T28" fmla="*/ 78 w 78"/>
                    <a:gd name="T29" fmla="*/ 32 h 75"/>
                    <a:gd name="T30" fmla="*/ 76 w 78"/>
                    <a:gd name="T31" fmla="*/ 44 h 75"/>
                    <a:gd name="T32" fmla="*/ 76 w 78"/>
                    <a:gd name="T33" fmla="*/ 44 h 75"/>
                    <a:gd name="T34" fmla="*/ 63 w 78"/>
                    <a:gd name="T35" fmla="*/ 66 h 75"/>
                    <a:gd name="T36" fmla="*/ 50 w 78"/>
                    <a:gd name="T37" fmla="*/ 74 h 75"/>
                    <a:gd name="T38" fmla="*/ 44 w 78"/>
                    <a:gd name="T39" fmla="*/ 75 h 75"/>
                    <a:gd name="T40" fmla="*/ 44 w 78"/>
                    <a:gd name="T41" fmla="*/ 75 h 75"/>
                    <a:gd name="T42" fmla="*/ 1 w 78"/>
                    <a:gd name="T43" fmla="*/ 69 h 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75">
                      <a:moveTo>
                        <a:pt x="1" y="69"/>
                      </a:moveTo>
                      <a:lnTo>
                        <a:pt x="1" y="64"/>
                      </a:lnTo>
                      <a:lnTo>
                        <a:pt x="0" y="52"/>
                      </a:lnTo>
                      <a:lnTo>
                        <a:pt x="3" y="42"/>
                      </a:lnTo>
                      <a:lnTo>
                        <a:pt x="15" y="28"/>
                      </a:lnTo>
                      <a:lnTo>
                        <a:pt x="33" y="11"/>
                      </a:lnTo>
                      <a:lnTo>
                        <a:pt x="47" y="1"/>
                      </a:lnTo>
                      <a:lnTo>
                        <a:pt x="57" y="0"/>
                      </a:lnTo>
                      <a:lnTo>
                        <a:pt x="64" y="4"/>
                      </a:lnTo>
                      <a:lnTo>
                        <a:pt x="69" y="13"/>
                      </a:lnTo>
                      <a:lnTo>
                        <a:pt x="74" y="23"/>
                      </a:lnTo>
                      <a:lnTo>
                        <a:pt x="78" y="32"/>
                      </a:lnTo>
                      <a:lnTo>
                        <a:pt x="76" y="44"/>
                      </a:lnTo>
                      <a:lnTo>
                        <a:pt x="63" y="66"/>
                      </a:lnTo>
                      <a:lnTo>
                        <a:pt x="50" y="74"/>
                      </a:lnTo>
                      <a:lnTo>
                        <a:pt x="44" y="75"/>
                      </a:lnTo>
                      <a:lnTo>
                        <a:pt x="1" y="69"/>
                      </a:lnTo>
                      <a:close/>
                    </a:path>
                  </a:pathLst>
                </a:custGeom>
                <a:solidFill>
                  <a:srgbClr val="B9A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05" name="Freeform 274">
                  <a:extLst>
                    <a:ext uri="{FF2B5EF4-FFF2-40B4-BE49-F238E27FC236}">
                      <a16:creationId xmlns:a16="http://schemas.microsoft.com/office/drawing/2014/main" id="{C2CB7E53-D9ED-7345-BDA4-BF559A3FEF69}"/>
                    </a:ext>
                  </a:extLst>
                </p:cNvPr>
                <p:cNvSpPr>
                  <a:spLocks/>
                </p:cNvSpPr>
                <p:nvPr/>
              </p:nvSpPr>
              <p:spPr bwMode="auto">
                <a:xfrm>
                  <a:off x="2869" y="1953"/>
                  <a:ext cx="78" cy="76"/>
                </a:xfrm>
                <a:custGeom>
                  <a:avLst/>
                  <a:gdLst>
                    <a:gd name="T0" fmla="*/ 1 w 78"/>
                    <a:gd name="T1" fmla="*/ 70 h 76"/>
                    <a:gd name="T2" fmla="*/ 1 w 78"/>
                    <a:gd name="T3" fmla="*/ 65 h 76"/>
                    <a:gd name="T4" fmla="*/ 0 w 78"/>
                    <a:gd name="T5" fmla="*/ 53 h 76"/>
                    <a:gd name="T6" fmla="*/ 3 w 78"/>
                    <a:gd name="T7" fmla="*/ 42 h 76"/>
                    <a:gd name="T8" fmla="*/ 15 w 78"/>
                    <a:gd name="T9" fmla="*/ 29 h 76"/>
                    <a:gd name="T10" fmla="*/ 33 w 78"/>
                    <a:gd name="T11" fmla="*/ 12 h 76"/>
                    <a:gd name="T12" fmla="*/ 47 w 78"/>
                    <a:gd name="T13" fmla="*/ 1 h 76"/>
                    <a:gd name="T14" fmla="*/ 57 w 78"/>
                    <a:gd name="T15" fmla="*/ 0 h 76"/>
                    <a:gd name="T16" fmla="*/ 64 w 78"/>
                    <a:gd name="T17" fmla="*/ 5 h 76"/>
                    <a:gd name="T18" fmla="*/ 69 w 78"/>
                    <a:gd name="T19" fmla="*/ 14 h 76"/>
                    <a:gd name="T20" fmla="*/ 74 w 78"/>
                    <a:gd name="T21" fmla="*/ 24 h 76"/>
                    <a:gd name="T22" fmla="*/ 78 w 78"/>
                    <a:gd name="T23" fmla="*/ 33 h 76"/>
                    <a:gd name="T24" fmla="*/ 76 w 78"/>
                    <a:gd name="T25" fmla="*/ 45 h 76"/>
                    <a:gd name="T26" fmla="*/ 63 w 78"/>
                    <a:gd name="T27" fmla="*/ 67 h 76"/>
                    <a:gd name="T28" fmla="*/ 50 w 78"/>
                    <a:gd name="T29" fmla="*/ 75 h 76"/>
                    <a:gd name="T30" fmla="*/ 44 w 78"/>
                    <a:gd name="T31" fmla="*/ 76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 h="76">
                      <a:moveTo>
                        <a:pt x="1" y="70"/>
                      </a:moveTo>
                      <a:lnTo>
                        <a:pt x="1" y="65"/>
                      </a:lnTo>
                      <a:lnTo>
                        <a:pt x="0" y="53"/>
                      </a:lnTo>
                      <a:lnTo>
                        <a:pt x="3" y="42"/>
                      </a:lnTo>
                      <a:lnTo>
                        <a:pt x="15" y="29"/>
                      </a:lnTo>
                      <a:lnTo>
                        <a:pt x="33" y="12"/>
                      </a:lnTo>
                      <a:lnTo>
                        <a:pt x="47" y="1"/>
                      </a:lnTo>
                      <a:lnTo>
                        <a:pt x="57" y="0"/>
                      </a:lnTo>
                      <a:lnTo>
                        <a:pt x="64" y="5"/>
                      </a:lnTo>
                      <a:lnTo>
                        <a:pt x="69" y="14"/>
                      </a:lnTo>
                      <a:lnTo>
                        <a:pt x="74" y="24"/>
                      </a:lnTo>
                      <a:lnTo>
                        <a:pt x="78" y="33"/>
                      </a:lnTo>
                      <a:lnTo>
                        <a:pt x="76" y="45"/>
                      </a:lnTo>
                      <a:lnTo>
                        <a:pt x="63" y="67"/>
                      </a:lnTo>
                      <a:lnTo>
                        <a:pt x="50" y="75"/>
                      </a:lnTo>
                      <a:lnTo>
                        <a:pt x="44" y="76"/>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06" name="Line 275">
                  <a:extLst>
                    <a:ext uri="{FF2B5EF4-FFF2-40B4-BE49-F238E27FC236}">
                      <a16:creationId xmlns:a16="http://schemas.microsoft.com/office/drawing/2014/main" id="{6BDE0B88-4C81-9142-AA03-C42A00A453F7}"/>
                    </a:ext>
                  </a:extLst>
                </p:cNvPr>
                <p:cNvSpPr>
                  <a:spLocks noChangeShapeType="1"/>
                </p:cNvSpPr>
                <p:nvPr/>
              </p:nvSpPr>
              <p:spPr bwMode="auto">
                <a:xfrm>
                  <a:off x="2917" y="2033"/>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07" name="Freeform 276">
                  <a:extLst>
                    <a:ext uri="{FF2B5EF4-FFF2-40B4-BE49-F238E27FC236}">
                      <a16:creationId xmlns:a16="http://schemas.microsoft.com/office/drawing/2014/main" id="{0E5F5D8C-839D-C549-B290-799C257CBB28}"/>
                    </a:ext>
                  </a:extLst>
                </p:cNvPr>
                <p:cNvSpPr>
                  <a:spLocks/>
                </p:cNvSpPr>
                <p:nvPr/>
              </p:nvSpPr>
              <p:spPr bwMode="auto">
                <a:xfrm>
                  <a:off x="2920" y="1979"/>
                  <a:ext cx="17" cy="38"/>
                </a:xfrm>
                <a:custGeom>
                  <a:avLst/>
                  <a:gdLst>
                    <a:gd name="T0" fmla="*/ 17 w 17"/>
                    <a:gd name="T1" fmla="*/ 0 h 38"/>
                    <a:gd name="T2" fmla="*/ 16 w 17"/>
                    <a:gd name="T3" fmla="*/ 9 h 38"/>
                    <a:gd name="T4" fmla="*/ 11 w 17"/>
                    <a:gd name="T5" fmla="*/ 26 h 38"/>
                    <a:gd name="T6" fmla="*/ 0 w 17"/>
                    <a:gd name="T7" fmla="*/ 3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8">
                      <a:moveTo>
                        <a:pt x="17" y="0"/>
                      </a:moveTo>
                      <a:lnTo>
                        <a:pt x="16" y="9"/>
                      </a:lnTo>
                      <a:lnTo>
                        <a:pt x="11" y="26"/>
                      </a:lnTo>
                      <a:lnTo>
                        <a:pt x="0" y="38"/>
                      </a:lnTo>
                    </a:path>
                  </a:pathLst>
                </a:custGeom>
                <a:noFill/>
                <a:ln w="6350">
                  <a:solidFill>
                    <a:srgbClr val="86786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08" name="Freeform 277">
                  <a:extLst>
                    <a:ext uri="{FF2B5EF4-FFF2-40B4-BE49-F238E27FC236}">
                      <a16:creationId xmlns:a16="http://schemas.microsoft.com/office/drawing/2014/main" id="{FCCBC300-FC2C-6647-BF6F-8CB9A9C30DFE}"/>
                    </a:ext>
                  </a:extLst>
                </p:cNvPr>
                <p:cNvSpPr>
                  <a:spLocks/>
                </p:cNvSpPr>
                <p:nvPr/>
              </p:nvSpPr>
              <p:spPr bwMode="auto">
                <a:xfrm>
                  <a:off x="3008" y="2418"/>
                  <a:ext cx="147" cy="41"/>
                </a:xfrm>
                <a:custGeom>
                  <a:avLst/>
                  <a:gdLst>
                    <a:gd name="T0" fmla="*/ 118 w 147"/>
                    <a:gd name="T1" fmla="*/ 0 h 41"/>
                    <a:gd name="T2" fmla="*/ 117 w 147"/>
                    <a:gd name="T3" fmla="*/ 1 h 41"/>
                    <a:gd name="T4" fmla="*/ 111 w 147"/>
                    <a:gd name="T5" fmla="*/ 3 h 41"/>
                    <a:gd name="T6" fmla="*/ 101 w 147"/>
                    <a:gd name="T7" fmla="*/ 5 h 41"/>
                    <a:gd name="T8" fmla="*/ 101 w 147"/>
                    <a:gd name="T9" fmla="*/ 5 h 41"/>
                    <a:gd name="T10" fmla="*/ 74 w 147"/>
                    <a:gd name="T11" fmla="*/ 5 h 41"/>
                    <a:gd name="T12" fmla="*/ 52 w 147"/>
                    <a:gd name="T13" fmla="*/ 3 h 41"/>
                    <a:gd name="T14" fmla="*/ 44 w 147"/>
                    <a:gd name="T15" fmla="*/ 1 h 41"/>
                    <a:gd name="T16" fmla="*/ 44 w 147"/>
                    <a:gd name="T17" fmla="*/ 1 h 41"/>
                    <a:gd name="T18" fmla="*/ 44 w 147"/>
                    <a:gd name="T19" fmla="*/ 1 h 41"/>
                    <a:gd name="T20" fmla="*/ 37 w 147"/>
                    <a:gd name="T21" fmla="*/ 2 h 41"/>
                    <a:gd name="T22" fmla="*/ 21 w 147"/>
                    <a:gd name="T23" fmla="*/ 6 h 41"/>
                    <a:gd name="T24" fmla="*/ 7 w 147"/>
                    <a:gd name="T25" fmla="*/ 13 h 41"/>
                    <a:gd name="T26" fmla="*/ 7 w 147"/>
                    <a:gd name="T27" fmla="*/ 13 h 41"/>
                    <a:gd name="T28" fmla="*/ 3 w 147"/>
                    <a:gd name="T29" fmla="*/ 17 h 41"/>
                    <a:gd name="T30" fmla="*/ 1 w 147"/>
                    <a:gd name="T31" fmla="*/ 22 h 41"/>
                    <a:gd name="T32" fmla="*/ 0 w 147"/>
                    <a:gd name="T33" fmla="*/ 24 h 41"/>
                    <a:gd name="T34" fmla="*/ 0 w 147"/>
                    <a:gd name="T35" fmla="*/ 24 h 41"/>
                    <a:gd name="T36" fmla="*/ 21 w 147"/>
                    <a:gd name="T37" fmla="*/ 16 h 41"/>
                    <a:gd name="T38" fmla="*/ 21 w 147"/>
                    <a:gd name="T39" fmla="*/ 16 h 41"/>
                    <a:gd name="T40" fmla="*/ 17 w 147"/>
                    <a:gd name="T41" fmla="*/ 18 h 41"/>
                    <a:gd name="T42" fmla="*/ 7 w 147"/>
                    <a:gd name="T43" fmla="*/ 20 h 41"/>
                    <a:gd name="T44" fmla="*/ 0 w 147"/>
                    <a:gd name="T45" fmla="*/ 24 h 41"/>
                    <a:gd name="T46" fmla="*/ 0 w 147"/>
                    <a:gd name="T47" fmla="*/ 24 h 41"/>
                    <a:gd name="T48" fmla="*/ 1 w 147"/>
                    <a:gd name="T49" fmla="*/ 28 h 41"/>
                    <a:gd name="T50" fmla="*/ 13 w 147"/>
                    <a:gd name="T51" fmla="*/ 30 h 41"/>
                    <a:gd name="T52" fmla="*/ 36 w 147"/>
                    <a:gd name="T53" fmla="*/ 25 h 41"/>
                    <a:gd name="T54" fmla="*/ 36 w 147"/>
                    <a:gd name="T55" fmla="*/ 25 h 41"/>
                    <a:gd name="T56" fmla="*/ 19 w 147"/>
                    <a:gd name="T57" fmla="*/ 35 h 41"/>
                    <a:gd name="T58" fmla="*/ 21 w 147"/>
                    <a:gd name="T59" fmla="*/ 40 h 41"/>
                    <a:gd name="T60" fmla="*/ 25 w 147"/>
                    <a:gd name="T61" fmla="*/ 41 h 41"/>
                    <a:gd name="T62" fmla="*/ 25 w 147"/>
                    <a:gd name="T63" fmla="*/ 41 h 41"/>
                    <a:gd name="T64" fmla="*/ 147 w 147"/>
                    <a:gd name="T65" fmla="*/ 27 h 41"/>
                    <a:gd name="T66" fmla="*/ 118 w 147"/>
                    <a:gd name="T67" fmla="*/ 0 h 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7" h="41">
                      <a:moveTo>
                        <a:pt x="118" y="0"/>
                      </a:moveTo>
                      <a:lnTo>
                        <a:pt x="117" y="1"/>
                      </a:lnTo>
                      <a:lnTo>
                        <a:pt x="111" y="3"/>
                      </a:lnTo>
                      <a:lnTo>
                        <a:pt x="101" y="5"/>
                      </a:lnTo>
                      <a:lnTo>
                        <a:pt x="74" y="5"/>
                      </a:lnTo>
                      <a:lnTo>
                        <a:pt x="52" y="3"/>
                      </a:lnTo>
                      <a:lnTo>
                        <a:pt x="44" y="1"/>
                      </a:lnTo>
                      <a:lnTo>
                        <a:pt x="37" y="2"/>
                      </a:lnTo>
                      <a:lnTo>
                        <a:pt x="21" y="6"/>
                      </a:lnTo>
                      <a:lnTo>
                        <a:pt x="7" y="13"/>
                      </a:lnTo>
                      <a:lnTo>
                        <a:pt x="3" y="17"/>
                      </a:lnTo>
                      <a:lnTo>
                        <a:pt x="1" y="22"/>
                      </a:lnTo>
                      <a:lnTo>
                        <a:pt x="0" y="24"/>
                      </a:lnTo>
                      <a:lnTo>
                        <a:pt x="21" y="16"/>
                      </a:lnTo>
                      <a:lnTo>
                        <a:pt x="17" y="18"/>
                      </a:lnTo>
                      <a:lnTo>
                        <a:pt x="7" y="20"/>
                      </a:lnTo>
                      <a:lnTo>
                        <a:pt x="0" y="24"/>
                      </a:lnTo>
                      <a:lnTo>
                        <a:pt x="1" y="28"/>
                      </a:lnTo>
                      <a:lnTo>
                        <a:pt x="13" y="30"/>
                      </a:lnTo>
                      <a:lnTo>
                        <a:pt x="36" y="25"/>
                      </a:lnTo>
                      <a:lnTo>
                        <a:pt x="19" y="35"/>
                      </a:lnTo>
                      <a:lnTo>
                        <a:pt x="21" y="40"/>
                      </a:lnTo>
                      <a:lnTo>
                        <a:pt x="25" y="41"/>
                      </a:lnTo>
                      <a:lnTo>
                        <a:pt x="147" y="27"/>
                      </a:lnTo>
                      <a:lnTo>
                        <a:pt x="118" y="0"/>
                      </a:lnTo>
                      <a:close/>
                    </a:path>
                  </a:pathLst>
                </a:custGeom>
                <a:solidFill>
                  <a:srgbClr val="BFB6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09" name="Freeform 278">
                  <a:extLst>
                    <a:ext uri="{FF2B5EF4-FFF2-40B4-BE49-F238E27FC236}">
                      <a16:creationId xmlns:a16="http://schemas.microsoft.com/office/drawing/2014/main" id="{C95FDFFE-9899-C54B-82DE-6D524F26A235}"/>
                    </a:ext>
                  </a:extLst>
                </p:cNvPr>
                <p:cNvSpPr>
                  <a:spLocks/>
                </p:cNvSpPr>
                <p:nvPr/>
              </p:nvSpPr>
              <p:spPr bwMode="auto">
                <a:xfrm>
                  <a:off x="3048" y="2414"/>
                  <a:ext cx="74" cy="5"/>
                </a:xfrm>
                <a:custGeom>
                  <a:avLst/>
                  <a:gdLst>
                    <a:gd name="T0" fmla="*/ 74 w 74"/>
                    <a:gd name="T1" fmla="*/ 0 h 5"/>
                    <a:gd name="T2" fmla="*/ 73 w 74"/>
                    <a:gd name="T3" fmla="*/ 1 h 5"/>
                    <a:gd name="T4" fmla="*/ 67 w 74"/>
                    <a:gd name="T5" fmla="*/ 3 h 5"/>
                    <a:gd name="T6" fmla="*/ 57 w 74"/>
                    <a:gd name="T7" fmla="*/ 5 h 5"/>
                    <a:gd name="T8" fmla="*/ 30 w 74"/>
                    <a:gd name="T9" fmla="*/ 5 h 5"/>
                    <a:gd name="T10" fmla="*/ 8 w 74"/>
                    <a:gd name="T11" fmla="*/ 3 h 5"/>
                    <a:gd name="T12" fmla="*/ 0 w 74"/>
                    <a:gd name="T13" fmla="*/ 1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5">
                      <a:moveTo>
                        <a:pt x="74" y="0"/>
                      </a:moveTo>
                      <a:lnTo>
                        <a:pt x="73" y="1"/>
                      </a:lnTo>
                      <a:lnTo>
                        <a:pt x="67" y="3"/>
                      </a:lnTo>
                      <a:lnTo>
                        <a:pt x="57" y="5"/>
                      </a:lnTo>
                      <a:lnTo>
                        <a:pt x="30" y="5"/>
                      </a:lnTo>
                      <a:lnTo>
                        <a:pt x="8" y="3"/>
                      </a:lnTo>
                      <a:lnTo>
                        <a:pt x="0" y="1"/>
                      </a:lnTo>
                    </a:path>
                  </a:pathLst>
                </a:custGeom>
                <a:noFill/>
                <a:ln w="12700">
                  <a:solidFill>
                    <a:srgbClr val="4F413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10" name="Line 279">
                  <a:extLst>
                    <a:ext uri="{FF2B5EF4-FFF2-40B4-BE49-F238E27FC236}">
                      <a16:creationId xmlns:a16="http://schemas.microsoft.com/office/drawing/2014/main" id="{B06C1433-9F6B-914F-8720-5C4C7A0A5991}"/>
                    </a:ext>
                  </a:extLst>
                </p:cNvPr>
                <p:cNvSpPr>
                  <a:spLocks noChangeShapeType="1"/>
                </p:cNvSpPr>
                <p:nvPr/>
              </p:nvSpPr>
              <p:spPr bwMode="auto">
                <a:xfrm>
                  <a:off x="3052" y="2419"/>
                  <a:ext cx="1" cy="1"/>
                </a:xfrm>
                <a:prstGeom prst="line">
                  <a:avLst/>
                </a:prstGeom>
                <a:noFill/>
                <a:ln w="1588">
                  <a:solidFill>
                    <a:srgbClr val="4F4136"/>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11" name="Freeform 280">
                  <a:extLst>
                    <a:ext uri="{FF2B5EF4-FFF2-40B4-BE49-F238E27FC236}">
                      <a16:creationId xmlns:a16="http://schemas.microsoft.com/office/drawing/2014/main" id="{5ABC7BBB-1B01-1D46-B16E-1090067A6C04}"/>
                    </a:ext>
                  </a:extLst>
                </p:cNvPr>
                <p:cNvSpPr>
                  <a:spLocks/>
                </p:cNvSpPr>
                <p:nvPr/>
              </p:nvSpPr>
              <p:spPr bwMode="auto">
                <a:xfrm>
                  <a:off x="3004" y="2415"/>
                  <a:ext cx="146" cy="40"/>
                </a:xfrm>
                <a:custGeom>
                  <a:avLst/>
                  <a:gdLst>
                    <a:gd name="T0" fmla="*/ 44 w 146"/>
                    <a:gd name="T1" fmla="*/ 0 h 40"/>
                    <a:gd name="T2" fmla="*/ 37 w 146"/>
                    <a:gd name="T3" fmla="*/ 1 h 40"/>
                    <a:gd name="T4" fmla="*/ 21 w 146"/>
                    <a:gd name="T5" fmla="*/ 5 h 40"/>
                    <a:gd name="T6" fmla="*/ 7 w 146"/>
                    <a:gd name="T7" fmla="*/ 12 h 40"/>
                    <a:gd name="T8" fmla="*/ 3 w 146"/>
                    <a:gd name="T9" fmla="*/ 16 h 40"/>
                    <a:gd name="T10" fmla="*/ 1 w 146"/>
                    <a:gd name="T11" fmla="*/ 21 h 40"/>
                    <a:gd name="T12" fmla="*/ 0 w 146"/>
                    <a:gd name="T13" fmla="*/ 23 h 40"/>
                    <a:gd name="T14" fmla="*/ 21 w 146"/>
                    <a:gd name="T15" fmla="*/ 15 h 40"/>
                    <a:gd name="T16" fmla="*/ 17 w 146"/>
                    <a:gd name="T17" fmla="*/ 17 h 40"/>
                    <a:gd name="T18" fmla="*/ 7 w 146"/>
                    <a:gd name="T19" fmla="*/ 19 h 40"/>
                    <a:gd name="T20" fmla="*/ 0 w 146"/>
                    <a:gd name="T21" fmla="*/ 23 h 40"/>
                    <a:gd name="T22" fmla="*/ 1 w 146"/>
                    <a:gd name="T23" fmla="*/ 27 h 40"/>
                    <a:gd name="T24" fmla="*/ 12 w 146"/>
                    <a:gd name="T25" fmla="*/ 29 h 40"/>
                    <a:gd name="T26" fmla="*/ 36 w 146"/>
                    <a:gd name="T27" fmla="*/ 24 h 40"/>
                    <a:gd name="T28" fmla="*/ 19 w 146"/>
                    <a:gd name="T29" fmla="*/ 34 h 40"/>
                    <a:gd name="T30" fmla="*/ 21 w 146"/>
                    <a:gd name="T31" fmla="*/ 39 h 40"/>
                    <a:gd name="T32" fmla="*/ 25 w 146"/>
                    <a:gd name="T33" fmla="*/ 40 h 40"/>
                    <a:gd name="T34" fmla="*/ 146 w 146"/>
                    <a:gd name="T35" fmla="*/ 26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6" h="40">
                      <a:moveTo>
                        <a:pt x="44" y="0"/>
                      </a:moveTo>
                      <a:lnTo>
                        <a:pt x="37" y="1"/>
                      </a:lnTo>
                      <a:lnTo>
                        <a:pt x="21" y="5"/>
                      </a:lnTo>
                      <a:lnTo>
                        <a:pt x="7" y="12"/>
                      </a:lnTo>
                      <a:lnTo>
                        <a:pt x="3" y="16"/>
                      </a:lnTo>
                      <a:lnTo>
                        <a:pt x="1" y="21"/>
                      </a:lnTo>
                      <a:lnTo>
                        <a:pt x="0" y="23"/>
                      </a:lnTo>
                      <a:lnTo>
                        <a:pt x="21" y="15"/>
                      </a:lnTo>
                      <a:lnTo>
                        <a:pt x="17" y="17"/>
                      </a:lnTo>
                      <a:lnTo>
                        <a:pt x="7" y="19"/>
                      </a:lnTo>
                      <a:lnTo>
                        <a:pt x="0" y="23"/>
                      </a:lnTo>
                      <a:lnTo>
                        <a:pt x="1" y="27"/>
                      </a:lnTo>
                      <a:lnTo>
                        <a:pt x="12" y="29"/>
                      </a:lnTo>
                      <a:lnTo>
                        <a:pt x="36" y="24"/>
                      </a:lnTo>
                      <a:lnTo>
                        <a:pt x="19" y="34"/>
                      </a:lnTo>
                      <a:lnTo>
                        <a:pt x="21" y="39"/>
                      </a:lnTo>
                      <a:lnTo>
                        <a:pt x="25" y="40"/>
                      </a:lnTo>
                      <a:lnTo>
                        <a:pt x="146" y="26"/>
                      </a:lnTo>
                    </a:path>
                  </a:pathLst>
                </a:custGeom>
                <a:noFill/>
                <a:ln w="12700">
                  <a:solidFill>
                    <a:srgbClr val="4F413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12" name="Freeform 281">
                  <a:extLst>
                    <a:ext uri="{FF2B5EF4-FFF2-40B4-BE49-F238E27FC236}">
                      <a16:creationId xmlns:a16="http://schemas.microsoft.com/office/drawing/2014/main" id="{611D0E87-A4EE-384E-9FE8-B07709998667}"/>
                    </a:ext>
                  </a:extLst>
                </p:cNvPr>
                <p:cNvSpPr>
                  <a:spLocks/>
                </p:cNvSpPr>
                <p:nvPr/>
              </p:nvSpPr>
              <p:spPr bwMode="auto">
                <a:xfrm>
                  <a:off x="2692" y="2025"/>
                  <a:ext cx="641" cy="480"/>
                </a:xfrm>
                <a:custGeom>
                  <a:avLst/>
                  <a:gdLst>
                    <a:gd name="T0" fmla="*/ 373 w 641"/>
                    <a:gd name="T1" fmla="*/ 457 h 480"/>
                    <a:gd name="T2" fmla="*/ 359 w 641"/>
                    <a:gd name="T3" fmla="*/ 473 h 480"/>
                    <a:gd name="T4" fmla="*/ 382 w 641"/>
                    <a:gd name="T5" fmla="*/ 466 h 480"/>
                    <a:gd name="T6" fmla="*/ 415 w 641"/>
                    <a:gd name="T7" fmla="*/ 450 h 480"/>
                    <a:gd name="T8" fmla="*/ 453 w 641"/>
                    <a:gd name="T9" fmla="*/ 436 h 480"/>
                    <a:gd name="T10" fmla="*/ 475 w 641"/>
                    <a:gd name="T11" fmla="*/ 433 h 480"/>
                    <a:gd name="T12" fmla="*/ 506 w 641"/>
                    <a:gd name="T13" fmla="*/ 429 h 480"/>
                    <a:gd name="T14" fmla="*/ 508 w 641"/>
                    <a:gd name="T15" fmla="*/ 422 h 480"/>
                    <a:gd name="T16" fmla="*/ 530 w 641"/>
                    <a:gd name="T17" fmla="*/ 419 h 480"/>
                    <a:gd name="T18" fmla="*/ 567 w 641"/>
                    <a:gd name="T19" fmla="*/ 423 h 480"/>
                    <a:gd name="T20" fmla="*/ 578 w 641"/>
                    <a:gd name="T21" fmla="*/ 412 h 480"/>
                    <a:gd name="T22" fmla="*/ 614 w 641"/>
                    <a:gd name="T23" fmla="*/ 405 h 480"/>
                    <a:gd name="T24" fmla="*/ 627 w 641"/>
                    <a:gd name="T25" fmla="*/ 386 h 480"/>
                    <a:gd name="T26" fmla="*/ 637 w 641"/>
                    <a:gd name="T27" fmla="*/ 371 h 480"/>
                    <a:gd name="T28" fmla="*/ 640 w 641"/>
                    <a:gd name="T29" fmla="*/ 360 h 480"/>
                    <a:gd name="T30" fmla="*/ 641 w 641"/>
                    <a:gd name="T31" fmla="*/ 346 h 480"/>
                    <a:gd name="T32" fmla="*/ 636 w 641"/>
                    <a:gd name="T33" fmla="*/ 305 h 480"/>
                    <a:gd name="T34" fmla="*/ 603 w 641"/>
                    <a:gd name="T35" fmla="*/ 202 h 480"/>
                    <a:gd name="T36" fmla="*/ 570 w 641"/>
                    <a:gd name="T37" fmla="*/ 144 h 480"/>
                    <a:gd name="T38" fmla="*/ 484 w 641"/>
                    <a:gd name="T39" fmla="*/ 79 h 480"/>
                    <a:gd name="T40" fmla="*/ 418 w 641"/>
                    <a:gd name="T41" fmla="*/ 60 h 480"/>
                    <a:gd name="T42" fmla="*/ 339 w 641"/>
                    <a:gd name="T43" fmla="*/ 57 h 480"/>
                    <a:gd name="T44" fmla="*/ 311 w 641"/>
                    <a:gd name="T45" fmla="*/ 51 h 480"/>
                    <a:gd name="T46" fmla="*/ 262 w 641"/>
                    <a:gd name="T47" fmla="*/ 22 h 480"/>
                    <a:gd name="T48" fmla="*/ 208 w 641"/>
                    <a:gd name="T49" fmla="*/ 0 h 480"/>
                    <a:gd name="T50" fmla="*/ 117 w 641"/>
                    <a:gd name="T51" fmla="*/ 9 h 480"/>
                    <a:gd name="T52" fmla="*/ 72 w 641"/>
                    <a:gd name="T53" fmla="*/ 25 h 480"/>
                    <a:gd name="T54" fmla="*/ 29 w 641"/>
                    <a:gd name="T55" fmla="*/ 39 h 480"/>
                    <a:gd name="T56" fmla="*/ 1 w 641"/>
                    <a:gd name="T57" fmla="*/ 57 h 480"/>
                    <a:gd name="T58" fmla="*/ 5 w 641"/>
                    <a:gd name="T59" fmla="*/ 64 h 480"/>
                    <a:gd name="T60" fmla="*/ 16 w 641"/>
                    <a:gd name="T61" fmla="*/ 99 h 480"/>
                    <a:gd name="T62" fmla="*/ 68 w 641"/>
                    <a:gd name="T63" fmla="*/ 134 h 480"/>
                    <a:gd name="T64" fmla="*/ 117 w 641"/>
                    <a:gd name="T65" fmla="*/ 144 h 480"/>
                    <a:gd name="T66" fmla="*/ 192 w 641"/>
                    <a:gd name="T67" fmla="*/ 202 h 480"/>
                    <a:gd name="T68" fmla="*/ 226 w 641"/>
                    <a:gd name="T69" fmla="*/ 287 h 480"/>
                    <a:gd name="T70" fmla="*/ 241 w 641"/>
                    <a:gd name="T71" fmla="*/ 318 h 480"/>
                    <a:gd name="T72" fmla="*/ 246 w 641"/>
                    <a:gd name="T73" fmla="*/ 345 h 480"/>
                    <a:gd name="T74" fmla="*/ 240 w 641"/>
                    <a:gd name="T75" fmla="*/ 377 h 480"/>
                    <a:gd name="T76" fmla="*/ 226 w 641"/>
                    <a:gd name="T77" fmla="*/ 386 h 480"/>
                    <a:gd name="T78" fmla="*/ 192 w 641"/>
                    <a:gd name="T79" fmla="*/ 398 h 480"/>
                    <a:gd name="T80" fmla="*/ 184 w 641"/>
                    <a:gd name="T81" fmla="*/ 406 h 480"/>
                    <a:gd name="T82" fmla="*/ 192 w 641"/>
                    <a:gd name="T83" fmla="*/ 410 h 480"/>
                    <a:gd name="T84" fmla="*/ 195 w 641"/>
                    <a:gd name="T85" fmla="*/ 419 h 480"/>
                    <a:gd name="T86" fmla="*/ 210 w 641"/>
                    <a:gd name="T87" fmla="*/ 417 h 480"/>
                    <a:gd name="T88" fmla="*/ 215 w 641"/>
                    <a:gd name="T89" fmla="*/ 421 h 480"/>
                    <a:gd name="T90" fmla="*/ 236 w 641"/>
                    <a:gd name="T91" fmla="*/ 414 h 480"/>
                    <a:gd name="T92" fmla="*/ 279 w 641"/>
                    <a:gd name="T93" fmla="*/ 375 h 480"/>
                    <a:gd name="T94" fmla="*/ 300 w 641"/>
                    <a:gd name="T95" fmla="*/ 354 h 480"/>
                    <a:gd name="T96" fmla="*/ 314 w 641"/>
                    <a:gd name="T97" fmla="*/ 343 h 480"/>
                    <a:gd name="T98" fmla="*/ 372 w 641"/>
                    <a:gd name="T99" fmla="*/ 357 h 480"/>
                    <a:gd name="T100" fmla="*/ 364 w 641"/>
                    <a:gd name="T101" fmla="*/ 361 h 480"/>
                    <a:gd name="T102" fmla="*/ 393 w 641"/>
                    <a:gd name="T103" fmla="*/ 370 h 480"/>
                    <a:gd name="T104" fmla="*/ 382 w 641"/>
                    <a:gd name="T105" fmla="*/ 370 h 480"/>
                    <a:gd name="T106" fmla="*/ 415 w 641"/>
                    <a:gd name="T107" fmla="*/ 382 h 480"/>
                    <a:gd name="T108" fmla="*/ 447 w 641"/>
                    <a:gd name="T109" fmla="*/ 404 h 480"/>
                    <a:gd name="T110" fmla="*/ 408 w 641"/>
                    <a:gd name="T111" fmla="*/ 414 h 480"/>
                    <a:gd name="T112" fmla="*/ 373 w 641"/>
                    <a:gd name="T113" fmla="*/ 414 h 480"/>
                    <a:gd name="T114" fmla="*/ 352 w 641"/>
                    <a:gd name="T115" fmla="*/ 431 h 480"/>
                    <a:gd name="T116" fmla="*/ 335 w 641"/>
                    <a:gd name="T117" fmla="*/ 448 h 480"/>
                    <a:gd name="T118" fmla="*/ 339 w 641"/>
                    <a:gd name="T119" fmla="*/ 461 h 480"/>
                    <a:gd name="T120" fmla="*/ 343 w 641"/>
                    <a:gd name="T121" fmla="*/ 455 h 480"/>
                    <a:gd name="T122" fmla="*/ 345 w 641"/>
                    <a:gd name="T123" fmla="*/ 467 h 480"/>
                    <a:gd name="T124" fmla="*/ 368 w 641"/>
                    <a:gd name="T125" fmla="*/ 452 h 4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1" h="480">
                      <a:moveTo>
                        <a:pt x="368" y="452"/>
                      </a:moveTo>
                      <a:lnTo>
                        <a:pt x="375" y="455"/>
                      </a:lnTo>
                      <a:lnTo>
                        <a:pt x="373" y="457"/>
                      </a:lnTo>
                      <a:lnTo>
                        <a:pt x="368" y="461"/>
                      </a:lnTo>
                      <a:lnTo>
                        <a:pt x="363" y="464"/>
                      </a:lnTo>
                      <a:lnTo>
                        <a:pt x="359" y="473"/>
                      </a:lnTo>
                      <a:lnTo>
                        <a:pt x="365" y="478"/>
                      </a:lnTo>
                      <a:lnTo>
                        <a:pt x="370" y="480"/>
                      </a:lnTo>
                      <a:lnTo>
                        <a:pt x="382" y="466"/>
                      </a:lnTo>
                      <a:lnTo>
                        <a:pt x="388" y="463"/>
                      </a:lnTo>
                      <a:lnTo>
                        <a:pt x="401" y="456"/>
                      </a:lnTo>
                      <a:lnTo>
                        <a:pt x="415" y="450"/>
                      </a:lnTo>
                      <a:lnTo>
                        <a:pt x="430" y="444"/>
                      </a:lnTo>
                      <a:lnTo>
                        <a:pt x="446" y="439"/>
                      </a:lnTo>
                      <a:lnTo>
                        <a:pt x="453" y="436"/>
                      </a:lnTo>
                      <a:lnTo>
                        <a:pt x="460" y="435"/>
                      </a:lnTo>
                      <a:lnTo>
                        <a:pt x="475" y="433"/>
                      </a:lnTo>
                      <a:lnTo>
                        <a:pt x="488" y="432"/>
                      </a:lnTo>
                      <a:lnTo>
                        <a:pt x="497" y="431"/>
                      </a:lnTo>
                      <a:lnTo>
                        <a:pt x="506" y="429"/>
                      </a:lnTo>
                      <a:lnTo>
                        <a:pt x="510" y="428"/>
                      </a:lnTo>
                      <a:lnTo>
                        <a:pt x="508" y="422"/>
                      </a:lnTo>
                      <a:lnTo>
                        <a:pt x="515" y="423"/>
                      </a:lnTo>
                      <a:lnTo>
                        <a:pt x="528" y="424"/>
                      </a:lnTo>
                      <a:lnTo>
                        <a:pt x="530" y="419"/>
                      </a:lnTo>
                      <a:lnTo>
                        <a:pt x="537" y="417"/>
                      </a:lnTo>
                      <a:lnTo>
                        <a:pt x="556" y="421"/>
                      </a:lnTo>
                      <a:lnTo>
                        <a:pt x="567" y="423"/>
                      </a:lnTo>
                      <a:lnTo>
                        <a:pt x="558" y="417"/>
                      </a:lnTo>
                      <a:lnTo>
                        <a:pt x="589" y="417"/>
                      </a:lnTo>
                      <a:lnTo>
                        <a:pt x="578" y="412"/>
                      </a:lnTo>
                      <a:lnTo>
                        <a:pt x="586" y="410"/>
                      </a:lnTo>
                      <a:lnTo>
                        <a:pt x="602" y="407"/>
                      </a:lnTo>
                      <a:lnTo>
                        <a:pt x="614" y="405"/>
                      </a:lnTo>
                      <a:lnTo>
                        <a:pt x="621" y="400"/>
                      </a:lnTo>
                      <a:lnTo>
                        <a:pt x="626" y="391"/>
                      </a:lnTo>
                      <a:lnTo>
                        <a:pt x="627" y="386"/>
                      </a:lnTo>
                      <a:lnTo>
                        <a:pt x="631" y="383"/>
                      </a:lnTo>
                      <a:lnTo>
                        <a:pt x="637" y="375"/>
                      </a:lnTo>
                      <a:lnTo>
                        <a:pt x="637" y="371"/>
                      </a:lnTo>
                      <a:lnTo>
                        <a:pt x="635" y="368"/>
                      </a:lnTo>
                      <a:lnTo>
                        <a:pt x="638" y="363"/>
                      </a:lnTo>
                      <a:lnTo>
                        <a:pt x="640" y="360"/>
                      </a:lnTo>
                      <a:lnTo>
                        <a:pt x="640" y="355"/>
                      </a:lnTo>
                      <a:lnTo>
                        <a:pt x="641" y="346"/>
                      </a:lnTo>
                      <a:lnTo>
                        <a:pt x="641" y="341"/>
                      </a:lnTo>
                      <a:lnTo>
                        <a:pt x="640" y="325"/>
                      </a:lnTo>
                      <a:lnTo>
                        <a:pt x="636" y="305"/>
                      </a:lnTo>
                      <a:lnTo>
                        <a:pt x="630" y="281"/>
                      </a:lnTo>
                      <a:lnTo>
                        <a:pt x="623" y="255"/>
                      </a:lnTo>
                      <a:lnTo>
                        <a:pt x="613" y="228"/>
                      </a:lnTo>
                      <a:lnTo>
                        <a:pt x="603" y="202"/>
                      </a:lnTo>
                      <a:lnTo>
                        <a:pt x="592" y="178"/>
                      </a:lnTo>
                      <a:lnTo>
                        <a:pt x="581" y="159"/>
                      </a:lnTo>
                      <a:lnTo>
                        <a:pt x="570" y="144"/>
                      </a:lnTo>
                      <a:lnTo>
                        <a:pt x="550" y="125"/>
                      </a:lnTo>
                      <a:lnTo>
                        <a:pt x="528" y="108"/>
                      </a:lnTo>
                      <a:lnTo>
                        <a:pt x="505" y="92"/>
                      </a:lnTo>
                      <a:lnTo>
                        <a:pt x="484" y="79"/>
                      </a:lnTo>
                      <a:lnTo>
                        <a:pt x="468" y="71"/>
                      </a:lnTo>
                      <a:lnTo>
                        <a:pt x="448" y="65"/>
                      </a:lnTo>
                      <a:lnTo>
                        <a:pt x="418" y="60"/>
                      </a:lnTo>
                      <a:lnTo>
                        <a:pt x="385" y="57"/>
                      </a:lnTo>
                      <a:lnTo>
                        <a:pt x="356" y="56"/>
                      </a:lnTo>
                      <a:lnTo>
                        <a:pt x="339" y="57"/>
                      </a:lnTo>
                      <a:lnTo>
                        <a:pt x="324" y="57"/>
                      </a:lnTo>
                      <a:lnTo>
                        <a:pt x="315" y="53"/>
                      </a:lnTo>
                      <a:lnTo>
                        <a:pt x="311" y="51"/>
                      </a:lnTo>
                      <a:lnTo>
                        <a:pt x="300" y="45"/>
                      </a:lnTo>
                      <a:lnTo>
                        <a:pt x="279" y="34"/>
                      </a:lnTo>
                      <a:lnTo>
                        <a:pt x="262" y="22"/>
                      </a:lnTo>
                      <a:lnTo>
                        <a:pt x="246" y="12"/>
                      </a:lnTo>
                      <a:lnTo>
                        <a:pt x="225" y="2"/>
                      </a:lnTo>
                      <a:lnTo>
                        <a:pt x="208" y="0"/>
                      </a:lnTo>
                      <a:lnTo>
                        <a:pt x="192" y="1"/>
                      </a:lnTo>
                      <a:lnTo>
                        <a:pt x="155" y="5"/>
                      </a:lnTo>
                      <a:lnTo>
                        <a:pt x="117" y="9"/>
                      </a:lnTo>
                      <a:lnTo>
                        <a:pt x="95" y="12"/>
                      </a:lnTo>
                      <a:lnTo>
                        <a:pt x="84" y="16"/>
                      </a:lnTo>
                      <a:lnTo>
                        <a:pt x="72" y="25"/>
                      </a:lnTo>
                      <a:lnTo>
                        <a:pt x="63" y="33"/>
                      </a:lnTo>
                      <a:lnTo>
                        <a:pt x="51" y="36"/>
                      </a:lnTo>
                      <a:lnTo>
                        <a:pt x="29" y="39"/>
                      </a:lnTo>
                      <a:lnTo>
                        <a:pt x="4" y="47"/>
                      </a:lnTo>
                      <a:lnTo>
                        <a:pt x="0" y="52"/>
                      </a:lnTo>
                      <a:lnTo>
                        <a:pt x="1" y="57"/>
                      </a:lnTo>
                      <a:lnTo>
                        <a:pt x="5" y="60"/>
                      </a:lnTo>
                      <a:lnTo>
                        <a:pt x="5" y="64"/>
                      </a:lnTo>
                      <a:lnTo>
                        <a:pt x="6" y="70"/>
                      </a:lnTo>
                      <a:lnTo>
                        <a:pt x="6" y="73"/>
                      </a:lnTo>
                      <a:lnTo>
                        <a:pt x="16" y="99"/>
                      </a:lnTo>
                      <a:lnTo>
                        <a:pt x="37" y="110"/>
                      </a:lnTo>
                      <a:lnTo>
                        <a:pt x="48" y="113"/>
                      </a:lnTo>
                      <a:lnTo>
                        <a:pt x="68" y="134"/>
                      </a:lnTo>
                      <a:lnTo>
                        <a:pt x="100" y="142"/>
                      </a:lnTo>
                      <a:lnTo>
                        <a:pt x="117" y="144"/>
                      </a:lnTo>
                      <a:lnTo>
                        <a:pt x="136" y="159"/>
                      </a:lnTo>
                      <a:lnTo>
                        <a:pt x="173" y="187"/>
                      </a:lnTo>
                      <a:lnTo>
                        <a:pt x="192" y="202"/>
                      </a:lnTo>
                      <a:lnTo>
                        <a:pt x="201" y="229"/>
                      </a:lnTo>
                      <a:lnTo>
                        <a:pt x="217" y="267"/>
                      </a:lnTo>
                      <a:lnTo>
                        <a:pt x="226" y="287"/>
                      </a:lnTo>
                      <a:lnTo>
                        <a:pt x="230" y="292"/>
                      </a:lnTo>
                      <a:lnTo>
                        <a:pt x="236" y="306"/>
                      </a:lnTo>
                      <a:lnTo>
                        <a:pt x="241" y="318"/>
                      </a:lnTo>
                      <a:lnTo>
                        <a:pt x="245" y="329"/>
                      </a:lnTo>
                      <a:lnTo>
                        <a:pt x="246" y="340"/>
                      </a:lnTo>
                      <a:lnTo>
                        <a:pt x="246" y="345"/>
                      </a:lnTo>
                      <a:lnTo>
                        <a:pt x="244" y="355"/>
                      </a:lnTo>
                      <a:lnTo>
                        <a:pt x="242" y="369"/>
                      </a:lnTo>
                      <a:lnTo>
                        <a:pt x="240" y="377"/>
                      </a:lnTo>
                      <a:lnTo>
                        <a:pt x="236" y="380"/>
                      </a:lnTo>
                      <a:lnTo>
                        <a:pt x="226" y="386"/>
                      </a:lnTo>
                      <a:lnTo>
                        <a:pt x="216" y="389"/>
                      </a:lnTo>
                      <a:lnTo>
                        <a:pt x="206" y="392"/>
                      </a:lnTo>
                      <a:lnTo>
                        <a:pt x="192" y="398"/>
                      </a:lnTo>
                      <a:lnTo>
                        <a:pt x="182" y="403"/>
                      </a:lnTo>
                      <a:lnTo>
                        <a:pt x="182" y="405"/>
                      </a:lnTo>
                      <a:lnTo>
                        <a:pt x="184" y="406"/>
                      </a:lnTo>
                      <a:lnTo>
                        <a:pt x="184" y="408"/>
                      </a:lnTo>
                      <a:lnTo>
                        <a:pt x="186" y="410"/>
                      </a:lnTo>
                      <a:lnTo>
                        <a:pt x="192" y="410"/>
                      </a:lnTo>
                      <a:lnTo>
                        <a:pt x="197" y="411"/>
                      </a:lnTo>
                      <a:lnTo>
                        <a:pt x="197" y="414"/>
                      </a:lnTo>
                      <a:lnTo>
                        <a:pt x="195" y="419"/>
                      </a:lnTo>
                      <a:lnTo>
                        <a:pt x="196" y="423"/>
                      </a:lnTo>
                      <a:lnTo>
                        <a:pt x="202" y="421"/>
                      </a:lnTo>
                      <a:lnTo>
                        <a:pt x="210" y="417"/>
                      </a:lnTo>
                      <a:lnTo>
                        <a:pt x="215" y="414"/>
                      </a:lnTo>
                      <a:lnTo>
                        <a:pt x="215" y="417"/>
                      </a:lnTo>
                      <a:lnTo>
                        <a:pt x="215" y="421"/>
                      </a:lnTo>
                      <a:lnTo>
                        <a:pt x="217" y="422"/>
                      </a:lnTo>
                      <a:lnTo>
                        <a:pt x="226" y="419"/>
                      </a:lnTo>
                      <a:lnTo>
                        <a:pt x="236" y="414"/>
                      </a:lnTo>
                      <a:lnTo>
                        <a:pt x="240" y="411"/>
                      </a:lnTo>
                      <a:lnTo>
                        <a:pt x="279" y="375"/>
                      </a:lnTo>
                      <a:lnTo>
                        <a:pt x="284" y="371"/>
                      </a:lnTo>
                      <a:lnTo>
                        <a:pt x="293" y="362"/>
                      </a:lnTo>
                      <a:lnTo>
                        <a:pt x="300" y="354"/>
                      </a:lnTo>
                      <a:lnTo>
                        <a:pt x="305" y="348"/>
                      </a:lnTo>
                      <a:lnTo>
                        <a:pt x="311" y="345"/>
                      </a:lnTo>
                      <a:lnTo>
                        <a:pt x="314" y="343"/>
                      </a:lnTo>
                      <a:lnTo>
                        <a:pt x="312" y="337"/>
                      </a:lnTo>
                      <a:lnTo>
                        <a:pt x="343" y="343"/>
                      </a:lnTo>
                      <a:lnTo>
                        <a:pt x="349" y="341"/>
                      </a:lnTo>
                      <a:lnTo>
                        <a:pt x="372" y="357"/>
                      </a:lnTo>
                      <a:lnTo>
                        <a:pt x="370" y="357"/>
                      </a:lnTo>
                      <a:lnTo>
                        <a:pt x="366" y="357"/>
                      </a:lnTo>
                      <a:lnTo>
                        <a:pt x="364" y="361"/>
                      </a:lnTo>
                      <a:lnTo>
                        <a:pt x="373" y="366"/>
                      </a:lnTo>
                      <a:lnTo>
                        <a:pt x="386" y="369"/>
                      </a:lnTo>
                      <a:lnTo>
                        <a:pt x="393" y="370"/>
                      </a:lnTo>
                      <a:lnTo>
                        <a:pt x="389" y="370"/>
                      </a:lnTo>
                      <a:lnTo>
                        <a:pt x="382" y="370"/>
                      </a:lnTo>
                      <a:lnTo>
                        <a:pt x="382" y="373"/>
                      </a:lnTo>
                      <a:lnTo>
                        <a:pt x="396" y="378"/>
                      </a:lnTo>
                      <a:lnTo>
                        <a:pt x="415" y="382"/>
                      </a:lnTo>
                      <a:lnTo>
                        <a:pt x="424" y="383"/>
                      </a:lnTo>
                      <a:lnTo>
                        <a:pt x="416" y="389"/>
                      </a:lnTo>
                      <a:lnTo>
                        <a:pt x="447" y="404"/>
                      </a:lnTo>
                      <a:lnTo>
                        <a:pt x="432" y="414"/>
                      </a:lnTo>
                      <a:lnTo>
                        <a:pt x="424" y="414"/>
                      </a:lnTo>
                      <a:lnTo>
                        <a:pt x="408" y="414"/>
                      </a:lnTo>
                      <a:lnTo>
                        <a:pt x="393" y="414"/>
                      </a:lnTo>
                      <a:lnTo>
                        <a:pt x="382" y="414"/>
                      </a:lnTo>
                      <a:lnTo>
                        <a:pt x="373" y="414"/>
                      </a:lnTo>
                      <a:lnTo>
                        <a:pt x="369" y="415"/>
                      </a:lnTo>
                      <a:lnTo>
                        <a:pt x="352" y="431"/>
                      </a:lnTo>
                      <a:lnTo>
                        <a:pt x="348" y="434"/>
                      </a:lnTo>
                      <a:lnTo>
                        <a:pt x="341" y="441"/>
                      </a:lnTo>
                      <a:lnTo>
                        <a:pt x="335" y="448"/>
                      </a:lnTo>
                      <a:lnTo>
                        <a:pt x="334" y="454"/>
                      </a:lnTo>
                      <a:lnTo>
                        <a:pt x="337" y="459"/>
                      </a:lnTo>
                      <a:lnTo>
                        <a:pt x="339" y="461"/>
                      </a:lnTo>
                      <a:lnTo>
                        <a:pt x="349" y="448"/>
                      </a:lnTo>
                      <a:lnTo>
                        <a:pt x="347" y="450"/>
                      </a:lnTo>
                      <a:lnTo>
                        <a:pt x="343" y="455"/>
                      </a:lnTo>
                      <a:lnTo>
                        <a:pt x="339" y="461"/>
                      </a:lnTo>
                      <a:lnTo>
                        <a:pt x="341" y="465"/>
                      </a:lnTo>
                      <a:lnTo>
                        <a:pt x="345" y="467"/>
                      </a:lnTo>
                      <a:lnTo>
                        <a:pt x="348" y="467"/>
                      </a:lnTo>
                      <a:lnTo>
                        <a:pt x="368" y="452"/>
                      </a:lnTo>
                      <a:close/>
                    </a:path>
                  </a:pathLst>
                </a:custGeom>
                <a:solidFill>
                  <a:srgbClr val="D6CF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13" name="Freeform 282">
                  <a:extLst>
                    <a:ext uri="{FF2B5EF4-FFF2-40B4-BE49-F238E27FC236}">
                      <a16:creationId xmlns:a16="http://schemas.microsoft.com/office/drawing/2014/main" id="{A00A6AA4-12D8-804E-A2C7-BDF8ED9A3315}"/>
                    </a:ext>
                  </a:extLst>
                </p:cNvPr>
                <p:cNvSpPr>
                  <a:spLocks/>
                </p:cNvSpPr>
                <p:nvPr/>
              </p:nvSpPr>
              <p:spPr bwMode="auto">
                <a:xfrm>
                  <a:off x="2692" y="2025"/>
                  <a:ext cx="641" cy="413"/>
                </a:xfrm>
                <a:custGeom>
                  <a:avLst/>
                  <a:gdLst>
                    <a:gd name="T0" fmla="*/ 241 w 641"/>
                    <a:gd name="T1" fmla="*/ 318 h 413"/>
                    <a:gd name="T2" fmla="*/ 226 w 641"/>
                    <a:gd name="T3" fmla="*/ 287 h 413"/>
                    <a:gd name="T4" fmla="*/ 201 w 641"/>
                    <a:gd name="T5" fmla="*/ 229 h 413"/>
                    <a:gd name="T6" fmla="*/ 136 w 641"/>
                    <a:gd name="T7" fmla="*/ 159 h 413"/>
                    <a:gd name="T8" fmla="*/ 100 w 641"/>
                    <a:gd name="T9" fmla="*/ 142 h 413"/>
                    <a:gd name="T10" fmla="*/ 37 w 641"/>
                    <a:gd name="T11" fmla="*/ 110 h 413"/>
                    <a:gd name="T12" fmla="*/ 6 w 641"/>
                    <a:gd name="T13" fmla="*/ 70 h 413"/>
                    <a:gd name="T14" fmla="*/ 5 w 641"/>
                    <a:gd name="T15" fmla="*/ 60 h 413"/>
                    <a:gd name="T16" fmla="*/ 5 w 641"/>
                    <a:gd name="T17" fmla="*/ 60 h 413"/>
                    <a:gd name="T18" fmla="*/ 4 w 641"/>
                    <a:gd name="T19" fmla="*/ 47 h 413"/>
                    <a:gd name="T20" fmla="*/ 63 w 641"/>
                    <a:gd name="T21" fmla="*/ 33 h 413"/>
                    <a:gd name="T22" fmla="*/ 95 w 641"/>
                    <a:gd name="T23" fmla="*/ 12 h 413"/>
                    <a:gd name="T24" fmla="*/ 208 w 641"/>
                    <a:gd name="T25" fmla="*/ 0 h 413"/>
                    <a:gd name="T26" fmla="*/ 262 w 641"/>
                    <a:gd name="T27" fmla="*/ 22 h 413"/>
                    <a:gd name="T28" fmla="*/ 324 w 641"/>
                    <a:gd name="T29" fmla="*/ 57 h 413"/>
                    <a:gd name="T30" fmla="*/ 385 w 641"/>
                    <a:gd name="T31" fmla="*/ 57 h 413"/>
                    <a:gd name="T32" fmla="*/ 468 w 641"/>
                    <a:gd name="T33" fmla="*/ 71 h 413"/>
                    <a:gd name="T34" fmla="*/ 550 w 641"/>
                    <a:gd name="T35" fmla="*/ 125 h 413"/>
                    <a:gd name="T36" fmla="*/ 592 w 641"/>
                    <a:gd name="T37" fmla="*/ 178 h 413"/>
                    <a:gd name="T38" fmla="*/ 630 w 641"/>
                    <a:gd name="T39" fmla="*/ 281 h 413"/>
                    <a:gd name="T40" fmla="*/ 641 w 641"/>
                    <a:gd name="T41" fmla="*/ 341 h 413"/>
                    <a:gd name="T42" fmla="*/ 640 w 641"/>
                    <a:gd name="T43" fmla="*/ 360 h 413"/>
                    <a:gd name="T44" fmla="*/ 631 w 641"/>
                    <a:gd name="T45" fmla="*/ 353 h 413"/>
                    <a:gd name="T46" fmla="*/ 625 w 641"/>
                    <a:gd name="T47" fmla="*/ 353 h 413"/>
                    <a:gd name="T48" fmla="*/ 591 w 641"/>
                    <a:gd name="T49" fmla="*/ 366 h 413"/>
                    <a:gd name="T50" fmla="*/ 584 w 641"/>
                    <a:gd name="T51" fmla="*/ 378 h 413"/>
                    <a:gd name="T52" fmla="*/ 587 w 641"/>
                    <a:gd name="T53" fmla="*/ 389 h 413"/>
                    <a:gd name="T54" fmla="*/ 569 w 641"/>
                    <a:gd name="T55" fmla="*/ 382 h 413"/>
                    <a:gd name="T56" fmla="*/ 555 w 641"/>
                    <a:gd name="T57" fmla="*/ 388 h 413"/>
                    <a:gd name="T58" fmla="*/ 551 w 641"/>
                    <a:gd name="T59" fmla="*/ 392 h 413"/>
                    <a:gd name="T60" fmla="*/ 550 w 641"/>
                    <a:gd name="T61" fmla="*/ 401 h 413"/>
                    <a:gd name="T62" fmla="*/ 526 w 641"/>
                    <a:gd name="T63" fmla="*/ 403 h 413"/>
                    <a:gd name="T64" fmla="*/ 513 w 641"/>
                    <a:gd name="T65" fmla="*/ 405 h 413"/>
                    <a:gd name="T66" fmla="*/ 506 w 641"/>
                    <a:gd name="T67" fmla="*/ 412 h 413"/>
                    <a:gd name="T68" fmla="*/ 481 w 641"/>
                    <a:gd name="T69" fmla="*/ 413 h 413"/>
                    <a:gd name="T70" fmla="*/ 440 w 641"/>
                    <a:gd name="T71" fmla="*/ 402 h 413"/>
                    <a:gd name="T72" fmla="*/ 444 w 641"/>
                    <a:gd name="T73" fmla="*/ 403 h 413"/>
                    <a:gd name="T74" fmla="*/ 432 w 641"/>
                    <a:gd name="T75" fmla="*/ 395 h 413"/>
                    <a:gd name="T76" fmla="*/ 434 w 641"/>
                    <a:gd name="T77" fmla="*/ 388 h 413"/>
                    <a:gd name="T78" fmla="*/ 407 w 641"/>
                    <a:gd name="T79" fmla="*/ 376 h 413"/>
                    <a:gd name="T80" fmla="*/ 411 w 641"/>
                    <a:gd name="T81" fmla="*/ 375 h 413"/>
                    <a:gd name="T82" fmla="*/ 386 w 641"/>
                    <a:gd name="T83" fmla="*/ 357 h 413"/>
                    <a:gd name="T84" fmla="*/ 377 w 641"/>
                    <a:gd name="T85" fmla="*/ 338 h 413"/>
                    <a:gd name="T86" fmla="*/ 373 w 641"/>
                    <a:gd name="T87" fmla="*/ 336 h 413"/>
                    <a:gd name="T88" fmla="*/ 389 w 641"/>
                    <a:gd name="T89" fmla="*/ 268 h 413"/>
                    <a:gd name="T90" fmla="*/ 399 w 641"/>
                    <a:gd name="T91" fmla="*/ 250 h 413"/>
                    <a:gd name="T92" fmla="*/ 372 w 641"/>
                    <a:gd name="T93" fmla="*/ 242 h 413"/>
                    <a:gd name="T94" fmla="*/ 364 w 641"/>
                    <a:gd name="T95" fmla="*/ 248 h 413"/>
                    <a:gd name="T96" fmla="*/ 305 w 641"/>
                    <a:gd name="T97" fmla="*/ 258 h 413"/>
                    <a:gd name="T98" fmla="*/ 312 w 641"/>
                    <a:gd name="T99" fmla="*/ 306 h 413"/>
                    <a:gd name="T100" fmla="*/ 289 w 641"/>
                    <a:gd name="T101" fmla="*/ 315 h 413"/>
                    <a:gd name="T102" fmla="*/ 262 w 641"/>
                    <a:gd name="T103" fmla="*/ 342 h 413"/>
                    <a:gd name="T104" fmla="*/ 251 w 641"/>
                    <a:gd name="T105" fmla="*/ 346 h 413"/>
                    <a:gd name="T106" fmla="*/ 246 w 641"/>
                    <a:gd name="T107" fmla="*/ 345 h 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1" h="413">
                      <a:moveTo>
                        <a:pt x="246" y="345"/>
                      </a:moveTo>
                      <a:lnTo>
                        <a:pt x="246" y="340"/>
                      </a:lnTo>
                      <a:lnTo>
                        <a:pt x="245" y="329"/>
                      </a:lnTo>
                      <a:lnTo>
                        <a:pt x="241" y="318"/>
                      </a:lnTo>
                      <a:lnTo>
                        <a:pt x="236" y="306"/>
                      </a:lnTo>
                      <a:lnTo>
                        <a:pt x="230" y="292"/>
                      </a:lnTo>
                      <a:lnTo>
                        <a:pt x="226" y="287"/>
                      </a:lnTo>
                      <a:lnTo>
                        <a:pt x="217" y="267"/>
                      </a:lnTo>
                      <a:lnTo>
                        <a:pt x="201" y="229"/>
                      </a:lnTo>
                      <a:lnTo>
                        <a:pt x="192" y="202"/>
                      </a:lnTo>
                      <a:lnTo>
                        <a:pt x="173" y="187"/>
                      </a:lnTo>
                      <a:lnTo>
                        <a:pt x="136" y="159"/>
                      </a:lnTo>
                      <a:lnTo>
                        <a:pt x="117" y="144"/>
                      </a:lnTo>
                      <a:lnTo>
                        <a:pt x="100" y="142"/>
                      </a:lnTo>
                      <a:lnTo>
                        <a:pt x="68" y="134"/>
                      </a:lnTo>
                      <a:lnTo>
                        <a:pt x="48" y="113"/>
                      </a:lnTo>
                      <a:lnTo>
                        <a:pt x="37" y="110"/>
                      </a:lnTo>
                      <a:lnTo>
                        <a:pt x="16" y="99"/>
                      </a:lnTo>
                      <a:lnTo>
                        <a:pt x="6" y="73"/>
                      </a:lnTo>
                      <a:lnTo>
                        <a:pt x="6" y="70"/>
                      </a:lnTo>
                      <a:lnTo>
                        <a:pt x="5" y="64"/>
                      </a:lnTo>
                      <a:lnTo>
                        <a:pt x="5" y="60"/>
                      </a:lnTo>
                      <a:lnTo>
                        <a:pt x="1" y="57"/>
                      </a:lnTo>
                      <a:lnTo>
                        <a:pt x="1" y="56"/>
                      </a:lnTo>
                      <a:lnTo>
                        <a:pt x="5" y="60"/>
                      </a:lnTo>
                      <a:lnTo>
                        <a:pt x="1" y="57"/>
                      </a:lnTo>
                      <a:lnTo>
                        <a:pt x="0" y="52"/>
                      </a:lnTo>
                      <a:lnTo>
                        <a:pt x="4" y="47"/>
                      </a:lnTo>
                      <a:lnTo>
                        <a:pt x="29" y="39"/>
                      </a:lnTo>
                      <a:lnTo>
                        <a:pt x="51" y="36"/>
                      </a:lnTo>
                      <a:lnTo>
                        <a:pt x="63" y="33"/>
                      </a:lnTo>
                      <a:lnTo>
                        <a:pt x="72" y="25"/>
                      </a:lnTo>
                      <a:lnTo>
                        <a:pt x="84" y="16"/>
                      </a:lnTo>
                      <a:lnTo>
                        <a:pt x="95" y="12"/>
                      </a:lnTo>
                      <a:lnTo>
                        <a:pt x="117" y="9"/>
                      </a:lnTo>
                      <a:lnTo>
                        <a:pt x="155" y="5"/>
                      </a:lnTo>
                      <a:lnTo>
                        <a:pt x="192" y="1"/>
                      </a:lnTo>
                      <a:lnTo>
                        <a:pt x="208" y="0"/>
                      </a:lnTo>
                      <a:lnTo>
                        <a:pt x="225" y="2"/>
                      </a:lnTo>
                      <a:lnTo>
                        <a:pt x="246" y="12"/>
                      </a:lnTo>
                      <a:lnTo>
                        <a:pt x="262" y="22"/>
                      </a:lnTo>
                      <a:lnTo>
                        <a:pt x="311" y="51"/>
                      </a:lnTo>
                      <a:lnTo>
                        <a:pt x="315" y="53"/>
                      </a:lnTo>
                      <a:lnTo>
                        <a:pt x="324" y="57"/>
                      </a:lnTo>
                      <a:lnTo>
                        <a:pt x="339" y="57"/>
                      </a:lnTo>
                      <a:lnTo>
                        <a:pt x="356" y="56"/>
                      </a:lnTo>
                      <a:lnTo>
                        <a:pt x="385" y="57"/>
                      </a:lnTo>
                      <a:lnTo>
                        <a:pt x="418" y="60"/>
                      </a:lnTo>
                      <a:lnTo>
                        <a:pt x="448" y="65"/>
                      </a:lnTo>
                      <a:lnTo>
                        <a:pt x="468" y="71"/>
                      </a:lnTo>
                      <a:lnTo>
                        <a:pt x="484" y="79"/>
                      </a:lnTo>
                      <a:lnTo>
                        <a:pt x="505" y="92"/>
                      </a:lnTo>
                      <a:lnTo>
                        <a:pt x="528" y="108"/>
                      </a:lnTo>
                      <a:lnTo>
                        <a:pt x="550" y="125"/>
                      </a:lnTo>
                      <a:lnTo>
                        <a:pt x="570" y="144"/>
                      </a:lnTo>
                      <a:lnTo>
                        <a:pt x="581" y="159"/>
                      </a:lnTo>
                      <a:lnTo>
                        <a:pt x="592" y="178"/>
                      </a:lnTo>
                      <a:lnTo>
                        <a:pt x="603" y="202"/>
                      </a:lnTo>
                      <a:lnTo>
                        <a:pt x="613" y="228"/>
                      </a:lnTo>
                      <a:lnTo>
                        <a:pt x="623" y="255"/>
                      </a:lnTo>
                      <a:lnTo>
                        <a:pt x="630" y="281"/>
                      </a:lnTo>
                      <a:lnTo>
                        <a:pt x="636" y="305"/>
                      </a:lnTo>
                      <a:lnTo>
                        <a:pt x="640" y="325"/>
                      </a:lnTo>
                      <a:lnTo>
                        <a:pt x="641" y="341"/>
                      </a:lnTo>
                      <a:lnTo>
                        <a:pt x="641" y="346"/>
                      </a:lnTo>
                      <a:lnTo>
                        <a:pt x="640" y="355"/>
                      </a:lnTo>
                      <a:lnTo>
                        <a:pt x="640" y="360"/>
                      </a:lnTo>
                      <a:lnTo>
                        <a:pt x="635" y="359"/>
                      </a:lnTo>
                      <a:lnTo>
                        <a:pt x="633" y="356"/>
                      </a:lnTo>
                      <a:lnTo>
                        <a:pt x="631" y="353"/>
                      </a:lnTo>
                      <a:lnTo>
                        <a:pt x="628" y="352"/>
                      </a:lnTo>
                      <a:lnTo>
                        <a:pt x="626" y="352"/>
                      </a:lnTo>
                      <a:lnTo>
                        <a:pt x="625" y="353"/>
                      </a:lnTo>
                      <a:lnTo>
                        <a:pt x="614" y="361"/>
                      </a:lnTo>
                      <a:lnTo>
                        <a:pt x="602" y="363"/>
                      </a:lnTo>
                      <a:lnTo>
                        <a:pt x="591" y="366"/>
                      </a:lnTo>
                      <a:lnTo>
                        <a:pt x="588" y="369"/>
                      </a:lnTo>
                      <a:lnTo>
                        <a:pt x="586" y="374"/>
                      </a:lnTo>
                      <a:lnTo>
                        <a:pt x="584" y="378"/>
                      </a:lnTo>
                      <a:lnTo>
                        <a:pt x="584" y="380"/>
                      </a:lnTo>
                      <a:lnTo>
                        <a:pt x="587" y="385"/>
                      </a:lnTo>
                      <a:lnTo>
                        <a:pt x="587" y="389"/>
                      </a:lnTo>
                      <a:lnTo>
                        <a:pt x="582" y="387"/>
                      </a:lnTo>
                      <a:lnTo>
                        <a:pt x="574" y="384"/>
                      </a:lnTo>
                      <a:lnTo>
                        <a:pt x="569" y="382"/>
                      </a:lnTo>
                      <a:lnTo>
                        <a:pt x="565" y="386"/>
                      </a:lnTo>
                      <a:lnTo>
                        <a:pt x="561" y="389"/>
                      </a:lnTo>
                      <a:lnTo>
                        <a:pt x="555" y="388"/>
                      </a:lnTo>
                      <a:lnTo>
                        <a:pt x="553" y="389"/>
                      </a:lnTo>
                      <a:lnTo>
                        <a:pt x="552" y="391"/>
                      </a:lnTo>
                      <a:lnTo>
                        <a:pt x="551" y="392"/>
                      </a:lnTo>
                      <a:lnTo>
                        <a:pt x="550" y="395"/>
                      </a:lnTo>
                      <a:lnTo>
                        <a:pt x="551" y="399"/>
                      </a:lnTo>
                      <a:lnTo>
                        <a:pt x="550" y="401"/>
                      </a:lnTo>
                      <a:lnTo>
                        <a:pt x="543" y="402"/>
                      </a:lnTo>
                      <a:lnTo>
                        <a:pt x="533" y="402"/>
                      </a:lnTo>
                      <a:lnTo>
                        <a:pt x="526" y="403"/>
                      </a:lnTo>
                      <a:lnTo>
                        <a:pt x="522" y="404"/>
                      </a:lnTo>
                      <a:lnTo>
                        <a:pt x="517" y="404"/>
                      </a:lnTo>
                      <a:lnTo>
                        <a:pt x="513" y="405"/>
                      </a:lnTo>
                      <a:lnTo>
                        <a:pt x="510" y="407"/>
                      </a:lnTo>
                      <a:lnTo>
                        <a:pt x="508" y="409"/>
                      </a:lnTo>
                      <a:lnTo>
                        <a:pt x="506" y="412"/>
                      </a:lnTo>
                      <a:lnTo>
                        <a:pt x="497" y="412"/>
                      </a:lnTo>
                      <a:lnTo>
                        <a:pt x="489" y="412"/>
                      </a:lnTo>
                      <a:lnTo>
                        <a:pt x="481" y="413"/>
                      </a:lnTo>
                      <a:lnTo>
                        <a:pt x="466" y="413"/>
                      </a:lnTo>
                      <a:lnTo>
                        <a:pt x="451" y="412"/>
                      </a:lnTo>
                      <a:lnTo>
                        <a:pt x="440" y="402"/>
                      </a:lnTo>
                      <a:lnTo>
                        <a:pt x="441" y="403"/>
                      </a:lnTo>
                      <a:lnTo>
                        <a:pt x="442" y="403"/>
                      </a:lnTo>
                      <a:lnTo>
                        <a:pt x="444" y="403"/>
                      </a:lnTo>
                      <a:lnTo>
                        <a:pt x="441" y="398"/>
                      </a:lnTo>
                      <a:lnTo>
                        <a:pt x="437" y="396"/>
                      </a:lnTo>
                      <a:lnTo>
                        <a:pt x="432" y="395"/>
                      </a:lnTo>
                      <a:lnTo>
                        <a:pt x="432" y="392"/>
                      </a:lnTo>
                      <a:lnTo>
                        <a:pt x="434" y="390"/>
                      </a:lnTo>
                      <a:lnTo>
                        <a:pt x="434" y="388"/>
                      </a:lnTo>
                      <a:lnTo>
                        <a:pt x="426" y="382"/>
                      </a:lnTo>
                      <a:lnTo>
                        <a:pt x="416" y="379"/>
                      </a:lnTo>
                      <a:lnTo>
                        <a:pt x="407" y="376"/>
                      </a:lnTo>
                      <a:lnTo>
                        <a:pt x="408" y="376"/>
                      </a:lnTo>
                      <a:lnTo>
                        <a:pt x="410" y="375"/>
                      </a:lnTo>
                      <a:lnTo>
                        <a:pt x="411" y="375"/>
                      </a:lnTo>
                      <a:lnTo>
                        <a:pt x="400" y="371"/>
                      </a:lnTo>
                      <a:lnTo>
                        <a:pt x="391" y="366"/>
                      </a:lnTo>
                      <a:lnTo>
                        <a:pt x="386" y="357"/>
                      </a:lnTo>
                      <a:lnTo>
                        <a:pt x="383" y="351"/>
                      </a:lnTo>
                      <a:lnTo>
                        <a:pt x="379" y="345"/>
                      </a:lnTo>
                      <a:lnTo>
                        <a:pt x="377" y="338"/>
                      </a:lnTo>
                      <a:lnTo>
                        <a:pt x="376" y="338"/>
                      </a:lnTo>
                      <a:lnTo>
                        <a:pt x="374" y="337"/>
                      </a:lnTo>
                      <a:lnTo>
                        <a:pt x="373" y="336"/>
                      </a:lnTo>
                      <a:lnTo>
                        <a:pt x="372" y="312"/>
                      </a:lnTo>
                      <a:lnTo>
                        <a:pt x="376" y="289"/>
                      </a:lnTo>
                      <a:lnTo>
                        <a:pt x="389" y="268"/>
                      </a:lnTo>
                      <a:lnTo>
                        <a:pt x="395" y="261"/>
                      </a:lnTo>
                      <a:lnTo>
                        <a:pt x="399" y="258"/>
                      </a:lnTo>
                      <a:lnTo>
                        <a:pt x="399" y="250"/>
                      </a:lnTo>
                      <a:lnTo>
                        <a:pt x="390" y="248"/>
                      </a:lnTo>
                      <a:lnTo>
                        <a:pt x="380" y="243"/>
                      </a:lnTo>
                      <a:lnTo>
                        <a:pt x="372" y="242"/>
                      </a:lnTo>
                      <a:lnTo>
                        <a:pt x="369" y="245"/>
                      </a:lnTo>
                      <a:lnTo>
                        <a:pt x="367" y="247"/>
                      </a:lnTo>
                      <a:lnTo>
                        <a:pt x="364" y="248"/>
                      </a:lnTo>
                      <a:lnTo>
                        <a:pt x="345" y="252"/>
                      </a:lnTo>
                      <a:lnTo>
                        <a:pt x="324" y="256"/>
                      </a:lnTo>
                      <a:lnTo>
                        <a:pt x="305" y="258"/>
                      </a:lnTo>
                      <a:lnTo>
                        <a:pt x="307" y="275"/>
                      </a:lnTo>
                      <a:lnTo>
                        <a:pt x="311" y="290"/>
                      </a:lnTo>
                      <a:lnTo>
                        <a:pt x="312" y="306"/>
                      </a:lnTo>
                      <a:lnTo>
                        <a:pt x="301" y="309"/>
                      </a:lnTo>
                      <a:lnTo>
                        <a:pt x="293" y="309"/>
                      </a:lnTo>
                      <a:lnTo>
                        <a:pt x="289" y="315"/>
                      </a:lnTo>
                      <a:lnTo>
                        <a:pt x="284" y="328"/>
                      </a:lnTo>
                      <a:lnTo>
                        <a:pt x="274" y="337"/>
                      </a:lnTo>
                      <a:lnTo>
                        <a:pt x="262" y="342"/>
                      </a:lnTo>
                      <a:lnTo>
                        <a:pt x="258" y="344"/>
                      </a:lnTo>
                      <a:lnTo>
                        <a:pt x="255" y="346"/>
                      </a:lnTo>
                      <a:lnTo>
                        <a:pt x="251" y="346"/>
                      </a:lnTo>
                      <a:lnTo>
                        <a:pt x="250" y="346"/>
                      </a:lnTo>
                      <a:lnTo>
                        <a:pt x="247" y="345"/>
                      </a:lnTo>
                      <a:lnTo>
                        <a:pt x="246" y="345"/>
                      </a:lnTo>
                      <a:close/>
                    </a:path>
                  </a:pathLst>
                </a:custGeom>
                <a:solidFill>
                  <a:srgbClr val="857F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14" name="Freeform 283">
                  <a:extLst>
                    <a:ext uri="{FF2B5EF4-FFF2-40B4-BE49-F238E27FC236}">
                      <a16:creationId xmlns:a16="http://schemas.microsoft.com/office/drawing/2014/main" id="{CA01950C-AD86-F347-BAC4-E52CC70B1857}"/>
                    </a:ext>
                  </a:extLst>
                </p:cNvPr>
                <p:cNvSpPr>
                  <a:spLocks/>
                </p:cNvSpPr>
                <p:nvPr/>
              </p:nvSpPr>
              <p:spPr bwMode="auto">
                <a:xfrm>
                  <a:off x="2788" y="2069"/>
                  <a:ext cx="53" cy="36"/>
                </a:xfrm>
                <a:custGeom>
                  <a:avLst/>
                  <a:gdLst>
                    <a:gd name="T0" fmla="*/ 25 w 53"/>
                    <a:gd name="T1" fmla="*/ 0 h 36"/>
                    <a:gd name="T2" fmla="*/ 13 w 53"/>
                    <a:gd name="T3" fmla="*/ 2 h 36"/>
                    <a:gd name="T4" fmla="*/ 4 w 53"/>
                    <a:gd name="T5" fmla="*/ 9 h 36"/>
                    <a:gd name="T6" fmla="*/ 0 w 53"/>
                    <a:gd name="T7" fmla="*/ 18 h 36"/>
                    <a:gd name="T8" fmla="*/ 0 w 53"/>
                    <a:gd name="T9" fmla="*/ 18 h 36"/>
                    <a:gd name="T10" fmla="*/ 3 w 53"/>
                    <a:gd name="T11" fmla="*/ 27 h 36"/>
                    <a:gd name="T12" fmla="*/ 12 w 53"/>
                    <a:gd name="T13" fmla="*/ 33 h 36"/>
                    <a:gd name="T14" fmla="*/ 25 w 53"/>
                    <a:gd name="T15" fmla="*/ 36 h 36"/>
                    <a:gd name="T16" fmla="*/ 25 w 53"/>
                    <a:gd name="T17" fmla="*/ 36 h 36"/>
                    <a:gd name="T18" fmla="*/ 38 w 53"/>
                    <a:gd name="T19" fmla="*/ 35 h 36"/>
                    <a:gd name="T20" fmla="*/ 49 w 53"/>
                    <a:gd name="T21" fmla="*/ 31 h 36"/>
                    <a:gd name="T22" fmla="*/ 53 w 53"/>
                    <a:gd name="T23" fmla="*/ 23 h 36"/>
                    <a:gd name="T24" fmla="*/ 53 w 53"/>
                    <a:gd name="T25" fmla="*/ 23 h 36"/>
                    <a:gd name="T26" fmla="*/ 49 w 53"/>
                    <a:gd name="T27" fmla="*/ 13 h 36"/>
                    <a:gd name="T28" fmla="*/ 39 w 53"/>
                    <a:gd name="T29" fmla="*/ 4 h 36"/>
                    <a:gd name="T30" fmla="*/ 25 w 53"/>
                    <a:gd name="T31" fmla="*/ 0 h 36"/>
                    <a:gd name="T32" fmla="*/ 25 w 53"/>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36">
                      <a:moveTo>
                        <a:pt x="25" y="0"/>
                      </a:moveTo>
                      <a:lnTo>
                        <a:pt x="13" y="2"/>
                      </a:lnTo>
                      <a:lnTo>
                        <a:pt x="4" y="9"/>
                      </a:lnTo>
                      <a:lnTo>
                        <a:pt x="0" y="18"/>
                      </a:lnTo>
                      <a:lnTo>
                        <a:pt x="3" y="27"/>
                      </a:lnTo>
                      <a:lnTo>
                        <a:pt x="12" y="33"/>
                      </a:lnTo>
                      <a:lnTo>
                        <a:pt x="25" y="36"/>
                      </a:lnTo>
                      <a:lnTo>
                        <a:pt x="38" y="35"/>
                      </a:lnTo>
                      <a:lnTo>
                        <a:pt x="49" y="31"/>
                      </a:lnTo>
                      <a:lnTo>
                        <a:pt x="53" y="23"/>
                      </a:lnTo>
                      <a:lnTo>
                        <a:pt x="49" y="13"/>
                      </a:lnTo>
                      <a:lnTo>
                        <a:pt x="39" y="4"/>
                      </a:lnTo>
                      <a:lnTo>
                        <a:pt x="25" y="0"/>
                      </a:lnTo>
                      <a:close/>
                    </a:path>
                  </a:pathLst>
                </a:custGeom>
                <a:solidFill>
                  <a:srgbClr val="D7D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15" name="Freeform 284">
                  <a:extLst>
                    <a:ext uri="{FF2B5EF4-FFF2-40B4-BE49-F238E27FC236}">
                      <a16:creationId xmlns:a16="http://schemas.microsoft.com/office/drawing/2014/main" id="{3EF86B5B-BAA6-D54A-8D6C-D8173F672FCB}"/>
                    </a:ext>
                  </a:extLst>
                </p:cNvPr>
                <p:cNvSpPr>
                  <a:spLocks/>
                </p:cNvSpPr>
                <p:nvPr/>
              </p:nvSpPr>
              <p:spPr bwMode="auto">
                <a:xfrm>
                  <a:off x="2799" y="2075"/>
                  <a:ext cx="34" cy="27"/>
                </a:xfrm>
                <a:custGeom>
                  <a:avLst/>
                  <a:gdLst>
                    <a:gd name="T0" fmla="*/ 13 w 34"/>
                    <a:gd name="T1" fmla="*/ 0 h 27"/>
                    <a:gd name="T2" fmla="*/ 6 w 34"/>
                    <a:gd name="T3" fmla="*/ 1 h 27"/>
                    <a:gd name="T4" fmla="*/ 1 w 34"/>
                    <a:gd name="T5" fmla="*/ 4 h 27"/>
                    <a:gd name="T6" fmla="*/ 0 w 34"/>
                    <a:gd name="T7" fmla="*/ 10 h 27"/>
                    <a:gd name="T8" fmla="*/ 0 w 34"/>
                    <a:gd name="T9" fmla="*/ 10 h 27"/>
                    <a:gd name="T10" fmla="*/ 1 w 34"/>
                    <a:gd name="T11" fmla="*/ 18 h 27"/>
                    <a:gd name="T12" fmla="*/ 7 w 34"/>
                    <a:gd name="T13" fmla="*/ 24 h 27"/>
                    <a:gd name="T14" fmla="*/ 14 w 34"/>
                    <a:gd name="T15" fmla="*/ 27 h 27"/>
                    <a:gd name="T16" fmla="*/ 14 w 34"/>
                    <a:gd name="T17" fmla="*/ 27 h 27"/>
                    <a:gd name="T18" fmla="*/ 23 w 34"/>
                    <a:gd name="T19" fmla="*/ 27 h 27"/>
                    <a:gd name="T20" fmla="*/ 31 w 34"/>
                    <a:gd name="T21" fmla="*/ 24 h 27"/>
                    <a:gd name="T22" fmla="*/ 34 w 34"/>
                    <a:gd name="T23" fmla="*/ 18 h 27"/>
                    <a:gd name="T24" fmla="*/ 34 w 34"/>
                    <a:gd name="T25" fmla="*/ 18 h 27"/>
                    <a:gd name="T26" fmla="*/ 31 w 34"/>
                    <a:gd name="T27" fmla="*/ 10 h 27"/>
                    <a:gd name="T28" fmla="*/ 22 w 34"/>
                    <a:gd name="T29" fmla="*/ 3 h 27"/>
                    <a:gd name="T30" fmla="*/ 13 w 34"/>
                    <a:gd name="T31" fmla="*/ 0 h 27"/>
                    <a:gd name="T32" fmla="*/ 13 w 34"/>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27">
                      <a:moveTo>
                        <a:pt x="13" y="0"/>
                      </a:moveTo>
                      <a:lnTo>
                        <a:pt x="6" y="1"/>
                      </a:lnTo>
                      <a:lnTo>
                        <a:pt x="1" y="4"/>
                      </a:lnTo>
                      <a:lnTo>
                        <a:pt x="0" y="10"/>
                      </a:lnTo>
                      <a:lnTo>
                        <a:pt x="1" y="18"/>
                      </a:lnTo>
                      <a:lnTo>
                        <a:pt x="7" y="24"/>
                      </a:lnTo>
                      <a:lnTo>
                        <a:pt x="14" y="27"/>
                      </a:lnTo>
                      <a:lnTo>
                        <a:pt x="23" y="27"/>
                      </a:lnTo>
                      <a:lnTo>
                        <a:pt x="31" y="24"/>
                      </a:lnTo>
                      <a:lnTo>
                        <a:pt x="34" y="18"/>
                      </a:lnTo>
                      <a:lnTo>
                        <a:pt x="31" y="10"/>
                      </a:lnTo>
                      <a:lnTo>
                        <a:pt x="22" y="3"/>
                      </a:lnTo>
                      <a:lnTo>
                        <a:pt x="13" y="0"/>
                      </a:lnTo>
                      <a:close/>
                    </a:path>
                  </a:pathLst>
                </a:custGeom>
                <a:solidFill>
                  <a:srgbClr val="3C1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16" name="Freeform 285">
                  <a:extLst>
                    <a:ext uri="{FF2B5EF4-FFF2-40B4-BE49-F238E27FC236}">
                      <a16:creationId xmlns:a16="http://schemas.microsoft.com/office/drawing/2014/main" id="{CB54C57D-51CA-374F-B98A-E0A0CABAC694}"/>
                    </a:ext>
                  </a:extLst>
                </p:cNvPr>
                <p:cNvSpPr>
                  <a:spLocks/>
                </p:cNvSpPr>
                <p:nvPr/>
              </p:nvSpPr>
              <p:spPr bwMode="auto">
                <a:xfrm>
                  <a:off x="2805" y="2079"/>
                  <a:ext cx="9" cy="8"/>
                </a:xfrm>
                <a:custGeom>
                  <a:avLst/>
                  <a:gdLst>
                    <a:gd name="T0" fmla="*/ 4 w 9"/>
                    <a:gd name="T1" fmla="*/ 0 h 8"/>
                    <a:gd name="T2" fmla="*/ 2 w 9"/>
                    <a:gd name="T3" fmla="*/ 0 h 8"/>
                    <a:gd name="T4" fmla="*/ 0 w 9"/>
                    <a:gd name="T5" fmla="*/ 1 h 8"/>
                    <a:gd name="T6" fmla="*/ 0 w 9"/>
                    <a:gd name="T7" fmla="*/ 3 h 8"/>
                    <a:gd name="T8" fmla="*/ 0 w 9"/>
                    <a:gd name="T9" fmla="*/ 3 h 8"/>
                    <a:gd name="T10" fmla="*/ 0 w 9"/>
                    <a:gd name="T11" fmla="*/ 6 h 8"/>
                    <a:gd name="T12" fmla="*/ 2 w 9"/>
                    <a:gd name="T13" fmla="*/ 7 h 8"/>
                    <a:gd name="T14" fmla="*/ 4 w 9"/>
                    <a:gd name="T15" fmla="*/ 8 h 8"/>
                    <a:gd name="T16" fmla="*/ 4 w 9"/>
                    <a:gd name="T17" fmla="*/ 8 h 8"/>
                    <a:gd name="T18" fmla="*/ 7 w 9"/>
                    <a:gd name="T19" fmla="*/ 8 h 8"/>
                    <a:gd name="T20" fmla="*/ 8 w 9"/>
                    <a:gd name="T21" fmla="*/ 7 h 8"/>
                    <a:gd name="T22" fmla="*/ 9 w 9"/>
                    <a:gd name="T23" fmla="*/ 4 h 8"/>
                    <a:gd name="T24" fmla="*/ 9 w 9"/>
                    <a:gd name="T25" fmla="*/ 4 h 8"/>
                    <a:gd name="T26" fmla="*/ 8 w 9"/>
                    <a:gd name="T27" fmla="*/ 2 h 8"/>
                    <a:gd name="T28" fmla="*/ 7 w 9"/>
                    <a:gd name="T29" fmla="*/ 0 h 8"/>
                    <a:gd name="T30" fmla="*/ 4 w 9"/>
                    <a:gd name="T31" fmla="*/ 0 h 8"/>
                    <a:gd name="T32" fmla="*/ 4 w 9"/>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8">
                      <a:moveTo>
                        <a:pt x="4" y="0"/>
                      </a:moveTo>
                      <a:lnTo>
                        <a:pt x="2" y="0"/>
                      </a:lnTo>
                      <a:lnTo>
                        <a:pt x="0" y="1"/>
                      </a:lnTo>
                      <a:lnTo>
                        <a:pt x="0" y="3"/>
                      </a:lnTo>
                      <a:lnTo>
                        <a:pt x="0" y="6"/>
                      </a:lnTo>
                      <a:lnTo>
                        <a:pt x="2" y="7"/>
                      </a:lnTo>
                      <a:lnTo>
                        <a:pt x="4" y="8"/>
                      </a:lnTo>
                      <a:lnTo>
                        <a:pt x="7" y="8"/>
                      </a:lnTo>
                      <a:lnTo>
                        <a:pt x="8" y="7"/>
                      </a:lnTo>
                      <a:lnTo>
                        <a:pt x="9" y="4"/>
                      </a:lnTo>
                      <a:lnTo>
                        <a:pt x="8" y="2"/>
                      </a:lnTo>
                      <a:lnTo>
                        <a:pt x="7"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17" name="Freeform 286">
                  <a:extLst>
                    <a:ext uri="{FF2B5EF4-FFF2-40B4-BE49-F238E27FC236}">
                      <a16:creationId xmlns:a16="http://schemas.microsoft.com/office/drawing/2014/main" id="{EA08EEFE-1A05-3C46-A53B-923599B22413}"/>
                    </a:ext>
                  </a:extLst>
                </p:cNvPr>
                <p:cNvSpPr>
                  <a:spLocks/>
                </p:cNvSpPr>
                <p:nvPr/>
              </p:nvSpPr>
              <p:spPr bwMode="auto">
                <a:xfrm>
                  <a:off x="2833" y="2170"/>
                  <a:ext cx="70" cy="45"/>
                </a:xfrm>
                <a:custGeom>
                  <a:avLst/>
                  <a:gdLst>
                    <a:gd name="T0" fmla="*/ 34 w 70"/>
                    <a:gd name="T1" fmla="*/ 37 h 45"/>
                    <a:gd name="T2" fmla="*/ 44 w 70"/>
                    <a:gd name="T3" fmla="*/ 41 h 45"/>
                    <a:gd name="T4" fmla="*/ 51 w 70"/>
                    <a:gd name="T5" fmla="*/ 45 h 45"/>
                    <a:gd name="T6" fmla="*/ 58 w 70"/>
                    <a:gd name="T7" fmla="*/ 44 h 45"/>
                    <a:gd name="T8" fmla="*/ 58 w 70"/>
                    <a:gd name="T9" fmla="*/ 44 h 45"/>
                    <a:gd name="T10" fmla="*/ 64 w 70"/>
                    <a:gd name="T11" fmla="*/ 32 h 45"/>
                    <a:gd name="T12" fmla="*/ 67 w 70"/>
                    <a:gd name="T13" fmla="*/ 16 h 45"/>
                    <a:gd name="T14" fmla="*/ 70 w 70"/>
                    <a:gd name="T15" fmla="*/ 0 h 45"/>
                    <a:gd name="T16" fmla="*/ 70 w 70"/>
                    <a:gd name="T17" fmla="*/ 0 h 45"/>
                    <a:gd name="T18" fmla="*/ 63 w 70"/>
                    <a:gd name="T19" fmla="*/ 5 h 45"/>
                    <a:gd name="T20" fmla="*/ 60 w 70"/>
                    <a:gd name="T21" fmla="*/ 7 h 45"/>
                    <a:gd name="T22" fmla="*/ 53 w 70"/>
                    <a:gd name="T23" fmla="*/ 11 h 45"/>
                    <a:gd name="T24" fmla="*/ 53 w 70"/>
                    <a:gd name="T25" fmla="*/ 11 h 45"/>
                    <a:gd name="T26" fmla="*/ 36 w 70"/>
                    <a:gd name="T27" fmla="*/ 14 h 45"/>
                    <a:gd name="T28" fmla="*/ 17 w 70"/>
                    <a:gd name="T29" fmla="*/ 11 h 45"/>
                    <a:gd name="T30" fmla="*/ 0 w 70"/>
                    <a:gd name="T31" fmla="*/ 8 h 45"/>
                    <a:gd name="T32" fmla="*/ 0 w 70"/>
                    <a:gd name="T33" fmla="*/ 8 h 45"/>
                    <a:gd name="T34" fmla="*/ 9 w 70"/>
                    <a:gd name="T35" fmla="*/ 14 h 45"/>
                    <a:gd name="T36" fmla="*/ 20 w 70"/>
                    <a:gd name="T37" fmla="*/ 25 h 45"/>
                    <a:gd name="T38" fmla="*/ 32 w 70"/>
                    <a:gd name="T39" fmla="*/ 31 h 45"/>
                    <a:gd name="T40" fmla="*/ 32 w 70"/>
                    <a:gd name="T41" fmla="*/ 31 h 45"/>
                    <a:gd name="T42" fmla="*/ 32 w 70"/>
                    <a:gd name="T43" fmla="*/ 33 h 45"/>
                    <a:gd name="T44" fmla="*/ 33 w 70"/>
                    <a:gd name="T45" fmla="*/ 36 h 45"/>
                    <a:gd name="T46" fmla="*/ 34 w 70"/>
                    <a:gd name="T47" fmla="*/ 37 h 45"/>
                    <a:gd name="T48" fmla="*/ 34 w 70"/>
                    <a:gd name="T49" fmla="*/ 37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0" h="45">
                      <a:moveTo>
                        <a:pt x="34" y="37"/>
                      </a:moveTo>
                      <a:lnTo>
                        <a:pt x="44" y="41"/>
                      </a:lnTo>
                      <a:lnTo>
                        <a:pt x="51" y="45"/>
                      </a:lnTo>
                      <a:lnTo>
                        <a:pt x="58" y="44"/>
                      </a:lnTo>
                      <a:lnTo>
                        <a:pt x="64" y="32"/>
                      </a:lnTo>
                      <a:lnTo>
                        <a:pt x="67" y="16"/>
                      </a:lnTo>
                      <a:lnTo>
                        <a:pt x="70" y="0"/>
                      </a:lnTo>
                      <a:lnTo>
                        <a:pt x="63" y="5"/>
                      </a:lnTo>
                      <a:lnTo>
                        <a:pt x="60" y="7"/>
                      </a:lnTo>
                      <a:lnTo>
                        <a:pt x="53" y="11"/>
                      </a:lnTo>
                      <a:lnTo>
                        <a:pt x="36" y="14"/>
                      </a:lnTo>
                      <a:lnTo>
                        <a:pt x="17" y="11"/>
                      </a:lnTo>
                      <a:lnTo>
                        <a:pt x="0" y="8"/>
                      </a:lnTo>
                      <a:lnTo>
                        <a:pt x="9" y="14"/>
                      </a:lnTo>
                      <a:lnTo>
                        <a:pt x="20" y="25"/>
                      </a:lnTo>
                      <a:lnTo>
                        <a:pt x="32" y="31"/>
                      </a:lnTo>
                      <a:lnTo>
                        <a:pt x="32" y="33"/>
                      </a:lnTo>
                      <a:lnTo>
                        <a:pt x="33" y="36"/>
                      </a:lnTo>
                      <a:lnTo>
                        <a:pt x="34" y="37"/>
                      </a:lnTo>
                      <a:close/>
                    </a:path>
                  </a:pathLst>
                </a:custGeom>
                <a:solidFill>
                  <a:srgbClr val="D7D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18" name="Freeform 287">
                  <a:extLst>
                    <a:ext uri="{FF2B5EF4-FFF2-40B4-BE49-F238E27FC236}">
                      <a16:creationId xmlns:a16="http://schemas.microsoft.com/office/drawing/2014/main" id="{88E71C74-C7E8-254F-9706-2A6A677A67CE}"/>
                    </a:ext>
                  </a:extLst>
                </p:cNvPr>
                <p:cNvSpPr>
                  <a:spLocks/>
                </p:cNvSpPr>
                <p:nvPr/>
              </p:nvSpPr>
              <p:spPr bwMode="auto">
                <a:xfrm>
                  <a:off x="2704" y="2088"/>
                  <a:ext cx="102" cy="72"/>
                </a:xfrm>
                <a:custGeom>
                  <a:avLst/>
                  <a:gdLst>
                    <a:gd name="T0" fmla="*/ 83 w 102"/>
                    <a:gd name="T1" fmla="*/ 54 h 72"/>
                    <a:gd name="T2" fmla="*/ 81 w 102"/>
                    <a:gd name="T3" fmla="*/ 48 h 72"/>
                    <a:gd name="T4" fmla="*/ 82 w 102"/>
                    <a:gd name="T5" fmla="*/ 40 h 72"/>
                    <a:gd name="T6" fmla="*/ 80 w 102"/>
                    <a:gd name="T7" fmla="*/ 33 h 72"/>
                    <a:gd name="T8" fmla="*/ 80 w 102"/>
                    <a:gd name="T9" fmla="*/ 33 h 72"/>
                    <a:gd name="T10" fmla="*/ 77 w 102"/>
                    <a:gd name="T11" fmla="*/ 32 h 72"/>
                    <a:gd name="T12" fmla="*/ 75 w 102"/>
                    <a:gd name="T13" fmla="*/ 30 h 72"/>
                    <a:gd name="T14" fmla="*/ 73 w 102"/>
                    <a:gd name="T15" fmla="*/ 27 h 72"/>
                    <a:gd name="T16" fmla="*/ 73 w 102"/>
                    <a:gd name="T17" fmla="*/ 27 h 72"/>
                    <a:gd name="T18" fmla="*/ 70 w 102"/>
                    <a:gd name="T19" fmla="*/ 17 h 72"/>
                    <a:gd name="T20" fmla="*/ 72 w 102"/>
                    <a:gd name="T21" fmla="*/ 8 h 72"/>
                    <a:gd name="T22" fmla="*/ 80 w 102"/>
                    <a:gd name="T23" fmla="*/ 3 h 72"/>
                    <a:gd name="T24" fmla="*/ 80 w 102"/>
                    <a:gd name="T25" fmla="*/ 3 h 72"/>
                    <a:gd name="T26" fmla="*/ 78 w 102"/>
                    <a:gd name="T27" fmla="*/ 2 h 72"/>
                    <a:gd name="T28" fmla="*/ 74 w 102"/>
                    <a:gd name="T29" fmla="*/ 1 h 72"/>
                    <a:gd name="T30" fmla="*/ 72 w 102"/>
                    <a:gd name="T31" fmla="*/ 0 h 72"/>
                    <a:gd name="T32" fmla="*/ 72 w 102"/>
                    <a:gd name="T33" fmla="*/ 0 h 72"/>
                    <a:gd name="T34" fmla="*/ 59 w 102"/>
                    <a:gd name="T35" fmla="*/ 7 h 72"/>
                    <a:gd name="T36" fmla="*/ 47 w 102"/>
                    <a:gd name="T37" fmla="*/ 19 h 72"/>
                    <a:gd name="T38" fmla="*/ 41 w 102"/>
                    <a:gd name="T39" fmla="*/ 24 h 72"/>
                    <a:gd name="T40" fmla="*/ 41 w 102"/>
                    <a:gd name="T41" fmla="*/ 24 h 72"/>
                    <a:gd name="T42" fmla="*/ 40 w 102"/>
                    <a:gd name="T43" fmla="*/ 19 h 72"/>
                    <a:gd name="T44" fmla="*/ 37 w 102"/>
                    <a:gd name="T45" fmla="*/ 12 h 72"/>
                    <a:gd name="T46" fmla="*/ 34 w 102"/>
                    <a:gd name="T47" fmla="*/ 7 h 72"/>
                    <a:gd name="T48" fmla="*/ 34 w 102"/>
                    <a:gd name="T49" fmla="*/ 7 h 72"/>
                    <a:gd name="T50" fmla="*/ 24 w 102"/>
                    <a:gd name="T51" fmla="*/ 3 h 72"/>
                    <a:gd name="T52" fmla="*/ 14 w 102"/>
                    <a:gd name="T53" fmla="*/ 0 h 72"/>
                    <a:gd name="T54" fmla="*/ 5 w 102"/>
                    <a:gd name="T55" fmla="*/ 0 h 72"/>
                    <a:gd name="T56" fmla="*/ 5 w 102"/>
                    <a:gd name="T57" fmla="*/ 0 h 72"/>
                    <a:gd name="T58" fmla="*/ 0 w 102"/>
                    <a:gd name="T59" fmla="*/ 10 h 72"/>
                    <a:gd name="T60" fmla="*/ 2 w 102"/>
                    <a:gd name="T61" fmla="*/ 22 h 72"/>
                    <a:gd name="T62" fmla="*/ 7 w 102"/>
                    <a:gd name="T63" fmla="*/ 30 h 72"/>
                    <a:gd name="T64" fmla="*/ 7 w 102"/>
                    <a:gd name="T65" fmla="*/ 30 h 72"/>
                    <a:gd name="T66" fmla="*/ 22 w 102"/>
                    <a:gd name="T67" fmla="*/ 41 h 72"/>
                    <a:gd name="T68" fmla="*/ 49 w 102"/>
                    <a:gd name="T69" fmla="*/ 58 h 72"/>
                    <a:gd name="T70" fmla="*/ 79 w 102"/>
                    <a:gd name="T71" fmla="*/ 72 h 72"/>
                    <a:gd name="T72" fmla="*/ 102 w 102"/>
                    <a:gd name="T73" fmla="*/ 69 h 72"/>
                    <a:gd name="T74" fmla="*/ 102 w 102"/>
                    <a:gd name="T75" fmla="*/ 69 h 72"/>
                    <a:gd name="T76" fmla="*/ 98 w 102"/>
                    <a:gd name="T77" fmla="*/ 62 h 72"/>
                    <a:gd name="T78" fmla="*/ 91 w 102"/>
                    <a:gd name="T79" fmla="*/ 58 h 72"/>
                    <a:gd name="T80" fmla="*/ 83 w 102"/>
                    <a:gd name="T81" fmla="*/ 54 h 72"/>
                    <a:gd name="T82" fmla="*/ 83 w 102"/>
                    <a:gd name="T83" fmla="*/ 54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2" h="72">
                      <a:moveTo>
                        <a:pt x="83" y="54"/>
                      </a:moveTo>
                      <a:lnTo>
                        <a:pt x="81" y="48"/>
                      </a:lnTo>
                      <a:lnTo>
                        <a:pt x="82" y="40"/>
                      </a:lnTo>
                      <a:lnTo>
                        <a:pt x="80" y="33"/>
                      </a:lnTo>
                      <a:lnTo>
                        <a:pt x="77" y="32"/>
                      </a:lnTo>
                      <a:lnTo>
                        <a:pt x="75" y="30"/>
                      </a:lnTo>
                      <a:lnTo>
                        <a:pt x="73" y="27"/>
                      </a:lnTo>
                      <a:lnTo>
                        <a:pt x="70" y="17"/>
                      </a:lnTo>
                      <a:lnTo>
                        <a:pt x="72" y="8"/>
                      </a:lnTo>
                      <a:lnTo>
                        <a:pt x="80" y="3"/>
                      </a:lnTo>
                      <a:lnTo>
                        <a:pt x="78" y="2"/>
                      </a:lnTo>
                      <a:lnTo>
                        <a:pt x="74" y="1"/>
                      </a:lnTo>
                      <a:lnTo>
                        <a:pt x="72" y="0"/>
                      </a:lnTo>
                      <a:lnTo>
                        <a:pt x="59" y="7"/>
                      </a:lnTo>
                      <a:lnTo>
                        <a:pt x="47" y="19"/>
                      </a:lnTo>
                      <a:lnTo>
                        <a:pt x="41" y="24"/>
                      </a:lnTo>
                      <a:lnTo>
                        <a:pt x="40" y="19"/>
                      </a:lnTo>
                      <a:lnTo>
                        <a:pt x="37" y="12"/>
                      </a:lnTo>
                      <a:lnTo>
                        <a:pt x="34" y="7"/>
                      </a:lnTo>
                      <a:lnTo>
                        <a:pt x="24" y="3"/>
                      </a:lnTo>
                      <a:lnTo>
                        <a:pt x="14" y="0"/>
                      </a:lnTo>
                      <a:lnTo>
                        <a:pt x="5" y="0"/>
                      </a:lnTo>
                      <a:lnTo>
                        <a:pt x="0" y="10"/>
                      </a:lnTo>
                      <a:lnTo>
                        <a:pt x="2" y="22"/>
                      </a:lnTo>
                      <a:lnTo>
                        <a:pt x="7" y="30"/>
                      </a:lnTo>
                      <a:lnTo>
                        <a:pt x="22" y="41"/>
                      </a:lnTo>
                      <a:lnTo>
                        <a:pt x="49" y="58"/>
                      </a:lnTo>
                      <a:lnTo>
                        <a:pt x="79" y="72"/>
                      </a:lnTo>
                      <a:lnTo>
                        <a:pt x="102" y="69"/>
                      </a:lnTo>
                      <a:lnTo>
                        <a:pt x="98" y="62"/>
                      </a:lnTo>
                      <a:lnTo>
                        <a:pt x="91" y="58"/>
                      </a:lnTo>
                      <a:lnTo>
                        <a:pt x="83" y="54"/>
                      </a:lnTo>
                      <a:close/>
                    </a:path>
                  </a:pathLst>
                </a:custGeom>
                <a:solidFill>
                  <a:srgbClr val="D7D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19" name="Freeform 288">
                  <a:extLst>
                    <a:ext uri="{FF2B5EF4-FFF2-40B4-BE49-F238E27FC236}">
                      <a16:creationId xmlns:a16="http://schemas.microsoft.com/office/drawing/2014/main" id="{C3D1B6D7-500F-374D-9747-81DEA7410DF4}"/>
                    </a:ext>
                  </a:extLst>
                </p:cNvPr>
                <p:cNvSpPr>
                  <a:spLocks/>
                </p:cNvSpPr>
                <p:nvPr/>
              </p:nvSpPr>
              <p:spPr bwMode="auto">
                <a:xfrm>
                  <a:off x="3037" y="2449"/>
                  <a:ext cx="46" cy="22"/>
                </a:xfrm>
                <a:custGeom>
                  <a:avLst/>
                  <a:gdLst>
                    <a:gd name="T0" fmla="*/ 0 w 46"/>
                    <a:gd name="T1" fmla="*/ 22 h 22"/>
                    <a:gd name="T2" fmla="*/ 5 w 46"/>
                    <a:gd name="T3" fmla="*/ 16 h 22"/>
                    <a:gd name="T4" fmla="*/ 11 w 46"/>
                    <a:gd name="T5" fmla="*/ 10 h 22"/>
                    <a:gd name="T6" fmla="*/ 16 w 46"/>
                    <a:gd name="T7" fmla="*/ 5 h 22"/>
                    <a:gd name="T8" fmla="*/ 27 w 46"/>
                    <a:gd name="T9" fmla="*/ 0 h 22"/>
                    <a:gd name="T10" fmla="*/ 35 w 46"/>
                    <a:gd name="T11" fmla="*/ 0 h 22"/>
                    <a:gd name="T12" fmla="*/ 46 w 4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2">
                      <a:moveTo>
                        <a:pt x="0" y="22"/>
                      </a:moveTo>
                      <a:lnTo>
                        <a:pt x="5" y="16"/>
                      </a:lnTo>
                      <a:lnTo>
                        <a:pt x="11" y="10"/>
                      </a:lnTo>
                      <a:lnTo>
                        <a:pt x="16" y="5"/>
                      </a:lnTo>
                      <a:lnTo>
                        <a:pt x="27" y="0"/>
                      </a:lnTo>
                      <a:lnTo>
                        <a:pt x="35" y="0"/>
                      </a:lnTo>
                      <a:lnTo>
                        <a:pt x="46" y="0"/>
                      </a:lnTo>
                    </a:path>
                  </a:pathLst>
                </a:custGeom>
                <a:noFill/>
                <a:ln w="1270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20" name="Freeform 289">
                  <a:extLst>
                    <a:ext uri="{FF2B5EF4-FFF2-40B4-BE49-F238E27FC236}">
                      <a16:creationId xmlns:a16="http://schemas.microsoft.com/office/drawing/2014/main" id="{588901B7-AFCE-204C-BFB7-82C2ABAC47D7}"/>
                    </a:ext>
                  </a:extLst>
                </p:cNvPr>
                <p:cNvSpPr>
                  <a:spLocks/>
                </p:cNvSpPr>
                <p:nvPr/>
              </p:nvSpPr>
              <p:spPr bwMode="auto">
                <a:xfrm>
                  <a:off x="3063" y="2461"/>
                  <a:ext cx="32" cy="15"/>
                </a:xfrm>
                <a:custGeom>
                  <a:avLst/>
                  <a:gdLst>
                    <a:gd name="T0" fmla="*/ 0 w 32"/>
                    <a:gd name="T1" fmla="*/ 15 h 15"/>
                    <a:gd name="T2" fmla="*/ 2 w 32"/>
                    <a:gd name="T3" fmla="*/ 11 h 15"/>
                    <a:gd name="T4" fmla="*/ 5 w 32"/>
                    <a:gd name="T5" fmla="*/ 7 h 15"/>
                    <a:gd name="T6" fmla="*/ 8 w 32"/>
                    <a:gd name="T7" fmla="*/ 5 h 15"/>
                    <a:gd name="T8" fmla="*/ 16 w 32"/>
                    <a:gd name="T9" fmla="*/ 3 h 15"/>
                    <a:gd name="T10" fmla="*/ 24 w 32"/>
                    <a:gd name="T11" fmla="*/ 2 h 15"/>
                    <a:gd name="T12" fmla="*/ 32 w 32"/>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5">
                      <a:moveTo>
                        <a:pt x="0" y="15"/>
                      </a:moveTo>
                      <a:lnTo>
                        <a:pt x="2" y="11"/>
                      </a:lnTo>
                      <a:lnTo>
                        <a:pt x="5" y="7"/>
                      </a:lnTo>
                      <a:lnTo>
                        <a:pt x="8" y="5"/>
                      </a:lnTo>
                      <a:lnTo>
                        <a:pt x="16" y="3"/>
                      </a:lnTo>
                      <a:lnTo>
                        <a:pt x="24" y="2"/>
                      </a:lnTo>
                      <a:lnTo>
                        <a:pt x="32" y="0"/>
                      </a:lnTo>
                    </a:path>
                  </a:pathLst>
                </a:custGeom>
                <a:noFill/>
                <a:ln w="1270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21" name="Freeform 290">
                  <a:extLst>
                    <a:ext uri="{FF2B5EF4-FFF2-40B4-BE49-F238E27FC236}">
                      <a16:creationId xmlns:a16="http://schemas.microsoft.com/office/drawing/2014/main" id="{07969139-B394-1E4B-A82B-F0E06D00CC30}"/>
                    </a:ext>
                  </a:extLst>
                </p:cNvPr>
                <p:cNvSpPr>
                  <a:spLocks/>
                </p:cNvSpPr>
                <p:nvPr/>
              </p:nvSpPr>
              <p:spPr bwMode="auto">
                <a:xfrm>
                  <a:off x="2696" y="2080"/>
                  <a:ext cx="6" cy="6"/>
                </a:xfrm>
                <a:custGeom>
                  <a:avLst/>
                  <a:gdLst>
                    <a:gd name="T0" fmla="*/ 0 w 6"/>
                    <a:gd name="T1" fmla="*/ 6 h 6"/>
                    <a:gd name="T2" fmla="*/ 1 w 6"/>
                    <a:gd name="T3" fmla="*/ 5 h 6"/>
                    <a:gd name="T4" fmla="*/ 2 w 6"/>
                    <a:gd name="T5" fmla="*/ 2 h 6"/>
                    <a:gd name="T6" fmla="*/ 6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6"/>
                      </a:moveTo>
                      <a:lnTo>
                        <a:pt x="1" y="5"/>
                      </a:lnTo>
                      <a:lnTo>
                        <a:pt x="2" y="2"/>
                      </a:lnTo>
                      <a:lnTo>
                        <a:pt x="6" y="0"/>
                      </a:lnTo>
                    </a:path>
                  </a:pathLst>
                </a:custGeom>
                <a:noFill/>
                <a:ln w="6350">
                  <a:solidFill>
                    <a:srgbClr val="4D3F3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22" name="Freeform 291">
                  <a:extLst>
                    <a:ext uri="{FF2B5EF4-FFF2-40B4-BE49-F238E27FC236}">
                      <a16:creationId xmlns:a16="http://schemas.microsoft.com/office/drawing/2014/main" id="{09A29419-8677-224F-A3C6-2B22AB49361E}"/>
                    </a:ext>
                  </a:extLst>
                </p:cNvPr>
                <p:cNvSpPr>
                  <a:spLocks/>
                </p:cNvSpPr>
                <p:nvPr/>
              </p:nvSpPr>
              <p:spPr bwMode="auto">
                <a:xfrm>
                  <a:off x="3047" y="2457"/>
                  <a:ext cx="94" cy="44"/>
                </a:xfrm>
                <a:custGeom>
                  <a:avLst/>
                  <a:gdLst>
                    <a:gd name="T0" fmla="*/ 9 w 94"/>
                    <a:gd name="T1" fmla="*/ 16 h 44"/>
                    <a:gd name="T2" fmla="*/ 16 w 94"/>
                    <a:gd name="T3" fmla="*/ 19 h 44"/>
                    <a:gd name="T4" fmla="*/ 14 w 94"/>
                    <a:gd name="T5" fmla="*/ 21 h 44"/>
                    <a:gd name="T6" fmla="*/ 9 w 94"/>
                    <a:gd name="T7" fmla="*/ 24 h 44"/>
                    <a:gd name="T8" fmla="*/ 4 w 94"/>
                    <a:gd name="T9" fmla="*/ 28 h 44"/>
                    <a:gd name="T10" fmla="*/ 0 w 94"/>
                    <a:gd name="T11" fmla="*/ 37 h 44"/>
                    <a:gd name="T12" fmla="*/ 6 w 94"/>
                    <a:gd name="T13" fmla="*/ 42 h 44"/>
                    <a:gd name="T14" fmla="*/ 11 w 94"/>
                    <a:gd name="T15" fmla="*/ 44 h 44"/>
                    <a:gd name="T16" fmla="*/ 23 w 94"/>
                    <a:gd name="T17" fmla="*/ 30 h 44"/>
                    <a:gd name="T18" fmla="*/ 29 w 94"/>
                    <a:gd name="T19" fmla="*/ 26 h 44"/>
                    <a:gd name="T20" fmla="*/ 42 w 94"/>
                    <a:gd name="T21" fmla="*/ 20 h 44"/>
                    <a:gd name="T22" fmla="*/ 56 w 94"/>
                    <a:gd name="T23" fmla="*/ 14 h 44"/>
                    <a:gd name="T24" fmla="*/ 71 w 94"/>
                    <a:gd name="T25" fmla="*/ 8 h 44"/>
                    <a:gd name="T26" fmla="*/ 86 w 94"/>
                    <a:gd name="T27" fmla="*/ 3 h 44"/>
                    <a:gd name="T28" fmla="*/ 94 w 94"/>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4" h="44">
                      <a:moveTo>
                        <a:pt x="9" y="16"/>
                      </a:moveTo>
                      <a:lnTo>
                        <a:pt x="16" y="19"/>
                      </a:lnTo>
                      <a:lnTo>
                        <a:pt x="14" y="21"/>
                      </a:lnTo>
                      <a:lnTo>
                        <a:pt x="9" y="24"/>
                      </a:lnTo>
                      <a:lnTo>
                        <a:pt x="4" y="28"/>
                      </a:lnTo>
                      <a:lnTo>
                        <a:pt x="0" y="37"/>
                      </a:lnTo>
                      <a:lnTo>
                        <a:pt x="6" y="42"/>
                      </a:lnTo>
                      <a:lnTo>
                        <a:pt x="11" y="44"/>
                      </a:lnTo>
                      <a:lnTo>
                        <a:pt x="23" y="30"/>
                      </a:lnTo>
                      <a:lnTo>
                        <a:pt x="29" y="26"/>
                      </a:lnTo>
                      <a:lnTo>
                        <a:pt x="42" y="20"/>
                      </a:lnTo>
                      <a:lnTo>
                        <a:pt x="56" y="14"/>
                      </a:lnTo>
                      <a:lnTo>
                        <a:pt x="71" y="8"/>
                      </a:lnTo>
                      <a:lnTo>
                        <a:pt x="86" y="3"/>
                      </a:lnTo>
                      <a:lnTo>
                        <a:pt x="94"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23" name="Line 292">
                  <a:extLst>
                    <a:ext uri="{FF2B5EF4-FFF2-40B4-BE49-F238E27FC236}">
                      <a16:creationId xmlns:a16="http://schemas.microsoft.com/office/drawing/2014/main" id="{2CB58B83-33E6-1942-89F0-5213FC9ABF2A}"/>
                    </a:ext>
                  </a:extLst>
                </p:cNvPr>
                <p:cNvSpPr>
                  <a:spLocks noChangeShapeType="1"/>
                </p:cNvSpPr>
                <p:nvPr/>
              </p:nvSpPr>
              <p:spPr bwMode="auto">
                <a:xfrm>
                  <a:off x="3145" y="2461"/>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24" name="Freeform 293">
                  <a:extLst>
                    <a:ext uri="{FF2B5EF4-FFF2-40B4-BE49-F238E27FC236}">
                      <a16:creationId xmlns:a16="http://schemas.microsoft.com/office/drawing/2014/main" id="{52C43FB5-EFE1-4F49-8667-4289026FF0FD}"/>
                    </a:ext>
                  </a:extLst>
                </p:cNvPr>
                <p:cNvSpPr>
                  <a:spLocks/>
                </p:cNvSpPr>
                <p:nvPr/>
              </p:nvSpPr>
              <p:spPr bwMode="auto">
                <a:xfrm>
                  <a:off x="3141" y="2407"/>
                  <a:ext cx="174" cy="50"/>
                </a:xfrm>
                <a:custGeom>
                  <a:avLst/>
                  <a:gdLst>
                    <a:gd name="T0" fmla="*/ 0 w 174"/>
                    <a:gd name="T1" fmla="*/ 50 h 50"/>
                    <a:gd name="T2" fmla="*/ 7 w 174"/>
                    <a:gd name="T3" fmla="*/ 49 h 50"/>
                    <a:gd name="T4" fmla="*/ 22 w 174"/>
                    <a:gd name="T5" fmla="*/ 47 h 50"/>
                    <a:gd name="T6" fmla="*/ 35 w 174"/>
                    <a:gd name="T7" fmla="*/ 46 h 50"/>
                    <a:gd name="T8" fmla="*/ 44 w 174"/>
                    <a:gd name="T9" fmla="*/ 45 h 50"/>
                    <a:gd name="T10" fmla="*/ 53 w 174"/>
                    <a:gd name="T11" fmla="*/ 43 h 50"/>
                    <a:gd name="T12" fmla="*/ 57 w 174"/>
                    <a:gd name="T13" fmla="*/ 42 h 50"/>
                    <a:gd name="T14" fmla="*/ 55 w 174"/>
                    <a:gd name="T15" fmla="*/ 36 h 50"/>
                    <a:gd name="T16" fmla="*/ 62 w 174"/>
                    <a:gd name="T17" fmla="*/ 37 h 50"/>
                    <a:gd name="T18" fmla="*/ 75 w 174"/>
                    <a:gd name="T19" fmla="*/ 37 h 50"/>
                    <a:gd name="T20" fmla="*/ 77 w 174"/>
                    <a:gd name="T21" fmla="*/ 33 h 50"/>
                    <a:gd name="T22" fmla="*/ 84 w 174"/>
                    <a:gd name="T23" fmla="*/ 31 h 50"/>
                    <a:gd name="T24" fmla="*/ 103 w 174"/>
                    <a:gd name="T25" fmla="*/ 34 h 50"/>
                    <a:gd name="T26" fmla="*/ 114 w 174"/>
                    <a:gd name="T27" fmla="*/ 37 h 50"/>
                    <a:gd name="T28" fmla="*/ 105 w 174"/>
                    <a:gd name="T29" fmla="*/ 31 h 50"/>
                    <a:gd name="T30" fmla="*/ 136 w 174"/>
                    <a:gd name="T31" fmla="*/ 31 h 50"/>
                    <a:gd name="T32" fmla="*/ 125 w 174"/>
                    <a:gd name="T33" fmla="*/ 26 h 50"/>
                    <a:gd name="T34" fmla="*/ 133 w 174"/>
                    <a:gd name="T35" fmla="*/ 24 h 50"/>
                    <a:gd name="T36" fmla="*/ 148 w 174"/>
                    <a:gd name="T37" fmla="*/ 21 h 50"/>
                    <a:gd name="T38" fmla="*/ 161 w 174"/>
                    <a:gd name="T39" fmla="*/ 19 h 50"/>
                    <a:gd name="T40" fmla="*/ 167 w 174"/>
                    <a:gd name="T41" fmla="*/ 14 h 50"/>
                    <a:gd name="T42" fmla="*/ 173 w 174"/>
                    <a:gd name="T43" fmla="*/ 5 h 50"/>
                    <a:gd name="T44" fmla="*/ 174 w 174"/>
                    <a:gd name="T45" fmla="*/ 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4" h="50">
                      <a:moveTo>
                        <a:pt x="0" y="50"/>
                      </a:moveTo>
                      <a:lnTo>
                        <a:pt x="7" y="49"/>
                      </a:lnTo>
                      <a:lnTo>
                        <a:pt x="22" y="47"/>
                      </a:lnTo>
                      <a:lnTo>
                        <a:pt x="35" y="46"/>
                      </a:lnTo>
                      <a:lnTo>
                        <a:pt x="44" y="45"/>
                      </a:lnTo>
                      <a:lnTo>
                        <a:pt x="53" y="43"/>
                      </a:lnTo>
                      <a:lnTo>
                        <a:pt x="57" y="42"/>
                      </a:lnTo>
                      <a:lnTo>
                        <a:pt x="55" y="36"/>
                      </a:lnTo>
                      <a:lnTo>
                        <a:pt x="62" y="37"/>
                      </a:lnTo>
                      <a:lnTo>
                        <a:pt x="75" y="37"/>
                      </a:lnTo>
                      <a:lnTo>
                        <a:pt x="77" y="33"/>
                      </a:lnTo>
                      <a:lnTo>
                        <a:pt x="84" y="31"/>
                      </a:lnTo>
                      <a:lnTo>
                        <a:pt x="103" y="34"/>
                      </a:lnTo>
                      <a:lnTo>
                        <a:pt x="114" y="37"/>
                      </a:lnTo>
                      <a:lnTo>
                        <a:pt x="105" y="31"/>
                      </a:lnTo>
                      <a:lnTo>
                        <a:pt x="136" y="31"/>
                      </a:lnTo>
                      <a:lnTo>
                        <a:pt x="125" y="26"/>
                      </a:lnTo>
                      <a:lnTo>
                        <a:pt x="133" y="24"/>
                      </a:lnTo>
                      <a:lnTo>
                        <a:pt x="148" y="21"/>
                      </a:lnTo>
                      <a:lnTo>
                        <a:pt x="161" y="19"/>
                      </a:lnTo>
                      <a:lnTo>
                        <a:pt x="167" y="14"/>
                      </a:lnTo>
                      <a:lnTo>
                        <a:pt x="173" y="5"/>
                      </a:lnTo>
                      <a:lnTo>
                        <a:pt x="174"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25" name="Line 294">
                  <a:extLst>
                    <a:ext uri="{FF2B5EF4-FFF2-40B4-BE49-F238E27FC236}">
                      <a16:creationId xmlns:a16="http://schemas.microsoft.com/office/drawing/2014/main" id="{A4D006B3-FFB3-5048-BEF5-9A56620C544B}"/>
                    </a:ext>
                  </a:extLst>
                </p:cNvPr>
                <p:cNvSpPr>
                  <a:spLocks noChangeShapeType="1"/>
                </p:cNvSpPr>
                <p:nvPr/>
              </p:nvSpPr>
              <p:spPr bwMode="auto">
                <a:xfrm>
                  <a:off x="3319" y="2411"/>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26" name="Freeform 295">
                  <a:extLst>
                    <a:ext uri="{FF2B5EF4-FFF2-40B4-BE49-F238E27FC236}">
                      <a16:creationId xmlns:a16="http://schemas.microsoft.com/office/drawing/2014/main" id="{7079EBE1-5A3C-5647-9A82-1EAA591AA6DA}"/>
                    </a:ext>
                  </a:extLst>
                </p:cNvPr>
                <p:cNvSpPr>
                  <a:spLocks/>
                </p:cNvSpPr>
                <p:nvPr/>
              </p:nvSpPr>
              <p:spPr bwMode="auto">
                <a:xfrm>
                  <a:off x="3315" y="2381"/>
                  <a:ext cx="12" cy="26"/>
                </a:xfrm>
                <a:custGeom>
                  <a:avLst/>
                  <a:gdLst>
                    <a:gd name="T0" fmla="*/ 0 w 12"/>
                    <a:gd name="T1" fmla="*/ 26 h 26"/>
                    <a:gd name="T2" fmla="*/ 4 w 12"/>
                    <a:gd name="T3" fmla="*/ 22 h 26"/>
                    <a:gd name="T4" fmla="*/ 10 w 12"/>
                    <a:gd name="T5" fmla="*/ 15 h 26"/>
                    <a:gd name="T6" fmla="*/ 10 w 12"/>
                    <a:gd name="T7" fmla="*/ 11 h 26"/>
                    <a:gd name="T8" fmla="*/ 8 w 12"/>
                    <a:gd name="T9" fmla="*/ 8 h 26"/>
                    <a:gd name="T10" fmla="*/ 11 w 12"/>
                    <a:gd name="T11" fmla="*/ 3 h 26"/>
                    <a:gd name="T12" fmla="*/ 12 w 12"/>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6">
                      <a:moveTo>
                        <a:pt x="0" y="26"/>
                      </a:moveTo>
                      <a:lnTo>
                        <a:pt x="4" y="22"/>
                      </a:lnTo>
                      <a:lnTo>
                        <a:pt x="10" y="15"/>
                      </a:lnTo>
                      <a:lnTo>
                        <a:pt x="10" y="11"/>
                      </a:lnTo>
                      <a:lnTo>
                        <a:pt x="8" y="8"/>
                      </a:lnTo>
                      <a:lnTo>
                        <a:pt x="11" y="3"/>
                      </a:lnTo>
                      <a:lnTo>
                        <a:pt x="12"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27" name="Line 296">
                  <a:extLst>
                    <a:ext uri="{FF2B5EF4-FFF2-40B4-BE49-F238E27FC236}">
                      <a16:creationId xmlns:a16="http://schemas.microsoft.com/office/drawing/2014/main" id="{89B720C5-1AE5-F148-B5E6-DA8B13AB0556}"/>
                    </a:ext>
                  </a:extLst>
                </p:cNvPr>
                <p:cNvSpPr>
                  <a:spLocks noChangeShapeType="1"/>
                </p:cNvSpPr>
                <p:nvPr/>
              </p:nvSpPr>
              <p:spPr bwMode="auto">
                <a:xfrm>
                  <a:off x="3332" y="2385"/>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28" name="Freeform 297">
                  <a:extLst>
                    <a:ext uri="{FF2B5EF4-FFF2-40B4-BE49-F238E27FC236}">
                      <a16:creationId xmlns:a16="http://schemas.microsoft.com/office/drawing/2014/main" id="{E177140A-5F88-6B44-BB0F-64ED8F2784C5}"/>
                    </a:ext>
                  </a:extLst>
                </p:cNvPr>
                <p:cNvSpPr>
                  <a:spLocks/>
                </p:cNvSpPr>
                <p:nvPr/>
              </p:nvSpPr>
              <p:spPr bwMode="auto">
                <a:xfrm>
                  <a:off x="2999" y="2072"/>
                  <a:ext cx="329" cy="309"/>
                </a:xfrm>
                <a:custGeom>
                  <a:avLst/>
                  <a:gdLst>
                    <a:gd name="T0" fmla="*/ 328 w 329"/>
                    <a:gd name="T1" fmla="*/ 309 h 309"/>
                    <a:gd name="T2" fmla="*/ 329 w 329"/>
                    <a:gd name="T3" fmla="*/ 304 h 309"/>
                    <a:gd name="T4" fmla="*/ 329 w 329"/>
                    <a:gd name="T5" fmla="*/ 294 h 309"/>
                    <a:gd name="T6" fmla="*/ 329 w 329"/>
                    <a:gd name="T7" fmla="*/ 290 h 309"/>
                    <a:gd name="T8" fmla="*/ 328 w 329"/>
                    <a:gd name="T9" fmla="*/ 274 h 309"/>
                    <a:gd name="T10" fmla="*/ 325 w 329"/>
                    <a:gd name="T11" fmla="*/ 253 h 309"/>
                    <a:gd name="T12" fmla="*/ 319 w 329"/>
                    <a:gd name="T13" fmla="*/ 230 h 309"/>
                    <a:gd name="T14" fmla="*/ 312 w 329"/>
                    <a:gd name="T15" fmla="*/ 204 h 309"/>
                    <a:gd name="T16" fmla="*/ 302 w 329"/>
                    <a:gd name="T17" fmla="*/ 177 h 309"/>
                    <a:gd name="T18" fmla="*/ 292 w 329"/>
                    <a:gd name="T19" fmla="*/ 151 h 309"/>
                    <a:gd name="T20" fmla="*/ 281 w 329"/>
                    <a:gd name="T21" fmla="*/ 127 h 309"/>
                    <a:gd name="T22" fmla="*/ 270 w 329"/>
                    <a:gd name="T23" fmla="*/ 108 h 309"/>
                    <a:gd name="T24" fmla="*/ 259 w 329"/>
                    <a:gd name="T25" fmla="*/ 93 h 309"/>
                    <a:gd name="T26" fmla="*/ 239 w 329"/>
                    <a:gd name="T27" fmla="*/ 74 h 309"/>
                    <a:gd name="T28" fmla="*/ 217 w 329"/>
                    <a:gd name="T29" fmla="*/ 56 h 309"/>
                    <a:gd name="T30" fmla="*/ 193 w 329"/>
                    <a:gd name="T31" fmla="*/ 41 h 309"/>
                    <a:gd name="T32" fmla="*/ 173 w 329"/>
                    <a:gd name="T33" fmla="*/ 28 h 309"/>
                    <a:gd name="T34" fmla="*/ 157 w 329"/>
                    <a:gd name="T35" fmla="*/ 19 h 309"/>
                    <a:gd name="T36" fmla="*/ 137 w 329"/>
                    <a:gd name="T37" fmla="*/ 14 h 309"/>
                    <a:gd name="T38" fmla="*/ 107 w 329"/>
                    <a:gd name="T39" fmla="*/ 9 h 309"/>
                    <a:gd name="T40" fmla="*/ 74 w 329"/>
                    <a:gd name="T41" fmla="*/ 6 h 309"/>
                    <a:gd name="T42" fmla="*/ 45 w 329"/>
                    <a:gd name="T43" fmla="*/ 5 h 309"/>
                    <a:gd name="T44" fmla="*/ 28 w 329"/>
                    <a:gd name="T45" fmla="*/ 6 h 309"/>
                    <a:gd name="T46" fmla="*/ 13 w 329"/>
                    <a:gd name="T47" fmla="*/ 6 h 309"/>
                    <a:gd name="T48" fmla="*/ 4 w 329"/>
                    <a:gd name="T49" fmla="*/ 2 h 309"/>
                    <a:gd name="T50" fmla="*/ 0 w 329"/>
                    <a:gd name="T51" fmla="*/ 0 h 3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9" h="309">
                      <a:moveTo>
                        <a:pt x="328" y="309"/>
                      </a:moveTo>
                      <a:lnTo>
                        <a:pt x="329" y="304"/>
                      </a:lnTo>
                      <a:lnTo>
                        <a:pt x="329" y="294"/>
                      </a:lnTo>
                      <a:lnTo>
                        <a:pt x="329" y="290"/>
                      </a:lnTo>
                      <a:lnTo>
                        <a:pt x="328" y="274"/>
                      </a:lnTo>
                      <a:lnTo>
                        <a:pt x="325" y="253"/>
                      </a:lnTo>
                      <a:lnTo>
                        <a:pt x="319" y="230"/>
                      </a:lnTo>
                      <a:lnTo>
                        <a:pt x="312" y="204"/>
                      </a:lnTo>
                      <a:lnTo>
                        <a:pt x="302" y="177"/>
                      </a:lnTo>
                      <a:lnTo>
                        <a:pt x="292" y="151"/>
                      </a:lnTo>
                      <a:lnTo>
                        <a:pt x="281" y="127"/>
                      </a:lnTo>
                      <a:lnTo>
                        <a:pt x="270" y="108"/>
                      </a:lnTo>
                      <a:lnTo>
                        <a:pt x="259" y="93"/>
                      </a:lnTo>
                      <a:lnTo>
                        <a:pt x="239" y="74"/>
                      </a:lnTo>
                      <a:lnTo>
                        <a:pt x="217" y="56"/>
                      </a:lnTo>
                      <a:lnTo>
                        <a:pt x="193" y="41"/>
                      </a:lnTo>
                      <a:lnTo>
                        <a:pt x="173" y="28"/>
                      </a:lnTo>
                      <a:lnTo>
                        <a:pt x="157" y="19"/>
                      </a:lnTo>
                      <a:lnTo>
                        <a:pt x="137" y="14"/>
                      </a:lnTo>
                      <a:lnTo>
                        <a:pt x="107" y="9"/>
                      </a:lnTo>
                      <a:lnTo>
                        <a:pt x="74" y="6"/>
                      </a:lnTo>
                      <a:lnTo>
                        <a:pt x="45" y="5"/>
                      </a:lnTo>
                      <a:lnTo>
                        <a:pt x="28" y="6"/>
                      </a:lnTo>
                      <a:lnTo>
                        <a:pt x="13" y="6"/>
                      </a:lnTo>
                      <a:lnTo>
                        <a:pt x="4" y="2"/>
                      </a:lnTo>
                      <a:lnTo>
                        <a:pt x="0"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29" name="Line 298">
                  <a:extLst>
                    <a:ext uri="{FF2B5EF4-FFF2-40B4-BE49-F238E27FC236}">
                      <a16:creationId xmlns:a16="http://schemas.microsoft.com/office/drawing/2014/main" id="{20F1A39B-8D83-3146-9821-10BA0C1B8203}"/>
                    </a:ext>
                  </a:extLst>
                </p:cNvPr>
                <p:cNvSpPr>
                  <a:spLocks noChangeShapeType="1"/>
                </p:cNvSpPr>
                <p:nvPr/>
              </p:nvSpPr>
              <p:spPr bwMode="auto">
                <a:xfrm>
                  <a:off x="3003" y="2076"/>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30" name="Freeform 299">
                  <a:extLst>
                    <a:ext uri="{FF2B5EF4-FFF2-40B4-BE49-F238E27FC236}">
                      <a16:creationId xmlns:a16="http://schemas.microsoft.com/office/drawing/2014/main" id="{F0EB0CA4-5488-9F4C-9C77-0C6D0F50CBF8}"/>
                    </a:ext>
                  </a:extLst>
                </p:cNvPr>
                <p:cNvSpPr>
                  <a:spLocks/>
                </p:cNvSpPr>
                <p:nvPr/>
              </p:nvSpPr>
              <p:spPr bwMode="auto">
                <a:xfrm>
                  <a:off x="2688" y="2021"/>
                  <a:ext cx="311" cy="60"/>
                </a:xfrm>
                <a:custGeom>
                  <a:avLst/>
                  <a:gdLst>
                    <a:gd name="T0" fmla="*/ 311 w 311"/>
                    <a:gd name="T1" fmla="*/ 51 h 60"/>
                    <a:gd name="T2" fmla="*/ 300 w 311"/>
                    <a:gd name="T3" fmla="*/ 45 h 60"/>
                    <a:gd name="T4" fmla="*/ 279 w 311"/>
                    <a:gd name="T5" fmla="*/ 34 h 60"/>
                    <a:gd name="T6" fmla="*/ 262 w 311"/>
                    <a:gd name="T7" fmla="*/ 22 h 60"/>
                    <a:gd name="T8" fmla="*/ 246 w 311"/>
                    <a:gd name="T9" fmla="*/ 11 h 60"/>
                    <a:gd name="T10" fmla="*/ 225 w 311"/>
                    <a:gd name="T11" fmla="*/ 2 h 60"/>
                    <a:gd name="T12" fmla="*/ 208 w 311"/>
                    <a:gd name="T13" fmla="*/ 0 h 60"/>
                    <a:gd name="T14" fmla="*/ 192 w 311"/>
                    <a:gd name="T15" fmla="*/ 1 h 60"/>
                    <a:gd name="T16" fmla="*/ 155 w 311"/>
                    <a:gd name="T17" fmla="*/ 5 h 60"/>
                    <a:gd name="T18" fmla="*/ 117 w 311"/>
                    <a:gd name="T19" fmla="*/ 9 h 60"/>
                    <a:gd name="T20" fmla="*/ 95 w 311"/>
                    <a:gd name="T21" fmla="*/ 11 h 60"/>
                    <a:gd name="T22" fmla="*/ 84 w 311"/>
                    <a:gd name="T23" fmla="*/ 16 h 60"/>
                    <a:gd name="T24" fmla="*/ 72 w 311"/>
                    <a:gd name="T25" fmla="*/ 25 h 60"/>
                    <a:gd name="T26" fmla="*/ 63 w 311"/>
                    <a:gd name="T27" fmla="*/ 33 h 60"/>
                    <a:gd name="T28" fmla="*/ 51 w 311"/>
                    <a:gd name="T29" fmla="*/ 36 h 60"/>
                    <a:gd name="T30" fmla="*/ 29 w 311"/>
                    <a:gd name="T31" fmla="*/ 39 h 60"/>
                    <a:gd name="T32" fmla="*/ 4 w 311"/>
                    <a:gd name="T33" fmla="*/ 47 h 60"/>
                    <a:gd name="T34" fmla="*/ 0 w 311"/>
                    <a:gd name="T35" fmla="*/ 51 h 60"/>
                    <a:gd name="T36" fmla="*/ 1 w 311"/>
                    <a:gd name="T37" fmla="*/ 57 h 60"/>
                    <a:gd name="T38" fmla="*/ 5 w 311"/>
                    <a:gd name="T39" fmla="*/ 60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 h="60">
                      <a:moveTo>
                        <a:pt x="311" y="51"/>
                      </a:moveTo>
                      <a:lnTo>
                        <a:pt x="300" y="45"/>
                      </a:lnTo>
                      <a:lnTo>
                        <a:pt x="279" y="34"/>
                      </a:lnTo>
                      <a:lnTo>
                        <a:pt x="262" y="22"/>
                      </a:lnTo>
                      <a:lnTo>
                        <a:pt x="246" y="11"/>
                      </a:lnTo>
                      <a:lnTo>
                        <a:pt x="225" y="2"/>
                      </a:lnTo>
                      <a:lnTo>
                        <a:pt x="208" y="0"/>
                      </a:lnTo>
                      <a:lnTo>
                        <a:pt x="192" y="1"/>
                      </a:lnTo>
                      <a:lnTo>
                        <a:pt x="155" y="5"/>
                      </a:lnTo>
                      <a:lnTo>
                        <a:pt x="117" y="9"/>
                      </a:lnTo>
                      <a:lnTo>
                        <a:pt x="95" y="11"/>
                      </a:lnTo>
                      <a:lnTo>
                        <a:pt x="84" y="16"/>
                      </a:lnTo>
                      <a:lnTo>
                        <a:pt x="72" y="25"/>
                      </a:lnTo>
                      <a:lnTo>
                        <a:pt x="63" y="33"/>
                      </a:lnTo>
                      <a:lnTo>
                        <a:pt x="51" y="36"/>
                      </a:lnTo>
                      <a:lnTo>
                        <a:pt x="29" y="39"/>
                      </a:lnTo>
                      <a:lnTo>
                        <a:pt x="4" y="47"/>
                      </a:lnTo>
                      <a:lnTo>
                        <a:pt x="0" y="51"/>
                      </a:lnTo>
                      <a:lnTo>
                        <a:pt x="1" y="57"/>
                      </a:lnTo>
                      <a:lnTo>
                        <a:pt x="5" y="6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31" name="Line 300">
                  <a:extLst>
                    <a:ext uri="{FF2B5EF4-FFF2-40B4-BE49-F238E27FC236}">
                      <a16:creationId xmlns:a16="http://schemas.microsoft.com/office/drawing/2014/main" id="{2FCF06CF-C4E0-DF49-801F-C6B91ACAEE6B}"/>
                    </a:ext>
                  </a:extLst>
                </p:cNvPr>
                <p:cNvSpPr>
                  <a:spLocks noChangeShapeType="1"/>
                </p:cNvSpPr>
                <p:nvPr/>
              </p:nvSpPr>
              <p:spPr bwMode="auto">
                <a:xfrm>
                  <a:off x="2697" y="2085"/>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32" name="Freeform 301">
                  <a:extLst>
                    <a:ext uri="{FF2B5EF4-FFF2-40B4-BE49-F238E27FC236}">
                      <a16:creationId xmlns:a16="http://schemas.microsoft.com/office/drawing/2014/main" id="{560C56FB-3B57-804F-8CFC-691019A274C3}"/>
                    </a:ext>
                  </a:extLst>
                </p:cNvPr>
                <p:cNvSpPr>
                  <a:spLocks/>
                </p:cNvSpPr>
                <p:nvPr/>
              </p:nvSpPr>
              <p:spPr bwMode="auto">
                <a:xfrm>
                  <a:off x="2693" y="2081"/>
                  <a:ext cx="112" cy="84"/>
                </a:xfrm>
                <a:custGeom>
                  <a:avLst/>
                  <a:gdLst>
                    <a:gd name="T0" fmla="*/ 0 w 112"/>
                    <a:gd name="T1" fmla="*/ 0 h 84"/>
                    <a:gd name="T2" fmla="*/ 0 w 112"/>
                    <a:gd name="T3" fmla="*/ 4 h 84"/>
                    <a:gd name="T4" fmla="*/ 1 w 112"/>
                    <a:gd name="T5" fmla="*/ 10 h 84"/>
                    <a:gd name="T6" fmla="*/ 1 w 112"/>
                    <a:gd name="T7" fmla="*/ 13 h 84"/>
                    <a:gd name="T8" fmla="*/ 10 w 112"/>
                    <a:gd name="T9" fmla="*/ 39 h 84"/>
                    <a:gd name="T10" fmla="*/ 31 w 112"/>
                    <a:gd name="T11" fmla="*/ 50 h 84"/>
                    <a:gd name="T12" fmla="*/ 43 w 112"/>
                    <a:gd name="T13" fmla="*/ 53 h 84"/>
                    <a:gd name="T14" fmla="*/ 63 w 112"/>
                    <a:gd name="T15" fmla="*/ 74 h 84"/>
                    <a:gd name="T16" fmla="*/ 95 w 112"/>
                    <a:gd name="T17" fmla="*/ 82 h 84"/>
                    <a:gd name="T18" fmla="*/ 112 w 112"/>
                    <a:gd name="T19" fmla="*/ 84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84">
                      <a:moveTo>
                        <a:pt x="0" y="0"/>
                      </a:moveTo>
                      <a:lnTo>
                        <a:pt x="0" y="4"/>
                      </a:lnTo>
                      <a:lnTo>
                        <a:pt x="1" y="10"/>
                      </a:lnTo>
                      <a:lnTo>
                        <a:pt x="1" y="13"/>
                      </a:lnTo>
                      <a:lnTo>
                        <a:pt x="10" y="39"/>
                      </a:lnTo>
                      <a:lnTo>
                        <a:pt x="31" y="50"/>
                      </a:lnTo>
                      <a:lnTo>
                        <a:pt x="43" y="53"/>
                      </a:lnTo>
                      <a:lnTo>
                        <a:pt x="63" y="74"/>
                      </a:lnTo>
                      <a:lnTo>
                        <a:pt x="95" y="82"/>
                      </a:lnTo>
                      <a:lnTo>
                        <a:pt x="112" y="84"/>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33" name="Line 302">
                  <a:extLst>
                    <a:ext uri="{FF2B5EF4-FFF2-40B4-BE49-F238E27FC236}">
                      <a16:creationId xmlns:a16="http://schemas.microsoft.com/office/drawing/2014/main" id="{373BB1E0-B0B3-1441-A732-0C963F3CA913}"/>
                    </a:ext>
                  </a:extLst>
                </p:cNvPr>
                <p:cNvSpPr>
                  <a:spLocks noChangeShapeType="1"/>
                </p:cNvSpPr>
                <p:nvPr/>
              </p:nvSpPr>
              <p:spPr bwMode="auto">
                <a:xfrm>
                  <a:off x="2809" y="2169"/>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34" name="Freeform 303">
                  <a:extLst>
                    <a:ext uri="{FF2B5EF4-FFF2-40B4-BE49-F238E27FC236}">
                      <a16:creationId xmlns:a16="http://schemas.microsoft.com/office/drawing/2014/main" id="{66D52E73-5F3C-2645-9989-D22EDB1DC882}"/>
                    </a:ext>
                  </a:extLst>
                </p:cNvPr>
                <p:cNvSpPr>
                  <a:spLocks/>
                </p:cNvSpPr>
                <p:nvPr/>
              </p:nvSpPr>
              <p:spPr bwMode="auto">
                <a:xfrm>
                  <a:off x="2805" y="2165"/>
                  <a:ext cx="109" cy="142"/>
                </a:xfrm>
                <a:custGeom>
                  <a:avLst/>
                  <a:gdLst>
                    <a:gd name="T0" fmla="*/ 0 w 109"/>
                    <a:gd name="T1" fmla="*/ 0 h 142"/>
                    <a:gd name="T2" fmla="*/ 19 w 109"/>
                    <a:gd name="T3" fmla="*/ 15 h 142"/>
                    <a:gd name="T4" fmla="*/ 55 w 109"/>
                    <a:gd name="T5" fmla="*/ 43 h 142"/>
                    <a:gd name="T6" fmla="*/ 75 w 109"/>
                    <a:gd name="T7" fmla="*/ 58 h 142"/>
                    <a:gd name="T8" fmla="*/ 84 w 109"/>
                    <a:gd name="T9" fmla="*/ 85 h 142"/>
                    <a:gd name="T10" fmla="*/ 100 w 109"/>
                    <a:gd name="T11" fmla="*/ 123 h 142"/>
                    <a:gd name="T12" fmla="*/ 109 w 109"/>
                    <a:gd name="T13" fmla="*/ 142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 h="142">
                      <a:moveTo>
                        <a:pt x="0" y="0"/>
                      </a:moveTo>
                      <a:lnTo>
                        <a:pt x="19" y="15"/>
                      </a:lnTo>
                      <a:lnTo>
                        <a:pt x="55" y="43"/>
                      </a:lnTo>
                      <a:lnTo>
                        <a:pt x="75" y="58"/>
                      </a:lnTo>
                      <a:lnTo>
                        <a:pt x="84" y="85"/>
                      </a:lnTo>
                      <a:lnTo>
                        <a:pt x="100" y="123"/>
                      </a:lnTo>
                      <a:lnTo>
                        <a:pt x="109" y="142"/>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35" name="Line 304">
                  <a:extLst>
                    <a:ext uri="{FF2B5EF4-FFF2-40B4-BE49-F238E27FC236}">
                      <a16:creationId xmlns:a16="http://schemas.microsoft.com/office/drawing/2014/main" id="{E28EA3CA-8986-B64E-9386-F013A0317F1C}"/>
                    </a:ext>
                  </a:extLst>
                </p:cNvPr>
                <p:cNvSpPr>
                  <a:spLocks noChangeShapeType="1"/>
                </p:cNvSpPr>
                <p:nvPr/>
              </p:nvSpPr>
              <p:spPr bwMode="auto">
                <a:xfrm>
                  <a:off x="2918" y="2312"/>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36" name="Freeform 305">
                  <a:extLst>
                    <a:ext uri="{FF2B5EF4-FFF2-40B4-BE49-F238E27FC236}">
                      <a16:creationId xmlns:a16="http://schemas.microsoft.com/office/drawing/2014/main" id="{A2880CEF-8040-E44E-84D5-C3053978BC4D}"/>
                    </a:ext>
                  </a:extLst>
                </p:cNvPr>
                <p:cNvSpPr>
                  <a:spLocks/>
                </p:cNvSpPr>
                <p:nvPr/>
              </p:nvSpPr>
              <p:spPr bwMode="auto">
                <a:xfrm>
                  <a:off x="2914" y="2307"/>
                  <a:ext cx="20" cy="91"/>
                </a:xfrm>
                <a:custGeom>
                  <a:avLst/>
                  <a:gdLst>
                    <a:gd name="T0" fmla="*/ 0 w 20"/>
                    <a:gd name="T1" fmla="*/ 0 h 91"/>
                    <a:gd name="T2" fmla="*/ 3 w 20"/>
                    <a:gd name="T3" fmla="*/ 6 h 91"/>
                    <a:gd name="T4" fmla="*/ 10 w 20"/>
                    <a:gd name="T5" fmla="*/ 19 h 91"/>
                    <a:gd name="T6" fmla="*/ 15 w 20"/>
                    <a:gd name="T7" fmla="*/ 32 h 91"/>
                    <a:gd name="T8" fmla="*/ 19 w 20"/>
                    <a:gd name="T9" fmla="*/ 43 h 91"/>
                    <a:gd name="T10" fmla="*/ 20 w 20"/>
                    <a:gd name="T11" fmla="*/ 54 h 91"/>
                    <a:gd name="T12" fmla="*/ 20 w 20"/>
                    <a:gd name="T13" fmla="*/ 59 h 91"/>
                    <a:gd name="T14" fmla="*/ 18 w 20"/>
                    <a:gd name="T15" fmla="*/ 69 h 91"/>
                    <a:gd name="T16" fmla="*/ 16 w 20"/>
                    <a:gd name="T17" fmla="*/ 83 h 91"/>
                    <a:gd name="T18" fmla="*/ 14 w 20"/>
                    <a:gd name="T19" fmla="*/ 91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91">
                      <a:moveTo>
                        <a:pt x="0" y="0"/>
                      </a:moveTo>
                      <a:lnTo>
                        <a:pt x="3" y="6"/>
                      </a:lnTo>
                      <a:lnTo>
                        <a:pt x="10" y="19"/>
                      </a:lnTo>
                      <a:lnTo>
                        <a:pt x="15" y="32"/>
                      </a:lnTo>
                      <a:lnTo>
                        <a:pt x="19" y="43"/>
                      </a:lnTo>
                      <a:lnTo>
                        <a:pt x="20" y="54"/>
                      </a:lnTo>
                      <a:lnTo>
                        <a:pt x="20" y="59"/>
                      </a:lnTo>
                      <a:lnTo>
                        <a:pt x="18" y="69"/>
                      </a:lnTo>
                      <a:lnTo>
                        <a:pt x="16" y="83"/>
                      </a:lnTo>
                      <a:lnTo>
                        <a:pt x="14" y="91"/>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37" name="Line 306">
                  <a:extLst>
                    <a:ext uri="{FF2B5EF4-FFF2-40B4-BE49-F238E27FC236}">
                      <a16:creationId xmlns:a16="http://schemas.microsoft.com/office/drawing/2014/main" id="{E18CEA25-C99F-A24F-85AC-D183737DD488}"/>
                    </a:ext>
                  </a:extLst>
                </p:cNvPr>
                <p:cNvSpPr>
                  <a:spLocks noChangeShapeType="1"/>
                </p:cNvSpPr>
                <p:nvPr/>
              </p:nvSpPr>
              <p:spPr bwMode="auto">
                <a:xfrm>
                  <a:off x="2932" y="2402"/>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38" name="Freeform 307">
                  <a:extLst>
                    <a:ext uri="{FF2B5EF4-FFF2-40B4-BE49-F238E27FC236}">
                      <a16:creationId xmlns:a16="http://schemas.microsoft.com/office/drawing/2014/main" id="{D4E66EEA-5C5B-A84E-8C27-2BCCC628244F}"/>
                    </a:ext>
                  </a:extLst>
                </p:cNvPr>
                <p:cNvSpPr>
                  <a:spLocks/>
                </p:cNvSpPr>
                <p:nvPr/>
              </p:nvSpPr>
              <p:spPr bwMode="auto">
                <a:xfrm>
                  <a:off x="2870" y="2362"/>
                  <a:ext cx="211" cy="81"/>
                </a:xfrm>
                <a:custGeom>
                  <a:avLst/>
                  <a:gdLst>
                    <a:gd name="T0" fmla="*/ 58 w 211"/>
                    <a:gd name="T1" fmla="*/ 36 h 81"/>
                    <a:gd name="T2" fmla="*/ 54 w 211"/>
                    <a:gd name="T3" fmla="*/ 39 h 81"/>
                    <a:gd name="T4" fmla="*/ 44 w 211"/>
                    <a:gd name="T5" fmla="*/ 45 h 81"/>
                    <a:gd name="T6" fmla="*/ 34 w 211"/>
                    <a:gd name="T7" fmla="*/ 48 h 81"/>
                    <a:gd name="T8" fmla="*/ 24 w 211"/>
                    <a:gd name="T9" fmla="*/ 51 h 81"/>
                    <a:gd name="T10" fmla="*/ 9 w 211"/>
                    <a:gd name="T11" fmla="*/ 57 h 81"/>
                    <a:gd name="T12" fmla="*/ 0 w 211"/>
                    <a:gd name="T13" fmla="*/ 62 h 81"/>
                    <a:gd name="T14" fmla="*/ 3 w 211"/>
                    <a:gd name="T15" fmla="*/ 65 h 81"/>
                    <a:gd name="T16" fmla="*/ 9 w 211"/>
                    <a:gd name="T17" fmla="*/ 67 h 81"/>
                    <a:gd name="T18" fmla="*/ 15 w 211"/>
                    <a:gd name="T19" fmla="*/ 70 h 81"/>
                    <a:gd name="T20" fmla="*/ 15 w 211"/>
                    <a:gd name="T21" fmla="*/ 73 h 81"/>
                    <a:gd name="T22" fmla="*/ 13 w 211"/>
                    <a:gd name="T23" fmla="*/ 78 h 81"/>
                    <a:gd name="T24" fmla="*/ 14 w 211"/>
                    <a:gd name="T25" fmla="*/ 81 h 81"/>
                    <a:gd name="T26" fmla="*/ 20 w 211"/>
                    <a:gd name="T27" fmla="*/ 80 h 81"/>
                    <a:gd name="T28" fmla="*/ 27 w 211"/>
                    <a:gd name="T29" fmla="*/ 76 h 81"/>
                    <a:gd name="T30" fmla="*/ 33 w 211"/>
                    <a:gd name="T31" fmla="*/ 73 h 81"/>
                    <a:gd name="T32" fmla="*/ 33 w 211"/>
                    <a:gd name="T33" fmla="*/ 76 h 81"/>
                    <a:gd name="T34" fmla="*/ 33 w 211"/>
                    <a:gd name="T35" fmla="*/ 79 h 81"/>
                    <a:gd name="T36" fmla="*/ 35 w 211"/>
                    <a:gd name="T37" fmla="*/ 81 h 81"/>
                    <a:gd name="T38" fmla="*/ 44 w 211"/>
                    <a:gd name="T39" fmla="*/ 78 h 81"/>
                    <a:gd name="T40" fmla="*/ 54 w 211"/>
                    <a:gd name="T41" fmla="*/ 73 h 81"/>
                    <a:gd name="T42" fmla="*/ 58 w 211"/>
                    <a:gd name="T43" fmla="*/ 70 h 81"/>
                    <a:gd name="T44" fmla="*/ 97 w 211"/>
                    <a:gd name="T45" fmla="*/ 34 h 81"/>
                    <a:gd name="T46" fmla="*/ 102 w 211"/>
                    <a:gd name="T47" fmla="*/ 30 h 81"/>
                    <a:gd name="T48" fmla="*/ 111 w 211"/>
                    <a:gd name="T49" fmla="*/ 20 h 81"/>
                    <a:gd name="T50" fmla="*/ 118 w 211"/>
                    <a:gd name="T51" fmla="*/ 13 h 81"/>
                    <a:gd name="T52" fmla="*/ 123 w 211"/>
                    <a:gd name="T53" fmla="*/ 7 h 81"/>
                    <a:gd name="T54" fmla="*/ 129 w 211"/>
                    <a:gd name="T55" fmla="*/ 3 h 81"/>
                    <a:gd name="T56" fmla="*/ 132 w 211"/>
                    <a:gd name="T57" fmla="*/ 2 h 81"/>
                    <a:gd name="T58" fmla="*/ 166 w 211"/>
                    <a:gd name="T59" fmla="*/ 0 h 81"/>
                    <a:gd name="T60" fmla="*/ 190 w 211"/>
                    <a:gd name="T61" fmla="*/ 16 h 81"/>
                    <a:gd name="T62" fmla="*/ 188 w 211"/>
                    <a:gd name="T63" fmla="*/ 16 h 81"/>
                    <a:gd name="T64" fmla="*/ 183 w 211"/>
                    <a:gd name="T65" fmla="*/ 16 h 81"/>
                    <a:gd name="T66" fmla="*/ 182 w 211"/>
                    <a:gd name="T67" fmla="*/ 20 h 81"/>
                    <a:gd name="T68" fmla="*/ 191 w 211"/>
                    <a:gd name="T69" fmla="*/ 25 h 81"/>
                    <a:gd name="T70" fmla="*/ 204 w 211"/>
                    <a:gd name="T71" fmla="*/ 28 h 81"/>
                    <a:gd name="T72" fmla="*/ 211 w 211"/>
                    <a:gd name="T73" fmla="*/ 29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1" h="81">
                      <a:moveTo>
                        <a:pt x="58" y="36"/>
                      </a:moveTo>
                      <a:lnTo>
                        <a:pt x="54" y="39"/>
                      </a:lnTo>
                      <a:lnTo>
                        <a:pt x="44" y="45"/>
                      </a:lnTo>
                      <a:lnTo>
                        <a:pt x="34" y="48"/>
                      </a:lnTo>
                      <a:lnTo>
                        <a:pt x="24" y="51"/>
                      </a:lnTo>
                      <a:lnTo>
                        <a:pt x="9" y="57"/>
                      </a:lnTo>
                      <a:lnTo>
                        <a:pt x="0" y="62"/>
                      </a:lnTo>
                      <a:lnTo>
                        <a:pt x="3" y="65"/>
                      </a:lnTo>
                      <a:lnTo>
                        <a:pt x="9" y="67"/>
                      </a:lnTo>
                      <a:lnTo>
                        <a:pt x="15" y="70"/>
                      </a:lnTo>
                      <a:lnTo>
                        <a:pt x="15" y="73"/>
                      </a:lnTo>
                      <a:lnTo>
                        <a:pt x="13" y="78"/>
                      </a:lnTo>
                      <a:lnTo>
                        <a:pt x="14" y="81"/>
                      </a:lnTo>
                      <a:lnTo>
                        <a:pt x="20" y="80"/>
                      </a:lnTo>
                      <a:lnTo>
                        <a:pt x="27" y="76"/>
                      </a:lnTo>
                      <a:lnTo>
                        <a:pt x="33" y="73"/>
                      </a:lnTo>
                      <a:lnTo>
                        <a:pt x="33" y="76"/>
                      </a:lnTo>
                      <a:lnTo>
                        <a:pt x="33" y="79"/>
                      </a:lnTo>
                      <a:lnTo>
                        <a:pt x="35" y="81"/>
                      </a:lnTo>
                      <a:lnTo>
                        <a:pt x="44" y="78"/>
                      </a:lnTo>
                      <a:lnTo>
                        <a:pt x="54" y="73"/>
                      </a:lnTo>
                      <a:lnTo>
                        <a:pt x="58" y="70"/>
                      </a:lnTo>
                      <a:lnTo>
                        <a:pt x="97" y="34"/>
                      </a:lnTo>
                      <a:lnTo>
                        <a:pt x="102" y="30"/>
                      </a:lnTo>
                      <a:lnTo>
                        <a:pt x="111" y="20"/>
                      </a:lnTo>
                      <a:lnTo>
                        <a:pt x="118" y="13"/>
                      </a:lnTo>
                      <a:lnTo>
                        <a:pt x="123" y="7"/>
                      </a:lnTo>
                      <a:lnTo>
                        <a:pt x="129" y="3"/>
                      </a:lnTo>
                      <a:lnTo>
                        <a:pt x="132" y="2"/>
                      </a:lnTo>
                      <a:lnTo>
                        <a:pt x="166" y="0"/>
                      </a:lnTo>
                      <a:lnTo>
                        <a:pt x="190" y="16"/>
                      </a:lnTo>
                      <a:lnTo>
                        <a:pt x="188" y="16"/>
                      </a:lnTo>
                      <a:lnTo>
                        <a:pt x="183" y="16"/>
                      </a:lnTo>
                      <a:lnTo>
                        <a:pt x="182" y="20"/>
                      </a:lnTo>
                      <a:lnTo>
                        <a:pt x="191" y="25"/>
                      </a:lnTo>
                      <a:lnTo>
                        <a:pt x="204" y="28"/>
                      </a:lnTo>
                      <a:lnTo>
                        <a:pt x="211" y="29"/>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39" name="Line 308">
                  <a:extLst>
                    <a:ext uri="{FF2B5EF4-FFF2-40B4-BE49-F238E27FC236}">
                      <a16:creationId xmlns:a16="http://schemas.microsoft.com/office/drawing/2014/main" id="{C175EA11-5712-A54A-A5C3-4AC0D871944F}"/>
                    </a:ext>
                  </a:extLst>
                </p:cNvPr>
                <p:cNvSpPr>
                  <a:spLocks noChangeShapeType="1"/>
                </p:cNvSpPr>
                <p:nvPr/>
              </p:nvSpPr>
              <p:spPr bwMode="auto">
                <a:xfrm>
                  <a:off x="3085" y="2395"/>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40" name="Freeform 309">
                  <a:extLst>
                    <a:ext uri="{FF2B5EF4-FFF2-40B4-BE49-F238E27FC236}">
                      <a16:creationId xmlns:a16="http://schemas.microsoft.com/office/drawing/2014/main" id="{24B43B15-A2D8-5744-AB5F-58A72F84504E}"/>
                    </a:ext>
                  </a:extLst>
                </p:cNvPr>
                <p:cNvSpPr>
                  <a:spLocks/>
                </p:cNvSpPr>
                <p:nvPr/>
              </p:nvSpPr>
              <p:spPr bwMode="auto">
                <a:xfrm>
                  <a:off x="3022" y="2391"/>
                  <a:ext cx="112" cy="97"/>
                </a:xfrm>
                <a:custGeom>
                  <a:avLst/>
                  <a:gdLst>
                    <a:gd name="T0" fmla="*/ 59 w 112"/>
                    <a:gd name="T1" fmla="*/ 0 h 97"/>
                    <a:gd name="T2" fmla="*/ 55 w 112"/>
                    <a:gd name="T3" fmla="*/ 0 h 97"/>
                    <a:gd name="T4" fmla="*/ 48 w 112"/>
                    <a:gd name="T5" fmla="*/ 0 h 97"/>
                    <a:gd name="T6" fmla="*/ 48 w 112"/>
                    <a:gd name="T7" fmla="*/ 3 h 97"/>
                    <a:gd name="T8" fmla="*/ 62 w 112"/>
                    <a:gd name="T9" fmla="*/ 8 h 97"/>
                    <a:gd name="T10" fmla="*/ 81 w 112"/>
                    <a:gd name="T11" fmla="*/ 12 h 97"/>
                    <a:gd name="T12" fmla="*/ 90 w 112"/>
                    <a:gd name="T13" fmla="*/ 13 h 97"/>
                    <a:gd name="T14" fmla="*/ 82 w 112"/>
                    <a:gd name="T15" fmla="*/ 19 h 97"/>
                    <a:gd name="T16" fmla="*/ 112 w 112"/>
                    <a:gd name="T17" fmla="*/ 33 h 97"/>
                    <a:gd name="T18" fmla="*/ 98 w 112"/>
                    <a:gd name="T19" fmla="*/ 44 h 97"/>
                    <a:gd name="T20" fmla="*/ 90 w 112"/>
                    <a:gd name="T21" fmla="*/ 44 h 97"/>
                    <a:gd name="T22" fmla="*/ 74 w 112"/>
                    <a:gd name="T23" fmla="*/ 44 h 97"/>
                    <a:gd name="T24" fmla="*/ 59 w 112"/>
                    <a:gd name="T25" fmla="*/ 44 h 97"/>
                    <a:gd name="T26" fmla="*/ 48 w 112"/>
                    <a:gd name="T27" fmla="*/ 44 h 97"/>
                    <a:gd name="T28" fmla="*/ 39 w 112"/>
                    <a:gd name="T29" fmla="*/ 44 h 97"/>
                    <a:gd name="T30" fmla="*/ 35 w 112"/>
                    <a:gd name="T31" fmla="*/ 45 h 97"/>
                    <a:gd name="T32" fmla="*/ 18 w 112"/>
                    <a:gd name="T33" fmla="*/ 61 h 97"/>
                    <a:gd name="T34" fmla="*/ 14 w 112"/>
                    <a:gd name="T35" fmla="*/ 64 h 97"/>
                    <a:gd name="T36" fmla="*/ 7 w 112"/>
                    <a:gd name="T37" fmla="*/ 71 h 97"/>
                    <a:gd name="T38" fmla="*/ 1 w 112"/>
                    <a:gd name="T39" fmla="*/ 78 h 97"/>
                    <a:gd name="T40" fmla="*/ 0 w 112"/>
                    <a:gd name="T41" fmla="*/ 84 h 97"/>
                    <a:gd name="T42" fmla="*/ 3 w 112"/>
                    <a:gd name="T43" fmla="*/ 89 h 97"/>
                    <a:gd name="T44" fmla="*/ 5 w 112"/>
                    <a:gd name="T45" fmla="*/ 91 h 97"/>
                    <a:gd name="T46" fmla="*/ 15 w 112"/>
                    <a:gd name="T47" fmla="*/ 78 h 97"/>
                    <a:gd name="T48" fmla="*/ 13 w 112"/>
                    <a:gd name="T49" fmla="*/ 80 h 97"/>
                    <a:gd name="T50" fmla="*/ 9 w 112"/>
                    <a:gd name="T51" fmla="*/ 85 h 97"/>
                    <a:gd name="T52" fmla="*/ 5 w 112"/>
                    <a:gd name="T53" fmla="*/ 91 h 97"/>
                    <a:gd name="T54" fmla="*/ 7 w 112"/>
                    <a:gd name="T55" fmla="*/ 95 h 97"/>
                    <a:gd name="T56" fmla="*/ 11 w 112"/>
                    <a:gd name="T57" fmla="*/ 97 h 97"/>
                    <a:gd name="T58" fmla="*/ 14 w 112"/>
                    <a:gd name="T59" fmla="*/ 97 h 97"/>
                    <a:gd name="T60" fmla="*/ 34 w 112"/>
                    <a:gd name="T61" fmla="*/ 82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2" h="97">
                      <a:moveTo>
                        <a:pt x="59" y="0"/>
                      </a:moveTo>
                      <a:lnTo>
                        <a:pt x="55" y="0"/>
                      </a:lnTo>
                      <a:lnTo>
                        <a:pt x="48" y="0"/>
                      </a:lnTo>
                      <a:lnTo>
                        <a:pt x="48" y="3"/>
                      </a:lnTo>
                      <a:lnTo>
                        <a:pt x="62" y="8"/>
                      </a:lnTo>
                      <a:lnTo>
                        <a:pt x="81" y="12"/>
                      </a:lnTo>
                      <a:lnTo>
                        <a:pt x="90" y="13"/>
                      </a:lnTo>
                      <a:lnTo>
                        <a:pt x="82" y="19"/>
                      </a:lnTo>
                      <a:lnTo>
                        <a:pt x="112" y="33"/>
                      </a:lnTo>
                      <a:lnTo>
                        <a:pt x="98" y="44"/>
                      </a:lnTo>
                      <a:lnTo>
                        <a:pt x="90" y="44"/>
                      </a:lnTo>
                      <a:lnTo>
                        <a:pt x="74" y="44"/>
                      </a:lnTo>
                      <a:lnTo>
                        <a:pt x="59" y="44"/>
                      </a:lnTo>
                      <a:lnTo>
                        <a:pt x="48" y="44"/>
                      </a:lnTo>
                      <a:lnTo>
                        <a:pt x="39" y="44"/>
                      </a:lnTo>
                      <a:lnTo>
                        <a:pt x="35" y="45"/>
                      </a:lnTo>
                      <a:lnTo>
                        <a:pt x="18" y="61"/>
                      </a:lnTo>
                      <a:lnTo>
                        <a:pt x="14" y="64"/>
                      </a:lnTo>
                      <a:lnTo>
                        <a:pt x="7" y="71"/>
                      </a:lnTo>
                      <a:lnTo>
                        <a:pt x="1" y="78"/>
                      </a:lnTo>
                      <a:lnTo>
                        <a:pt x="0" y="84"/>
                      </a:lnTo>
                      <a:lnTo>
                        <a:pt x="3" y="89"/>
                      </a:lnTo>
                      <a:lnTo>
                        <a:pt x="5" y="91"/>
                      </a:lnTo>
                      <a:lnTo>
                        <a:pt x="15" y="78"/>
                      </a:lnTo>
                      <a:lnTo>
                        <a:pt x="13" y="80"/>
                      </a:lnTo>
                      <a:lnTo>
                        <a:pt x="9" y="85"/>
                      </a:lnTo>
                      <a:lnTo>
                        <a:pt x="5" y="91"/>
                      </a:lnTo>
                      <a:lnTo>
                        <a:pt x="7" y="95"/>
                      </a:lnTo>
                      <a:lnTo>
                        <a:pt x="11" y="97"/>
                      </a:lnTo>
                      <a:lnTo>
                        <a:pt x="14" y="97"/>
                      </a:lnTo>
                      <a:lnTo>
                        <a:pt x="34" y="82"/>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41" name="Freeform 310">
                  <a:extLst>
                    <a:ext uri="{FF2B5EF4-FFF2-40B4-BE49-F238E27FC236}">
                      <a16:creationId xmlns:a16="http://schemas.microsoft.com/office/drawing/2014/main" id="{47440D1E-7052-D14F-9983-62AC3A62A324}"/>
                    </a:ext>
                  </a:extLst>
                </p:cNvPr>
                <p:cNvSpPr>
                  <a:spLocks/>
                </p:cNvSpPr>
                <p:nvPr/>
              </p:nvSpPr>
              <p:spPr bwMode="auto">
                <a:xfrm>
                  <a:off x="2899" y="2025"/>
                  <a:ext cx="106" cy="90"/>
                </a:xfrm>
                <a:custGeom>
                  <a:avLst/>
                  <a:gdLst>
                    <a:gd name="T0" fmla="*/ 34 w 106"/>
                    <a:gd name="T1" fmla="*/ 40 h 90"/>
                    <a:gd name="T2" fmla="*/ 31 w 106"/>
                    <a:gd name="T3" fmla="*/ 39 h 90"/>
                    <a:gd name="T4" fmla="*/ 26 w 106"/>
                    <a:gd name="T5" fmla="*/ 40 h 90"/>
                    <a:gd name="T6" fmla="*/ 23 w 106"/>
                    <a:gd name="T7" fmla="*/ 41 h 90"/>
                    <a:gd name="T8" fmla="*/ 23 w 106"/>
                    <a:gd name="T9" fmla="*/ 41 h 90"/>
                    <a:gd name="T10" fmla="*/ 21 w 106"/>
                    <a:gd name="T11" fmla="*/ 44 h 90"/>
                    <a:gd name="T12" fmla="*/ 21 w 106"/>
                    <a:gd name="T13" fmla="*/ 48 h 90"/>
                    <a:gd name="T14" fmla="*/ 20 w 106"/>
                    <a:gd name="T15" fmla="*/ 52 h 90"/>
                    <a:gd name="T16" fmla="*/ 20 w 106"/>
                    <a:gd name="T17" fmla="*/ 52 h 90"/>
                    <a:gd name="T18" fmla="*/ 18 w 106"/>
                    <a:gd name="T19" fmla="*/ 54 h 90"/>
                    <a:gd name="T20" fmla="*/ 15 w 106"/>
                    <a:gd name="T21" fmla="*/ 57 h 90"/>
                    <a:gd name="T22" fmla="*/ 12 w 106"/>
                    <a:gd name="T23" fmla="*/ 58 h 90"/>
                    <a:gd name="T24" fmla="*/ 12 w 106"/>
                    <a:gd name="T25" fmla="*/ 58 h 90"/>
                    <a:gd name="T26" fmla="*/ 8 w 106"/>
                    <a:gd name="T27" fmla="*/ 58 h 90"/>
                    <a:gd name="T28" fmla="*/ 4 w 106"/>
                    <a:gd name="T29" fmla="*/ 58 h 90"/>
                    <a:gd name="T30" fmla="*/ 0 w 106"/>
                    <a:gd name="T31" fmla="*/ 58 h 90"/>
                    <a:gd name="T32" fmla="*/ 0 w 106"/>
                    <a:gd name="T33" fmla="*/ 58 h 90"/>
                    <a:gd name="T34" fmla="*/ 5 w 106"/>
                    <a:gd name="T35" fmla="*/ 50 h 90"/>
                    <a:gd name="T36" fmla="*/ 1 w 106"/>
                    <a:gd name="T37" fmla="*/ 36 h 90"/>
                    <a:gd name="T38" fmla="*/ 3 w 106"/>
                    <a:gd name="T39" fmla="*/ 21 h 90"/>
                    <a:gd name="T40" fmla="*/ 3 w 106"/>
                    <a:gd name="T41" fmla="*/ 21 h 90"/>
                    <a:gd name="T42" fmla="*/ 15 w 106"/>
                    <a:gd name="T43" fmla="*/ 12 h 90"/>
                    <a:gd name="T44" fmla="*/ 44 w 106"/>
                    <a:gd name="T45" fmla="*/ 0 h 90"/>
                    <a:gd name="T46" fmla="*/ 78 w 106"/>
                    <a:gd name="T47" fmla="*/ 7 h 90"/>
                    <a:gd name="T48" fmla="*/ 78 w 106"/>
                    <a:gd name="T49" fmla="*/ 7 h 90"/>
                    <a:gd name="T50" fmla="*/ 100 w 106"/>
                    <a:gd name="T51" fmla="*/ 27 h 90"/>
                    <a:gd name="T52" fmla="*/ 106 w 106"/>
                    <a:gd name="T53" fmla="*/ 40 h 90"/>
                    <a:gd name="T54" fmla="*/ 104 w 106"/>
                    <a:gd name="T55" fmla="*/ 51 h 90"/>
                    <a:gd name="T56" fmla="*/ 104 w 106"/>
                    <a:gd name="T57" fmla="*/ 51 h 90"/>
                    <a:gd name="T58" fmla="*/ 94 w 106"/>
                    <a:gd name="T59" fmla="*/ 65 h 90"/>
                    <a:gd name="T60" fmla="*/ 78 w 106"/>
                    <a:gd name="T61" fmla="*/ 78 h 90"/>
                    <a:gd name="T62" fmla="*/ 68 w 106"/>
                    <a:gd name="T63" fmla="*/ 86 h 90"/>
                    <a:gd name="T64" fmla="*/ 68 w 106"/>
                    <a:gd name="T65" fmla="*/ 86 h 90"/>
                    <a:gd name="T66" fmla="*/ 58 w 106"/>
                    <a:gd name="T67" fmla="*/ 90 h 90"/>
                    <a:gd name="T68" fmla="*/ 42 w 106"/>
                    <a:gd name="T69" fmla="*/ 90 h 90"/>
                    <a:gd name="T70" fmla="*/ 29 w 106"/>
                    <a:gd name="T71" fmla="*/ 85 h 90"/>
                    <a:gd name="T72" fmla="*/ 29 w 106"/>
                    <a:gd name="T73" fmla="*/ 85 h 90"/>
                    <a:gd name="T74" fmla="*/ 23 w 106"/>
                    <a:gd name="T75" fmla="*/ 82 h 90"/>
                    <a:gd name="T76" fmla="*/ 18 w 106"/>
                    <a:gd name="T77" fmla="*/ 84 h 90"/>
                    <a:gd name="T78" fmla="*/ 16 w 106"/>
                    <a:gd name="T79" fmla="*/ 87 h 90"/>
                    <a:gd name="T80" fmla="*/ 16 w 106"/>
                    <a:gd name="T81" fmla="*/ 87 h 90"/>
                    <a:gd name="T82" fmla="*/ 16 w 106"/>
                    <a:gd name="T83" fmla="*/ 87 h 90"/>
                    <a:gd name="T84" fmla="*/ 11 w 106"/>
                    <a:gd name="T85" fmla="*/ 85 h 90"/>
                    <a:gd name="T86" fmla="*/ 5 w 106"/>
                    <a:gd name="T87" fmla="*/ 79 h 90"/>
                    <a:gd name="T88" fmla="*/ 9 w 106"/>
                    <a:gd name="T89" fmla="*/ 73 h 90"/>
                    <a:gd name="T90" fmla="*/ 9 w 106"/>
                    <a:gd name="T91" fmla="*/ 73 h 90"/>
                    <a:gd name="T92" fmla="*/ 19 w 106"/>
                    <a:gd name="T93" fmla="*/ 69 h 90"/>
                    <a:gd name="T94" fmla="*/ 27 w 106"/>
                    <a:gd name="T95" fmla="*/ 67 h 90"/>
                    <a:gd name="T96" fmla="*/ 34 w 106"/>
                    <a:gd name="T97" fmla="*/ 63 h 90"/>
                    <a:gd name="T98" fmla="*/ 34 w 106"/>
                    <a:gd name="T99" fmla="*/ 63 h 90"/>
                    <a:gd name="T100" fmla="*/ 36 w 106"/>
                    <a:gd name="T101" fmla="*/ 60 h 90"/>
                    <a:gd name="T102" fmla="*/ 30 w 106"/>
                    <a:gd name="T103" fmla="*/ 60 h 90"/>
                    <a:gd name="T104" fmla="*/ 22 w 106"/>
                    <a:gd name="T105" fmla="*/ 60 h 90"/>
                    <a:gd name="T106" fmla="*/ 22 w 106"/>
                    <a:gd name="T107" fmla="*/ 60 h 90"/>
                    <a:gd name="T108" fmla="*/ 27 w 106"/>
                    <a:gd name="T109" fmla="*/ 57 h 90"/>
                    <a:gd name="T110" fmla="*/ 34 w 106"/>
                    <a:gd name="T111" fmla="*/ 48 h 90"/>
                    <a:gd name="T112" fmla="*/ 34 w 106"/>
                    <a:gd name="T113" fmla="*/ 40 h 90"/>
                    <a:gd name="T114" fmla="*/ 34 w 106"/>
                    <a:gd name="T115" fmla="*/ 40 h 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6" h="90">
                      <a:moveTo>
                        <a:pt x="34" y="40"/>
                      </a:moveTo>
                      <a:lnTo>
                        <a:pt x="31" y="39"/>
                      </a:lnTo>
                      <a:lnTo>
                        <a:pt x="26" y="40"/>
                      </a:lnTo>
                      <a:lnTo>
                        <a:pt x="23" y="41"/>
                      </a:lnTo>
                      <a:lnTo>
                        <a:pt x="21" y="44"/>
                      </a:lnTo>
                      <a:lnTo>
                        <a:pt x="21" y="48"/>
                      </a:lnTo>
                      <a:lnTo>
                        <a:pt x="20" y="52"/>
                      </a:lnTo>
                      <a:lnTo>
                        <a:pt x="18" y="54"/>
                      </a:lnTo>
                      <a:lnTo>
                        <a:pt x="15" y="57"/>
                      </a:lnTo>
                      <a:lnTo>
                        <a:pt x="12" y="58"/>
                      </a:lnTo>
                      <a:lnTo>
                        <a:pt x="8" y="58"/>
                      </a:lnTo>
                      <a:lnTo>
                        <a:pt x="4" y="58"/>
                      </a:lnTo>
                      <a:lnTo>
                        <a:pt x="0" y="58"/>
                      </a:lnTo>
                      <a:lnTo>
                        <a:pt x="5" y="50"/>
                      </a:lnTo>
                      <a:lnTo>
                        <a:pt x="1" y="36"/>
                      </a:lnTo>
                      <a:lnTo>
                        <a:pt x="3" y="21"/>
                      </a:lnTo>
                      <a:lnTo>
                        <a:pt x="15" y="12"/>
                      </a:lnTo>
                      <a:lnTo>
                        <a:pt x="44" y="0"/>
                      </a:lnTo>
                      <a:lnTo>
                        <a:pt x="78" y="7"/>
                      </a:lnTo>
                      <a:lnTo>
                        <a:pt x="100" y="27"/>
                      </a:lnTo>
                      <a:lnTo>
                        <a:pt x="106" y="40"/>
                      </a:lnTo>
                      <a:lnTo>
                        <a:pt x="104" y="51"/>
                      </a:lnTo>
                      <a:lnTo>
                        <a:pt x="94" y="65"/>
                      </a:lnTo>
                      <a:lnTo>
                        <a:pt x="78" y="78"/>
                      </a:lnTo>
                      <a:lnTo>
                        <a:pt x="68" y="86"/>
                      </a:lnTo>
                      <a:lnTo>
                        <a:pt x="58" y="90"/>
                      </a:lnTo>
                      <a:lnTo>
                        <a:pt x="42" y="90"/>
                      </a:lnTo>
                      <a:lnTo>
                        <a:pt x="29" y="85"/>
                      </a:lnTo>
                      <a:lnTo>
                        <a:pt x="23" y="82"/>
                      </a:lnTo>
                      <a:lnTo>
                        <a:pt x="18" y="84"/>
                      </a:lnTo>
                      <a:lnTo>
                        <a:pt x="16" y="87"/>
                      </a:lnTo>
                      <a:lnTo>
                        <a:pt x="11" y="85"/>
                      </a:lnTo>
                      <a:lnTo>
                        <a:pt x="5" y="79"/>
                      </a:lnTo>
                      <a:lnTo>
                        <a:pt x="9" y="73"/>
                      </a:lnTo>
                      <a:lnTo>
                        <a:pt x="19" y="69"/>
                      </a:lnTo>
                      <a:lnTo>
                        <a:pt x="27" y="67"/>
                      </a:lnTo>
                      <a:lnTo>
                        <a:pt x="34" y="63"/>
                      </a:lnTo>
                      <a:lnTo>
                        <a:pt x="36" y="60"/>
                      </a:lnTo>
                      <a:lnTo>
                        <a:pt x="30" y="60"/>
                      </a:lnTo>
                      <a:lnTo>
                        <a:pt x="22" y="60"/>
                      </a:lnTo>
                      <a:lnTo>
                        <a:pt x="27" y="57"/>
                      </a:lnTo>
                      <a:lnTo>
                        <a:pt x="34" y="48"/>
                      </a:lnTo>
                      <a:lnTo>
                        <a:pt x="34" y="40"/>
                      </a:lnTo>
                      <a:close/>
                    </a:path>
                  </a:pathLst>
                </a:custGeom>
                <a:solidFill>
                  <a:srgbClr val="B9A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42" name="Freeform 311">
                  <a:extLst>
                    <a:ext uri="{FF2B5EF4-FFF2-40B4-BE49-F238E27FC236}">
                      <a16:creationId xmlns:a16="http://schemas.microsoft.com/office/drawing/2014/main" id="{2DA0397A-B712-C34A-A634-99F2AAA930FB}"/>
                    </a:ext>
                  </a:extLst>
                </p:cNvPr>
                <p:cNvSpPr>
                  <a:spLocks/>
                </p:cNvSpPr>
                <p:nvPr/>
              </p:nvSpPr>
              <p:spPr bwMode="auto">
                <a:xfrm>
                  <a:off x="2895" y="2021"/>
                  <a:ext cx="106" cy="89"/>
                </a:xfrm>
                <a:custGeom>
                  <a:avLst/>
                  <a:gdLst>
                    <a:gd name="T0" fmla="*/ 0 w 106"/>
                    <a:gd name="T1" fmla="*/ 58 h 89"/>
                    <a:gd name="T2" fmla="*/ 5 w 106"/>
                    <a:gd name="T3" fmla="*/ 49 h 89"/>
                    <a:gd name="T4" fmla="*/ 1 w 106"/>
                    <a:gd name="T5" fmla="*/ 36 h 89"/>
                    <a:gd name="T6" fmla="*/ 2 w 106"/>
                    <a:gd name="T7" fmla="*/ 21 h 89"/>
                    <a:gd name="T8" fmla="*/ 15 w 106"/>
                    <a:gd name="T9" fmla="*/ 12 h 89"/>
                    <a:gd name="T10" fmla="*/ 43 w 106"/>
                    <a:gd name="T11" fmla="*/ 0 h 89"/>
                    <a:gd name="T12" fmla="*/ 78 w 106"/>
                    <a:gd name="T13" fmla="*/ 7 h 89"/>
                    <a:gd name="T14" fmla="*/ 100 w 106"/>
                    <a:gd name="T15" fmla="*/ 27 h 89"/>
                    <a:gd name="T16" fmla="*/ 106 w 106"/>
                    <a:gd name="T17" fmla="*/ 40 h 89"/>
                    <a:gd name="T18" fmla="*/ 104 w 106"/>
                    <a:gd name="T19" fmla="*/ 51 h 89"/>
                    <a:gd name="T20" fmla="*/ 94 w 106"/>
                    <a:gd name="T21" fmla="*/ 65 h 89"/>
                    <a:gd name="T22" fmla="*/ 78 w 106"/>
                    <a:gd name="T23" fmla="*/ 78 h 89"/>
                    <a:gd name="T24" fmla="*/ 68 w 106"/>
                    <a:gd name="T25" fmla="*/ 86 h 89"/>
                    <a:gd name="T26" fmla="*/ 58 w 106"/>
                    <a:gd name="T27" fmla="*/ 89 h 89"/>
                    <a:gd name="T28" fmla="*/ 41 w 106"/>
                    <a:gd name="T29" fmla="*/ 89 h 89"/>
                    <a:gd name="T30" fmla="*/ 29 w 106"/>
                    <a:gd name="T31" fmla="*/ 85 h 89"/>
                    <a:gd name="T32" fmla="*/ 22 w 106"/>
                    <a:gd name="T33" fmla="*/ 82 h 89"/>
                    <a:gd name="T34" fmla="*/ 18 w 106"/>
                    <a:gd name="T35" fmla="*/ 84 h 89"/>
                    <a:gd name="T36" fmla="*/ 16 w 106"/>
                    <a:gd name="T37" fmla="*/ 87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6" h="89">
                      <a:moveTo>
                        <a:pt x="0" y="58"/>
                      </a:moveTo>
                      <a:lnTo>
                        <a:pt x="5" y="49"/>
                      </a:lnTo>
                      <a:lnTo>
                        <a:pt x="1" y="36"/>
                      </a:lnTo>
                      <a:lnTo>
                        <a:pt x="2" y="21"/>
                      </a:lnTo>
                      <a:lnTo>
                        <a:pt x="15" y="12"/>
                      </a:lnTo>
                      <a:lnTo>
                        <a:pt x="43" y="0"/>
                      </a:lnTo>
                      <a:lnTo>
                        <a:pt x="78" y="7"/>
                      </a:lnTo>
                      <a:lnTo>
                        <a:pt x="100" y="27"/>
                      </a:lnTo>
                      <a:lnTo>
                        <a:pt x="106" y="40"/>
                      </a:lnTo>
                      <a:lnTo>
                        <a:pt x="104" y="51"/>
                      </a:lnTo>
                      <a:lnTo>
                        <a:pt x="94" y="65"/>
                      </a:lnTo>
                      <a:lnTo>
                        <a:pt x="78" y="78"/>
                      </a:lnTo>
                      <a:lnTo>
                        <a:pt x="68" y="86"/>
                      </a:lnTo>
                      <a:lnTo>
                        <a:pt x="58" y="89"/>
                      </a:lnTo>
                      <a:lnTo>
                        <a:pt x="41" y="89"/>
                      </a:lnTo>
                      <a:lnTo>
                        <a:pt x="29" y="85"/>
                      </a:lnTo>
                      <a:lnTo>
                        <a:pt x="22" y="82"/>
                      </a:lnTo>
                      <a:lnTo>
                        <a:pt x="18" y="84"/>
                      </a:lnTo>
                      <a:lnTo>
                        <a:pt x="16" y="87"/>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43" name="Line 312">
                  <a:extLst>
                    <a:ext uri="{FF2B5EF4-FFF2-40B4-BE49-F238E27FC236}">
                      <a16:creationId xmlns:a16="http://schemas.microsoft.com/office/drawing/2014/main" id="{E30A5F9A-AAE1-6D40-9EBD-D8F278D015EE}"/>
                    </a:ext>
                  </a:extLst>
                </p:cNvPr>
                <p:cNvSpPr>
                  <a:spLocks noChangeShapeType="1"/>
                </p:cNvSpPr>
                <p:nvPr/>
              </p:nvSpPr>
              <p:spPr bwMode="auto">
                <a:xfrm>
                  <a:off x="2915" y="2112"/>
                  <a:ext cx="1" cy="1"/>
                </a:xfrm>
                <a:prstGeom prst="line">
                  <a:avLst/>
                </a:prstGeom>
                <a:noFill/>
                <a:ln w="1588">
                  <a:solidFill>
                    <a:srgbClr val="56483D"/>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44" name="Freeform 313">
                  <a:extLst>
                    <a:ext uri="{FF2B5EF4-FFF2-40B4-BE49-F238E27FC236}">
                      <a16:creationId xmlns:a16="http://schemas.microsoft.com/office/drawing/2014/main" id="{5F49E5CD-6DE4-D64C-9CA8-50C2DC06AE51}"/>
                    </a:ext>
                  </a:extLst>
                </p:cNvPr>
                <p:cNvSpPr>
                  <a:spLocks/>
                </p:cNvSpPr>
                <p:nvPr/>
              </p:nvSpPr>
              <p:spPr bwMode="auto">
                <a:xfrm>
                  <a:off x="2915" y="2044"/>
                  <a:ext cx="48" cy="49"/>
                </a:xfrm>
                <a:custGeom>
                  <a:avLst/>
                  <a:gdLst>
                    <a:gd name="T0" fmla="*/ 0 w 48"/>
                    <a:gd name="T1" fmla="*/ 21 h 49"/>
                    <a:gd name="T2" fmla="*/ 1 w 48"/>
                    <a:gd name="T3" fmla="*/ 16 h 49"/>
                    <a:gd name="T4" fmla="*/ 6 w 48"/>
                    <a:gd name="T5" fmla="*/ 7 h 49"/>
                    <a:gd name="T6" fmla="*/ 17 w 48"/>
                    <a:gd name="T7" fmla="*/ 1 h 49"/>
                    <a:gd name="T8" fmla="*/ 17 w 48"/>
                    <a:gd name="T9" fmla="*/ 1 h 49"/>
                    <a:gd name="T10" fmla="*/ 31 w 48"/>
                    <a:gd name="T11" fmla="*/ 0 h 49"/>
                    <a:gd name="T12" fmla="*/ 41 w 48"/>
                    <a:gd name="T13" fmla="*/ 2 h 49"/>
                    <a:gd name="T14" fmla="*/ 47 w 48"/>
                    <a:gd name="T15" fmla="*/ 7 h 49"/>
                    <a:gd name="T16" fmla="*/ 47 w 48"/>
                    <a:gd name="T17" fmla="*/ 7 h 49"/>
                    <a:gd name="T18" fmla="*/ 48 w 48"/>
                    <a:gd name="T19" fmla="*/ 26 h 49"/>
                    <a:gd name="T20" fmla="*/ 43 w 48"/>
                    <a:gd name="T21" fmla="*/ 39 h 49"/>
                    <a:gd name="T22" fmla="*/ 40 w 48"/>
                    <a:gd name="T23" fmla="*/ 44 h 49"/>
                    <a:gd name="T24" fmla="*/ 40 w 48"/>
                    <a:gd name="T25" fmla="*/ 44 h 49"/>
                    <a:gd name="T26" fmla="*/ 15 w 48"/>
                    <a:gd name="T27" fmla="*/ 49 h 49"/>
                    <a:gd name="T28" fmla="*/ 15 w 48"/>
                    <a:gd name="T29" fmla="*/ 49 h 49"/>
                    <a:gd name="T30" fmla="*/ 22 w 48"/>
                    <a:gd name="T31" fmla="*/ 44 h 49"/>
                    <a:gd name="T32" fmla="*/ 33 w 48"/>
                    <a:gd name="T33" fmla="*/ 32 h 49"/>
                    <a:gd name="T34" fmla="*/ 36 w 48"/>
                    <a:gd name="T35" fmla="*/ 17 h 49"/>
                    <a:gd name="T36" fmla="*/ 36 w 48"/>
                    <a:gd name="T37" fmla="*/ 17 h 49"/>
                    <a:gd name="T38" fmla="*/ 25 w 48"/>
                    <a:gd name="T39" fmla="*/ 12 h 49"/>
                    <a:gd name="T40" fmla="*/ 9 w 48"/>
                    <a:gd name="T41" fmla="*/ 15 h 49"/>
                    <a:gd name="T42" fmla="*/ 0 w 48"/>
                    <a:gd name="T43" fmla="*/ 21 h 49"/>
                    <a:gd name="T44" fmla="*/ 0 w 48"/>
                    <a:gd name="T45" fmla="*/ 21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8" h="49">
                      <a:moveTo>
                        <a:pt x="0" y="21"/>
                      </a:moveTo>
                      <a:lnTo>
                        <a:pt x="1" y="16"/>
                      </a:lnTo>
                      <a:lnTo>
                        <a:pt x="6" y="7"/>
                      </a:lnTo>
                      <a:lnTo>
                        <a:pt x="17" y="1"/>
                      </a:lnTo>
                      <a:lnTo>
                        <a:pt x="31" y="0"/>
                      </a:lnTo>
                      <a:lnTo>
                        <a:pt x="41" y="2"/>
                      </a:lnTo>
                      <a:lnTo>
                        <a:pt x="47" y="7"/>
                      </a:lnTo>
                      <a:lnTo>
                        <a:pt x="48" y="26"/>
                      </a:lnTo>
                      <a:lnTo>
                        <a:pt x="43" y="39"/>
                      </a:lnTo>
                      <a:lnTo>
                        <a:pt x="40" y="44"/>
                      </a:lnTo>
                      <a:lnTo>
                        <a:pt x="15" y="49"/>
                      </a:lnTo>
                      <a:lnTo>
                        <a:pt x="22" y="44"/>
                      </a:lnTo>
                      <a:lnTo>
                        <a:pt x="33" y="32"/>
                      </a:lnTo>
                      <a:lnTo>
                        <a:pt x="36" y="17"/>
                      </a:lnTo>
                      <a:lnTo>
                        <a:pt x="25" y="12"/>
                      </a:lnTo>
                      <a:lnTo>
                        <a:pt x="9" y="15"/>
                      </a:lnTo>
                      <a:lnTo>
                        <a:pt x="0" y="21"/>
                      </a:lnTo>
                      <a:close/>
                    </a:path>
                  </a:pathLst>
                </a:custGeom>
                <a:solidFill>
                  <a:srgbClr val="8F82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45" name="Freeform 314">
                  <a:extLst>
                    <a:ext uri="{FF2B5EF4-FFF2-40B4-BE49-F238E27FC236}">
                      <a16:creationId xmlns:a16="http://schemas.microsoft.com/office/drawing/2014/main" id="{CA854797-BB68-0643-9975-173482AFEEC6}"/>
                    </a:ext>
                  </a:extLst>
                </p:cNvPr>
                <p:cNvSpPr>
                  <a:spLocks/>
                </p:cNvSpPr>
                <p:nvPr/>
              </p:nvSpPr>
              <p:spPr bwMode="auto">
                <a:xfrm>
                  <a:off x="2686" y="2036"/>
                  <a:ext cx="50" cy="35"/>
                </a:xfrm>
                <a:custGeom>
                  <a:avLst/>
                  <a:gdLst>
                    <a:gd name="T0" fmla="*/ 50 w 50"/>
                    <a:gd name="T1" fmla="*/ 35 h 35"/>
                    <a:gd name="T2" fmla="*/ 44 w 50"/>
                    <a:gd name="T3" fmla="*/ 27 h 35"/>
                    <a:gd name="T4" fmla="*/ 28 w 50"/>
                    <a:gd name="T5" fmla="*/ 11 h 35"/>
                    <a:gd name="T6" fmla="*/ 0 w 50"/>
                    <a:gd name="T7" fmla="*/ 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35">
                      <a:moveTo>
                        <a:pt x="50" y="35"/>
                      </a:moveTo>
                      <a:lnTo>
                        <a:pt x="44" y="27"/>
                      </a:lnTo>
                      <a:lnTo>
                        <a:pt x="28" y="11"/>
                      </a:lnTo>
                      <a:lnTo>
                        <a:pt x="0" y="0"/>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46" name="Line 315">
                  <a:extLst>
                    <a:ext uri="{FF2B5EF4-FFF2-40B4-BE49-F238E27FC236}">
                      <a16:creationId xmlns:a16="http://schemas.microsoft.com/office/drawing/2014/main" id="{6E68A14F-5526-E443-894B-A76F82BED4BD}"/>
                    </a:ext>
                  </a:extLst>
                </p:cNvPr>
                <p:cNvSpPr>
                  <a:spLocks noChangeShapeType="1"/>
                </p:cNvSpPr>
                <p:nvPr/>
              </p:nvSpPr>
              <p:spPr bwMode="auto">
                <a:xfrm flipH="1" flipV="1">
                  <a:off x="2674" y="2055"/>
                  <a:ext cx="34" cy="11"/>
                </a:xfrm>
                <a:prstGeom prst="line">
                  <a:avLst/>
                </a:prstGeom>
                <a:noFill/>
                <a:ln w="6350">
                  <a:solidFill>
                    <a:srgbClr val="3F3229"/>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47" name="Line 316">
                  <a:extLst>
                    <a:ext uri="{FF2B5EF4-FFF2-40B4-BE49-F238E27FC236}">
                      <a16:creationId xmlns:a16="http://schemas.microsoft.com/office/drawing/2014/main" id="{2B22713A-5787-C44F-B1A8-9E7A8BBE42AA}"/>
                    </a:ext>
                  </a:extLst>
                </p:cNvPr>
                <p:cNvSpPr>
                  <a:spLocks noChangeShapeType="1"/>
                </p:cNvSpPr>
                <p:nvPr/>
              </p:nvSpPr>
              <p:spPr bwMode="auto">
                <a:xfrm flipH="1" flipV="1">
                  <a:off x="2698" y="2050"/>
                  <a:ext cx="29" cy="20"/>
                </a:xfrm>
                <a:prstGeom prst="line">
                  <a:avLst/>
                </a:prstGeom>
                <a:noFill/>
                <a:ln w="6350">
                  <a:solidFill>
                    <a:srgbClr val="3F3229"/>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48" name="Freeform 317">
                  <a:extLst>
                    <a:ext uri="{FF2B5EF4-FFF2-40B4-BE49-F238E27FC236}">
                      <a16:creationId xmlns:a16="http://schemas.microsoft.com/office/drawing/2014/main" id="{B8A6D055-C602-8C4E-9F6F-7FB9672FCA0B}"/>
                    </a:ext>
                  </a:extLst>
                </p:cNvPr>
                <p:cNvSpPr>
                  <a:spLocks/>
                </p:cNvSpPr>
                <p:nvPr/>
              </p:nvSpPr>
              <p:spPr bwMode="auto">
                <a:xfrm>
                  <a:off x="2712" y="2105"/>
                  <a:ext cx="14" cy="96"/>
                </a:xfrm>
                <a:custGeom>
                  <a:avLst/>
                  <a:gdLst>
                    <a:gd name="T0" fmla="*/ 0 w 14"/>
                    <a:gd name="T1" fmla="*/ 0 h 96"/>
                    <a:gd name="T2" fmla="*/ 6 w 14"/>
                    <a:gd name="T3" fmla="*/ 15 h 96"/>
                    <a:gd name="T4" fmla="*/ 14 w 14"/>
                    <a:gd name="T5" fmla="*/ 52 h 96"/>
                    <a:gd name="T6" fmla="*/ 13 w 14"/>
                    <a:gd name="T7" fmla="*/ 9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96">
                      <a:moveTo>
                        <a:pt x="0" y="0"/>
                      </a:moveTo>
                      <a:lnTo>
                        <a:pt x="6" y="15"/>
                      </a:lnTo>
                      <a:lnTo>
                        <a:pt x="14" y="52"/>
                      </a:lnTo>
                      <a:lnTo>
                        <a:pt x="13" y="96"/>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49" name="Freeform 318">
                  <a:extLst>
                    <a:ext uri="{FF2B5EF4-FFF2-40B4-BE49-F238E27FC236}">
                      <a16:creationId xmlns:a16="http://schemas.microsoft.com/office/drawing/2014/main" id="{4DE83FFB-C07A-2A48-A70D-C7C37E5BB140}"/>
                    </a:ext>
                  </a:extLst>
                </p:cNvPr>
                <p:cNvSpPr>
                  <a:spLocks/>
                </p:cNvSpPr>
                <p:nvPr/>
              </p:nvSpPr>
              <p:spPr bwMode="auto">
                <a:xfrm>
                  <a:off x="2727" y="2101"/>
                  <a:ext cx="53" cy="92"/>
                </a:xfrm>
                <a:custGeom>
                  <a:avLst/>
                  <a:gdLst>
                    <a:gd name="T0" fmla="*/ 0 w 53"/>
                    <a:gd name="T1" fmla="*/ 0 h 92"/>
                    <a:gd name="T2" fmla="*/ 8 w 53"/>
                    <a:gd name="T3" fmla="*/ 9 h 92"/>
                    <a:gd name="T4" fmla="*/ 27 w 53"/>
                    <a:gd name="T5" fmla="*/ 32 h 92"/>
                    <a:gd name="T6" fmla="*/ 45 w 53"/>
                    <a:gd name="T7" fmla="*/ 62 h 92"/>
                    <a:gd name="T8" fmla="*/ 53 w 53"/>
                    <a:gd name="T9" fmla="*/ 92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92">
                      <a:moveTo>
                        <a:pt x="0" y="0"/>
                      </a:moveTo>
                      <a:lnTo>
                        <a:pt x="8" y="9"/>
                      </a:lnTo>
                      <a:lnTo>
                        <a:pt x="27" y="32"/>
                      </a:lnTo>
                      <a:lnTo>
                        <a:pt x="45" y="62"/>
                      </a:lnTo>
                      <a:lnTo>
                        <a:pt x="53" y="92"/>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50" name="Freeform 319">
                  <a:extLst>
                    <a:ext uri="{FF2B5EF4-FFF2-40B4-BE49-F238E27FC236}">
                      <a16:creationId xmlns:a16="http://schemas.microsoft.com/office/drawing/2014/main" id="{0203735B-8A25-3E4C-B139-A865311D344A}"/>
                    </a:ext>
                  </a:extLst>
                </p:cNvPr>
                <p:cNvSpPr>
                  <a:spLocks/>
                </p:cNvSpPr>
                <p:nvPr/>
              </p:nvSpPr>
              <p:spPr bwMode="auto">
                <a:xfrm>
                  <a:off x="2723" y="2112"/>
                  <a:ext cx="21" cy="59"/>
                </a:xfrm>
                <a:custGeom>
                  <a:avLst/>
                  <a:gdLst>
                    <a:gd name="T0" fmla="*/ 0 w 21"/>
                    <a:gd name="T1" fmla="*/ 0 h 59"/>
                    <a:gd name="T2" fmla="*/ 6 w 21"/>
                    <a:gd name="T3" fmla="*/ 12 h 59"/>
                    <a:gd name="T4" fmla="*/ 16 w 21"/>
                    <a:gd name="T5" fmla="*/ 36 h 59"/>
                    <a:gd name="T6" fmla="*/ 21 w 21"/>
                    <a:gd name="T7" fmla="*/ 59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59">
                      <a:moveTo>
                        <a:pt x="0" y="0"/>
                      </a:moveTo>
                      <a:lnTo>
                        <a:pt x="6" y="12"/>
                      </a:lnTo>
                      <a:lnTo>
                        <a:pt x="16" y="36"/>
                      </a:lnTo>
                      <a:lnTo>
                        <a:pt x="21" y="59"/>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51" name="Freeform 320">
                  <a:extLst>
                    <a:ext uri="{FF2B5EF4-FFF2-40B4-BE49-F238E27FC236}">
                      <a16:creationId xmlns:a16="http://schemas.microsoft.com/office/drawing/2014/main" id="{4B60D90A-B156-D447-BE20-9C588D4CC1D4}"/>
                    </a:ext>
                  </a:extLst>
                </p:cNvPr>
                <p:cNvSpPr>
                  <a:spLocks/>
                </p:cNvSpPr>
                <p:nvPr/>
              </p:nvSpPr>
              <p:spPr bwMode="auto">
                <a:xfrm>
                  <a:off x="2730" y="2091"/>
                  <a:ext cx="45" cy="53"/>
                </a:xfrm>
                <a:custGeom>
                  <a:avLst/>
                  <a:gdLst>
                    <a:gd name="T0" fmla="*/ 0 w 45"/>
                    <a:gd name="T1" fmla="*/ 0 h 53"/>
                    <a:gd name="T2" fmla="*/ 10 w 45"/>
                    <a:gd name="T3" fmla="*/ 9 h 53"/>
                    <a:gd name="T4" fmla="*/ 31 w 45"/>
                    <a:gd name="T5" fmla="*/ 30 h 53"/>
                    <a:gd name="T6" fmla="*/ 45 w 45"/>
                    <a:gd name="T7" fmla="*/ 53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53">
                      <a:moveTo>
                        <a:pt x="0" y="0"/>
                      </a:moveTo>
                      <a:lnTo>
                        <a:pt x="10" y="9"/>
                      </a:lnTo>
                      <a:lnTo>
                        <a:pt x="31" y="30"/>
                      </a:lnTo>
                      <a:lnTo>
                        <a:pt x="45" y="53"/>
                      </a:lnTo>
                    </a:path>
                  </a:pathLst>
                </a:custGeom>
                <a:noFill/>
                <a:ln w="6350">
                  <a:solidFill>
                    <a:srgbClr val="3F32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52" name="Freeform 321">
                  <a:extLst>
                    <a:ext uri="{FF2B5EF4-FFF2-40B4-BE49-F238E27FC236}">
                      <a16:creationId xmlns:a16="http://schemas.microsoft.com/office/drawing/2014/main" id="{769CFDC8-D3C8-F84F-B071-3D67987AABB3}"/>
                    </a:ext>
                  </a:extLst>
                </p:cNvPr>
                <p:cNvSpPr>
                  <a:spLocks/>
                </p:cNvSpPr>
                <p:nvPr/>
              </p:nvSpPr>
              <p:spPr bwMode="auto">
                <a:xfrm>
                  <a:off x="3003" y="2323"/>
                  <a:ext cx="3" cy="40"/>
                </a:xfrm>
                <a:custGeom>
                  <a:avLst/>
                  <a:gdLst>
                    <a:gd name="T0" fmla="*/ 3 w 3"/>
                    <a:gd name="T1" fmla="*/ 0 h 40"/>
                    <a:gd name="T2" fmla="*/ 3 w 3"/>
                    <a:gd name="T3" fmla="*/ 4 h 40"/>
                    <a:gd name="T4" fmla="*/ 3 w 3"/>
                    <a:gd name="T5" fmla="*/ 8 h 40"/>
                    <a:gd name="T6" fmla="*/ 2 w 3"/>
                    <a:gd name="T7" fmla="*/ 12 h 40"/>
                    <a:gd name="T8" fmla="*/ 0 w 3"/>
                    <a:gd name="T9" fmla="*/ 20 h 40"/>
                    <a:gd name="T10" fmla="*/ 1 w 3"/>
                    <a:gd name="T11" fmla="*/ 30 h 40"/>
                    <a:gd name="T12" fmla="*/ 1 w 3"/>
                    <a:gd name="T13" fmla="*/ 4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0">
                      <a:moveTo>
                        <a:pt x="3" y="0"/>
                      </a:moveTo>
                      <a:lnTo>
                        <a:pt x="3" y="4"/>
                      </a:lnTo>
                      <a:lnTo>
                        <a:pt x="3" y="8"/>
                      </a:lnTo>
                      <a:lnTo>
                        <a:pt x="2" y="12"/>
                      </a:lnTo>
                      <a:lnTo>
                        <a:pt x="0" y="20"/>
                      </a:lnTo>
                      <a:lnTo>
                        <a:pt x="1" y="30"/>
                      </a:lnTo>
                      <a:lnTo>
                        <a:pt x="1" y="4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53" name="Freeform 322">
                  <a:extLst>
                    <a:ext uri="{FF2B5EF4-FFF2-40B4-BE49-F238E27FC236}">
                      <a16:creationId xmlns:a16="http://schemas.microsoft.com/office/drawing/2014/main" id="{69C9660F-A37D-9444-BBBF-1E7EF66F4363}"/>
                    </a:ext>
                  </a:extLst>
                </p:cNvPr>
                <p:cNvSpPr>
                  <a:spLocks/>
                </p:cNvSpPr>
                <p:nvPr/>
              </p:nvSpPr>
              <p:spPr bwMode="auto">
                <a:xfrm>
                  <a:off x="3059" y="2242"/>
                  <a:ext cx="112" cy="150"/>
                </a:xfrm>
                <a:custGeom>
                  <a:avLst/>
                  <a:gdLst>
                    <a:gd name="T0" fmla="*/ 42 w 112"/>
                    <a:gd name="T1" fmla="*/ 150 h 150"/>
                    <a:gd name="T2" fmla="*/ 27 w 112"/>
                    <a:gd name="T3" fmla="*/ 141 h 150"/>
                    <a:gd name="T4" fmla="*/ 15 w 112"/>
                    <a:gd name="T5" fmla="*/ 130 h 150"/>
                    <a:gd name="T6" fmla="*/ 6 w 112"/>
                    <a:gd name="T7" fmla="*/ 117 h 150"/>
                    <a:gd name="T8" fmla="*/ 5 w 112"/>
                    <a:gd name="T9" fmla="*/ 114 h 150"/>
                    <a:gd name="T10" fmla="*/ 6 w 112"/>
                    <a:gd name="T11" fmla="*/ 111 h 150"/>
                    <a:gd name="T12" fmla="*/ 10 w 112"/>
                    <a:gd name="T13" fmla="*/ 110 h 150"/>
                    <a:gd name="T14" fmla="*/ 5 w 112"/>
                    <a:gd name="T15" fmla="*/ 102 h 150"/>
                    <a:gd name="T16" fmla="*/ 2 w 112"/>
                    <a:gd name="T17" fmla="*/ 93 h 150"/>
                    <a:gd name="T18" fmla="*/ 0 w 112"/>
                    <a:gd name="T19" fmla="*/ 83 h 150"/>
                    <a:gd name="T20" fmla="*/ 3 w 112"/>
                    <a:gd name="T21" fmla="*/ 73 h 150"/>
                    <a:gd name="T22" fmla="*/ 6 w 112"/>
                    <a:gd name="T23" fmla="*/ 67 h 150"/>
                    <a:gd name="T24" fmla="*/ 7 w 112"/>
                    <a:gd name="T25" fmla="*/ 64 h 150"/>
                    <a:gd name="T26" fmla="*/ 17 w 112"/>
                    <a:gd name="T27" fmla="*/ 48 h 150"/>
                    <a:gd name="T28" fmla="*/ 33 w 112"/>
                    <a:gd name="T29" fmla="*/ 30 h 150"/>
                    <a:gd name="T30" fmla="*/ 55 w 112"/>
                    <a:gd name="T31" fmla="*/ 14 h 150"/>
                    <a:gd name="T32" fmla="*/ 82 w 112"/>
                    <a:gd name="T33" fmla="*/ 3 h 150"/>
                    <a:gd name="T34" fmla="*/ 112 w 112"/>
                    <a:gd name="T35" fmla="*/ 0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2" h="150">
                      <a:moveTo>
                        <a:pt x="42" y="150"/>
                      </a:moveTo>
                      <a:lnTo>
                        <a:pt x="27" y="141"/>
                      </a:lnTo>
                      <a:lnTo>
                        <a:pt x="15" y="130"/>
                      </a:lnTo>
                      <a:lnTo>
                        <a:pt x="6" y="117"/>
                      </a:lnTo>
                      <a:lnTo>
                        <a:pt x="5" y="114"/>
                      </a:lnTo>
                      <a:lnTo>
                        <a:pt x="6" y="111"/>
                      </a:lnTo>
                      <a:lnTo>
                        <a:pt x="10" y="110"/>
                      </a:lnTo>
                      <a:lnTo>
                        <a:pt x="5" y="102"/>
                      </a:lnTo>
                      <a:lnTo>
                        <a:pt x="2" y="93"/>
                      </a:lnTo>
                      <a:lnTo>
                        <a:pt x="0" y="83"/>
                      </a:lnTo>
                      <a:lnTo>
                        <a:pt x="3" y="73"/>
                      </a:lnTo>
                      <a:lnTo>
                        <a:pt x="6" y="67"/>
                      </a:lnTo>
                      <a:lnTo>
                        <a:pt x="7" y="64"/>
                      </a:lnTo>
                      <a:lnTo>
                        <a:pt x="17" y="48"/>
                      </a:lnTo>
                      <a:lnTo>
                        <a:pt x="33" y="30"/>
                      </a:lnTo>
                      <a:lnTo>
                        <a:pt x="55" y="14"/>
                      </a:lnTo>
                      <a:lnTo>
                        <a:pt x="82" y="3"/>
                      </a:lnTo>
                      <a:lnTo>
                        <a:pt x="112" y="0"/>
                      </a:lnTo>
                    </a:path>
                  </a:pathLst>
                </a:custGeom>
                <a:noFill/>
                <a:ln w="12700">
                  <a:solidFill>
                    <a:srgbClr val="56483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54" name="Freeform 323">
                  <a:extLst>
                    <a:ext uri="{FF2B5EF4-FFF2-40B4-BE49-F238E27FC236}">
                      <a16:creationId xmlns:a16="http://schemas.microsoft.com/office/drawing/2014/main" id="{BA9867A6-1228-1649-B359-8DBB725D31E8}"/>
                    </a:ext>
                  </a:extLst>
                </p:cNvPr>
                <p:cNvSpPr>
                  <a:spLocks/>
                </p:cNvSpPr>
                <p:nvPr/>
              </p:nvSpPr>
              <p:spPr bwMode="auto">
                <a:xfrm>
                  <a:off x="3288" y="2387"/>
                  <a:ext cx="378" cy="346"/>
                </a:xfrm>
                <a:custGeom>
                  <a:avLst/>
                  <a:gdLst>
                    <a:gd name="T0" fmla="*/ 39 w 378"/>
                    <a:gd name="T1" fmla="*/ 6 h 346"/>
                    <a:gd name="T2" fmla="*/ 49 w 378"/>
                    <a:gd name="T3" fmla="*/ 40 h 346"/>
                    <a:gd name="T4" fmla="*/ 99 w 378"/>
                    <a:gd name="T5" fmla="*/ 87 h 346"/>
                    <a:gd name="T6" fmla="*/ 119 w 378"/>
                    <a:gd name="T7" fmla="*/ 96 h 346"/>
                    <a:gd name="T8" fmla="*/ 161 w 378"/>
                    <a:gd name="T9" fmla="*/ 110 h 346"/>
                    <a:gd name="T10" fmla="*/ 204 w 378"/>
                    <a:gd name="T11" fmla="*/ 119 h 346"/>
                    <a:gd name="T12" fmla="*/ 247 w 378"/>
                    <a:gd name="T13" fmla="*/ 125 h 346"/>
                    <a:gd name="T14" fmla="*/ 287 w 378"/>
                    <a:gd name="T15" fmla="*/ 133 h 346"/>
                    <a:gd name="T16" fmla="*/ 324 w 378"/>
                    <a:gd name="T17" fmla="*/ 146 h 346"/>
                    <a:gd name="T18" fmla="*/ 355 w 378"/>
                    <a:gd name="T19" fmla="*/ 167 h 346"/>
                    <a:gd name="T20" fmla="*/ 368 w 378"/>
                    <a:gd name="T21" fmla="*/ 182 h 346"/>
                    <a:gd name="T22" fmla="*/ 378 w 378"/>
                    <a:gd name="T23" fmla="*/ 203 h 346"/>
                    <a:gd name="T24" fmla="*/ 354 w 378"/>
                    <a:gd name="T25" fmla="*/ 259 h 346"/>
                    <a:gd name="T26" fmla="*/ 337 w 378"/>
                    <a:gd name="T27" fmla="*/ 272 h 346"/>
                    <a:gd name="T28" fmla="*/ 292 w 378"/>
                    <a:gd name="T29" fmla="*/ 295 h 346"/>
                    <a:gd name="T30" fmla="*/ 250 w 378"/>
                    <a:gd name="T31" fmla="*/ 316 h 346"/>
                    <a:gd name="T32" fmla="*/ 229 w 378"/>
                    <a:gd name="T33" fmla="*/ 338 h 346"/>
                    <a:gd name="T34" fmla="*/ 226 w 378"/>
                    <a:gd name="T35" fmla="*/ 346 h 346"/>
                    <a:gd name="T36" fmla="*/ 225 w 378"/>
                    <a:gd name="T37" fmla="*/ 328 h 346"/>
                    <a:gd name="T38" fmla="*/ 257 w 378"/>
                    <a:gd name="T39" fmla="*/ 298 h 346"/>
                    <a:gd name="T40" fmla="*/ 296 w 378"/>
                    <a:gd name="T41" fmla="*/ 279 h 346"/>
                    <a:gd name="T42" fmla="*/ 339 w 378"/>
                    <a:gd name="T43" fmla="*/ 249 h 346"/>
                    <a:gd name="T44" fmla="*/ 344 w 378"/>
                    <a:gd name="T45" fmla="*/ 244 h 346"/>
                    <a:gd name="T46" fmla="*/ 356 w 378"/>
                    <a:gd name="T47" fmla="*/ 212 h 346"/>
                    <a:gd name="T48" fmla="*/ 344 w 378"/>
                    <a:gd name="T49" fmla="*/ 187 h 346"/>
                    <a:gd name="T50" fmla="*/ 317 w 378"/>
                    <a:gd name="T51" fmla="*/ 168 h 346"/>
                    <a:gd name="T52" fmla="*/ 280 w 378"/>
                    <a:gd name="T53" fmla="*/ 155 h 346"/>
                    <a:gd name="T54" fmla="*/ 240 w 378"/>
                    <a:gd name="T55" fmla="*/ 146 h 346"/>
                    <a:gd name="T56" fmla="*/ 203 w 378"/>
                    <a:gd name="T57" fmla="*/ 141 h 346"/>
                    <a:gd name="T58" fmla="*/ 176 w 378"/>
                    <a:gd name="T59" fmla="*/ 138 h 346"/>
                    <a:gd name="T60" fmla="*/ 166 w 378"/>
                    <a:gd name="T61" fmla="*/ 138 h 346"/>
                    <a:gd name="T62" fmla="*/ 166 w 378"/>
                    <a:gd name="T63" fmla="*/ 138 h 346"/>
                    <a:gd name="T64" fmla="*/ 155 w 378"/>
                    <a:gd name="T65" fmla="*/ 135 h 346"/>
                    <a:gd name="T66" fmla="*/ 126 w 378"/>
                    <a:gd name="T67" fmla="*/ 127 h 346"/>
                    <a:gd name="T68" fmla="*/ 86 w 378"/>
                    <a:gd name="T69" fmla="*/ 108 h 346"/>
                    <a:gd name="T70" fmla="*/ 41 w 378"/>
                    <a:gd name="T71" fmla="*/ 73 h 346"/>
                    <a:gd name="T72" fmla="*/ 0 w 378"/>
                    <a:gd name="T73" fmla="*/ 18 h 3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8" h="346">
                      <a:moveTo>
                        <a:pt x="39" y="0"/>
                      </a:moveTo>
                      <a:lnTo>
                        <a:pt x="39" y="6"/>
                      </a:lnTo>
                      <a:lnTo>
                        <a:pt x="41" y="20"/>
                      </a:lnTo>
                      <a:lnTo>
                        <a:pt x="49" y="40"/>
                      </a:lnTo>
                      <a:lnTo>
                        <a:pt x="67" y="64"/>
                      </a:lnTo>
                      <a:lnTo>
                        <a:pt x="99" y="87"/>
                      </a:lnTo>
                      <a:lnTo>
                        <a:pt x="119" y="96"/>
                      </a:lnTo>
                      <a:lnTo>
                        <a:pt x="140" y="104"/>
                      </a:lnTo>
                      <a:lnTo>
                        <a:pt x="161" y="110"/>
                      </a:lnTo>
                      <a:lnTo>
                        <a:pt x="183" y="115"/>
                      </a:lnTo>
                      <a:lnTo>
                        <a:pt x="204" y="119"/>
                      </a:lnTo>
                      <a:lnTo>
                        <a:pt x="226" y="122"/>
                      </a:lnTo>
                      <a:lnTo>
                        <a:pt x="247" y="125"/>
                      </a:lnTo>
                      <a:lnTo>
                        <a:pt x="268" y="129"/>
                      </a:lnTo>
                      <a:lnTo>
                        <a:pt x="287" y="133"/>
                      </a:lnTo>
                      <a:lnTo>
                        <a:pt x="306" y="139"/>
                      </a:lnTo>
                      <a:lnTo>
                        <a:pt x="324" y="146"/>
                      </a:lnTo>
                      <a:lnTo>
                        <a:pt x="341" y="156"/>
                      </a:lnTo>
                      <a:lnTo>
                        <a:pt x="355" y="167"/>
                      </a:lnTo>
                      <a:lnTo>
                        <a:pt x="368" y="182"/>
                      </a:lnTo>
                      <a:lnTo>
                        <a:pt x="372" y="187"/>
                      </a:lnTo>
                      <a:lnTo>
                        <a:pt x="378" y="203"/>
                      </a:lnTo>
                      <a:lnTo>
                        <a:pt x="376" y="228"/>
                      </a:lnTo>
                      <a:lnTo>
                        <a:pt x="354" y="259"/>
                      </a:lnTo>
                      <a:lnTo>
                        <a:pt x="337" y="272"/>
                      </a:lnTo>
                      <a:lnTo>
                        <a:pt x="316" y="283"/>
                      </a:lnTo>
                      <a:lnTo>
                        <a:pt x="292" y="295"/>
                      </a:lnTo>
                      <a:lnTo>
                        <a:pt x="270" y="305"/>
                      </a:lnTo>
                      <a:lnTo>
                        <a:pt x="250" y="316"/>
                      </a:lnTo>
                      <a:lnTo>
                        <a:pt x="235" y="326"/>
                      </a:lnTo>
                      <a:lnTo>
                        <a:pt x="229" y="338"/>
                      </a:lnTo>
                      <a:lnTo>
                        <a:pt x="226" y="346"/>
                      </a:lnTo>
                      <a:lnTo>
                        <a:pt x="223" y="342"/>
                      </a:lnTo>
                      <a:lnTo>
                        <a:pt x="225" y="328"/>
                      </a:lnTo>
                      <a:lnTo>
                        <a:pt x="235" y="313"/>
                      </a:lnTo>
                      <a:lnTo>
                        <a:pt x="257" y="298"/>
                      </a:lnTo>
                      <a:lnTo>
                        <a:pt x="296" y="279"/>
                      </a:lnTo>
                      <a:lnTo>
                        <a:pt x="323" y="262"/>
                      </a:lnTo>
                      <a:lnTo>
                        <a:pt x="339" y="249"/>
                      </a:lnTo>
                      <a:lnTo>
                        <a:pt x="344" y="244"/>
                      </a:lnTo>
                      <a:lnTo>
                        <a:pt x="354" y="227"/>
                      </a:lnTo>
                      <a:lnTo>
                        <a:pt x="356" y="212"/>
                      </a:lnTo>
                      <a:lnTo>
                        <a:pt x="352" y="199"/>
                      </a:lnTo>
                      <a:lnTo>
                        <a:pt x="344" y="187"/>
                      </a:lnTo>
                      <a:lnTo>
                        <a:pt x="332" y="177"/>
                      </a:lnTo>
                      <a:lnTo>
                        <a:pt x="317" y="168"/>
                      </a:lnTo>
                      <a:lnTo>
                        <a:pt x="299" y="161"/>
                      </a:lnTo>
                      <a:lnTo>
                        <a:pt x="280" y="155"/>
                      </a:lnTo>
                      <a:lnTo>
                        <a:pt x="260" y="150"/>
                      </a:lnTo>
                      <a:lnTo>
                        <a:pt x="240" y="146"/>
                      </a:lnTo>
                      <a:lnTo>
                        <a:pt x="221" y="143"/>
                      </a:lnTo>
                      <a:lnTo>
                        <a:pt x="203" y="141"/>
                      </a:lnTo>
                      <a:lnTo>
                        <a:pt x="188" y="139"/>
                      </a:lnTo>
                      <a:lnTo>
                        <a:pt x="176" y="138"/>
                      </a:lnTo>
                      <a:lnTo>
                        <a:pt x="169" y="138"/>
                      </a:lnTo>
                      <a:lnTo>
                        <a:pt x="166" y="138"/>
                      </a:lnTo>
                      <a:lnTo>
                        <a:pt x="163" y="137"/>
                      </a:lnTo>
                      <a:lnTo>
                        <a:pt x="155" y="135"/>
                      </a:lnTo>
                      <a:lnTo>
                        <a:pt x="142" y="132"/>
                      </a:lnTo>
                      <a:lnTo>
                        <a:pt x="126" y="127"/>
                      </a:lnTo>
                      <a:lnTo>
                        <a:pt x="107" y="119"/>
                      </a:lnTo>
                      <a:lnTo>
                        <a:pt x="86" y="108"/>
                      </a:lnTo>
                      <a:lnTo>
                        <a:pt x="64" y="93"/>
                      </a:lnTo>
                      <a:lnTo>
                        <a:pt x="41" y="73"/>
                      </a:lnTo>
                      <a:lnTo>
                        <a:pt x="20" y="49"/>
                      </a:lnTo>
                      <a:lnTo>
                        <a:pt x="0" y="18"/>
                      </a:lnTo>
                      <a:lnTo>
                        <a:pt x="39" y="0"/>
                      </a:lnTo>
                      <a:close/>
                    </a:path>
                  </a:pathLst>
                </a:custGeom>
                <a:solidFill>
                  <a:srgbClr val="D2CB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155" name="Freeform 324">
                  <a:extLst>
                    <a:ext uri="{FF2B5EF4-FFF2-40B4-BE49-F238E27FC236}">
                      <a16:creationId xmlns:a16="http://schemas.microsoft.com/office/drawing/2014/main" id="{ECA1E957-44A5-C94A-AA65-701CF3E1AE88}"/>
                    </a:ext>
                  </a:extLst>
                </p:cNvPr>
                <p:cNvSpPr>
                  <a:spLocks/>
                </p:cNvSpPr>
                <p:nvPr/>
              </p:nvSpPr>
              <p:spPr bwMode="auto">
                <a:xfrm>
                  <a:off x="3323" y="2383"/>
                  <a:ext cx="339" cy="346"/>
                </a:xfrm>
                <a:custGeom>
                  <a:avLst/>
                  <a:gdLst>
                    <a:gd name="T0" fmla="*/ 0 w 339"/>
                    <a:gd name="T1" fmla="*/ 0 h 346"/>
                    <a:gd name="T2" fmla="*/ 0 w 339"/>
                    <a:gd name="T3" fmla="*/ 6 h 346"/>
                    <a:gd name="T4" fmla="*/ 2 w 339"/>
                    <a:gd name="T5" fmla="*/ 20 h 346"/>
                    <a:gd name="T6" fmla="*/ 10 w 339"/>
                    <a:gd name="T7" fmla="*/ 40 h 346"/>
                    <a:gd name="T8" fmla="*/ 28 w 339"/>
                    <a:gd name="T9" fmla="*/ 64 h 346"/>
                    <a:gd name="T10" fmla="*/ 60 w 339"/>
                    <a:gd name="T11" fmla="*/ 87 h 346"/>
                    <a:gd name="T12" fmla="*/ 80 w 339"/>
                    <a:gd name="T13" fmla="*/ 96 h 346"/>
                    <a:gd name="T14" fmla="*/ 100 w 339"/>
                    <a:gd name="T15" fmla="*/ 104 h 346"/>
                    <a:gd name="T16" fmla="*/ 122 w 339"/>
                    <a:gd name="T17" fmla="*/ 110 h 346"/>
                    <a:gd name="T18" fmla="*/ 144 w 339"/>
                    <a:gd name="T19" fmla="*/ 115 h 346"/>
                    <a:gd name="T20" fmla="*/ 165 w 339"/>
                    <a:gd name="T21" fmla="*/ 118 h 346"/>
                    <a:gd name="T22" fmla="*/ 187 w 339"/>
                    <a:gd name="T23" fmla="*/ 122 h 346"/>
                    <a:gd name="T24" fmla="*/ 208 w 339"/>
                    <a:gd name="T25" fmla="*/ 125 h 346"/>
                    <a:gd name="T26" fmla="*/ 229 w 339"/>
                    <a:gd name="T27" fmla="*/ 129 h 346"/>
                    <a:gd name="T28" fmla="*/ 248 w 339"/>
                    <a:gd name="T29" fmla="*/ 133 h 346"/>
                    <a:gd name="T30" fmla="*/ 267 w 339"/>
                    <a:gd name="T31" fmla="*/ 138 h 346"/>
                    <a:gd name="T32" fmla="*/ 285 w 339"/>
                    <a:gd name="T33" fmla="*/ 146 h 346"/>
                    <a:gd name="T34" fmla="*/ 302 w 339"/>
                    <a:gd name="T35" fmla="*/ 155 h 346"/>
                    <a:gd name="T36" fmla="*/ 316 w 339"/>
                    <a:gd name="T37" fmla="*/ 167 h 346"/>
                    <a:gd name="T38" fmla="*/ 329 w 339"/>
                    <a:gd name="T39" fmla="*/ 182 h 346"/>
                    <a:gd name="T40" fmla="*/ 333 w 339"/>
                    <a:gd name="T41" fmla="*/ 187 h 346"/>
                    <a:gd name="T42" fmla="*/ 339 w 339"/>
                    <a:gd name="T43" fmla="*/ 203 h 346"/>
                    <a:gd name="T44" fmla="*/ 336 w 339"/>
                    <a:gd name="T45" fmla="*/ 228 h 346"/>
                    <a:gd name="T46" fmla="*/ 315 w 339"/>
                    <a:gd name="T47" fmla="*/ 259 h 346"/>
                    <a:gd name="T48" fmla="*/ 298 w 339"/>
                    <a:gd name="T49" fmla="*/ 272 h 346"/>
                    <a:gd name="T50" fmla="*/ 277 w 339"/>
                    <a:gd name="T51" fmla="*/ 283 h 346"/>
                    <a:gd name="T52" fmla="*/ 253 w 339"/>
                    <a:gd name="T53" fmla="*/ 294 h 346"/>
                    <a:gd name="T54" fmla="*/ 231 w 339"/>
                    <a:gd name="T55" fmla="*/ 305 h 346"/>
                    <a:gd name="T56" fmla="*/ 211 w 339"/>
                    <a:gd name="T57" fmla="*/ 315 h 346"/>
                    <a:gd name="T58" fmla="*/ 196 w 339"/>
                    <a:gd name="T59" fmla="*/ 326 h 346"/>
                    <a:gd name="T60" fmla="*/ 190 w 339"/>
                    <a:gd name="T61" fmla="*/ 338 h 346"/>
                    <a:gd name="T62" fmla="*/ 187 w 339"/>
                    <a:gd name="T63" fmla="*/ 346 h 346"/>
                    <a:gd name="T64" fmla="*/ 184 w 339"/>
                    <a:gd name="T65" fmla="*/ 342 h 346"/>
                    <a:gd name="T66" fmla="*/ 186 w 339"/>
                    <a:gd name="T67" fmla="*/ 328 h 346"/>
                    <a:gd name="T68" fmla="*/ 196 w 339"/>
                    <a:gd name="T69" fmla="*/ 312 h 346"/>
                    <a:gd name="T70" fmla="*/ 217 w 339"/>
                    <a:gd name="T71" fmla="*/ 298 h 346"/>
                    <a:gd name="T72" fmla="*/ 257 w 339"/>
                    <a:gd name="T73" fmla="*/ 279 h 346"/>
                    <a:gd name="T74" fmla="*/ 284 w 339"/>
                    <a:gd name="T75" fmla="*/ 262 h 346"/>
                    <a:gd name="T76" fmla="*/ 300 w 339"/>
                    <a:gd name="T77" fmla="*/ 249 h 346"/>
                    <a:gd name="T78" fmla="*/ 305 w 339"/>
                    <a:gd name="T79" fmla="*/ 244 h 346"/>
                    <a:gd name="T80" fmla="*/ 314 w 339"/>
                    <a:gd name="T81" fmla="*/ 227 h 346"/>
                    <a:gd name="T82" fmla="*/ 316 w 339"/>
                    <a:gd name="T83" fmla="*/ 212 h 346"/>
                    <a:gd name="T84" fmla="*/ 313 w 339"/>
                    <a:gd name="T85" fmla="*/ 199 h 346"/>
                    <a:gd name="T86" fmla="*/ 305 w 339"/>
                    <a:gd name="T87" fmla="*/ 187 h 346"/>
                    <a:gd name="T88" fmla="*/ 293 w 339"/>
                    <a:gd name="T89" fmla="*/ 177 h 346"/>
                    <a:gd name="T90" fmla="*/ 278 w 339"/>
                    <a:gd name="T91" fmla="*/ 168 h 346"/>
                    <a:gd name="T92" fmla="*/ 260 w 339"/>
                    <a:gd name="T93" fmla="*/ 161 h 346"/>
                    <a:gd name="T94" fmla="*/ 241 w 339"/>
                    <a:gd name="T95" fmla="*/ 155 h 346"/>
                    <a:gd name="T96" fmla="*/ 221 w 339"/>
                    <a:gd name="T97" fmla="*/ 150 h 346"/>
                    <a:gd name="T98" fmla="*/ 201 w 339"/>
                    <a:gd name="T99" fmla="*/ 146 h 346"/>
                    <a:gd name="T100" fmla="*/ 181 w 339"/>
                    <a:gd name="T101" fmla="*/ 143 h 346"/>
                    <a:gd name="T102" fmla="*/ 164 w 339"/>
                    <a:gd name="T103" fmla="*/ 141 h 346"/>
                    <a:gd name="T104" fmla="*/ 149 w 339"/>
                    <a:gd name="T105" fmla="*/ 139 h 346"/>
                    <a:gd name="T106" fmla="*/ 137 w 339"/>
                    <a:gd name="T107" fmla="*/ 138 h 346"/>
                    <a:gd name="T108" fmla="*/ 130 w 339"/>
                    <a:gd name="T109" fmla="*/ 137 h 346"/>
                    <a:gd name="T110" fmla="*/ 127 w 339"/>
                    <a:gd name="T111" fmla="*/ 137 h 3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9" h="346">
                      <a:moveTo>
                        <a:pt x="0" y="0"/>
                      </a:moveTo>
                      <a:lnTo>
                        <a:pt x="0" y="6"/>
                      </a:lnTo>
                      <a:lnTo>
                        <a:pt x="2" y="20"/>
                      </a:lnTo>
                      <a:lnTo>
                        <a:pt x="10" y="40"/>
                      </a:lnTo>
                      <a:lnTo>
                        <a:pt x="28" y="64"/>
                      </a:lnTo>
                      <a:lnTo>
                        <a:pt x="60" y="87"/>
                      </a:lnTo>
                      <a:lnTo>
                        <a:pt x="80" y="96"/>
                      </a:lnTo>
                      <a:lnTo>
                        <a:pt x="100" y="104"/>
                      </a:lnTo>
                      <a:lnTo>
                        <a:pt x="122" y="110"/>
                      </a:lnTo>
                      <a:lnTo>
                        <a:pt x="144" y="115"/>
                      </a:lnTo>
                      <a:lnTo>
                        <a:pt x="165" y="118"/>
                      </a:lnTo>
                      <a:lnTo>
                        <a:pt x="187" y="122"/>
                      </a:lnTo>
                      <a:lnTo>
                        <a:pt x="208" y="125"/>
                      </a:lnTo>
                      <a:lnTo>
                        <a:pt x="229" y="129"/>
                      </a:lnTo>
                      <a:lnTo>
                        <a:pt x="248" y="133"/>
                      </a:lnTo>
                      <a:lnTo>
                        <a:pt x="267" y="138"/>
                      </a:lnTo>
                      <a:lnTo>
                        <a:pt x="285" y="146"/>
                      </a:lnTo>
                      <a:lnTo>
                        <a:pt x="302" y="155"/>
                      </a:lnTo>
                      <a:lnTo>
                        <a:pt x="316" y="167"/>
                      </a:lnTo>
                      <a:lnTo>
                        <a:pt x="329" y="182"/>
                      </a:lnTo>
                      <a:lnTo>
                        <a:pt x="333" y="187"/>
                      </a:lnTo>
                      <a:lnTo>
                        <a:pt x="339" y="203"/>
                      </a:lnTo>
                      <a:lnTo>
                        <a:pt x="336" y="228"/>
                      </a:lnTo>
                      <a:lnTo>
                        <a:pt x="315" y="259"/>
                      </a:lnTo>
                      <a:lnTo>
                        <a:pt x="298" y="272"/>
                      </a:lnTo>
                      <a:lnTo>
                        <a:pt x="277" y="283"/>
                      </a:lnTo>
                      <a:lnTo>
                        <a:pt x="253" y="294"/>
                      </a:lnTo>
                      <a:lnTo>
                        <a:pt x="231" y="305"/>
                      </a:lnTo>
                      <a:lnTo>
                        <a:pt x="211" y="315"/>
                      </a:lnTo>
                      <a:lnTo>
                        <a:pt x="196" y="326"/>
                      </a:lnTo>
                      <a:lnTo>
                        <a:pt x="190" y="338"/>
                      </a:lnTo>
                      <a:lnTo>
                        <a:pt x="187" y="346"/>
                      </a:lnTo>
                      <a:lnTo>
                        <a:pt x="184" y="342"/>
                      </a:lnTo>
                      <a:lnTo>
                        <a:pt x="186" y="328"/>
                      </a:lnTo>
                      <a:lnTo>
                        <a:pt x="196" y="312"/>
                      </a:lnTo>
                      <a:lnTo>
                        <a:pt x="217" y="298"/>
                      </a:lnTo>
                      <a:lnTo>
                        <a:pt x="257" y="279"/>
                      </a:lnTo>
                      <a:lnTo>
                        <a:pt x="284" y="262"/>
                      </a:lnTo>
                      <a:lnTo>
                        <a:pt x="300" y="249"/>
                      </a:lnTo>
                      <a:lnTo>
                        <a:pt x="305" y="244"/>
                      </a:lnTo>
                      <a:lnTo>
                        <a:pt x="314" y="227"/>
                      </a:lnTo>
                      <a:lnTo>
                        <a:pt x="316" y="212"/>
                      </a:lnTo>
                      <a:lnTo>
                        <a:pt x="313" y="199"/>
                      </a:lnTo>
                      <a:lnTo>
                        <a:pt x="305" y="187"/>
                      </a:lnTo>
                      <a:lnTo>
                        <a:pt x="293" y="177"/>
                      </a:lnTo>
                      <a:lnTo>
                        <a:pt x="278" y="168"/>
                      </a:lnTo>
                      <a:lnTo>
                        <a:pt x="260" y="161"/>
                      </a:lnTo>
                      <a:lnTo>
                        <a:pt x="241" y="155"/>
                      </a:lnTo>
                      <a:lnTo>
                        <a:pt x="221" y="150"/>
                      </a:lnTo>
                      <a:lnTo>
                        <a:pt x="201" y="146"/>
                      </a:lnTo>
                      <a:lnTo>
                        <a:pt x="181" y="143"/>
                      </a:lnTo>
                      <a:lnTo>
                        <a:pt x="164" y="141"/>
                      </a:lnTo>
                      <a:lnTo>
                        <a:pt x="149" y="139"/>
                      </a:lnTo>
                      <a:lnTo>
                        <a:pt x="137" y="138"/>
                      </a:lnTo>
                      <a:lnTo>
                        <a:pt x="130" y="137"/>
                      </a:lnTo>
                      <a:lnTo>
                        <a:pt x="127" y="137"/>
                      </a:lnTo>
                    </a:path>
                  </a:pathLst>
                </a:custGeom>
                <a:noFill/>
                <a:ln w="12700">
                  <a:solidFill>
                    <a:srgbClr val="86786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56" name="Line 325">
                  <a:extLst>
                    <a:ext uri="{FF2B5EF4-FFF2-40B4-BE49-F238E27FC236}">
                      <a16:creationId xmlns:a16="http://schemas.microsoft.com/office/drawing/2014/main" id="{7B1AB2FE-2F08-C44F-A686-12BD8EBF5B57}"/>
                    </a:ext>
                  </a:extLst>
                </p:cNvPr>
                <p:cNvSpPr>
                  <a:spLocks noChangeShapeType="1"/>
                </p:cNvSpPr>
                <p:nvPr/>
              </p:nvSpPr>
              <p:spPr bwMode="auto">
                <a:xfrm>
                  <a:off x="3454" y="2525"/>
                  <a:ext cx="1" cy="1"/>
                </a:xfrm>
                <a:prstGeom prst="line">
                  <a:avLst/>
                </a:prstGeom>
                <a:noFill/>
                <a:ln w="1588">
                  <a:solidFill>
                    <a:srgbClr val="86786B"/>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5157" name="Freeform 326">
                  <a:extLst>
                    <a:ext uri="{FF2B5EF4-FFF2-40B4-BE49-F238E27FC236}">
                      <a16:creationId xmlns:a16="http://schemas.microsoft.com/office/drawing/2014/main" id="{4175F8E4-F33A-5240-AF03-92BA33F59F48}"/>
                    </a:ext>
                  </a:extLst>
                </p:cNvPr>
                <p:cNvSpPr>
                  <a:spLocks/>
                </p:cNvSpPr>
                <p:nvPr/>
              </p:nvSpPr>
              <p:spPr bwMode="auto">
                <a:xfrm>
                  <a:off x="3284" y="2401"/>
                  <a:ext cx="166" cy="119"/>
                </a:xfrm>
                <a:custGeom>
                  <a:avLst/>
                  <a:gdLst>
                    <a:gd name="T0" fmla="*/ 166 w 166"/>
                    <a:gd name="T1" fmla="*/ 119 h 119"/>
                    <a:gd name="T2" fmla="*/ 163 w 166"/>
                    <a:gd name="T3" fmla="*/ 119 h 119"/>
                    <a:gd name="T4" fmla="*/ 155 w 166"/>
                    <a:gd name="T5" fmla="*/ 117 h 119"/>
                    <a:gd name="T6" fmla="*/ 142 w 166"/>
                    <a:gd name="T7" fmla="*/ 114 h 119"/>
                    <a:gd name="T8" fmla="*/ 126 w 166"/>
                    <a:gd name="T9" fmla="*/ 109 h 119"/>
                    <a:gd name="T10" fmla="*/ 107 w 166"/>
                    <a:gd name="T11" fmla="*/ 101 h 119"/>
                    <a:gd name="T12" fmla="*/ 86 w 166"/>
                    <a:gd name="T13" fmla="*/ 90 h 119"/>
                    <a:gd name="T14" fmla="*/ 64 w 166"/>
                    <a:gd name="T15" fmla="*/ 75 h 119"/>
                    <a:gd name="T16" fmla="*/ 41 w 166"/>
                    <a:gd name="T17" fmla="*/ 55 h 119"/>
                    <a:gd name="T18" fmla="*/ 20 w 166"/>
                    <a:gd name="T19" fmla="*/ 31 h 119"/>
                    <a:gd name="T20" fmla="*/ 0 w 166"/>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 h="119">
                      <a:moveTo>
                        <a:pt x="166" y="119"/>
                      </a:moveTo>
                      <a:lnTo>
                        <a:pt x="163" y="119"/>
                      </a:lnTo>
                      <a:lnTo>
                        <a:pt x="155" y="117"/>
                      </a:lnTo>
                      <a:lnTo>
                        <a:pt x="142" y="114"/>
                      </a:lnTo>
                      <a:lnTo>
                        <a:pt x="126" y="109"/>
                      </a:lnTo>
                      <a:lnTo>
                        <a:pt x="107" y="101"/>
                      </a:lnTo>
                      <a:lnTo>
                        <a:pt x="86" y="90"/>
                      </a:lnTo>
                      <a:lnTo>
                        <a:pt x="64" y="75"/>
                      </a:lnTo>
                      <a:lnTo>
                        <a:pt x="41" y="55"/>
                      </a:lnTo>
                      <a:lnTo>
                        <a:pt x="20" y="31"/>
                      </a:lnTo>
                      <a:lnTo>
                        <a:pt x="0" y="0"/>
                      </a:lnTo>
                    </a:path>
                  </a:pathLst>
                </a:custGeom>
                <a:noFill/>
                <a:ln w="12700">
                  <a:solidFill>
                    <a:srgbClr val="86786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58" name="Line 327">
                  <a:extLst>
                    <a:ext uri="{FF2B5EF4-FFF2-40B4-BE49-F238E27FC236}">
                      <a16:creationId xmlns:a16="http://schemas.microsoft.com/office/drawing/2014/main" id="{F3F8A90D-0638-844A-BC0D-5EE927AE4AA4}"/>
                    </a:ext>
                  </a:extLst>
                </p:cNvPr>
                <p:cNvSpPr>
                  <a:spLocks noChangeShapeType="1"/>
                </p:cNvSpPr>
                <p:nvPr/>
              </p:nvSpPr>
              <p:spPr bwMode="auto">
                <a:xfrm>
                  <a:off x="2737" y="2134"/>
                  <a:ext cx="18" cy="8"/>
                </a:xfrm>
                <a:prstGeom prst="line">
                  <a:avLst/>
                </a:prstGeom>
                <a:noFill/>
                <a:ln w="6350">
                  <a:solidFill>
                    <a:srgbClr val="4D3F34"/>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45099" name="Text Box 328">
                <a:extLst>
                  <a:ext uri="{FF2B5EF4-FFF2-40B4-BE49-F238E27FC236}">
                    <a16:creationId xmlns:a16="http://schemas.microsoft.com/office/drawing/2014/main" id="{2144866B-CE58-6B40-A87A-F0F948791AE7}"/>
                  </a:ext>
                </a:extLst>
              </p:cNvPr>
              <p:cNvSpPr txBox="1">
                <a:spLocks noChangeArrowheads="1"/>
              </p:cNvSpPr>
              <p:nvPr/>
            </p:nvSpPr>
            <p:spPr bwMode="auto">
              <a:xfrm>
                <a:off x="2628" y="2723"/>
                <a:ext cx="10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Times New Roman" panose="02020603050405020304" pitchFamily="18" charset="0"/>
                  </a:rPr>
                  <a:t>Mouse healthy</a:t>
                </a:r>
              </a:p>
            </p:txBody>
          </p:sp>
        </p:grpSp>
      </p:grpSp>
      <p:grpSp>
        <p:nvGrpSpPr>
          <p:cNvPr id="7497" name="Group 329">
            <a:extLst>
              <a:ext uri="{FF2B5EF4-FFF2-40B4-BE49-F238E27FC236}">
                <a16:creationId xmlns:a16="http://schemas.microsoft.com/office/drawing/2014/main" id="{287F0BEF-141F-2C4A-9474-F8B39F5F7D14}"/>
              </a:ext>
            </a:extLst>
          </p:cNvPr>
          <p:cNvGrpSpPr>
            <a:grpSpLocks/>
          </p:cNvGrpSpPr>
          <p:nvPr/>
        </p:nvGrpSpPr>
        <p:grpSpPr bwMode="auto">
          <a:xfrm>
            <a:off x="6110288" y="1358900"/>
            <a:ext cx="2563812" cy="1862138"/>
            <a:chOff x="3543" y="377"/>
            <a:chExt cx="1615" cy="1173"/>
          </a:xfrm>
        </p:grpSpPr>
        <p:sp>
          <p:nvSpPr>
            <p:cNvPr id="45067" name="Rectangle 330">
              <a:extLst>
                <a:ext uri="{FF2B5EF4-FFF2-40B4-BE49-F238E27FC236}">
                  <a16:creationId xmlns:a16="http://schemas.microsoft.com/office/drawing/2014/main" id="{7E12B609-FC50-7F46-937A-ED8F3A4A8918}"/>
                </a:ext>
              </a:extLst>
            </p:cNvPr>
            <p:cNvSpPr>
              <a:spLocks noChangeArrowheads="1"/>
            </p:cNvSpPr>
            <p:nvPr/>
          </p:nvSpPr>
          <p:spPr bwMode="auto">
            <a:xfrm>
              <a:off x="4318" y="543"/>
              <a:ext cx="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Times New Roman" panose="02020603050405020304" pitchFamily="18" charset="0"/>
                </a:rPr>
                <a:t>+</a:t>
              </a:r>
            </a:p>
          </p:txBody>
        </p:sp>
        <p:grpSp>
          <p:nvGrpSpPr>
            <p:cNvPr id="45068" name="Group 331">
              <a:extLst>
                <a:ext uri="{FF2B5EF4-FFF2-40B4-BE49-F238E27FC236}">
                  <a16:creationId xmlns:a16="http://schemas.microsoft.com/office/drawing/2014/main" id="{7870CF9C-2ABD-7846-A57D-5305F7713ED3}"/>
                </a:ext>
              </a:extLst>
            </p:cNvPr>
            <p:cNvGrpSpPr>
              <a:grpSpLocks/>
            </p:cNvGrpSpPr>
            <p:nvPr/>
          </p:nvGrpSpPr>
          <p:grpSpPr bwMode="auto">
            <a:xfrm>
              <a:off x="3543" y="377"/>
              <a:ext cx="836" cy="1000"/>
              <a:chOff x="3543" y="377"/>
              <a:chExt cx="836" cy="1000"/>
            </a:xfrm>
          </p:grpSpPr>
          <p:grpSp>
            <p:nvGrpSpPr>
              <p:cNvPr id="45086" name="Group 332">
                <a:extLst>
                  <a:ext uri="{FF2B5EF4-FFF2-40B4-BE49-F238E27FC236}">
                    <a16:creationId xmlns:a16="http://schemas.microsoft.com/office/drawing/2014/main" id="{58FAE667-37CE-B644-B0C7-5B8BD22B47F8}"/>
                  </a:ext>
                </a:extLst>
              </p:cNvPr>
              <p:cNvGrpSpPr>
                <a:grpSpLocks/>
              </p:cNvGrpSpPr>
              <p:nvPr/>
            </p:nvGrpSpPr>
            <p:grpSpPr bwMode="auto">
              <a:xfrm>
                <a:off x="3722" y="377"/>
                <a:ext cx="522" cy="388"/>
                <a:chOff x="3722" y="377"/>
                <a:chExt cx="522" cy="388"/>
              </a:xfrm>
            </p:grpSpPr>
            <p:sp>
              <p:nvSpPr>
                <p:cNvPr id="45088" name="Freeform 333">
                  <a:extLst>
                    <a:ext uri="{FF2B5EF4-FFF2-40B4-BE49-F238E27FC236}">
                      <a16:creationId xmlns:a16="http://schemas.microsoft.com/office/drawing/2014/main" id="{53A4BA42-8DED-984F-A77A-ED69E11D5D1F}"/>
                    </a:ext>
                  </a:extLst>
                </p:cNvPr>
                <p:cNvSpPr>
                  <a:spLocks/>
                </p:cNvSpPr>
                <p:nvPr/>
              </p:nvSpPr>
              <p:spPr bwMode="auto">
                <a:xfrm>
                  <a:off x="3738" y="377"/>
                  <a:ext cx="108" cy="106"/>
                </a:xfrm>
                <a:custGeom>
                  <a:avLst/>
                  <a:gdLst>
                    <a:gd name="T0" fmla="*/ 24 w 108"/>
                    <a:gd name="T1" fmla="*/ 14 h 106"/>
                    <a:gd name="T2" fmla="*/ 16 w 108"/>
                    <a:gd name="T3" fmla="*/ 18 h 106"/>
                    <a:gd name="T4" fmla="*/ 17 w 108"/>
                    <a:gd name="T5" fmla="*/ 26 h 106"/>
                    <a:gd name="T6" fmla="*/ 24 w 108"/>
                    <a:gd name="T7" fmla="*/ 31 h 106"/>
                    <a:gd name="T8" fmla="*/ 15 w 108"/>
                    <a:gd name="T9" fmla="*/ 32 h 106"/>
                    <a:gd name="T10" fmla="*/ 9 w 108"/>
                    <a:gd name="T11" fmla="*/ 39 h 106"/>
                    <a:gd name="T12" fmla="*/ 8 w 108"/>
                    <a:gd name="T13" fmla="*/ 49 h 106"/>
                    <a:gd name="T14" fmla="*/ 9 w 108"/>
                    <a:gd name="T15" fmla="*/ 49 h 106"/>
                    <a:gd name="T16" fmla="*/ 9 w 108"/>
                    <a:gd name="T17" fmla="*/ 51 h 106"/>
                    <a:gd name="T18" fmla="*/ 4 w 108"/>
                    <a:gd name="T19" fmla="*/ 56 h 106"/>
                    <a:gd name="T20" fmla="*/ 0 w 108"/>
                    <a:gd name="T21" fmla="*/ 65 h 106"/>
                    <a:gd name="T22" fmla="*/ 5 w 108"/>
                    <a:gd name="T23" fmla="*/ 65 h 106"/>
                    <a:gd name="T24" fmla="*/ 7 w 108"/>
                    <a:gd name="T25" fmla="*/ 77 h 106"/>
                    <a:gd name="T26" fmla="*/ 16 w 108"/>
                    <a:gd name="T27" fmla="*/ 82 h 106"/>
                    <a:gd name="T28" fmla="*/ 28 w 108"/>
                    <a:gd name="T29" fmla="*/ 81 h 106"/>
                    <a:gd name="T30" fmla="*/ 28 w 108"/>
                    <a:gd name="T31" fmla="*/ 77 h 106"/>
                    <a:gd name="T32" fmla="*/ 28 w 108"/>
                    <a:gd name="T33" fmla="*/ 85 h 106"/>
                    <a:gd name="T34" fmla="*/ 30 w 108"/>
                    <a:gd name="T35" fmla="*/ 92 h 106"/>
                    <a:gd name="T36" fmla="*/ 33 w 108"/>
                    <a:gd name="T37" fmla="*/ 98 h 106"/>
                    <a:gd name="T38" fmla="*/ 45 w 108"/>
                    <a:gd name="T39" fmla="*/ 89 h 106"/>
                    <a:gd name="T40" fmla="*/ 47 w 108"/>
                    <a:gd name="T41" fmla="*/ 89 h 106"/>
                    <a:gd name="T42" fmla="*/ 48 w 108"/>
                    <a:gd name="T43" fmla="*/ 91 h 106"/>
                    <a:gd name="T44" fmla="*/ 49 w 108"/>
                    <a:gd name="T45" fmla="*/ 97 h 106"/>
                    <a:gd name="T46" fmla="*/ 59 w 108"/>
                    <a:gd name="T47" fmla="*/ 105 h 106"/>
                    <a:gd name="T48" fmla="*/ 63 w 108"/>
                    <a:gd name="T49" fmla="*/ 106 h 106"/>
                    <a:gd name="T50" fmla="*/ 69 w 108"/>
                    <a:gd name="T51" fmla="*/ 100 h 106"/>
                    <a:gd name="T52" fmla="*/ 73 w 108"/>
                    <a:gd name="T53" fmla="*/ 88 h 106"/>
                    <a:gd name="T54" fmla="*/ 64 w 108"/>
                    <a:gd name="T55" fmla="*/ 78 h 106"/>
                    <a:gd name="T56" fmla="*/ 76 w 108"/>
                    <a:gd name="T57" fmla="*/ 85 h 106"/>
                    <a:gd name="T58" fmla="*/ 85 w 108"/>
                    <a:gd name="T59" fmla="*/ 80 h 106"/>
                    <a:gd name="T60" fmla="*/ 85 w 108"/>
                    <a:gd name="T61" fmla="*/ 68 h 106"/>
                    <a:gd name="T62" fmla="*/ 99 w 108"/>
                    <a:gd name="T63" fmla="*/ 82 h 106"/>
                    <a:gd name="T64" fmla="*/ 104 w 108"/>
                    <a:gd name="T65" fmla="*/ 77 h 106"/>
                    <a:gd name="T66" fmla="*/ 108 w 108"/>
                    <a:gd name="T67" fmla="*/ 68 h 106"/>
                    <a:gd name="T68" fmla="*/ 107 w 108"/>
                    <a:gd name="T69" fmla="*/ 54 h 106"/>
                    <a:gd name="T70" fmla="*/ 86 w 108"/>
                    <a:gd name="T71" fmla="*/ 43 h 106"/>
                    <a:gd name="T72" fmla="*/ 99 w 108"/>
                    <a:gd name="T73" fmla="*/ 40 h 106"/>
                    <a:gd name="T74" fmla="*/ 104 w 108"/>
                    <a:gd name="T75" fmla="*/ 32 h 106"/>
                    <a:gd name="T76" fmla="*/ 102 w 108"/>
                    <a:gd name="T77" fmla="*/ 27 h 106"/>
                    <a:gd name="T78" fmla="*/ 92 w 108"/>
                    <a:gd name="T79" fmla="*/ 21 h 106"/>
                    <a:gd name="T80" fmla="*/ 81 w 108"/>
                    <a:gd name="T81" fmla="*/ 22 h 106"/>
                    <a:gd name="T82" fmla="*/ 72 w 108"/>
                    <a:gd name="T83" fmla="*/ 15 h 106"/>
                    <a:gd name="T84" fmla="*/ 64 w 108"/>
                    <a:gd name="T85" fmla="*/ 3 h 106"/>
                    <a:gd name="T86" fmla="*/ 47 w 108"/>
                    <a:gd name="T87" fmla="*/ 7 h 106"/>
                    <a:gd name="T88" fmla="*/ 31 w 108"/>
                    <a:gd name="T89" fmla="*/ 0 h 106"/>
                    <a:gd name="T90" fmla="*/ 23 w 108"/>
                    <a:gd name="T91" fmla="*/ 1 h 106"/>
                    <a:gd name="T92" fmla="*/ 23 w 108"/>
                    <a:gd name="T93" fmla="*/ 7 h 106"/>
                    <a:gd name="T94" fmla="*/ 25 w 108"/>
                    <a:gd name="T95" fmla="*/ 14 h 106"/>
                    <a:gd name="T96" fmla="*/ 32 w 108"/>
                    <a:gd name="T97" fmla="*/ 24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8" h="106">
                      <a:moveTo>
                        <a:pt x="31" y="22"/>
                      </a:moveTo>
                      <a:lnTo>
                        <a:pt x="27" y="17"/>
                      </a:lnTo>
                      <a:lnTo>
                        <a:pt x="24" y="14"/>
                      </a:lnTo>
                      <a:lnTo>
                        <a:pt x="19" y="15"/>
                      </a:lnTo>
                      <a:lnTo>
                        <a:pt x="16" y="18"/>
                      </a:lnTo>
                      <a:lnTo>
                        <a:pt x="16" y="22"/>
                      </a:lnTo>
                      <a:lnTo>
                        <a:pt x="17" y="26"/>
                      </a:lnTo>
                      <a:lnTo>
                        <a:pt x="19" y="28"/>
                      </a:lnTo>
                      <a:lnTo>
                        <a:pt x="22" y="29"/>
                      </a:lnTo>
                      <a:lnTo>
                        <a:pt x="24" y="31"/>
                      </a:lnTo>
                      <a:lnTo>
                        <a:pt x="19" y="31"/>
                      </a:lnTo>
                      <a:lnTo>
                        <a:pt x="15" y="32"/>
                      </a:lnTo>
                      <a:lnTo>
                        <a:pt x="12" y="35"/>
                      </a:lnTo>
                      <a:lnTo>
                        <a:pt x="9" y="39"/>
                      </a:lnTo>
                      <a:lnTo>
                        <a:pt x="7" y="44"/>
                      </a:lnTo>
                      <a:lnTo>
                        <a:pt x="8" y="49"/>
                      </a:lnTo>
                      <a:lnTo>
                        <a:pt x="9" y="49"/>
                      </a:lnTo>
                      <a:lnTo>
                        <a:pt x="9" y="50"/>
                      </a:lnTo>
                      <a:lnTo>
                        <a:pt x="9" y="51"/>
                      </a:lnTo>
                      <a:lnTo>
                        <a:pt x="8" y="52"/>
                      </a:lnTo>
                      <a:lnTo>
                        <a:pt x="4" y="56"/>
                      </a:lnTo>
                      <a:lnTo>
                        <a:pt x="1" y="60"/>
                      </a:lnTo>
                      <a:lnTo>
                        <a:pt x="0" y="65"/>
                      </a:lnTo>
                      <a:lnTo>
                        <a:pt x="2" y="66"/>
                      </a:lnTo>
                      <a:lnTo>
                        <a:pt x="4" y="65"/>
                      </a:lnTo>
                      <a:lnTo>
                        <a:pt x="5" y="65"/>
                      </a:lnTo>
                      <a:lnTo>
                        <a:pt x="6" y="72"/>
                      </a:lnTo>
                      <a:lnTo>
                        <a:pt x="7" y="77"/>
                      </a:lnTo>
                      <a:lnTo>
                        <a:pt x="11" y="81"/>
                      </a:lnTo>
                      <a:lnTo>
                        <a:pt x="16" y="82"/>
                      </a:lnTo>
                      <a:lnTo>
                        <a:pt x="22" y="82"/>
                      </a:lnTo>
                      <a:lnTo>
                        <a:pt x="28" y="81"/>
                      </a:lnTo>
                      <a:lnTo>
                        <a:pt x="28" y="80"/>
                      </a:lnTo>
                      <a:lnTo>
                        <a:pt x="28" y="79"/>
                      </a:lnTo>
                      <a:lnTo>
                        <a:pt x="28" y="77"/>
                      </a:lnTo>
                      <a:lnTo>
                        <a:pt x="28" y="81"/>
                      </a:lnTo>
                      <a:lnTo>
                        <a:pt x="28" y="85"/>
                      </a:lnTo>
                      <a:lnTo>
                        <a:pt x="30" y="89"/>
                      </a:lnTo>
                      <a:lnTo>
                        <a:pt x="30" y="92"/>
                      </a:lnTo>
                      <a:lnTo>
                        <a:pt x="31" y="95"/>
                      </a:lnTo>
                      <a:lnTo>
                        <a:pt x="33" y="98"/>
                      </a:lnTo>
                      <a:lnTo>
                        <a:pt x="38" y="97"/>
                      </a:lnTo>
                      <a:lnTo>
                        <a:pt x="42" y="93"/>
                      </a:lnTo>
                      <a:lnTo>
                        <a:pt x="45" y="89"/>
                      </a:lnTo>
                      <a:lnTo>
                        <a:pt x="46" y="89"/>
                      </a:lnTo>
                      <a:lnTo>
                        <a:pt x="47" y="89"/>
                      </a:lnTo>
                      <a:lnTo>
                        <a:pt x="48" y="88"/>
                      </a:lnTo>
                      <a:lnTo>
                        <a:pt x="48" y="91"/>
                      </a:lnTo>
                      <a:lnTo>
                        <a:pt x="48" y="93"/>
                      </a:lnTo>
                      <a:lnTo>
                        <a:pt x="49" y="97"/>
                      </a:lnTo>
                      <a:lnTo>
                        <a:pt x="51" y="100"/>
                      </a:lnTo>
                      <a:lnTo>
                        <a:pt x="55" y="103"/>
                      </a:lnTo>
                      <a:lnTo>
                        <a:pt x="59" y="105"/>
                      </a:lnTo>
                      <a:lnTo>
                        <a:pt x="61" y="106"/>
                      </a:lnTo>
                      <a:lnTo>
                        <a:pt x="63" y="106"/>
                      </a:lnTo>
                      <a:lnTo>
                        <a:pt x="65" y="105"/>
                      </a:lnTo>
                      <a:lnTo>
                        <a:pt x="69" y="100"/>
                      </a:lnTo>
                      <a:lnTo>
                        <a:pt x="72" y="94"/>
                      </a:lnTo>
                      <a:lnTo>
                        <a:pt x="73" y="88"/>
                      </a:lnTo>
                      <a:lnTo>
                        <a:pt x="70" y="84"/>
                      </a:lnTo>
                      <a:lnTo>
                        <a:pt x="67" y="81"/>
                      </a:lnTo>
                      <a:lnTo>
                        <a:pt x="64" y="78"/>
                      </a:lnTo>
                      <a:lnTo>
                        <a:pt x="70" y="81"/>
                      </a:lnTo>
                      <a:lnTo>
                        <a:pt x="76" y="85"/>
                      </a:lnTo>
                      <a:lnTo>
                        <a:pt x="83" y="84"/>
                      </a:lnTo>
                      <a:lnTo>
                        <a:pt x="85" y="80"/>
                      </a:lnTo>
                      <a:lnTo>
                        <a:pt x="86" y="74"/>
                      </a:lnTo>
                      <a:lnTo>
                        <a:pt x="85" y="68"/>
                      </a:lnTo>
                      <a:lnTo>
                        <a:pt x="87" y="75"/>
                      </a:lnTo>
                      <a:lnTo>
                        <a:pt x="91" y="81"/>
                      </a:lnTo>
                      <a:lnTo>
                        <a:pt x="99" y="82"/>
                      </a:lnTo>
                      <a:lnTo>
                        <a:pt x="102" y="80"/>
                      </a:lnTo>
                      <a:lnTo>
                        <a:pt x="104" y="77"/>
                      </a:lnTo>
                      <a:lnTo>
                        <a:pt x="106" y="74"/>
                      </a:lnTo>
                      <a:lnTo>
                        <a:pt x="108" y="68"/>
                      </a:lnTo>
                      <a:lnTo>
                        <a:pt x="108" y="61"/>
                      </a:lnTo>
                      <a:lnTo>
                        <a:pt x="107" y="54"/>
                      </a:lnTo>
                      <a:lnTo>
                        <a:pt x="103" y="48"/>
                      </a:lnTo>
                      <a:lnTo>
                        <a:pt x="94" y="45"/>
                      </a:lnTo>
                      <a:lnTo>
                        <a:pt x="86" y="43"/>
                      </a:lnTo>
                      <a:lnTo>
                        <a:pt x="92" y="41"/>
                      </a:lnTo>
                      <a:lnTo>
                        <a:pt x="99" y="40"/>
                      </a:lnTo>
                      <a:lnTo>
                        <a:pt x="104" y="35"/>
                      </a:lnTo>
                      <a:lnTo>
                        <a:pt x="104" y="32"/>
                      </a:lnTo>
                      <a:lnTo>
                        <a:pt x="104" y="30"/>
                      </a:lnTo>
                      <a:lnTo>
                        <a:pt x="102" y="27"/>
                      </a:lnTo>
                      <a:lnTo>
                        <a:pt x="99" y="25"/>
                      </a:lnTo>
                      <a:lnTo>
                        <a:pt x="96" y="22"/>
                      </a:lnTo>
                      <a:lnTo>
                        <a:pt x="92" y="21"/>
                      </a:lnTo>
                      <a:lnTo>
                        <a:pt x="87" y="21"/>
                      </a:lnTo>
                      <a:lnTo>
                        <a:pt x="81" y="22"/>
                      </a:lnTo>
                      <a:lnTo>
                        <a:pt x="77" y="22"/>
                      </a:lnTo>
                      <a:lnTo>
                        <a:pt x="72" y="15"/>
                      </a:lnTo>
                      <a:lnTo>
                        <a:pt x="69" y="8"/>
                      </a:lnTo>
                      <a:lnTo>
                        <a:pt x="64" y="3"/>
                      </a:lnTo>
                      <a:lnTo>
                        <a:pt x="58" y="1"/>
                      </a:lnTo>
                      <a:lnTo>
                        <a:pt x="52" y="2"/>
                      </a:lnTo>
                      <a:lnTo>
                        <a:pt x="47" y="7"/>
                      </a:lnTo>
                      <a:lnTo>
                        <a:pt x="39" y="4"/>
                      </a:lnTo>
                      <a:lnTo>
                        <a:pt x="31" y="0"/>
                      </a:lnTo>
                      <a:lnTo>
                        <a:pt x="24" y="0"/>
                      </a:lnTo>
                      <a:lnTo>
                        <a:pt x="23" y="1"/>
                      </a:lnTo>
                      <a:lnTo>
                        <a:pt x="23" y="4"/>
                      </a:lnTo>
                      <a:lnTo>
                        <a:pt x="23" y="7"/>
                      </a:lnTo>
                      <a:lnTo>
                        <a:pt x="24" y="9"/>
                      </a:lnTo>
                      <a:lnTo>
                        <a:pt x="24" y="12"/>
                      </a:lnTo>
                      <a:lnTo>
                        <a:pt x="25" y="14"/>
                      </a:lnTo>
                      <a:lnTo>
                        <a:pt x="28" y="20"/>
                      </a:lnTo>
                      <a:lnTo>
                        <a:pt x="32" y="24"/>
                      </a:lnTo>
                      <a:lnTo>
                        <a:pt x="37" y="26"/>
                      </a:lnTo>
                      <a:lnTo>
                        <a:pt x="31" y="22"/>
                      </a:lnTo>
                      <a:close/>
                    </a:path>
                  </a:pathLst>
                </a:custGeom>
                <a:solidFill>
                  <a:srgbClr val="FCD8DC"/>
                </a:solidFill>
                <a:ln w="12700" cmpd="sng">
                  <a:solidFill>
                    <a:srgbClr val="6C6661"/>
                  </a:solidFill>
                  <a:round/>
                  <a:headEnd/>
                  <a:tailEnd/>
                </a:ln>
              </p:spPr>
              <p:txBody>
                <a:bodyPr/>
                <a:lstStyle/>
                <a:p>
                  <a:endParaRPr lang="tr-TR"/>
                </a:p>
              </p:txBody>
            </p:sp>
            <p:sp>
              <p:nvSpPr>
                <p:cNvPr id="45089" name="Freeform 334">
                  <a:extLst>
                    <a:ext uri="{FF2B5EF4-FFF2-40B4-BE49-F238E27FC236}">
                      <a16:creationId xmlns:a16="http://schemas.microsoft.com/office/drawing/2014/main" id="{594CC6A9-DB16-6544-BE1A-969ED5094279}"/>
                    </a:ext>
                  </a:extLst>
                </p:cNvPr>
                <p:cNvSpPr>
                  <a:spLocks/>
                </p:cNvSpPr>
                <p:nvPr/>
              </p:nvSpPr>
              <p:spPr bwMode="auto">
                <a:xfrm>
                  <a:off x="4082" y="418"/>
                  <a:ext cx="108" cy="106"/>
                </a:xfrm>
                <a:custGeom>
                  <a:avLst/>
                  <a:gdLst>
                    <a:gd name="T0" fmla="*/ 23 w 108"/>
                    <a:gd name="T1" fmla="*/ 14 h 106"/>
                    <a:gd name="T2" fmla="*/ 16 w 108"/>
                    <a:gd name="T3" fmla="*/ 19 h 106"/>
                    <a:gd name="T4" fmla="*/ 17 w 108"/>
                    <a:gd name="T5" fmla="*/ 26 h 106"/>
                    <a:gd name="T6" fmla="*/ 24 w 108"/>
                    <a:gd name="T7" fmla="*/ 32 h 106"/>
                    <a:gd name="T8" fmla="*/ 15 w 108"/>
                    <a:gd name="T9" fmla="*/ 33 h 106"/>
                    <a:gd name="T10" fmla="*/ 9 w 108"/>
                    <a:gd name="T11" fmla="*/ 40 h 106"/>
                    <a:gd name="T12" fmla="*/ 8 w 108"/>
                    <a:gd name="T13" fmla="*/ 49 h 106"/>
                    <a:gd name="T14" fmla="*/ 9 w 108"/>
                    <a:gd name="T15" fmla="*/ 49 h 106"/>
                    <a:gd name="T16" fmla="*/ 9 w 108"/>
                    <a:gd name="T17" fmla="*/ 52 h 106"/>
                    <a:gd name="T18" fmla="*/ 4 w 108"/>
                    <a:gd name="T19" fmla="*/ 56 h 106"/>
                    <a:gd name="T20" fmla="*/ 0 w 108"/>
                    <a:gd name="T21" fmla="*/ 65 h 106"/>
                    <a:gd name="T22" fmla="*/ 5 w 108"/>
                    <a:gd name="T23" fmla="*/ 66 h 106"/>
                    <a:gd name="T24" fmla="*/ 7 w 108"/>
                    <a:gd name="T25" fmla="*/ 78 h 106"/>
                    <a:gd name="T26" fmla="*/ 16 w 108"/>
                    <a:gd name="T27" fmla="*/ 82 h 106"/>
                    <a:gd name="T28" fmla="*/ 28 w 108"/>
                    <a:gd name="T29" fmla="*/ 81 h 106"/>
                    <a:gd name="T30" fmla="*/ 28 w 108"/>
                    <a:gd name="T31" fmla="*/ 78 h 106"/>
                    <a:gd name="T32" fmla="*/ 28 w 108"/>
                    <a:gd name="T33" fmla="*/ 86 h 106"/>
                    <a:gd name="T34" fmla="*/ 30 w 108"/>
                    <a:gd name="T35" fmla="*/ 93 h 106"/>
                    <a:gd name="T36" fmla="*/ 33 w 108"/>
                    <a:gd name="T37" fmla="*/ 98 h 106"/>
                    <a:gd name="T38" fmla="*/ 45 w 108"/>
                    <a:gd name="T39" fmla="*/ 89 h 106"/>
                    <a:gd name="T40" fmla="*/ 47 w 108"/>
                    <a:gd name="T41" fmla="*/ 89 h 106"/>
                    <a:gd name="T42" fmla="*/ 48 w 108"/>
                    <a:gd name="T43" fmla="*/ 91 h 106"/>
                    <a:gd name="T44" fmla="*/ 49 w 108"/>
                    <a:gd name="T45" fmla="*/ 97 h 106"/>
                    <a:gd name="T46" fmla="*/ 59 w 108"/>
                    <a:gd name="T47" fmla="*/ 106 h 106"/>
                    <a:gd name="T48" fmla="*/ 63 w 108"/>
                    <a:gd name="T49" fmla="*/ 106 h 106"/>
                    <a:gd name="T50" fmla="*/ 69 w 108"/>
                    <a:gd name="T51" fmla="*/ 100 h 106"/>
                    <a:gd name="T52" fmla="*/ 73 w 108"/>
                    <a:gd name="T53" fmla="*/ 88 h 106"/>
                    <a:gd name="T54" fmla="*/ 63 w 108"/>
                    <a:gd name="T55" fmla="*/ 78 h 106"/>
                    <a:gd name="T56" fmla="*/ 76 w 108"/>
                    <a:gd name="T57" fmla="*/ 86 h 106"/>
                    <a:gd name="T58" fmla="*/ 85 w 108"/>
                    <a:gd name="T59" fmla="*/ 80 h 106"/>
                    <a:gd name="T60" fmla="*/ 84 w 108"/>
                    <a:gd name="T61" fmla="*/ 68 h 106"/>
                    <a:gd name="T62" fmla="*/ 99 w 108"/>
                    <a:gd name="T63" fmla="*/ 82 h 106"/>
                    <a:gd name="T64" fmla="*/ 104 w 108"/>
                    <a:gd name="T65" fmla="*/ 77 h 106"/>
                    <a:gd name="T66" fmla="*/ 108 w 108"/>
                    <a:gd name="T67" fmla="*/ 68 h 106"/>
                    <a:gd name="T68" fmla="*/ 107 w 108"/>
                    <a:gd name="T69" fmla="*/ 55 h 106"/>
                    <a:gd name="T70" fmla="*/ 86 w 108"/>
                    <a:gd name="T71" fmla="*/ 44 h 106"/>
                    <a:gd name="T72" fmla="*/ 98 w 108"/>
                    <a:gd name="T73" fmla="*/ 40 h 106"/>
                    <a:gd name="T74" fmla="*/ 104 w 108"/>
                    <a:gd name="T75" fmla="*/ 33 h 106"/>
                    <a:gd name="T76" fmla="*/ 101 w 108"/>
                    <a:gd name="T77" fmla="*/ 27 h 106"/>
                    <a:gd name="T78" fmla="*/ 92 w 108"/>
                    <a:gd name="T79" fmla="*/ 21 h 106"/>
                    <a:gd name="T80" fmla="*/ 81 w 108"/>
                    <a:gd name="T81" fmla="*/ 22 h 106"/>
                    <a:gd name="T82" fmla="*/ 72 w 108"/>
                    <a:gd name="T83" fmla="*/ 16 h 106"/>
                    <a:gd name="T84" fmla="*/ 64 w 108"/>
                    <a:gd name="T85" fmla="*/ 3 h 106"/>
                    <a:gd name="T86" fmla="*/ 47 w 108"/>
                    <a:gd name="T87" fmla="*/ 8 h 106"/>
                    <a:gd name="T88" fmla="*/ 32 w 108"/>
                    <a:gd name="T89" fmla="*/ 0 h 106"/>
                    <a:gd name="T90" fmla="*/ 23 w 108"/>
                    <a:gd name="T91" fmla="*/ 2 h 106"/>
                    <a:gd name="T92" fmla="*/ 23 w 108"/>
                    <a:gd name="T93" fmla="*/ 7 h 106"/>
                    <a:gd name="T94" fmla="*/ 24 w 108"/>
                    <a:gd name="T95" fmla="*/ 15 h 106"/>
                    <a:gd name="T96" fmla="*/ 32 w 108"/>
                    <a:gd name="T97" fmla="*/ 24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8" h="106">
                      <a:moveTo>
                        <a:pt x="31" y="22"/>
                      </a:moveTo>
                      <a:lnTo>
                        <a:pt x="27" y="18"/>
                      </a:lnTo>
                      <a:lnTo>
                        <a:pt x="23" y="14"/>
                      </a:lnTo>
                      <a:lnTo>
                        <a:pt x="19" y="15"/>
                      </a:lnTo>
                      <a:lnTo>
                        <a:pt x="16" y="19"/>
                      </a:lnTo>
                      <a:lnTo>
                        <a:pt x="16" y="23"/>
                      </a:lnTo>
                      <a:lnTo>
                        <a:pt x="17" y="26"/>
                      </a:lnTo>
                      <a:lnTo>
                        <a:pt x="19" y="28"/>
                      </a:lnTo>
                      <a:lnTo>
                        <a:pt x="21" y="30"/>
                      </a:lnTo>
                      <a:lnTo>
                        <a:pt x="24" y="32"/>
                      </a:lnTo>
                      <a:lnTo>
                        <a:pt x="19" y="32"/>
                      </a:lnTo>
                      <a:lnTo>
                        <a:pt x="15" y="33"/>
                      </a:lnTo>
                      <a:lnTo>
                        <a:pt x="12" y="36"/>
                      </a:lnTo>
                      <a:lnTo>
                        <a:pt x="9" y="40"/>
                      </a:lnTo>
                      <a:lnTo>
                        <a:pt x="6" y="44"/>
                      </a:lnTo>
                      <a:lnTo>
                        <a:pt x="8" y="49"/>
                      </a:lnTo>
                      <a:lnTo>
                        <a:pt x="9" y="49"/>
                      </a:lnTo>
                      <a:lnTo>
                        <a:pt x="9" y="51"/>
                      </a:lnTo>
                      <a:lnTo>
                        <a:pt x="9" y="52"/>
                      </a:lnTo>
                      <a:lnTo>
                        <a:pt x="8" y="53"/>
                      </a:lnTo>
                      <a:lnTo>
                        <a:pt x="4" y="56"/>
                      </a:lnTo>
                      <a:lnTo>
                        <a:pt x="1" y="60"/>
                      </a:lnTo>
                      <a:lnTo>
                        <a:pt x="0" y="65"/>
                      </a:lnTo>
                      <a:lnTo>
                        <a:pt x="2" y="66"/>
                      </a:lnTo>
                      <a:lnTo>
                        <a:pt x="4" y="65"/>
                      </a:lnTo>
                      <a:lnTo>
                        <a:pt x="5" y="66"/>
                      </a:lnTo>
                      <a:lnTo>
                        <a:pt x="6" y="72"/>
                      </a:lnTo>
                      <a:lnTo>
                        <a:pt x="7" y="78"/>
                      </a:lnTo>
                      <a:lnTo>
                        <a:pt x="11" y="81"/>
                      </a:lnTo>
                      <a:lnTo>
                        <a:pt x="16" y="82"/>
                      </a:lnTo>
                      <a:lnTo>
                        <a:pt x="22" y="82"/>
                      </a:lnTo>
                      <a:lnTo>
                        <a:pt x="28" y="81"/>
                      </a:lnTo>
                      <a:lnTo>
                        <a:pt x="28" y="80"/>
                      </a:lnTo>
                      <a:lnTo>
                        <a:pt x="28" y="79"/>
                      </a:lnTo>
                      <a:lnTo>
                        <a:pt x="28" y="78"/>
                      </a:lnTo>
                      <a:lnTo>
                        <a:pt x="28" y="82"/>
                      </a:lnTo>
                      <a:lnTo>
                        <a:pt x="28" y="86"/>
                      </a:lnTo>
                      <a:lnTo>
                        <a:pt x="30" y="89"/>
                      </a:lnTo>
                      <a:lnTo>
                        <a:pt x="30" y="93"/>
                      </a:lnTo>
                      <a:lnTo>
                        <a:pt x="31" y="96"/>
                      </a:lnTo>
                      <a:lnTo>
                        <a:pt x="33" y="98"/>
                      </a:lnTo>
                      <a:lnTo>
                        <a:pt x="38" y="98"/>
                      </a:lnTo>
                      <a:lnTo>
                        <a:pt x="42" y="94"/>
                      </a:lnTo>
                      <a:lnTo>
                        <a:pt x="45" y="89"/>
                      </a:lnTo>
                      <a:lnTo>
                        <a:pt x="46" y="89"/>
                      </a:lnTo>
                      <a:lnTo>
                        <a:pt x="47" y="89"/>
                      </a:lnTo>
                      <a:lnTo>
                        <a:pt x="48" y="88"/>
                      </a:lnTo>
                      <a:lnTo>
                        <a:pt x="48" y="91"/>
                      </a:lnTo>
                      <a:lnTo>
                        <a:pt x="48" y="94"/>
                      </a:lnTo>
                      <a:lnTo>
                        <a:pt x="49" y="97"/>
                      </a:lnTo>
                      <a:lnTo>
                        <a:pt x="51" y="101"/>
                      </a:lnTo>
                      <a:lnTo>
                        <a:pt x="55" y="103"/>
                      </a:lnTo>
                      <a:lnTo>
                        <a:pt x="59" y="106"/>
                      </a:lnTo>
                      <a:lnTo>
                        <a:pt x="61" y="106"/>
                      </a:lnTo>
                      <a:lnTo>
                        <a:pt x="63" y="106"/>
                      </a:lnTo>
                      <a:lnTo>
                        <a:pt x="64" y="105"/>
                      </a:lnTo>
                      <a:lnTo>
                        <a:pt x="69" y="100"/>
                      </a:lnTo>
                      <a:lnTo>
                        <a:pt x="72" y="95"/>
                      </a:lnTo>
                      <a:lnTo>
                        <a:pt x="73" y="88"/>
                      </a:lnTo>
                      <a:lnTo>
                        <a:pt x="70" y="84"/>
                      </a:lnTo>
                      <a:lnTo>
                        <a:pt x="67" y="81"/>
                      </a:lnTo>
                      <a:lnTo>
                        <a:pt x="63" y="78"/>
                      </a:lnTo>
                      <a:lnTo>
                        <a:pt x="70" y="82"/>
                      </a:lnTo>
                      <a:lnTo>
                        <a:pt x="76" y="86"/>
                      </a:lnTo>
                      <a:lnTo>
                        <a:pt x="82" y="85"/>
                      </a:lnTo>
                      <a:lnTo>
                        <a:pt x="85" y="80"/>
                      </a:lnTo>
                      <a:lnTo>
                        <a:pt x="86" y="74"/>
                      </a:lnTo>
                      <a:lnTo>
                        <a:pt x="84" y="68"/>
                      </a:lnTo>
                      <a:lnTo>
                        <a:pt x="87" y="76"/>
                      </a:lnTo>
                      <a:lnTo>
                        <a:pt x="91" y="81"/>
                      </a:lnTo>
                      <a:lnTo>
                        <a:pt x="99" y="82"/>
                      </a:lnTo>
                      <a:lnTo>
                        <a:pt x="102" y="80"/>
                      </a:lnTo>
                      <a:lnTo>
                        <a:pt x="104" y="77"/>
                      </a:lnTo>
                      <a:lnTo>
                        <a:pt x="106" y="75"/>
                      </a:lnTo>
                      <a:lnTo>
                        <a:pt x="108" y="68"/>
                      </a:lnTo>
                      <a:lnTo>
                        <a:pt x="108" y="62"/>
                      </a:lnTo>
                      <a:lnTo>
                        <a:pt x="107" y="55"/>
                      </a:lnTo>
                      <a:lnTo>
                        <a:pt x="102" y="48"/>
                      </a:lnTo>
                      <a:lnTo>
                        <a:pt x="95" y="46"/>
                      </a:lnTo>
                      <a:lnTo>
                        <a:pt x="86" y="44"/>
                      </a:lnTo>
                      <a:lnTo>
                        <a:pt x="92" y="42"/>
                      </a:lnTo>
                      <a:lnTo>
                        <a:pt x="98" y="40"/>
                      </a:lnTo>
                      <a:lnTo>
                        <a:pt x="103" y="36"/>
                      </a:lnTo>
                      <a:lnTo>
                        <a:pt x="104" y="33"/>
                      </a:lnTo>
                      <a:lnTo>
                        <a:pt x="103" y="30"/>
                      </a:lnTo>
                      <a:lnTo>
                        <a:pt x="101" y="27"/>
                      </a:lnTo>
                      <a:lnTo>
                        <a:pt x="98" y="25"/>
                      </a:lnTo>
                      <a:lnTo>
                        <a:pt x="96" y="23"/>
                      </a:lnTo>
                      <a:lnTo>
                        <a:pt x="92" y="21"/>
                      </a:lnTo>
                      <a:lnTo>
                        <a:pt x="87" y="21"/>
                      </a:lnTo>
                      <a:lnTo>
                        <a:pt x="81" y="22"/>
                      </a:lnTo>
                      <a:lnTo>
                        <a:pt x="77" y="22"/>
                      </a:lnTo>
                      <a:lnTo>
                        <a:pt x="72" y="16"/>
                      </a:lnTo>
                      <a:lnTo>
                        <a:pt x="69" y="8"/>
                      </a:lnTo>
                      <a:lnTo>
                        <a:pt x="64" y="3"/>
                      </a:lnTo>
                      <a:lnTo>
                        <a:pt x="58" y="1"/>
                      </a:lnTo>
                      <a:lnTo>
                        <a:pt x="52" y="3"/>
                      </a:lnTo>
                      <a:lnTo>
                        <a:pt x="47" y="8"/>
                      </a:lnTo>
                      <a:lnTo>
                        <a:pt x="39" y="5"/>
                      </a:lnTo>
                      <a:lnTo>
                        <a:pt x="32" y="0"/>
                      </a:lnTo>
                      <a:lnTo>
                        <a:pt x="24" y="0"/>
                      </a:lnTo>
                      <a:lnTo>
                        <a:pt x="23" y="2"/>
                      </a:lnTo>
                      <a:lnTo>
                        <a:pt x="22" y="4"/>
                      </a:lnTo>
                      <a:lnTo>
                        <a:pt x="23" y="7"/>
                      </a:lnTo>
                      <a:lnTo>
                        <a:pt x="24" y="9"/>
                      </a:lnTo>
                      <a:lnTo>
                        <a:pt x="24" y="12"/>
                      </a:lnTo>
                      <a:lnTo>
                        <a:pt x="24" y="15"/>
                      </a:lnTo>
                      <a:lnTo>
                        <a:pt x="28" y="20"/>
                      </a:lnTo>
                      <a:lnTo>
                        <a:pt x="32" y="24"/>
                      </a:lnTo>
                      <a:lnTo>
                        <a:pt x="37" y="26"/>
                      </a:lnTo>
                      <a:lnTo>
                        <a:pt x="31" y="22"/>
                      </a:lnTo>
                      <a:close/>
                    </a:path>
                  </a:pathLst>
                </a:custGeom>
                <a:solidFill>
                  <a:srgbClr val="FCD8DC"/>
                </a:solidFill>
                <a:ln w="12700" cmpd="sng">
                  <a:solidFill>
                    <a:srgbClr val="6C6661"/>
                  </a:solidFill>
                  <a:round/>
                  <a:headEnd/>
                  <a:tailEnd/>
                </a:ln>
              </p:spPr>
              <p:txBody>
                <a:bodyPr/>
                <a:lstStyle/>
                <a:p>
                  <a:endParaRPr lang="tr-TR"/>
                </a:p>
              </p:txBody>
            </p:sp>
            <p:sp>
              <p:nvSpPr>
                <p:cNvPr id="45090" name="Freeform 335">
                  <a:extLst>
                    <a:ext uri="{FF2B5EF4-FFF2-40B4-BE49-F238E27FC236}">
                      <a16:creationId xmlns:a16="http://schemas.microsoft.com/office/drawing/2014/main" id="{23764B11-97A7-6B4B-A7C5-D8D920C9CE63}"/>
                    </a:ext>
                  </a:extLst>
                </p:cNvPr>
                <p:cNvSpPr>
                  <a:spLocks/>
                </p:cNvSpPr>
                <p:nvPr/>
              </p:nvSpPr>
              <p:spPr bwMode="auto">
                <a:xfrm>
                  <a:off x="3989" y="528"/>
                  <a:ext cx="112" cy="102"/>
                </a:xfrm>
                <a:custGeom>
                  <a:avLst/>
                  <a:gdLst>
                    <a:gd name="T0" fmla="*/ 102 w 112"/>
                    <a:gd name="T1" fmla="*/ 58 h 102"/>
                    <a:gd name="T2" fmla="*/ 105 w 112"/>
                    <a:gd name="T3" fmla="*/ 51 h 102"/>
                    <a:gd name="T4" fmla="*/ 99 w 112"/>
                    <a:gd name="T5" fmla="*/ 46 h 102"/>
                    <a:gd name="T6" fmla="*/ 90 w 112"/>
                    <a:gd name="T7" fmla="*/ 46 h 102"/>
                    <a:gd name="T8" fmla="*/ 96 w 112"/>
                    <a:gd name="T9" fmla="*/ 39 h 102"/>
                    <a:gd name="T10" fmla="*/ 96 w 112"/>
                    <a:gd name="T11" fmla="*/ 30 h 102"/>
                    <a:gd name="T12" fmla="*/ 90 w 112"/>
                    <a:gd name="T13" fmla="*/ 22 h 102"/>
                    <a:gd name="T14" fmla="*/ 89 w 112"/>
                    <a:gd name="T15" fmla="*/ 23 h 102"/>
                    <a:gd name="T16" fmla="*/ 88 w 112"/>
                    <a:gd name="T17" fmla="*/ 20 h 102"/>
                    <a:gd name="T18" fmla="*/ 89 w 112"/>
                    <a:gd name="T19" fmla="*/ 14 h 102"/>
                    <a:gd name="T20" fmla="*/ 85 w 112"/>
                    <a:gd name="T21" fmla="*/ 6 h 102"/>
                    <a:gd name="T22" fmla="*/ 82 w 112"/>
                    <a:gd name="T23" fmla="*/ 8 h 102"/>
                    <a:gd name="T24" fmla="*/ 72 w 112"/>
                    <a:gd name="T25" fmla="*/ 1 h 102"/>
                    <a:gd name="T26" fmla="*/ 62 w 112"/>
                    <a:gd name="T27" fmla="*/ 4 h 102"/>
                    <a:gd name="T28" fmla="*/ 54 w 112"/>
                    <a:gd name="T29" fmla="*/ 12 h 102"/>
                    <a:gd name="T30" fmla="*/ 57 w 112"/>
                    <a:gd name="T31" fmla="*/ 15 h 102"/>
                    <a:gd name="T32" fmla="*/ 51 w 112"/>
                    <a:gd name="T33" fmla="*/ 9 h 102"/>
                    <a:gd name="T34" fmla="*/ 45 w 112"/>
                    <a:gd name="T35" fmla="*/ 5 h 102"/>
                    <a:gd name="T36" fmla="*/ 39 w 112"/>
                    <a:gd name="T37" fmla="*/ 4 h 102"/>
                    <a:gd name="T38" fmla="*/ 36 w 112"/>
                    <a:gd name="T39" fmla="*/ 18 h 102"/>
                    <a:gd name="T40" fmla="*/ 35 w 112"/>
                    <a:gd name="T41" fmla="*/ 19 h 102"/>
                    <a:gd name="T42" fmla="*/ 33 w 112"/>
                    <a:gd name="T43" fmla="*/ 18 h 102"/>
                    <a:gd name="T44" fmla="*/ 28 w 112"/>
                    <a:gd name="T45" fmla="*/ 15 h 102"/>
                    <a:gd name="T46" fmla="*/ 14 w 112"/>
                    <a:gd name="T47" fmla="*/ 15 h 102"/>
                    <a:gd name="T48" fmla="*/ 11 w 112"/>
                    <a:gd name="T49" fmla="*/ 18 h 102"/>
                    <a:gd name="T50" fmla="*/ 11 w 112"/>
                    <a:gd name="T51" fmla="*/ 26 h 102"/>
                    <a:gd name="T52" fmla="*/ 16 w 112"/>
                    <a:gd name="T53" fmla="*/ 37 h 102"/>
                    <a:gd name="T54" fmla="*/ 30 w 112"/>
                    <a:gd name="T55" fmla="*/ 38 h 102"/>
                    <a:gd name="T56" fmla="*/ 15 w 112"/>
                    <a:gd name="T57" fmla="*/ 41 h 102"/>
                    <a:gd name="T58" fmla="*/ 13 w 112"/>
                    <a:gd name="T59" fmla="*/ 52 h 102"/>
                    <a:gd name="T60" fmla="*/ 21 w 112"/>
                    <a:gd name="T61" fmla="*/ 60 h 102"/>
                    <a:gd name="T62" fmla="*/ 1 w 112"/>
                    <a:gd name="T63" fmla="*/ 59 h 102"/>
                    <a:gd name="T64" fmla="*/ 0 w 112"/>
                    <a:gd name="T65" fmla="*/ 67 h 102"/>
                    <a:gd name="T66" fmla="*/ 4 w 112"/>
                    <a:gd name="T67" fmla="*/ 76 h 102"/>
                    <a:gd name="T68" fmla="*/ 14 w 112"/>
                    <a:gd name="T69" fmla="*/ 85 h 102"/>
                    <a:gd name="T70" fmla="*/ 36 w 112"/>
                    <a:gd name="T71" fmla="*/ 79 h 102"/>
                    <a:gd name="T72" fmla="*/ 30 w 112"/>
                    <a:gd name="T73" fmla="*/ 91 h 102"/>
                    <a:gd name="T74" fmla="*/ 30 w 112"/>
                    <a:gd name="T75" fmla="*/ 99 h 102"/>
                    <a:gd name="T76" fmla="*/ 36 w 112"/>
                    <a:gd name="T77" fmla="*/ 102 h 102"/>
                    <a:gd name="T78" fmla="*/ 47 w 112"/>
                    <a:gd name="T79" fmla="*/ 100 h 102"/>
                    <a:gd name="T80" fmla="*/ 55 w 112"/>
                    <a:gd name="T81" fmla="*/ 92 h 102"/>
                    <a:gd name="T82" fmla="*/ 66 w 112"/>
                    <a:gd name="T83" fmla="*/ 90 h 102"/>
                    <a:gd name="T84" fmla="*/ 80 w 112"/>
                    <a:gd name="T85" fmla="*/ 94 h 102"/>
                    <a:gd name="T86" fmla="*/ 89 w 112"/>
                    <a:gd name="T87" fmla="*/ 79 h 102"/>
                    <a:gd name="T88" fmla="*/ 106 w 112"/>
                    <a:gd name="T89" fmla="*/ 74 h 102"/>
                    <a:gd name="T90" fmla="*/ 111 w 112"/>
                    <a:gd name="T91" fmla="*/ 68 h 102"/>
                    <a:gd name="T92" fmla="*/ 108 w 112"/>
                    <a:gd name="T93" fmla="*/ 64 h 102"/>
                    <a:gd name="T94" fmla="*/ 101 w 112"/>
                    <a:gd name="T95" fmla="*/ 59 h 102"/>
                    <a:gd name="T96" fmla="*/ 89 w 112"/>
                    <a:gd name="T97" fmla="*/ 57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02">
                      <a:moveTo>
                        <a:pt x="92" y="58"/>
                      </a:moveTo>
                      <a:lnTo>
                        <a:pt x="97" y="58"/>
                      </a:lnTo>
                      <a:lnTo>
                        <a:pt x="102" y="58"/>
                      </a:lnTo>
                      <a:lnTo>
                        <a:pt x="105" y="55"/>
                      </a:lnTo>
                      <a:lnTo>
                        <a:pt x="105" y="51"/>
                      </a:lnTo>
                      <a:lnTo>
                        <a:pt x="102" y="48"/>
                      </a:lnTo>
                      <a:lnTo>
                        <a:pt x="99" y="46"/>
                      </a:lnTo>
                      <a:lnTo>
                        <a:pt x="96" y="46"/>
                      </a:lnTo>
                      <a:lnTo>
                        <a:pt x="93" y="46"/>
                      </a:lnTo>
                      <a:lnTo>
                        <a:pt x="90" y="46"/>
                      </a:lnTo>
                      <a:lnTo>
                        <a:pt x="93" y="43"/>
                      </a:lnTo>
                      <a:lnTo>
                        <a:pt x="96" y="39"/>
                      </a:lnTo>
                      <a:lnTo>
                        <a:pt x="97" y="35"/>
                      </a:lnTo>
                      <a:lnTo>
                        <a:pt x="96" y="30"/>
                      </a:lnTo>
                      <a:lnTo>
                        <a:pt x="94" y="25"/>
                      </a:lnTo>
                      <a:lnTo>
                        <a:pt x="90" y="22"/>
                      </a:lnTo>
                      <a:lnTo>
                        <a:pt x="89" y="23"/>
                      </a:lnTo>
                      <a:lnTo>
                        <a:pt x="88" y="22"/>
                      </a:lnTo>
                      <a:lnTo>
                        <a:pt x="88" y="20"/>
                      </a:lnTo>
                      <a:lnTo>
                        <a:pt x="88" y="19"/>
                      </a:lnTo>
                      <a:lnTo>
                        <a:pt x="89" y="14"/>
                      </a:lnTo>
                      <a:lnTo>
                        <a:pt x="88" y="10"/>
                      </a:lnTo>
                      <a:lnTo>
                        <a:pt x="85" y="6"/>
                      </a:lnTo>
                      <a:lnTo>
                        <a:pt x="83" y="6"/>
                      </a:lnTo>
                      <a:lnTo>
                        <a:pt x="82" y="8"/>
                      </a:lnTo>
                      <a:lnTo>
                        <a:pt x="76" y="4"/>
                      </a:lnTo>
                      <a:lnTo>
                        <a:pt x="72" y="1"/>
                      </a:lnTo>
                      <a:lnTo>
                        <a:pt x="67" y="0"/>
                      </a:lnTo>
                      <a:lnTo>
                        <a:pt x="62" y="4"/>
                      </a:lnTo>
                      <a:lnTo>
                        <a:pt x="57" y="7"/>
                      </a:lnTo>
                      <a:lnTo>
                        <a:pt x="54" y="12"/>
                      </a:lnTo>
                      <a:lnTo>
                        <a:pt x="55" y="13"/>
                      </a:lnTo>
                      <a:lnTo>
                        <a:pt x="56" y="14"/>
                      </a:lnTo>
                      <a:lnTo>
                        <a:pt x="57" y="15"/>
                      </a:lnTo>
                      <a:lnTo>
                        <a:pt x="54" y="12"/>
                      </a:lnTo>
                      <a:lnTo>
                        <a:pt x="51" y="9"/>
                      </a:lnTo>
                      <a:lnTo>
                        <a:pt x="47" y="7"/>
                      </a:lnTo>
                      <a:lnTo>
                        <a:pt x="45" y="5"/>
                      </a:lnTo>
                      <a:lnTo>
                        <a:pt x="42" y="4"/>
                      </a:lnTo>
                      <a:lnTo>
                        <a:pt x="39" y="4"/>
                      </a:lnTo>
                      <a:lnTo>
                        <a:pt x="35" y="7"/>
                      </a:lnTo>
                      <a:lnTo>
                        <a:pt x="35" y="12"/>
                      </a:lnTo>
                      <a:lnTo>
                        <a:pt x="36" y="18"/>
                      </a:lnTo>
                      <a:lnTo>
                        <a:pt x="35" y="18"/>
                      </a:lnTo>
                      <a:lnTo>
                        <a:pt x="35" y="19"/>
                      </a:lnTo>
                      <a:lnTo>
                        <a:pt x="34" y="20"/>
                      </a:lnTo>
                      <a:lnTo>
                        <a:pt x="33" y="18"/>
                      </a:lnTo>
                      <a:lnTo>
                        <a:pt x="30" y="17"/>
                      </a:lnTo>
                      <a:lnTo>
                        <a:pt x="28" y="15"/>
                      </a:lnTo>
                      <a:lnTo>
                        <a:pt x="24" y="14"/>
                      </a:lnTo>
                      <a:lnTo>
                        <a:pt x="19" y="14"/>
                      </a:lnTo>
                      <a:lnTo>
                        <a:pt x="14" y="15"/>
                      </a:lnTo>
                      <a:lnTo>
                        <a:pt x="13" y="16"/>
                      </a:lnTo>
                      <a:lnTo>
                        <a:pt x="11" y="18"/>
                      </a:lnTo>
                      <a:lnTo>
                        <a:pt x="11" y="19"/>
                      </a:lnTo>
                      <a:lnTo>
                        <a:pt x="11" y="26"/>
                      </a:lnTo>
                      <a:lnTo>
                        <a:pt x="12" y="33"/>
                      </a:lnTo>
                      <a:lnTo>
                        <a:pt x="16" y="37"/>
                      </a:lnTo>
                      <a:lnTo>
                        <a:pt x="20" y="38"/>
                      </a:lnTo>
                      <a:lnTo>
                        <a:pt x="25" y="39"/>
                      </a:lnTo>
                      <a:lnTo>
                        <a:pt x="30" y="38"/>
                      </a:lnTo>
                      <a:lnTo>
                        <a:pt x="23" y="40"/>
                      </a:lnTo>
                      <a:lnTo>
                        <a:pt x="15" y="41"/>
                      </a:lnTo>
                      <a:lnTo>
                        <a:pt x="11" y="47"/>
                      </a:lnTo>
                      <a:lnTo>
                        <a:pt x="13" y="52"/>
                      </a:lnTo>
                      <a:lnTo>
                        <a:pt x="16" y="56"/>
                      </a:lnTo>
                      <a:lnTo>
                        <a:pt x="21" y="60"/>
                      </a:lnTo>
                      <a:lnTo>
                        <a:pt x="14" y="56"/>
                      </a:lnTo>
                      <a:lnTo>
                        <a:pt x="7" y="55"/>
                      </a:lnTo>
                      <a:lnTo>
                        <a:pt x="1" y="59"/>
                      </a:lnTo>
                      <a:lnTo>
                        <a:pt x="0" y="63"/>
                      </a:lnTo>
                      <a:lnTo>
                        <a:pt x="0" y="67"/>
                      </a:lnTo>
                      <a:lnTo>
                        <a:pt x="1" y="70"/>
                      </a:lnTo>
                      <a:lnTo>
                        <a:pt x="4" y="76"/>
                      </a:lnTo>
                      <a:lnTo>
                        <a:pt x="9" y="80"/>
                      </a:lnTo>
                      <a:lnTo>
                        <a:pt x="14" y="85"/>
                      </a:lnTo>
                      <a:lnTo>
                        <a:pt x="21" y="87"/>
                      </a:lnTo>
                      <a:lnTo>
                        <a:pt x="29" y="84"/>
                      </a:lnTo>
                      <a:lnTo>
                        <a:pt x="36" y="79"/>
                      </a:lnTo>
                      <a:lnTo>
                        <a:pt x="33" y="85"/>
                      </a:lnTo>
                      <a:lnTo>
                        <a:pt x="30" y="91"/>
                      </a:lnTo>
                      <a:lnTo>
                        <a:pt x="29" y="97"/>
                      </a:lnTo>
                      <a:lnTo>
                        <a:pt x="30" y="99"/>
                      </a:lnTo>
                      <a:lnTo>
                        <a:pt x="33" y="101"/>
                      </a:lnTo>
                      <a:lnTo>
                        <a:pt x="36" y="102"/>
                      </a:lnTo>
                      <a:lnTo>
                        <a:pt x="40" y="102"/>
                      </a:lnTo>
                      <a:lnTo>
                        <a:pt x="44" y="101"/>
                      </a:lnTo>
                      <a:lnTo>
                        <a:pt x="47" y="100"/>
                      </a:lnTo>
                      <a:lnTo>
                        <a:pt x="51" y="96"/>
                      </a:lnTo>
                      <a:lnTo>
                        <a:pt x="55" y="92"/>
                      </a:lnTo>
                      <a:lnTo>
                        <a:pt x="58" y="89"/>
                      </a:lnTo>
                      <a:lnTo>
                        <a:pt x="66" y="90"/>
                      </a:lnTo>
                      <a:lnTo>
                        <a:pt x="73" y="94"/>
                      </a:lnTo>
                      <a:lnTo>
                        <a:pt x="80" y="94"/>
                      </a:lnTo>
                      <a:lnTo>
                        <a:pt x="86" y="92"/>
                      </a:lnTo>
                      <a:lnTo>
                        <a:pt x="90" y="86"/>
                      </a:lnTo>
                      <a:lnTo>
                        <a:pt x="89" y="79"/>
                      </a:lnTo>
                      <a:lnTo>
                        <a:pt x="97" y="76"/>
                      </a:lnTo>
                      <a:lnTo>
                        <a:pt x="106" y="74"/>
                      </a:lnTo>
                      <a:lnTo>
                        <a:pt x="112" y="69"/>
                      </a:lnTo>
                      <a:lnTo>
                        <a:pt x="111" y="68"/>
                      </a:lnTo>
                      <a:lnTo>
                        <a:pt x="110" y="66"/>
                      </a:lnTo>
                      <a:lnTo>
                        <a:pt x="108" y="64"/>
                      </a:lnTo>
                      <a:lnTo>
                        <a:pt x="106" y="63"/>
                      </a:lnTo>
                      <a:lnTo>
                        <a:pt x="104" y="60"/>
                      </a:lnTo>
                      <a:lnTo>
                        <a:pt x="101" y="59"/>
                      </a:lnTo>
                      <a:lnTo>
                        <a:pt x="95" y="57"/>
                      </a:lnTo>
                      <a:lnTo>
                        <a:pt x="89" y="57"/>
                      </a:lnTo>
                      <a:lnTo>
                        <a:pt x="84" y="59"/>
                      </a:lnTo>
                      <a:lnTo>
                        <a:pt x="92" y="58"/>
                      </a:lnTo>
                      <a:close/>
                    </a:path>
                  </a:pathLst>
                </a:custGeom>
                <a:solidFill>
                  <a:srgbClr val="FCD8DC"/>
                </a:solidFill>
                <a:ln w="12700" cmpd="sng">
                  <a:solidFill>
                    <a:srgbClr val="6C6661"/>
                  </a:solidFill>
                  <a:round/>
                  <a:headEnd/>
                  <a:tailEnd/>
                </a:ln>
              </p:spPr>
              <p:txBody>
                <a:bodyPr/>
                <a:lstStyle/>
                <a:p>
                  <a:endParaRPr lang="tr-TR"/>
                </a:p>
              </p:txBody>
            </p:sp>
            <p:sp>
              <p:nvSpPr>
                <p:cNvPr id="45091" name="Freeform 336">
                  <a:extLst>
                    <a:ext uri="{FF2B5EF4-FFF2-40B4-BE49-F238E27FC236}">
                      <a16:creationId xmlns:a16="http://schemas.microsoft.com/office/drawing/2014/main" id="{BE78339D-1F6E-FC46-8ACC-54CB1119CA24}"/>
                    </a:ext>
                  </a:extLst>
                </p:cNvPr>
                <p:cNvSpPr>
                  <a:spLocks/>
                </p:cNvSpPr>
                <p:nvPr/>
              </p:nvSpPr>
              <p:spPr bwMode="auto">
                <a:xfrm>
                  <a:off x="3722" y="564"/>
                  <a:ext cx="122" cy="95"/>
                </a:xfrm>
                <a:custGeom>
                  <a:avLst/>
                  <a:gdLst>
                    <a:gd name="T0" fmla="*/ 90 w 122"/>
                    <a:gd name="T1" fmla="*/ 5 h 95"/>
                    <a:gd name="T2" fmla="*/ 82 w 122"/>
                    <a:gd name="T3" fmla="*/ 1 h 95"/>
                    <a:gd name="T4" fmla="*/ 74 w 122"/>
                    <a:gd name="T5" fmla="*/ 4 h 95"/>
                    <a:gd name="T6" fmla="*/ 70 w 122"/>
                    <a:gd name="T7" fmla="*/ 12 h 95"/>
                    <a:gd name="T8" fmla="*/ 65 w 122"/>
                    <a:gd name="T9" fmla="*/ 4 h 95"/>
                    <a:gd name="T10" fmla="*/ 54 w 122"/>
                    <a:gd name="T11" fmla="*/ 1 h 95"/>
                    <a:gd name="T12" fmla="*/ 43 w 122"/>
                    <a:gd name="T13" fmla="*/ 4 h 95"/>
                    <a:gd name="T14" fmla="*/ 44 w 122"/>
                    <a:gd name="T15" fmla="*/ 5 h 95"/>
                    <a:gd name="T16" fmla="*/ 40 w 122"/>
                    <a:gd name="T17" fmla="*/ 5 h 95"/>
                    <a:gd name="T18" fmla="*/ 33 w 122"/>
                    <a:gd name="T19" fmla="*/ 3 h 95"/>
                    <a:gd name="T20" fmla="*/ 22 w 122"/>
                    <a:gd name="T21" fmla="*/ 3 h 95"/>
                    <a:gd name="T22" fmla="*/ 23 w 122"/>
                    <a:gd name="T23" fmla="*/ 8 h 95"/>
                    <a:gd name="T24" fmla="*/ 11 w 122"/>
                    <a:gd name="T25" fmla="*/ 13 h 95"/>
                    <a:gd name="T26" fmla="*/ 10 w 122"/>
                    <a:gd name="T27" fmla="*/ 22 h 95"/>
                    <a:gd name="T28" fmla="*/ 16 w 122"/>
                    <a:gd name="T29" fmla="*/ 32 h 95"/>
                    <a:gd name="T30" fmla="*/ 20 w 122"/>
                    <a:gd name="T31" fmla="*/ 31 h 95"/>
                    <a:gd name="T32" fmla="*/ 11 w 122"/>
                    <a:gd name="T33" fmla="*/ 34 h 95"/>
                    <a:gd name="T34" fmla="*/ 4 w 122"/>
                    <a:gd name="T35" fmla="*/ 38 h 95"/>
                    <a:gd name="T36" fmla="*/ 0 w 122"/>
                    <a:gd name="T37" fmla="*/ 42 h 95"/>
                    <a:gd name="T38" fmla="*/ 15 w 122"/>
                    <a:gd name="T39" fmla="*/ 50 h 95"/>
                    <a:gd name="T40" fmla="*/ 16 w 122"/>
                    <a:gd name="T41" fmla="*/ 51 h 95"/>
                    <a:gd name="T42" fmla="*/ 14 w 122"/>
                    <a:gd name="T43" fmla="*/ 52 h 95"/>
                    <a:gd name="T44" fmla="*/ 8 w 122"/>
                    <a:gd name="T45" fmla="*/ 55 h 95"/>
                    <a:gd name="T46" fmla="*/ 3 w 122"/>
                    <a:gd name="T47" fmla="*/ 67 h 95"/>
                    <a:gd name="T48" fmla="*/ 5 w 122"/>
                    <a:gd name="T49" fmla="*/ 71 h 95"/>
                    <a:gd name="T50" fmla="*/ 14 w 122"/>
                    <a:gd name="T51" fmla="*/ 73 h 95"/>
                    <a:gd name="T52" fmla="*/ 29 w 122"/>
                    <a:gd name="T53" fmla="*/ 72 h 95"/>
                    <a:gd name="T54" fmla="*/ 36 w 122"/>
                    <a:gd name="T55" fmla="*/ 61 h 95"/>
                    <a:gd name="T56" fmla="*/ 34 w 122"/>
                    <a:gd name="T57" fmla="*/ 74 h 95"/>
                    <a:gd name="T58" fmla="*/ 45 w 122"/>
                    <a:gd name="T59" fmla="*/ 80 h 95"/>
                    <a:gd name="T60" fmla="*/ 57 w 122"/>
                    <a:gd name="T61" fmla="*/ 75 h 95"/>
                    <a:gd name="T62" fmla="*/ 49 w 122"/>
                    <a:gd name="T63" fmla="*/ 92 h 95"/>
                    <a:gd name="T64" fmla="*/ 57 w 122"/>
                    <a:gd name="T65" fmla="*/ 95 h 95"/>
                    <a:gd name="T66" fmla="*/ 68 w 122"/>
                    <a:gd name="T67" fmla="*/ 95 h 95"/>
                    <a:gd name="T68" fmla="*/ 83 w 122"/>
                    <a:gd name="T69" fmla="*/ 89 h 95"/>
                    <a:gd name="T70" fmla="*/ 86 w 122"/>
                    <a:gd name="T71" fmla="*/ 68 h 95"/>
                    <a:gd name="T72" fmla="*/ 96 w 122"/>
                    <a:gd name="T73" fmla="*/ 77 h 95"/>
                    <a:gd name="T74" fmla="*/ 106 w 122"/>
                    <a:gd name="T75" fmla="*/ 80 h 95"/>
                    <a:gd name="T76" fmla="*/ 111 w 122"/>
                    <a:gd name="T77" fmla="*/ 75 h 95"/>
                    <a:gd name="T78" fmla="*/ 115 w 122"/>
                    <a:gd name="T79" fmla="*/ 66 h 95"/>
                    <a:gd name="T80" fmla="*/ 108 w 122"/>
                    <a:gd name="T81" fmla="*/ 56 h 95"/>
                    <a:gd name="T82" fmla="*/ 111 w 122"/>
                    <a:gd name="T83" fmla="*/ 46 h 95"/>
                    <a:gd name="T84" fmla="*/ 122 w 122"/>
                    <a:gd name="T85" fmla="*/ 35 h 95"/>
                    <a:gd name="T86" fmla="*/ 108 w 122"/>
                    <a:gd name="T87" fmla="*/ 23 h 95"/>
                    <a:gd name="T88" fmla="*/ 110 w 122"/>
                    <a:gd name="T89" fmla="*/ 7 h 95"/>
                    <a:gd name="T90" fmla="*/ 104 w 122"/>
                    <a:gd name="T91" fmla="*/ 0 h 95"/>
                    <a:gd name="T92" fmla="*/ 98 w 122"/>
                    <a:gd name="T93" fmla="*/ 2 h 95"/>
                    <a:gd name="T94" fmla="*/ 90 w 122"/>
                    <a:gd name="T95" fmla="*/ 6 h 95"/>
                    <a:gd name="T96" fmla="*/ 83 w 122"/>
                    <a:gd name="T97" fmla="*/ 16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2" h="95">
                      <a:moveTo>
                        <a:pt x="85" y="14"/>
                      </a:moveTo>
                      <a:lnTo>
                        <a:pt x="87" y="10"/>
                      </a:lnTo>
                      <a:lnTo>
                        <a:pt x="90" y="5"/>
                      </a:lnTo>
                      <a:lnTo>
                        <a:pt x="86" y="2"/>
                      </a:lnTo>
                      <a:lnTo>
                        <a:pt x="82" y="1"/>
                      </a:lnTo>
                      <a:lnTo>
                        <a:pt x="77" y="2"/>
                      </a:lnTo>
                      <a:lnTo>
                        <a:pt x="74" y="4"/>
                      </a:lnTo>
                      <a:lnTo>
                        <a:pt x="72" y="7"/>
                      </a:lnTo>
                      <a:lnTo>
                        <a:pt x="71" y="9"/>
                      </a:lnTo>
                      <a:lnTo>
                        <a:pt x="70" y="12"/>
                      </a:lnTo>
                      <a:lnTo>
                        <a:pt x="68" y="8"/>
                      </a:lnTo>
                      <a:lnTo>
                        <a:pt x="65" y="4"/>
                      </a:lnTo>
                      <a:lnTo>
                        <a:pt x="61" y="2"/>
                      </a:lnTo>
                      <a:lnTo>
                        <a:pt x="54" y="1"/>
                      </a:lnTo>
                      <a:lnTo>
                        <a:pt x="48" y="1"/>
                      </a:lnTo>
                      <a:lnTo>
                        <a:pt x="43" y="4"/>
                      </a:lnTo>
                      <a:lnTo>
                        <a:pt x="43" y="5"/>
                      </a:lnTo>
                      <a:lnTo>
                        <a:pt x="44" y="5"/>
                      </a:lnTo>
                      <a:lnTo>
                        <a:pt x="42" y="6"/>
                      </a:lnTo>
                      <a:lnTo>
                        <a:pt x="40" y="5"/>
                      </a:lnTo>
                      <a:lnTo>
                        <a:pt x="39" y="5"/>
                      </a:lnTo>
                      <a:lnTo>
                        <a:pt x="33" y="3"/>
                      </a:lnTo>
                      <a:lnTo>
                        <a:pt x="27" y="2"/>
                      </a:lnTo>
                      <a:lnTo>
                        <a:pt x="22" y="3"/>
                      </a:lnTo>
                      <a:lnTo>
                        <a:pt x="22" y="5"/>
                      </a:lnTo>
                      <a:lnTo>
                        <a:pt x="23" y="7"/>
                      </a:lnTo>
                      <a:lnTo>
                        <a:pt x="23" y="8"/>
                      </a:lnTo>
                      <a:lnTo>
                        <a:pt x="16" y="11"/>
                      </a:lnTo>
                      <a:lnTo>
                        <a:pt x="11" y="13"/>
                      </a:lnTo>
                      <a:lnTo>
                        <a:pt x="8" y="17"/>
                      </a:lnTo>
                      <a:lnTo>
                        <a:pt x="10" y="22"/>
                      </a:lnTo>
                      <a:lnTo>
                        <a:pt x="12" y="28"/>
                      </a:lnTo>
                      <a:lnTo>
                        <a:pt x="16" y="32"/>
                      </a:lnTo>
                      <a:lnTo>
                        <a:pt x="17" y="32"/>
                      </a:lnTo>
                      <a:lnTo>
                        <a:pt x="19" y="31"/>
                      </a:lnTo>
                      <a:lnTo>
                        <a:pt x="20" y="31"/>
                      </a:lnTo>
                      <a:lnTo>
                        <a:pt x="15" y="32"/>
                      </a:lnTo>
                      <a:lnTo>
                        <a:pt x="11" y="34"/>
                      </a:lnTo>
                      <a:lnTo>
                        <a:pt x="8" y="36"/>
                      </a:lnTo>
                      <a:lnTo>
                        <a:pt x="4" y="38"/>
                      </a:lnTo>
                      <a:lnTo>
                        <a:pt x="1" y="40"/>
                      </a:lnTo>
                      <a:lnTo>
                        <a:pt x="0" y="42"/>
                      </a:lnTo>
                      <a:lnTo>
                        <a:pt x="3" y="47"/>
                      </a:lnTo>
                      <a:lnTo>
                        <a:pt x="8" y="49"/>
                      </a:lnTo>
                      <a:lnTo>
                        <a:pt x="15" y="50"/>
                      </a:lnTo>
                      <a:lnTo>
                        <a:pt x="16" y="51"/>
                      </a:lnTo>
                      <a:lnTo>
                        <a:pt x="18" y="52"/>
                      </a:lnTo>
                      <a:lnTo>
                        <a:pt x="14" y="52"/>
                      </a:lnTo>
                      <a:lnTo>
                        <a:pt x="11" y="54"/>
                      </a:lnTo>
                      <a:lnTo>
                        <a:pt x="8" y="55"/>
                      </a:lnTo>
                      <a:lnTo>
                        <a:pt x="5" y="58"/>
                      </a:lnTo>
                      <a:lnTo>
                        <a:pt x="4" y="62"/>
                      </a:lnTo>
                      <a:lnTo>
                        <a:pt x="3" y="67"/>
                      </a:lnTo>
                      <a:lnTo>
                        <a:pt x="3" y="69"/>
                      </a:lnTo>
                      <a:lnTo>
                        <a:pt x="5" y="71"/>
                      </a:lnTo>
                      <a:lnTo>
                        <a:pt x="7" y="72"/>
                      </a:lnTo>
                      <a:lnTo>
                        <a:pt x="14" y="73"/>
                      </a:lnTo>
                      <a:lnTo>
                        <a:pt x="22" y="74"/>
                      </a:lnTo>
                      <a:lnTo>
                        <a:pt x="29" y="72"/>
                      </a:lnTo>
                      <a:lnTo>
                        <a:pt x="32" y="69"/>
                      </a:lnTo>
                      <a:lnTo>
                        <a:pt x="34" y="65"/>
                      </a:lnTo>
                      <a:lnTo>
                        <a:pt x="36" y="61"/>
                      </a:lnTo>
                      <a:lnTo>
                        <a:pt x="35" y="68"/>
                      </a:lnTo>
                      <a:lnTo>
                        <a:pt x="34" y="74"/>
                      </a:lnTo>
                      <a:lnTo>
                        <a:pt x="38" y="79"/>
                      </a:lnTo>
                      <a:lnTo>
                        <a:pt x="45" y="80"/>
                      </a:lnTo>
                      <a:lnTo>
                        <a:pt x="51" y="78"/>
                      </a:lnTo>
                      <a:lnTo>
                        <a:pt x="57" y="75"/>
                      </a:lnTo>
                      <a:lnTo>
                        <a:pt x="50" y="80"/>
                      </a:lnTo>
                      <a:lnTo>
                        <a:pt x="46" y="86"/>
                      </a:lnTo>
                      <a:lnTo>
                        <a:pt x="49" y="92"/>
                      </a:lnTo>
                      <a:lnTo>
                        <a:pt x="52" y="94"/>
                      </a:lnTo>
                      <a:lnTo>
                        <a:pt x="57" y="95"/>
                      </a:lnTo>
                      <a:lnTo>
                        <a:pt x="60" y="95"/>
                      </a:lnTo>
                      <a:lnTo>
                        <a:pt x="68" y="95"/>
                      </a:lnTo>
                      <a:lnTo>
                        <a:pt x="76" y="93"/>
                      </a:lnTo>
                      <a:lnTo>
                        <a:pt x="83" y="89"/>
                      </a:lnTo>
                      <a:lnTo>
                        <a:pt x="88" y="83"/>
                      </a:lnTo>
                      <a:lnTo>
                        <a:pt x="88" y="76"/>
                      </a:lnTo>
                      <a:lnTo>
                        <a:pt x="86" y="68"/>
                      </a:lnTo>
                      <a:lnTo>
                        <a:pt x="91" y="72"/>
                      </a:lnTo>
                      <a:lnTo>
                        <a:pt x="96" y="77"/>
                      </a:lnTo>
                      <a:lnTo>
                        <a:pt x="103" y="80"/>
                      </a:lnTo>
                      <a:lnTo>
                        <a:pt x="106" y="80"/>
                      </a:lnTo>
                      <a:lnTo>
                        <a:pt x="109" y="78"/>
                      </a:lnTo>
                      <a:lnTo>
                        <a:pt x="111" y="75"/>
                      </a:lnTo>
                      <a:lnTo>
                        <a:pt x="113" y="72"/>
                      </a:lnTo>
                      <a:lnTo>
                        <a:pt x="114" y="69"/>
                      </a:lnTo>
                      <a:lnTo>
                        <a:pt x="115" y="66"/>
                      </a:lnTo>
                      <a:lnTo>
                        <a:pt x="111" y="61"/>
                      </a:lnTo>
                      <a:lnTo>
                        <a:pt x="108" y="56"/>
                      </a:lnTo>
                      <a:lnTo>
                        <a:pt x="106" y="53"/>
                      </a:lnTo>
                      <a:lnTo>
                        <a:pt x="111" y="46"/>
                      </a:lnTo>
                      <a:lnTo>
                        <a:pt x="118" y="41"/>
                      </a:lnTo>
                      <a:lnTo>
                        <a:pt x="122" y="35"/>
                      </a:lnTo>
                      <a:lnTo>
                        <a:pt x="121" y="30"/>
                      </a:lnTo>
                      <a:lnTo>
                        <a:pt x="116" y="24"/>
                      </a:lnTo>
                      <a:lnTo>
                        <a:pt x="108" y="23"/>
                      </a:lnTo>
                      <a:lnTo>
                        <a:pt x="108" y="15"/>
                      </a:lnTo>
                      <a:lnTo>
                        <a:pt x="110" y="7"/>
                      </a:lnTo>
                      <a:lnTo>
                        <a:pt x="106" y="0"/>
                      </a:lnTo>
                      <a:lnTo>
                        <a:pt x="104" y="0"/>
                      </a:lnTo>
                      <a:lnTo>
                        <a:pt x="101" y="1"/>
                      </a:lnTo>
                      <a:lnTo>
                        <a:pt x="98" y="2"/>
                      </a:lnTo>
                      <a:lnTo>
                        <a:pt x="96" y="4"/>
                      </a:lnTo>
                      <a:lnTo>
                        <a:pt x="92" y="5"/>
                      </a:lnTo>
                      <a:lnTo>
                        <a:pt x="90" y="6"/>
                      </a:lnTo>
                      <a:lnTo>
                        <a:pt x="86" y="11"/>
                      </a:lnTo>
                      <a:lnTo>
                        <a:pt x="83" y="16"/>
                      </a:lnTo>
                      <a:lnTo>
                        <a:pt x="83" y="21"/>
                      </a:lnTo>
                      <a:lnTo>
                        <a:pt x="85" y="14"/>
                      </a:lnTo>
                      <a:close/>
                    </a:path>
                  </a:pathLst>
                </a:custGeom>
                <a:solidFill>
                  <a:srgbClr val="FCD8DC"/>
                </a:solidFill>
                <a:ln w="12700" cmpd="sng">
                  <a:solidFill>
                    <a:srgbClr val="6C6661"/>
                  </a:solidFill>
                  <a:round/>
                  <a:headEnd/>
                  <a:tailEnd/>
                </a:ln>
              </p:spPr>
              <p:txBody>
                <a:bodyPr/>
                <a:lstStyle/>
                <a:p>
                  <a:endParaRPr lang="tr-TR"/>
                </a:p>
              </p:txBody>
            </p:sp>
            <p:sp>
              <p:nvSpPr>
                <p:cNvPr id="45092" name="Freeform 337">
                  <a:extLst>
                    <a:ext uri="{FF2B5EF4-FFF2-40B4-BE49-F238E27FC236}">
                      <a16:creationId xmlns:a16="http://schemas.microsoft.com/office/drawing/2014/main" id="{30208838-D2F5-BD46-95C2-7CD713844113}"/>
                    </a:ext>
                  </a:extLst>
                </p:cNvPr>
                <p:cNvSpPr>
                  <a:spLocks/>
                </p:cNvSpPr>
                <p:nvPr/>
              </p:nvSpPr>
              <p:spPr bwMode="auto">
                <a:xfrm>
                  <a:off x="4007" y="670"/>
                  <a:ext cx="123" cy="95"/>
                </a:xfrm>
                <a:custGeom>
                  <a:avLst/>
                  <a:gdLst>
                    <a:gd name="T0" fmla="*/ 91 w 123"/>
                    <a:gd name="T1" fmla="*/ 5 h 95"/>
                    <a:gd name="T2" fmla="*/ 83 w 123"/>
                    <a:gd name="T3" fmla="*/ 0 h 95"/>
                    <a:gd name="T4" fmla="*/ 75 w 123"/>
                    <a:gd name="T5" fmla="*/ 4 h 95"/>
                    <a:gd name="T6" fmla="*/ 71 w 123"/>
                    <a:gd name="T7" fmla="*/ 11 h 95"/>
                    <a:gd name="T8" fmla="*/ 66 w 123"/>
                    <a:gd name="T9" fmla="*/ 4 h 95"/>
                    <a:gd name="T10" fmla="*/ 55 w 123"/>
                    <a:gd name="T11" fmla="*/ 1 h 95"/>
                    <a:gd name="T12" fmla="*/ 44 w 123"/>
                    <a:gd name="T13" fmla="*/ 3 h 95"/>
                    <a:gd name="T14" fmla="*/ 45 w 123"/>
                    <a:gd name="T15" fmla="*/ 5 h 95"/>
                    <a:gd name="T16" fmla="*/ 41 w 123"/>
                    <a:gd name="T17" fmla="*/ 5 h 95"/>
                    <a:gd name="T18" fmla="*/ 34 w 123"/>
                    <a:gd name="T19" fmla="*/ 2 h 95"/>
                    <a:gd name="T20" fmla="*/ 23 w 123"/>
                    <a:gd name="T21" fmla="*/ 3 h 95"/>
                    <a:gd name="T22" fmla="*/ 24 w 123"/>
                    <a:gd name="T23" fmla="*/ 7 h 95"/>
                    <a:gd name="T24" fmla="*/ 12 w 123"/>
                    <a:gd name="T25" fmla="*/ 12 h 95"/>
                    <a:gd name="T26" fmla="*/ 11 w 123"/>
                    <a:gd name="T27" fmla="*/ 22 h 95"/>
                    <a:gd name="T28" fmla="*/ 17 w 123"/>
                    <a:gd name="T29" fmla="*/ 31 h 95"/>
                    <a:gd name="T30" fmla="*/ 21 w 123"/>
                    <a:gd name="T31" fmla="*/ 30 h 95"/>
                    <a:gd name="T32" fmla="*/ 13 w 123"/>
                    <a:gd name="T33" fmla="*/ 33 h 95"/>
                    <a:gd name="T34" fmla="*/ 5 w 123"/>
                    <a:gd name="T35" fmla="*/ 37 h 95"/>
                    <a:gd name="T36" fmla="*/ 0 w 123"/>
                    <a:gd name="T37" fmla="*/ 42 h 95"/>
                    <a:gd name="T38" fmla="*/ 16 w 123"/>
                    <a:gd name="T39" fmla="*/ 49 h 95"/>
                    <a:gd name="T40" fmla="*/ 17 w 123"/>
                    <a:gd name="T41" fmla="*/ 50 h 95"/>
                    <a:gd name="T42" fmla="*/ 15 w 123"/>
                    <a:gd name="T43" fmla="*/ 51 h 95"/>
                    <a:gd name="T44" fmla="*/ 9 w 123"/>
                    <a:gd name="T45" fmla="*/ 54 h 95"/>
                    <a:gd name="T46" fmla="*/ 4 w 123"/>
                    <a:gd name="T47" fmla="*/ 66 h 95"/>
                    <a:gd name="T48" fmla="*/ 6 w 123"/>
                    <a:gd name="T49" fmla="*/ 70 h 95"/>
                    <a:gd name="T50" fmla="*/ 15 w 123"/>
                    <a:gd name="T51" fmla="*/ 72 h 95"/>
                    <a:gd name="T52" fmla="*/ 30 w 123"/>
                    <a:gd name="T53" fmla="*/ 71 h 95"/>
                    <a:gd name="T54" fmla="*/ 37 w 123"/>
                    <a:gd name="T55" fmla="*/ 60 h 95"/>
                    <a:gd name="T56" fmla="*/ 35 w 123"/>
                    <a:gd name="T57" fmla="*/ 73 h 95"/>
                    <a:gd name="T58" fmla="*/ 46 w 123"/>
                    <a:gd name="T59" fmla="*/ 79 h 95"/>
                    <a:gd name="T60" fmla="*/ 58 w 123"/>
                    <a:gd name="T61" fmla="*/ 74 h 95"/>
                    <a:gd name="T62" fmla="*/ 50 w 123"/>
                    <a:gd name="T63" fmla="*/ 91 h 95"/>
                    <a:gd name="T64" fmla="*/ 57 w 123"/>
                    <a:gd name="T65" fmla="*/ 94 h 95"/>
                    <a:gd name="T66" fmla="*/ 69 w 123"/>
                    <a:gd name="T67" fmla="*/ 94 h 95"/>
                    <a:gd name="T68" fmla="*/ 84 w 123"/>
                    <a:gd name="T69" fmla="*/ 88 h 95"/>
                    <a:gd name="T70" fmla="*/ 87 w 123"/>
                    <a:gd name="T71" fmla="*/ 67 h 95"/>
                    <a:gd name="T72" fmla="*/ 97 w 123"/>
                    <a:gd name="T73" fmla="*/ 77 h 95"/>
                    <a:gd name="T74" fmla="*/ 108 w 123"/>
                    <a:gd name="T75" fmla="*/ 79 h 95"/>
                    <a:gd name="T76" fmla="*/ 112 w 123"/>
                    <a:gd name="T77" fmla="*/ 74 h 95"/>
                    <a:gd name="T78" fmla="*/ 115 w 123"/>
                    <a:gd name="T79" fmla="*/ 65 h 95"/>
                    <a:gd name="T80" fmla="*/ 109 w 123"/>
                    <a:gd name="T81" fmla="*/ 55 h 95"/>
                    <a:gd name="T82" fmla="*/ 112 w 123"/>
                    <a:gd name="T83" fmla="*/ 45 h 95"/>
                    <a:gd name="T84" fmla="*/ 123 w 123"/>
                    <a:gd name="T85" fmla="*/ 34 h 95"/>
                    <a:gd name="T86" fmla="*/ 109 w 123"/>
                    <a:gd name="T87" fmla="*/ 22 h 95"/>
                    <a:gd name="T88" fmla="*/ 111 w 123"/>
                    <a:gd name="T89" fmla="*/ 6 h 95"/>
                    <a:gd name="T90" fmla="*/ 105 w 123"/>
                    <a:gd name="T91" fmla="*/ 0 h 95"/>
                    <a:gd name="T92" fmla="*/ 99 w 123"/>
                    <a:gd name="T93" fmla="*/ 2 h 95"/>
                    <a:gd name="T94" fmla="*/ 91 w 123"/>
                    <a:gd name="T95" fmla="*/ 6 h 95"/>
                    <a:gd name="T96" fmla="*/ 84 w 123"/>
                    <a:gd name="T97" fmla="*/ 15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3" h="95">
                      <a:moveTo>
                        <a:pt x="86" y="13"/>
                      </a:moveTo>
                      <a:lnTo>
                        <a:pt x="88" y="9"/>
                      </a:lnTo>
                      <a:lnTo>
                        <a:pt x="91" y="5"/>
                      </a:lnTo>
                      <a:lnTo>
                        <a:pt x="87" y="1"/>
                      </a:lnTo>
                      <a:lnTo>
                        <a:pt x="83" y="0"/>
                      </a:lnTo>
                      <a:lnTo>
                        <a:pt x="78" y="1"/>
                      </a:lnTo>
                      <a:lnTo>
                        <a:pt x="75" y="4"/>
                      </a:lnTo>
                      <a:lnTo>
                        <a:pt x="73" y="6"/>
                      </a:lnTo>
                      <a:lnTo>
                        <a:pt x="72" y="8"/>
                      </a:lnTo>
                      <a:lnTo>
                        <a:pt x="71" y="11"/>
                      </a:lnTo>
                      <a:lnTo>
                        <a:pt x="69" y="7"/>
                      </a:lnTo>
                      <a:lnTo>
                        <a:pt x="66" y="4"/>
                      </a:lnTo>
                      <a:lnTo>
                        <a:pt x="61" y="2"/>
                      </a:lnTo>
                      <a:lnTo>
                        <a:pt x="55" y="1"/>
                      </a:lnTo>
                      <a:lnTo>
                        <a:pt x="49" y="1"/>
                      </a:lnTo>
                      <a:lnTo>
                        <a:pt x="44" y="3"/>
                      </a:lnTo>
                      <a:lnTo>
                        <a:pt x="44" y="4"/>
                      </a:lnTo>
                      <a:lnTo>
                        <a:pt x="45" y="5"/>
                      </a:lnTo>
                      <a:lnTo>
                        <a:pt x="43" y="5"/>
                      </a:lnTo>
                      <a:lnTo>
                        <a:pt x="41" y="5"/>
                      </a:lnTo>
                      <a:lnTo>
                        <a:pt x="40" y="5"/>
                      </a:lnTo>
                      <a:lnTo>
                        <a:pt x="34" y="2"/>
                      </a:lnTo>
                      <a:lnTo>
                        <a:pt x="29" y="2"/>
                      </a:lnTo>
                      <a:lnTo>
                        <a:pt x="23" y="3"/>
                      </a:lnTo>
                      <a:lnTo>
                        <a:pt x="22" y="4"/>
                      </a:lnTo>
                      <a:lnTo>
                        <a:pt x="24" y="6"/>
                      </a:lnTo>
                      <a:lnTo>
                        <a:pt x="24" y="7"/>
                      </a:lnTo>
                      <a:lnTo>
                        <a:pt x="17" y="10"/>
                      </a:lnTo>
                      <a:lnTo>
                        <a:pt x="12" y="12"/>
                      </a:lnTo>
                      <a:lnTo>
                        <a:pt x="9" y="16"/>
                      </a:lnTo>
                      <a:lnTo>
                        <a:pt x="11" y="22"/>
                      </a:lnTo>
                      <a:lnTo>
                        <a:pt x="13" y="27"/>
                      </a:lnTo>
                      <a:lnTo>
                        <a:pt x="17" y="31"/>
                      </a:lnTo>
                      <a:lnTo>
                        <a:pt x="18" y="31"/>
                      </a:lnTo>
                      <a:lnTo>
                        <a:pt x="19" y="30"/>
                      </a:lnTo>
                      <a:lnTo>
                        <a:pt x="21" y="30"/>
                      </a:lnTo>
                      <a:lnTo>
                        <a:pt x="17" y="31"/>
                      </a:lnTo>
                      <a:lnTo>
                        <a:pt x="13" y="33"/>
                      </a:lnTo>
                      <a:lnTo>
                        <a:pt x="9" y="35"/>
                      </a:lnTo>
                      <a:lnTo>
                        <a:pt x="5" y="37"/>
                      </a:lnTo>
                      <a:lnTo>
                        <a:pt x="2" y="39"/>
                      </a:lnTo>
                      <a:lnTo>
                        <a:pt x="0" y="42"/>
                      </a:lnTo>
                      <a:lnTo>
                        <a:pt x="3" y="46"/>
                      </a:lnTo>
                      <a:lnTo>
                        <a:pt x="9" y="48"/>
                      </a:lnTo>
                      <a:lnTo>
                        <a:pt x="16" y="49"/>
                      </a:lnTo>
                      <a:lnTo>
                        <a:pt x="17" y="49"/>
                      </a:lnTo>
                      <a:lnTo>
                        <a:pt x="17" y="50"/>
                      </a:lnTo>
                      <a:lnTo>
                        <a:pt x="19" y="51"/>
                      </a:lnTo>
                      <a:lnTo>
                        <a:pt x="15" y="51"/>
                      </a:lnTo>
                      <a:lnTo>
                        <a:pt x="12" y="53"/>
                      </a:lnTo>
                      <a:lnTo>
                        <a:pt x="9" y="54"/>
                      </a:lnTo>
                      <a:lnTo>
                        <a:pt x="6" y="58"/>
                      </a:lnTo>
                      <a:lnTo>
                        <a:pt x="5" y="62"/>
                      </a:lnTo>
                      <a:lnTo>
                        <a:pt x="4" y="66"/>
                      </a:lnTo>
                      <a:lnTo>
                        <a:pt x="5" y="68"/>
                      </a:lnTo>
                      <a:lnTo>
                        <a:pt x="6" y="70"/>
                      </a:lnTo>
                      <a:lnTo>
                        <a:pt x="8" y="71"/>
                      </a:lnTo>
                      <a:lnTo>
                        <a:pt x="15" y="72"/>
                      </a:lnTo>
                      <a:lnTo>
                        <a:pt x="23" y="73"/>
                      </a:lnTo>
                      <a:lnTo>
                        <a:pt x="30" y="71"/>
                      </a:lnTo>
                      <a:lnTo>
                        <a:pt x="34" y="68"/>
                      </a:lnTo>
                      <a:lnTo>
                        <a:pt x="36" y="64"/>
                      </a:lnTo>
                      <a:lnTo>
                        <a:pt x="37" y="60"/>
                      </a:lnTo>
                      <a:lnTo>
                        <a:pt x="36" y="67"/>
                      </a:lnTo>
                      <a:lnTo>
                        <a:pt x="35" y="73"/>
                      </a:lnTo>
                      <a:lnTo>
                        <a:pt x="39" y="79"/>
                      </a:lnTo>
                      <a:lnTo>
                        <a:pt x="46" y="79"/>
                      </a:lnTo>
                      <a:lnTo>
                        <a:pt x="52" y="78"/>
                      </a:lnTo>
                      <a:lnTo>
                        <a:pt x="58" y="74"/>
                      </a:lnTo>
                      <a:lnTo>
                        <a:pt x="51" y="79"/>
                      </a:lnTo>
                      <a:lnTo>
                        <a:pt x="47" y="85"/>
                      </a:lnTo>
                      <a:lnTo>
                        <a:pt x="50" y="91"/>
                      </a:lnTo>
                      <a:lnTo>
                        <a:pt x="53" y="93"/>
                      </a:lnTo>
                      <a:lnTo>
                        <a:pt x="57" y="94"/>
                      </a:lnTo>
                      <a:lnTo>
                        <a:pt x="61" y="95"/>
                      </a:lnTo>
                      <a:lnTo>
                        <a:pt x="69" y="94"/>
                      </a:lnTo>
                      <a:lnTo>
                        <a:pt x="77" y="92"/>
                      </a:lnTo>
                      <a:lnTo>
                        <a:pt x="84" y="88"/>
                      </a:lnTo>
                      <a:lnTo>
                        <a:pt x="89" y="83"/>
                      </a:lnTo>
                      <a:lnTo>
                        <a:pt x="89" y="75"/>
                      </a:lnTo>
                      <a:lnTo>
                        <a:pt x="87" y="67"/>
                      </a:lnTo>
                      <a:lnTo>
                        <a:pt x="92" y="72"/>
                      </a:lnTo>
                      <a:lnTo>
                        <a:pt x="97" y="77"/>
                      </a:lnTo>
                      <a:lnTo>
                        <a:pt x="104" y="80"/>
                      </a:lnTo>
                      <a:lnTo>
                        <a:pt x="108" y="79"/>
                      </a:lnTo>
                      <a:lnTo>
                        <a:pt x="110" y="77"/>
                      </a:lnTo>
                      <a:lnTo>
                        <a:pt x="112" y="74"/>
                      </a:lnTo>
                      <a:lnTo>
                        <a:pt x="114" y="71"/>
                      </a:lnTo>
                      <a:lnTo>
                        <a:pt x="115" y="68"/>
                      </a:lnTo>
                      <a:lnTo>
                        <a:pt x="115" y="65"/>
                      </a:lnTo>
                      <a:lnTo>
                        <a:pt x="112" y="60"/>
                      </a:lnTo>
                      <a:lnTo>
                        <a:pt x="109" y="55"/>
                      </a:lnTo>
                      <a:lnTo>
                        <a:pt x="107" y="52"/>
                      </a:lnTo>
                      <a:lnTo>
                        <a:pt x="112" y="45"/>
                      </a:lnTo>
                      <a:lnTo>
                        <a:pt x="119" y="41"/>
                      </a:lnTo>
                      <a:lnTo>
                        <a:pt x="123" y="34"/>
                      </a:lnTo>
                      <a:lnTo>
                        <a:pt x="122" y="29"/>
                      </a:lnTo>
                      <a:lnTo>
                        <a:pt x="117" y="24"/>
                      </a:lnTo>
                      <a:lnTo>
                        <a:pt x="109" y="22"/>
                      </a:lnTo>
                      <a:lnTo>
                        <a:pt x="109" y="14"/>
                      </a:lnTo>
                      <a:lnTo>
                        <a:pt x="111" y="6"/>
                      </a:lnTo>
                      <a:lnTo>
                        <a:pt x="107" y="0"/>
                      </a:lnTo>
                      <a:lnTo>
                        <a:pt x="105" y="0"/>
                      </a:lnTo>
                      <a:lnTo>
                        <a:pt x="102" y="0"/>
                      </a:lnTo>
                      <a:lnTo>
                        <a:pt x="99" y="2"/>
                      </a:lnTo>
                      <a:lnTo>
                        <a:pt x="96" y="3"/>
                      </a:lnTo>
                      <a:lnTo>
                        <a:pt x="93" y="4"/>
                      </a:lnTo>
                      <a:lnTo>
                        <a:pt x="91" y="6"/>
                      </a:lnTo>
                      <a:lnTo>
                        <a:pt x="87" y="10"/>
                      </a:lnTo>
                      <a:lnTo>
                        <a:pt x="84" y="15"/>
                      </a:lnTo>
                      <a:lnTo>
                        <a:pt x="84" y="20"/>
                      </a:lnTo>
                      <a:lnTo>
                        <a:pt x="86" y="13"/>
                      </a:lnTo>
                      <a:close/>
                    </a:path>
                  </a:pathLst>
                </a:custGeom>
                <a:solidFill>
                  <a:srgbClr val="FCD8DC"/>
                </a:solidFill>
                <a:ln w="12700" cmpd="sng">
                  <a:solidFill>
                    <a:srgbClr val="6C6661"/>
                  </a:solidFill>
                  <a:round/>
                  <a:headEnd/>
                  <a:tailEnd/>
                </a:ln>
              </p:spPr>
              <p:txBody>
                <a:bodyPr/>
                <a:lstStyle/>
                <a:p>
                  <a:endParaRPr lang="tr-TR"/>
                </a:p>
              </p:txBody>
            </p:sp>
            <p:sp>
              <p:nvSpPr>
                <p:cNvPr id="45093" name="Freeform 338">
                  <a:extLst>
                    <a:ext uri="{FF2B5EF4-FFF2-40B4-BE49-F238E27FC236}">
                      <a16:creationId xmlns:a16="http://schemas.microsoft.com/office/drawing/2014/main" id="{4C03F398-D219-884E-8B5D-D2028A8A3C03}"/>
                    </a:ext>
                  </a:extLst>
                </p:cNvPr>
                <p:cNvSpPr>
                  <a:spLocks/>
                </p:cNvSpPr>
                <p:nvPr/>
              </p:nvSpPr>
              <p:spPr bwMode="auto">
                <a:xfrm>
                  <a:off x="3853" y="463"/>
                  <a:ext cx="125" cy="110"/>
                </a:xfrm>
                <a:custGeom>
                  <a:avLst/>
                  <a:gdLst>
                    <a:gd name="T0" fmla="*/ 109 w 125"/>
                    <a:gd name="T1" fmla="*/ 42 h 110"/>
                    <a:gd name="T2" fmla="*/ 108 w 125"/>
                    <a:gd name="T3" fmla="*/ 34 h 110"/>
                    <a:gd name="T4" fmla="*/ 99 w 125"/>
                    <a:gd name="T5" fmla="*/ 32 h 110"/>
                    <a:gd name="T6" fmla="*/ 91 w 125"/>
                    <a:gd name="T7" fmla="*/ 35 h 110"/>
                    <a:gd name="T8" fmla="*/ 93 w 125"/>
                    <a:gd name="T9" fmla="*/ 26 h 110"/>
                    <a:gd name="T10" fmla="*/ 89 w 125"/>
                    <a:gd name="T11" fmla="*/ 18 h 110"/>
                    <a:gd name="T12" fmla="*/ 78 w 125"/>
                    <a:gd name="T13" fmla="*/ 13 h 110"/>
                    <a:gd name="T14" fmla="*/ 78 w 125"/>
                    <a:gd name="T15" fmla="*/ 14 h 110"/>
                    <a:gd name="T16" fmla="*/ 75 w 125"/>
                    <a:gd name="T17" fmla="*/ 13 h 110"/>
                    <a:gd name="T18" fmla="*/ 73 w 125"/>
                    <a:gd name="T19" fmla="*/ 6 h 110"/>
                    <a:gd name="T20" fmla="*/ 65 w 125"/>
                    <a:gd name="T21" fmla="*/ 0 h 110"/>
                    <a:gd name="T22" fmla="*/ 63 w 125"/>
                    <a:gd name="T23" fmla="*/ 3 h 110"/>
                    <a:gd name="T24" fmla="*/ 50 w 125"/>
                    <a:gd name="T25" fmla="*/ 1 h 110"/>
                    <a:gd name="T26" fmla="*/ 42 w 125"/>
                    <a:gd name="T27" fmla="*/ 7 h 110"/>
                    <a:gd name="T28" fmla="*/ 38 w 125"/>
                    <a:gd name="T29" fmla="*/ 18 h 110"/>
                    <a:gd name="T30" fmla="*/ 43 w 125"/>
                    <a:gd name="T31" fmla="*/ 20 h 110"/>
                    <a:gd name="T32" fmla="*/ 34 w 125"/>
                    <a:gd name="T33" fmla="*/ 18 h 110"/>
                    <a:gd name="T34" fmla="*/ 26 w 125"/>
                    <a:gd name="T35" fmla="*/ 16 h 110"/>
                    <a:gd name="T36" fmla="*/ 19 w 125"/>
                    <a:gd name="T37" fmla="*/ 17 h 110"/>
                    <a:gd name="T38" fmla="*/ 24 w 125"/>
                    <a:gd name="T39" fmla="*/ 32 h 110"/>
                    <a:gd name="T40" fmla="*/ 24 w 125"/>
                    <a:gd name="T41" fmla="*/ 34 h 110"/>
                    <a:gd name="T42" fmla="*/ 21 w 125"/>
                    <a:gd name="T43" fmla="*/ 34 h 110"/>
                    <a:gd name="T44" fmla="*/ 15 w 125"/>
                    <a:gd name="T45" fmla="*/ 32 h 110"/>
                    <a:gd name="T46" fmla="*/ 2 w 125"/>
                    <a:gd name="T47" fmla="*/ 38 h 110"/>
                    <a:gd name="T48" fmla="*/ 0 w 125"/>
                    <a:gd name="T49" fmla="*/ 42 h 110"/>
                    <a:gd name="T50" fmla="*/ 5 w 125"/>
                    <a:gd name="T51" fmla="*/ 50 h 110"/>
                    <a:gd name="T52" fmla="*/ 15 w 125"/>
                    <a:gd name="T53" fmla="*/ 58 h 110"/>
                    <a:gd name="T54" fmla="*/ 29 w 125"/>
                    <a:gd name="T55" fmla="*/ 53 h 110"/>
                    <a:gd name="T56" fmla="*/ 17 w 125"/>
                    <a:gd name="T57" fmla="*/ 62 h 110"/>
                    <a:gd name="T58" fmla="*/ 20 w 125"/>
                    <a:gd name="T59" fmla="*/ 73 h 110"/>
                    <a:gd name="T60" fmla="*/ 32 w 125"/>
                    <a:gd name="T61" fmla="*/ 77 h 110"/>
                    <a:gd name="T62" fmla="*/ 13 w 125"/>
                    <a:gd name="T63" fmla="*/ 85 h 110"/>
                    <a:gd name="T64" fmla="*/ 16 w 125"/>
                    <a:gd name="T65" fmla="*/ 92 h 110"/>
                    <a:gd name="T66" fmla="*/ 24 w 125"/>
                    <a:gd name="T67" fmla="*/ 99 h 110"/>
                    <a:gd name="T68" fmla="*/ 38 w 125"/>
                    <a:gd name="T69" fmla="*/ 103 h 110"/>
                    <a:gd name="T70" fmla="*/ 57 w 125"/>
                    <a:gd name="T71" fmla="*/ 89 h 110"/>
                    <a:gd name="T72" fmla="*/ 57 w 125"/>
                    <a:gd name="T73" fmla="*/ 101 h 110"/>
                    <a:gd name="T74" fmla="*/ 62 w 125"/>
                    <a:gd name="T75" fmla="*/ 110 h 110"/>
                    <a:gd name="T76" fmla="*/ 69 w 125"/>
                    <a:gd name="T77" fmla="*/ 110 h 110"/>
                    <a:gd name="T78" fmla="*/ 78 w 125"/>
                    <a:gd name="T79" fmla="*/ 103 h 110"/>
                    <a:gd name="T80" fmla="*/ 81 w 125"/>
                    <a:gd name="T81" fmla="*/ 93 h 110"/>
                    <a:gd name="T82" fmla="*/ 91 w 125"/>
                    <a:gd name="T83" fmla="*/ 86 h 110"/>
                    <a:gd name="T84" fmla="*/ 107 w 125"/>
                    <a:gd name="T85" fmla="*/ 84 h 110"/>
                    <a:gd name="T86" fmla="*/ 108 w 125"/>
                    <a:gd name="T87" fmla="*/ 66 h 110"/>
                    <a:gd name="T88" fmla="*/ 122 w 125"/>
                    <a:gd name="T89" fmla="*/ 55 h 110"/>
                    <a:gd name="T90" fmla="*/ 123 w 125"/>
                    <a:gd name="T91" fmla="*/ 46 h 110"/>
                    <a:gd name="T92" fmla="*/ 117 w 125"/>
                    <a:gd name="T93" fmla="*/ 44 h 110"/>
                    <a:gd name="T94" fmla="*/ 109 w 125"/>
                    <a:gd name="T95" fmla="*/ 42 h 110"/>
                    <a:gd name="T96" fmla="*/ 96 w 125"/>
                    <a:gd name="T97" fmla="*/ 46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5" h="110">
                      <a:moveTo>
                        <a:pt x="99" y="45"/>
                      </a:moveTo>
                      <a:lnTo>
                        <a:pt x="105" y="43"/>
                      </a:lnTo>
                      <a:lnTo>
                        <a:pt x="109" y="42"/>
                      </a:lnTo>
                      <a:lnTo>
                        <a:pt x="110" y="37"/>
                      </a:lnTo>
                      <a:lnTo>
                        <a:pt x="108" y="34"/>
                      </a:lnTo>
                      <a:lnTo>
                        <a:pt x="104" y="32"/>
                      </a:lnTo>
                      <a:lnTo>
                        <a:pt x="99" y="32"/>
                      </a:lnTo>
                      <a:lnTo>
                        <a:pt x="97" y="32"/>
                      </a:lnTo>
                      <a:lnTo>
                        <a:pt x="94" y="34"/>
                      </a:lnTo>
                      <a:lnTo>
                        <a:pt x="91" y="35"/>
                      </a:lnTo>
                      <a:lnTo>
                        <a:pt x="93" y="31"/>
                      </a:lnTo>
                      <a:lnTo>
                        <a:pt x="93" y="26"/>
                      </a:lnTo>
                      <a:lnTo>
                        <a:pt x="92" y="22"/>
                      </a:lnTo>
                      <a:lnTo>
                        <a:pt x="89" y="18"/>
                      </a:lnTo>
                      <a:lnTo>
                        <a:pt x="84" y="14"/>
                      </a:lnTo>
                      <a:lnTo>
                        <a:pt x="78" y="13"/>
                      </a:lnTo>
                      <a:lnTo>
                        <a:pt x="78" y="14"/>
                      </a:lnTo>
                      <a:lnTo>
                        <a:pt x="76" y="14"/>
                      </a:lnTo>
                      <a:lnTo>
                        <a:pt x="75" y="13"/>
                      </a:lnTo>
                      <a:lnTo>
                        <a:pt x="75" y="11"/>
                      </a:lnTo>
                      <a:lnTo>
                        <a:pt x="73" y="6"/>
                      </a:lnTo>
                      <a:lnTo>
                        <a:pt x="70" y="2"/>
                      </a:lnTo>
                      <a:lnTo>
                        <a:pt x="65" y="0"/>
                      </a:lnTo>
                      <a:lnTo>
                        <a:pt x="63" y="1"/>
                      </a:lnTo>
                      <a:lnTo>
                        <a:pt x="63" y="3"/>
                      </a:lnTo>
                      <a:lnTo>
                        <a:pt x="55" y="2"/>
                      </a:lnTo>
                      <a:lnTo>
                        <a:pt x="50" y="1"/>
                      </a:lnTo>
                      <a:lnTo>
                        <a:pt x="45" y="2"/>
                      </a:lnTo>
                      <a:lnTo>
                        <a:pt x="42" y="7"/>
                      </a:lnTo>
                      <a:lnTo>
                        <a:pt x="39" y="13"/>
                      </a:lnTo>
                      <a:lnTo>
                        <a:pt x="38" y="18"/>
                      </a:lnTo>
                      <a:lnTo>
                        <a:pt x="39" y="19"/>
                      </a:lnTo>
                      <a:lnTo>
                        <a:pt x="41" y="19"/>
                      </a:lnTo>
                      <a:lnTo>
                        <a:pt x="43" y="20"/>
                      </a:lnTo>
                      <a:lnTo>
                        <a:pt x="38" y="18"/>
                      </a:lnTo>
                      <a:lnTo>
                        <a:pt x="34" y="18"/>
                      </a:lnTo>
                      <a:lnTo>
                        <a:pt x="29" y="17"/>
                      </a:lnTo>
                      <a:lnTo>
                        <a:pt x="26" y="16"/>
                      </a:lnTo>
                      <a:lnTo>
                        <a:pt x="22" y="16"/>
                      </a:lnTo>
                      <a:lnTo>
                        <a:pt x="19" y="17"/>
                      </a:lnTo>
                      <a:lnTo>
                        <a:pt x="18" y="22"/>
                      </a:lnTo>
                      <a:lnTo>
                        <a:pt x="20" y="27"/>
                      </a:lnTo>
                      <a:lnTo>
                        <a:pt x="24" y="32"/>
                      </a:lnTo>
                      <a:lnTo>
                        <a:pt x="24" y="33"/>
                      </a:lnTo>
                      <a:lnTo>
                        <a:pt x="24" y="34"/>
                      </a:lnTo>
                      <a:lnTo>
                        <a:pt x="24" y="35"/>
                      </a:lnTo>
                      <a:lnTo>
                        <a:pt x="21" y="34"/>
                      </a:lnTo>
                      <a:lnTo>
                        <a:pt x="18" y="33"/>
                      </a:lnTo>
                      <a:lnTo>
                        <a:pt x="15" y="32"/>
                      </a:lnTo>
                      <a:lnTo>
                        <a:pt x="10" y="33"/>
                      </a:lnTo>
                      <a:lnTo>
                        <a:pt x="6" y="35"/>
                      </a:lnTo>
                      <a:lnTo>
                        <a:pt x="2" y="38"/>
                      </a:lnTo>
                      <a:lnTo>
                        <a:pt x="0" y="40"/>
                      </a:lnTo>
                      <a:lnTo>
                        <a:pt x="0" y="42"/>
                      </a:lnTo>
                      <a:lnTo>
                        <a:pt x="0" y="44"/>
                      </a:lnTo>
                      <a:lnTo>
                        <a:pt x="5" y="50"/>
                      </a:lnTo>
                      <a:lnTo>
                        <a:pt x="9" y="55"/>
                      </a:lnTo>
                      <a:lnTo>
                        <a:pt x="15" y="58"/>
                      </a:lnTo>
                      <a:lnTo>
                        <a:pt x="20" y="57"/>
                      </a:lnTo>
                      <a:lnTo>
                        <a:pt x="25" y="56"/>
                      </a:lnTo>
                      <a:lnTo>
                        <a:pt x="29" y="53"/>
                      </a:lnTo>
                      <a:lnTo>
                        <a:pt x="24" y="58"/>
                      </a:lnTo>
                      <a:lnTo>
                        <a:pt x="17" y="62"/>
                      </a:lnTo>
                      <a:lnTo>
                        <a:pt x="16" y="69"/>
                      </a:lnTo>
                      <a:lnTo>
                        <a:pt x="20" y="73"/>
                      </a:lnTo>
                      <a:lnTo>
                        <a:pt x="26" y="76"/>
                      </a:lnTo>
                      <a:lnTo>
                        <a:pt x="32" y="77"/>
                      </a:lnTo>
                      <a:lnTo>
                        <a:pt x="24" y="76"/>
                      </a:lnTo>
                      <a:lnTo>
                        <a:pt x="16" y="78"/>
                      </a:lnTo>
                      <a:lnTo>
                        <a:pt x="13" y="85"/>
                      </a:lnTo>
                      <a:lnTo>
                        <a:pt x="14" y="89"/>
                      </a:lnTo>
                      <a:lnTo>
                        <a:pt x="16" y="92"/>
                      </a:lnTo>
                      <a:lnTo>
                        <a:pt x="18" y="94"/>
                      </a:lnTo>
                      <a:lnTo>
                        <a:pt x="24" y="99"/>
                      </a:lnTo>
                      <a:lnTo>
                        <a:pt x="31" y="101"/>
                      </a:lnTo>
                      <a:lnTo>
                        <a:pt x="38" y="103"/>
                      </a:lnTo>
                      <a:lnTo>
                        <a:pt x="46" y="102"/>
                      </a:lnTo>
                      <a:lnTo>
                        <a:pt x="52" y="96"/>
                      </a:lnTo>
                      <a:lnTo>
                        <a:pt x="57" y="89"/>
                      </a:lnTo>
                      <a:lnTo>
                        <a:pt x="57" y="95"/>
                      </a:lnTo>
                      <a:lnTo>
                        <a:pt x="57" y="101"/>
                      </a:lnTo>
                      <a:lnTo>
                        <a:pt x="59" y="108"/>
                      </a:lnTo>
                      <a:lnTo>
                        <a:pt x="62" y="110"/>
                      </a:lnTo>
                      <a:lnTo>
                        <a:pt x="65" y="110"/>
                      </a:lnTo>
                      <a:lnTo>
                        <a:pt x="69" y="110"/>
                      </a:lnTo>
                      <a:lnTo>
                        <a:pt x="72" y="108"/>
                      </a:lnTo>
                      <a:lnTo>
                        <a:pt x="76" y="106"/>
                      </a:lnTo>
                      <a:lnTo>
                        <a:pt x="78" y="103"/>
                      </a:lnTo>
                      <a:lnTo>
                        <a:pt x="80" y="98"/>
                      </a:lnTo>
                      <a:lnTo>
                        <a:pt x="81" y="93"/>
                      </a:lnTo>
                      <a:lnTo>
                        <a:pt x="83" y="89"/>
                      </a:lnTo>
                      <a:lnTo>
                        <a:pt x="91" y="86"/>
                      </a:lnTo>
                      <a:lnTo>
                        <a:pt x="100" y="86"/>
                      </a:lnTo>
                      <a:lnTo>
                        <a:pt x="107" y="84"/>
                      </a:lnTo>
                      <a:lnTo>
                        <a:pt x="111" y="79"/>
                      </a:lnTo>
                      <a:lnTo>
                        <a:pt x="112" y="73"/>
                      </a:lnTo>
                      <a:lnTo>
                        <a:pt x="108" y="66"/>
                      </a:lnTo>
                      <a:lnTo>
                        <a:pt x="114" y="60"/>
                      </a:lnTo>
                      <a:lnTo>
                        <a:pt x="122" y="55"/>
                      </a:lnTo>
                      <a:lnTo>
                        <a:pt x="125" y="48"/>
                      </a:lnTo>
                      <a:lnTo>
                        <a:pt x="123" y="46"/>
                      </a:lnTo>
                      <a:lnTo>
                        <a:pt x="120" y="45"/>
                      </a:lnTo>
                      <a:lnTo>
                        <a:pt x="117" y="44"/>
                      </a:lnTo>
                      <a:lnTo>
                        <a:pt x="114" y="44"/>
                      </a:lnTo>
                      <a:lnTo>
                        <a:pt x="111" y="43"/>
                      </a:lnTo>
                      <a:lnTo>
                        <a:pt x="109" y="42"/>
                      </a:lnTo>
                      <a:lnTo>
                        <a:pt x="102" y="44"/>
                      </a:lnTo>
                      <a:lnTo>
                        <a:pt x="96" y="46"/>
                      </a:lnTo>
                      <a:lnTo>
                        <a:pt x="92" y="50"/>
                      </a:lnTo>
                      <a:lnTo>
                        <a:pt x="99" y="45"/>
                      </a:lnTo>
                      <a:close/>
                    </a:path>
                  </a:pathLst>
                </a:custGeom>
                <a:solidFill>
                  <a:srgbClr val="FCD8DC"/>
                </a:solidFill>
                <a:ln w="12700" cmpd="sng">
                  <a:solidFill>
                    <a:srgbClr val="6C6661"/>
                  </a:solidFill>
                  <a:round/>
                  <a:headEnd/>
                  <a:tailEnd/>
                </a:ln>
              </p:spPr>
              <p:txBody>
                <a:bodyPr/>
                <a:lstStyle/>
                <a:p>
                  <a:endParaRPr lang="tr-TR"/>
                </a:p>
              </p:txBody>
            </p:sp>
            <p:sp>
              <p:nvSpPr>
                <p:cNvPr id="45094" name="Freeform 339">
                  <a:extLst>
                    <a:ext uri="{FF2B5EF4-FFF2-40B4-BE49-F238E27FC236}">
                      <a16:creationId xmlns:a16="http://schemas.microsoft.com/office/drawing/2014/main" id="{E2DA31DE-2253-CE4C-AEC9-D6F7A3B5F963}"/>
                    </a:ext>
                  </a:extLst>
                </p:cNvPr>
                <p:cNvSpPr>
                  <a:spLocks/>
                </p:cNvSpPr>
                <p:nvPr/>
              </p:nvSpPr>
              <p:spPr bwMode="auto">
                <a:xfrm>
                  <a:off x="4135" y="576"/>
                  <a:ext cx="109" cy="118"/>
                </a:xfrm>
                <a:custGeom>
                  <a:avLst/>
                  <a:gdLst>
                    <a:gd name="T0" fmla="*/ 52 w 109"/>
                    <a:gd name="T1" fmla="*/ 105 h 118"/>
                    <a:gd name="T2" fmla="*/ 60 w 109"/>
                    <a:gd name="T3" fmla="*/ 106 h 118"/>
                    <a:gd name="T4" fmla="*/ 64 w 109"/>
                    <a:gd name="T5" fmla="*/ 99 h 118"/>
                    <a:gd name="T6" fmla="*/ 63 w 109"/>
                    <a:gd name="T7" fmla="*/ 90 h 118"/>
                    <a:gd name="T8" fmla="*/ 71 w 109"/>
                    <a:gd name="T9" fmla="*/ 95 h 118"/>
                    <a:gd name="T10" fmla="*/ 81 w 109"/>
                    <a:gd name="T11" fmla="*/ 93 h 118"/>
                    <a:gd name="T12" fmla="*/ 88 w 109"/>
                    <a:gd name="T13" fmla="*/ 85 h 118"/>
                    <a:gd name="T14" fmla="*/ 87 w 109"/>
                    <a:gd name="T15" fmla="*/ 84 h 118"/>
                    <a:gd name="T16" fmla="*/ 90 w 109"/>
                    <a:gd name="T17" fmla="*/ 82 h 118"/>
                    <a:gd name="T18" fmla="*/ 97 w 109"/>
                    <a:gd name="T19" fmla="*/ 81 h 118"/>
                    <a:gd name="T20" fmla="*/ 105 w 109"/>
                    <a:gd name="T21" fmla="*/ 76 h 118"/>
                    <a:gd name="T22" fmla="*/ 102 w 109"/>
                    <a:gd name="T23" fmla="*/ 73 h 118"/>
                    <a:gd name="T24" fmla="*/ 109 w 109"/>
                    <a:gd name="T25" fmla="*/ 61 h 118"/>
                    <a:gd name="T26" fmla="*/ 105 w 109"/>
                    <a:gd name="T27" fmla="*/ 51 h 118"/>
                    <a:gd name="T28" fmla="*/ 95 w 109"/>
                    <a:gd name="T29" fmla="*/ 45 h 118"/>
                    <a:gd name="T30" fmla="*/ 93 w 109"/>
                    <a:gd name="T31" fmla="*/ 48 h 118"/>
                    <a:gd name="T32" fmla="*/ 98 w 109"/>
                    <a:gd name="T33" fmla="*/ 41 h 118"/>
                    <a:gd name="T34" fmla="*/ 101 w 109"/>
                    <a:gd name="T35" fmla="*/ 33 h 118"/>
                    <a:gd name="T36" fmla="*/ 103 w 109"/>
                    <a:gd name="T37" fmla="*/ 27 h 118"/>
                    <a:gd name="T38" fmla="*/ 87 w 109"/>
                    <a:gd name="T39" fmla="*/ 27 h 118"/>
                    <a:gd name="T40" fmla="*/ 85 w 109"/>
                    <a:gd name="T41" fmla="*/ 26 h 118"/>
                    <a:gd name="T42" fmla="*/ 86 w 109"/>
                    <a:gd name="T43" fmla="*/ 24 h 118"/>
                    <a:gd name="T44" fmla="*/ 89 w 109"/>
                    <a:gd name="T45" fmla="*/ 18 h 118"/>
                    <a:gd name="T46" fmla="*/ 88 w 109"/>
                    <a:gd name="T47" fmla="*/ 4 h 118"/>
                    <a:gd name="T48" fmla="*/ 85 w 109"/>
                    <a:gd name="T49" fmla="*/ 1 h 118"/>
                    <a:gd name="T50" fmla="*/ 76 w 109"/>
                    <a:gd name="T51" fmla="*/ 3 h 118"/>
                    <a:gd name="T52" fmla="*/ 65 w 109"/>
                    <a:gd name="T53" fmla="*/ 11 h 118"/>
                    <a:gd name="T54" fmla="*/ 65 w 109"/>
                    <a:gd name="T55" fmla="*/ 25 h 118"/>
                    <a:gd name="T56" fmla="*/ 60 w 109"/>
                    <a:gd name="T57" fmla="*/ 11 h 118"/>
                    <a:gd name="T58" fmla="*/ 49 w 109"/>
                    <a:gd name="T59" fmla="*/ 10 h 118"/>
                    <a:gd name="T60" fmla="*/ 42 w 109"/>
                    <a:gd name="T61" fmla="*/ 21 h 118"/>
                    <a:gd name="T62" fmla="*/ 40 w 109"/>
                    <a:gd name="T63" fmla="*/ 0 h 118"/>
                    <a:gd name="T64" fmla="*/ 33 w 109"/>
                    <a:gd name="T65" fmla="*/ 1 h 118"/>
                    <a:gd name="T66" fmla="*/ 23 w 109"/>
                    <a:gd name="T67" fmla="*/ 6 h 118"/>
                    <a:gd name="T68" fmla="*/ 15 w 109"/>
                    <a:gd name="T69" fmla="*/ 19 h 118"/>
                    <a:gd name="T70" fmla="*/ 23 w 109"/>
                    <a:gd name="T71" fmla="*/ 41 h 118"/>
                    <a:gd name="T72" fmla="*/ 10 w 109"/>
                    <a:gd name="T73" fmla="*/ 37 h 118"/>
                    <a:gd name="T74" fmla="*/ 1 w 109"/>
                    <a:gd name="T75" fmla="*/ 39 h 118"/>
                    <a:gd name="T76" fmla="*/ 0 w 109"/>
                    <a:gd name="T77" fmla="*/ 46 h 118"/>
                    <a:gd name="T78" fmla="*/ 2 w 109"/>
                    <a:gd name="T79" fmla="*/ 57 h 118"/>
                    <a:gd name="T80" fmla="*/ 12 w 109"/>
                    <a:gd name="T81" fmla="*/ 63 h 118"/>
                    <a:gd name="T82" fmla="*/ 15 w 109"/>
                    <a:gd name="T83" fmla="*/ 74 h 118"/>
                    <a:gd name="T84" fmla="*/ 11 w 109"/>
                    <a:gd name="T85" fmla="*/ 90 h 118"/>
                    <a:gd name="T86" fmla="*/ 28 w 109"/>
                    <a:gd name="T87" fmla="*/ 96 h 118"/>
                    <a:gd name="T88" fmla="*/ 35 w 109"/>
                    <a:gd name="T89" fmla="*/ 113 h 118"/>
                    <a:gd name="T90" fmla="*/ 43 w 109"/>
                    <a:gd name="T91" fmla="*/ 117 h 118"/>
                    <a:gd name="T92" fmla="*/ 47 w 109"/>
                    <a:gd name="T93" fmla="*/ 112 h 118"/>
                    <a:gd name="T94" fmla="*/ 51 w 109"/>
                    <a:gd name="T95" fmla="*/ 104 h 118"/>
                    <a:gd name="T96" fmla="*/ 52 w 109"/>
                    <a:gd name="T97" fmla="*/ 91 h 1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 h="118">
                      <a:moveTo>
                        <a:pt x="51" y="94"/>
                      </a:moveTo>
                      <a:lnTo>
                        <a:pt x="52" y="100"/>
                      </a:lnTo>
                      <a:lnTo>
                        <a:pt x="52" y="105"/>
                      </a:lnTo>
                      <a:lnTo>
                        <a:pt x="56" y="107"/>
                      </a:lnTo>
                      <a:lnTo>
                        <a:pt x="60" y="106"/>
                      </a:lnTo>
                      <a:lnTo>
                        <a:pt x="63" y="103"/>
                      </a:lnTo>
                      <a:lnTo>
                        <a:pt x="64" y="99"/>
                      </a:lnTo>
                      <a:lnTo>
                        <a:pt x="64" y="96"/>
                      </a:lnTo>
                      <a:lnTo>
                        <a:pt x="64" y="93"/>
                      </a:lnTo>
                      <a:lnTo>
                        <a:pt x="63" y="90"/>
                      </a:lnTo>
                      <a:lnTo>
                        <a:pt x="67" y="93"/>
                      </a:lnTo>
                      <a:lnTo>
                        <a:pt x="71" y="95"/>
                      </a:lnTo>
                      <a:lnTo>
                        <a:pt x="76" y="95"/>
                      </a:lnTo>
                      <a:lnTo>
                        <a:pt x="81" y="93"/>
                      </a:lnTo>
                      <a:lnTo>
                        <a:pt x="86" y="89"/>
                      </a:lnTo>
                      <a:lnTo>
                        <a:pt x="88" y="85"/>
                      </a:lnTo>
                      <a:lnTo>
                        <a:pt x="88" y="84"/>
                      </a:lnTo>
                      <a:lnTo>
                        <a:pt x="87" y="84"/>
                      </a:lnTo>
                      <a:lnTo>
                        <a:pt x="88" y="83"/>
                      </a:lnTo>
                      <a:lnTo>
                        <a:pt x="90" y="82"/>
                      </a:lnTo>
                      <a:lnTo>
                        <a:pt x="91" y="82"/>
                      </a:lnTo>
                      <a:lnTo>
                        <a:pt x="97" y="81"/>
                      </a:lnTo>
                      <a:lnTo>
                        <a:pt x="101" y="79"/>
                      </a:lnTo>
                      <a:lnTo>
                        <a:pt x="105" y="76"/>
                      </a:lnTo>
                      <a:lnTo>
                        <a:pt x="104" y="74"/>
                      </a:lnTo>
                      <a:lnTo>
                        <a:pt x="103" y="73"/>
                      </a:lnTo>
                      <a:lnTo>
                        <a:pt x="102" y="73"/>
                      </a:lnTo>
                      <a:lnTo>
                        <a:pt x="106" y="66"/>
                      </a:lnTo>
                      <a:lnTo>
                        <a:pt x="109" y="61"/>
                      </a:lnTo>
                      <a:lnTo>
                        <a:pt x="108" y="56"/>
                      </a:lnTo>
                      <a:lnTo>
                        <a:pt x="105" y="51"/>
                      </a:lnTo>
                      <a:lnTo>
                        <a:pt x="101" y="47"/>
                      </a:lnTo>
                      <a:lnTo>
                        <a:pt x="95" y="45"/>
                      </a:lnTo>
                      <a:lnTo>
                        <a:pt x="95" y="46"/>
                      </a:lnTo>
                      <a:lnTo>
                        <a:pt x="94" y="47"/>
                      </a:lnTo>
                      <a:lnTo>
                        <a:pt x="93" y="48"/>
                      </a:lnTo>
                      <a:lnTo>
                        <a:pt x="96" y="44"/>
                      </a:lnTo>
                      <a:lnTo>
                        <a:pt x="98" y="41"/>
                      </a:lnTo>
                      <a:lnTo>
                        <a:pt x="100" y="36"/>
                      </a:lnTo>
                      <a:lnTo>
                        <a:pt x="101" y="33"/>
                      </a:lnTo>
                      <a:lnTo>
                        <a:pt x="103" y="30"/>
                      </a:lnTo>
                      <a:lnTo>
                        <a:pt x="103" y="27"/>
                      </a:lnTo>
                      <a:lnTo>
                        <a:pt x="98" y="24"/>
                      </a:lnTo>
                      <a:lnTo>
                        <a:pt x="93" y="25"/>
                      </a:lnTo>
                      <a:lnTo>
                        <a:pt x="87" y="27"/>
                      </a:lnTo>
                      <a:lnTo>
                        <a:pt x="86" y="26"/>
                      </a:lnTo>
                      <a:lnTo>
                        <a:pt x="85" y="26"/>
                      </a:lnTo>
                      <a:lnTo>
                        <a:pt x="84" y="26"/>
                      </a:lnTo>
                      <a:lnTo>
                        <a:pt x="86" y="24"/>
                      </a:lnTo>
                      <a:lnTo>
                        <a:pt x="88" y="21"/>
                      </a:lnTo>
                      <a:lnTo>
                        <a:pt x="89" y="18"/>
                      </a:lnTo>
                      <a:lnTo>
                        <a:pt x="91" y="13"/>
                      </a:lnTo>
                      <a:lnTo>
                        <a:pt x="89" y="8"/>
                      </a:lnTo>
                      <a:lnTo>
                        <a:pt x="88" y="4"/>
                      </a:lnTo>
                      <a:lnTo>
                        <a:pt x="87" y="2"/>
                      </a:lnTo>
                      <a:lnTo>
                        <a:pt x="85" y="1"/>
                      </a:lnTo>
                      <a:lnTo>
                        <a:pt x="83" y="1"/>
                      </a:lnTo>
                      <a:lnTo>
                        <a:pt x="76" y="3"/>
                      </a:lnTo>
                      <a:lnTo>
                        <a:pt x="69" y="6"/>
                      </a:lnTo>
                      <a:lnTo>
                        <a:pt x="65" y="11"/>
                      </a:lnTo>
                      <a:lnTo>
                        <a:pt x="64" y="16"/>
                      </a:lnTo>
                      <a:lnTo>
                        <a:pt x="64" y="20"/>
                      </a:lnTo>
                      <a:lnTo>
                        <a:pt x="65" y="25"/>
                      </a:lnTo>
                      <a:lnTo>
                        <a:pt x="62" y="18"/>
                      </a:lnTo>
                      <a:lnTo>
                        <a:pt x="60" y="11"/>
                      </a:lnTo>
                      <a:lnTo>
                        <a:pt x="55" y="8"/>
                      </a:lnTo>
                      <a:lnTo>
                        <a:pt x="49" y="10"/>
                      </a:lnTo>
                      <a:lnTo>
                        <a:pt x="45" y="15"/>
                      </a:lnTo>
                      <a:lnTo>
                        <a:pt x="42" y="21"/>
                      </a:lnTo>
                      <a:lnTo>
                        <a:pt x="45" y="13"/>
                      </a:lnTo>
                      <a:lnTo>
                        <a:pt x="45" y="5"/>
                      </a:lnTo>
                      <a:lnTo>
                        <a:pt x="40" y="0"/>
                      </a:lnTo>
                      <a:lnTo>
                        <a:pt x="36" y="0"/>
                      </a:lnTo>
                      <a:lnTo>
                        <a:pt x="33" y="1"/>
                      </a:lnTo>
                      <a:lnTo>
                        <a:pt x="29" y="2"/>
                      </a:lnTo>
                      <a:lnTo>
                        <a:pt x="23" y="6"/>
                      </a:lnTo>
                      <a:lnTo>
                        <a:pt x="19" y="12"/>
                      </a:lnTo>
                      <a:lnTo>
                        <a:pt x="15" y="19"/>
                      </a:lnTo>
                      <a:lnTo>
                        <a:pt x="14" y="27"/>
                      </a:lnTo>
                      <a:lnTo>
                        <a:pt x="18" y="34"/>
                      </a:lnTo>
                      <a:lnTo>
                        <a:pt x="23" y="41"/>
                      </a:lnTo>
                      <a:lnTo>
                        <a:pt x="17" y="39"/>
                      </a:lnTo>
                      <a:lnTo>
                        <a:pt x="10" y="37"/>
                      </a:lnTo>
                      <a:lnTo>
                        <a:pt x="4" y="37"/>
                      </a:lnTo>
                      <a:lnTo>
                        <a:pt x="1" y="39"/>
                      </a:lnTo>
                      <a:lnTo>
                        <a:pt x="0" y="42"/>
                      </a:lnTo>
                      <a:lnTo>
                        <a:pt x="0" y="46"/>
                      </a:lnTo>
                      <a:lnTo>
                        <a:pt x="0" y="49"/>
                      </a:lnTo>
                      <a:lnTo>
                        <a:pt x="1" y="54"/>
                      </a:lnTo>
                      <a:lnTo>
                        <a:pt x="2" y="57"/>
                      </a:lnTo>
                      <a:lnTo>
                        <a:pt x="7" y="60"/>
                      </a:lnTo>
                      <a:lnTo>
                        <a:pt x="12" y="63"/>
                      </a:lnTo>
                      <a:lnTo>
                        <a:pt x="15" y="66"/>
                      </a:lnTo>
                      <a:lnTo>
                        <a:pt x="15" y="74"/>
                      </a:lnTo>
                      <a:lnTo>
                        <a:pt x="12" y="82"/>
                      </a:lnTo>
                      <a:lnTo>
                        <a:pt x="11" y="90"/>
                      </a:lnTo>
                      <a:lnTo>
                        <a:pt x="15" y="96"/>
                      </a:lnTo>
                      <a:lnTo>
                        <a:pt x="21" y="98"/>
                      </a:lnTo>
                      <a:lnTo>
                        <a:pt x="28" y="96"/>
                      </a:lnTo>
                      <a:lnTo>
                        <a:pt x="33" y="104"/>
                      </a:lnTo>
                      <a:lnTo>
                        <a:pt x="35" y="113"/>
                      </a:lnTo>
                      <a:lnTo>
                        <a:pt x="41" y="118"/>
                      </a:lnTo>
                      <a:lnTo>
                        <a:pt x="43" y="117"/>
                      </a:lnTo>
                      <a:lnTo>
                        <a:pt x="45" y="115"/>
                      </a:lnTo>
                      <a:lnTo>
                        <a:pt x="47" y="112"/>
                      </a:lnTo>
                      <a:lnTo>
                        <a:pt x="48" y="109"/>
                      </a:lnTo>
                      <a:lnTo>
                        <a:pt x="50" y="107"/>
                      </a:lnTo>
                      <a:lnTo>
                        <a:pt x="51" y="104"/>
                      </a:lnTo>
                      <a:lnTo>
                        <a:pt x="52" y="97"/>
                      </a:lnTo>
                      <a:lnTo>
                        <a:pt x="52" y="91"/>
                      </a:lnTo>
                      <a:lnTo>
                        <a:pt x="49" y="86"/>
                      </a:lnTo>
                      <a:lnTo>
                        <a:pt x="51" y="94"/>
                      </a:lnTo>
                      <a:close/>
                    </a:path>
                  </a:pathLst>
                </a:custGeom>
                <a:solidFill>
                  <a:srgbClr val="FCD8DC"/>
                </a:solidFill>
                <a:ln w="12700" cmpd="sng">
                  <a:solidFill>
                    <a:srgbClr val="6C6661"/>
                  </a:solidFill>
                  <a:round/>
                  <a:headEnd/>
                  <a:tailEnd/>
                </a:ln>
              </p:spPr>
              <p:txBody>
                <a:bodyPr/>
                <a:lstStyle/>
                <a:p>
                  <a:endParaRPr lang="tr-TR"/>
                </a:p>
              </p:txBody>
            </p:sp>
            <p:sp>
              <p:nvSpPr>
                <p:cNvPr id="45095" name="Freeform 340">
                  <a:extLst>
                    <a:ext uri="{FF2B5EF4-FFF2-40B4-BE49-F238E27FC236}">
                      <a16:creationId xmlns:a16="http://schemas.microsoft.com/office/drawing/2014/main" id="{4505D16C-FF37-0249-B20D-05F62E0AD832}"/>
                    </a:ext>
                  </a:extLst>
                </p:cNvPr>
                <p:cNvSpPr>
                  <a:spLocks/>
                </p:cNvSpPr>
                <p:nvPr/>
              </p:nvSpPr>
              <p:spPr bwMode="auto">
                <a:xfrm>
                  <a:off x="3858" y="627"/>
                  <a:ext cx="110" cy="125"/>
                </a:xfrm>
                <a:custGeom>
                  <a:avLst/>
                  <a:gdLst>
                    <a:gd name="T0" fmla="*/ 41 w 110"/>
                    <a:gd name="T1" fmla="*/ 16 h 125"/>
                    <a:gd name="T2" fmla="*/ 33 w 110"/>
                    <a:gd name="T3" fmla="*/ 17 h 125"/>
                    <a:gd name="T4" fmla="*/ 31 w 110"/>
                    <a:gd name="T5" fmla="*/ 26 h 125"/>
                    <a:gd name="T6" fmla="*/ 34 w 110"/>
                    <a:gd name="T7" fmla="*/ 34 h 125"/>
                    <a:gd name="T8" fmla="*/ 26 w 110"/>
                    <a:gd name="T9" fmla="*/ 32 h 125"/>
                    <a:gd name="T10" fmla="*/ 17 w 110"/>
                    <a:gd name="T11" fmla="*/ 36 h 125"/>
                    <a:gd name="T12" fmla="*/ 12 w 110"/>
                    <a:gd name="T13" fmla="*/ 47 h 125"/>
                    <a:gd name="T14" fmla="*/ 14 w 110"/>
                    <a:gd name="T15" fmla="*/ 47 h 125"/>
                    <a:gd name="T16" fmla="*/ 12 w 110"/>
                    <a:gd name="T17" fmla="*/ 50 h 125"/>
                    <a:gd name="T18" fmla="*/ 6 w 110"/>
                    <a:gd name="T19" fmla="*/ 52 h 125"/>
                    <a:gd name="T20" fmla="*/ 0 w 110"/>
                    <a:gd name="T21" fmla="*/ 60 h 125"/>
                    <a:gd name="T22" fmla="*/ 3 w 110"/>
                    <a:gd name="T23" fmla="*/ 63 h 125"/>
                    <a:gd name="T24" fmla="*/ 1 w 110"/>
                    <a:gd name="T25" fmla="*/ 76 h 125"/>
                    <a:gd name="T26" fmla="*/ 8 w 110"/>
                    <a:gd name="T27" fmla="*/ 84 h 125"/>
                    <a:gd name="T28" fmla="*/ 19 w 110"/>
                    <a:gd name="T29" fmla="*/ 87 h 125"/>
                    <a:gd name="T30" fmla="*/ 20 w 110"/>
                    <a:gd name="T31" fmla="*/ 83 h 125"/>
                    <a:gd name="T32" fmla="*/ 18 w 110"/>
                    <a:gd name="T33" fmla="*/ 91 h 125"/>
                    <a:gd name="T34" fmla="*/ 16 w 110"/>
                    <a:gd name="T35" fmla="*/ 99 h 125"/>
                    <a:gd name="T36" fmla="*/ 18 w 110"/>
                    <a:gd name="T37" fmla="*/ 106 h 125"/>
                    <a:gd name="T38" fmla="*/ 32 w 110"/>
                    <a:gd name="T39" fmla="*/ 102 h 125"/>
                    <a:gd name="T40" fmla="*/ 34 w 110"/>
                    <a:gd name="T41" fmla="*/ 102 h 125"/>
                    <a:gd name="T42" fmla="*/ 34 w 110"/>
                    <a:gd name="T43" fmla="*/ 104 h 125"/>
                    <a:gd name="T44" fmla="*/ 32 w 110"/>
                    <a:gd name="T45" fmla="*/ 110 h 125"/>
                    <a:gd name="T46" fmla="*/ 39 w 110"/>
                    <a:gd name="T47" fmla="*/ 123 h 125"/>
                    <a:gd name="T48" fmla="*/ 43 w 110"/>
                    <a:gd name="T49" fmla="*/ 125 h 125"/>
                    <a:gd name="T50" fmla="*/ 50 w 110"/>
                    <a:gd name="T51" fmla="*/ 121 h 125"/>
                    <a:gd name="T52" fmla="*/ 59 w 110"/>
                    <a:gd name="T53" fmla="*/ 109 h 125"/>
                    <a:gd name="T54" fmla="*/ 53 w 110"/>
                    <a:gd name="T55" fmla="*/ 96 h 125"/>
                    <a:gd name="T56" fmla="*/ 63 w 110"/>
                    <a:gd name="T57" fmla="*/ 108 h 125"/>
                    <a:gd name="T58" fmla="*/ 73 w 110"/>
                    <a:gd name="T59" fmla="*/ 105 h 125"/>
                    <a:gd name="T60" fmla="*/ 78 w 110"/>
                    <a:gd name="T61" fmla="*/ 93 h 125"/>
                    <a:gd name="T62" fmla="*/ 85 w 110"/>
                    <a:gd name="T63" fmla="*/ 111 h 125"/>
                    <a:gd name="T64" fmla="*/ 92 w 110"/>
                    <a:gd name="T65" fmla="*/ 108 h 125"/>
                    <a:gd name="T66" fmla="*/ 99 w 110"/>
                    <a:gd name="T67" fmla="*/ 100 h 125"/>
                    <a:gd name="T68" fmla="*/ 103 w 110"/>
                    <a:gd name="T69" fmla="*/ 86 h 125"/>
                    <a:gd name="T70" fmla="*/ 88 w 110"/>
                    <a:gd name="T71" fmla="*/ 67 h 125"/>
                    <a:gd name="T72" fmla="*/ 102 w 110"/>
                    <a:gd name="T73" fmla="*/ 67 h 125"/>
                    <a:gd name="T74" fmla="*/ 109 w 110"/>
                    <a:gd name="T75" fmla="*/ 62 h 125"/>
                    <a:gd name="T76" fmla="*/ 109 w 110"/>
                    <a:gd name="T77" fmla="*/ 55 h 125"/>
                    <a:gd name="T78" fmla="*/ 103 w 110"/>
                    <a:gd name="T79" fmla="*/ 46 h 125"/>
                    <a:gd name="T80" fmla="*/ 92 w 110"/>
                    <a:gd name="T81" fmla="*/ 43 h 125"/>
                    <a:gd name="T82" fmla="*/ 86 w 110"/>
                    <a:gd name="T83" fmla="*/ 33 h 125"/>
                    <a:gd name="T84" fmla="*/ 84 w 110"/>
                    <a:gd name="T85" fmla="*/ 17 h 125"/>
                    <a:gd name="T86" fmla="*/ 66 w 110"/>
                    <a:gd name="T87" fmla="*/ 16 h 125"/>
                    <a:gd name="T88" fmla="*/ 54 w 110"/>
                    <a:gd name="T89" fmla="*/ 3 h 125"/>
                    <a:gd name="T90" fmla="*/ 45 w 110"/>
                    <a:gd name="T91" fmla="*/ 2 h 125"/>
                    <a:gd name="T92" fmla="*/ 44 w 110"/>
                    <a:gd name="T93" fmla="*/ 8 h 125"/>
                    <a:gd name="T94" fmla="*/ 42 w 110"/>
                    <a:gd name="T95" fmla="*/ 16 h 125"/>
                    <a:gd name="T96" fmla="*/ 46 w 110"/>
                    <a:gd name="T97" fmla="*/ 28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0" h="125">
                      <a:moveTo>
                        <a:pt x="45" y="26"/>
                      </a:moveTo>
                      <a:lnTo>
                        <a:pt x="43" y="20"/>
                      </a:lnTo>
                      <a:lnTo>
                        <a:pt x="41" y="16"/>
                      </a:lnTo>
                      <a:lnTo>
                        <a:pt x="36" y="15"/>
                      </a:lnTo>
                      <a:lnTo>
                        <a:pt x="33" y="17"/>
                      </a:lnTo>
                      <a:lnTo>
                        <a:pt x="31" y="22"/>
                      </a:lnTo>
                      <a:lnTo>
                        <a:pt x="31" y="26"/>
                      </a:lnTo>
                      <a:lnTo>
                        <a:pt x="32" y="28"/>
                      </a:lnTo>
                      <a:lnTo>
                        <a:pt x="33" y="31"/>
                      </a:lnTo>
                      <a:lnTo>
                        <a:pt x="34" y="34"/>
                      </a:lnTo>
                      <a:lnTo>
                        <a:pt x="30" y="32"/>
                      </a:lnTo>
                      <a:lnTo>
                        <a:pt x="26" y="32"/>
                      </a:lnTo>
                      <a:lnTo>
                        <a:pt x="22" y="33"/>
                      </a:lnTo>
                      <a:lnTo>
                        <a:pt x="17" y="36"/>
                      </a:lnTo>
                      <a:lnTo>
                        <a:pt x="13" y="41"/>
                      </a:lnTo>
                      <a:lnTo>
                        <a:pt x="12" y="47"/>
                      </a:lnTo>
                      <a:lnTo>
                        <a:pt x="13" y="47"/>
                      </a:lnTo>
                      <a:lnTo>
                        <a:pt x="14" y="47"/>
                      </a:lnTo>
                      <a:lnTo>
                        <a:pt x="13" y="49"/>
                      </a:lnTo>
                      <a:lnTo>
                        <a:pt x="12" y="50"/>
                      </a:lnTo>
                      <a:lnTo>
                        <a:pt x="11" y="50"/>
                      </a:lnTo>
                      <a:lnTo>
                        <a:pt x="6" y="52"/>
                      </a:lnTo>
                      <a:lnTo>
                        <a:pt x="2" y="56"/>
                      </a:lnTo>
                      <a:lnTo>
                        <a:pt x="0" y="60"/>
                      </a:lnTo>
                      <a:lnTo>
                        <a:pt x="1" y="62"/>
                      </a:lnTo>
                      <a:lnTo>
                        <a:pt x="3" y="63"/>
                      </a:lnTo>
                      <a:lnTo>
                        <a:pt x="2" y="70"/>
                      </a:lnTo>
                      <a:lnTo>
                        <a:pt x="1" y="76"/>
                      </a:lnTo>
                      <a:lnTo>
                        <a:pt x="3" y="81"/>
                      </a:lnTo>
                      <a:lnTo>
                        <a:pt x="8" y="84"/>
                      </a:lnTo>
                      <a:lnTo>
                        <a:pt x="13" y="86"/>
                      </a:lnTo>
                      <a:lnTo>
                        <a:pt x="19" y="87"/>
                      </a:lnTo>
                      <a:lnTo>
                        <a:pt x="19" y="86"/>
                      </a:lnTo>
                      <a:lnTo>
                        <a:pt x="20" y="84"/>
                      </a:lnTo>
                      <a:lnTo>
                        <a:pt x="20" y="83"/>
                      </a:lnTo>
                      <a:lnTo>
                        <a:pt x="19" y="87"/>
                      </a:lnTo>
                      <a:lnTo>
                        <a:pt x="18" y="91"/>
                      </a:lnTo>
                      <a:lnTo>
                        <a:pt x="18" y="96"/>
                      </a:lnTo>
                      <a:lnTo>
                        <a:pt x="16" y="99"/>
                      </a:lnTo>
                      <a:lnTo>
                        <a:pt x="16" y="103"/>
                      </a:lnTo>
                      <a:lnTo>
                        <a:pt x="18" y="106"/>
                      </a:lnTo>
                      <a:lnTo>
                        <a:pt x="22" y="107"/>
                      </a:lnTo>
                      <a:lnTo>
                        <a:pt x="27" y="105"/>
                      </a:lnTo>
                      <a:lnTo>
                        <a:pt x="32" y="102"/>
                      </a:lnTo>
                      <a:lnTo>
                        <a:pt x="33" y="102"/>
                      </a:lnTo>
                      <a:lnTo>
                        <a:pt x="34" y="102"/>
                      </a:lnTo>
                      <a:lnTo>
                        <a:pt x="35" y="101"/>
                      </a:lnTo>
                      <a:lnTo>
                        <a:pt x="34" y="104"/>
                      </a:lnTo>
                      <a:lnTo>
                        <a:pt x="33" y="107"/>
                      </a:lnTo>
                      <a:lnTo>
                        <a:pt x="32" y="110"/>
                      </a:lnTo>
                      <a:lnTo>
                        <a:pt x="33" y="115"/>
                      </a:lnTo>
                      <a:lnTo>
                        <a:pt x="36" y="119"/>
                      </a:lnTo>
                      <a:lnTo>
                        <a:pt x="39" y="123"/>
                      </a:lnTo>
                      <a:lnTo>
                        <a:pt x="41" y="124"/>
                      </a:lnTo>
                      <a:lnTo>
                        <a:pt x="43" y="125"/>
                      </a:lnTo>
                      <a:lnTo>
                        <a:pt x="45" y="124"/>
                      </a:lnTo>
                      <a:lnTo>
                        <a:pt x="50" y="121"/>
                      </a:lnTo>
                      <a:lnTo>
                        <a:pt x="55" y="115"/>
                      </a:lnTo>
                      <a:lnTo>
                        <a:pt x="59" y="109"/>
                      </a:lnTo>
                      <a:lnTo>
                        <a:pt x="58" y="105"/>
                      </a:lnTo>
                      <a:lnTo>
                        <a:pt x="56" y="100"/>
                      </a:lnTo>
                      <a:lnTo>
                        <a:pt x="53" y="96"/>
                      </a:lnTo>
                      <a:lnTo>
                        <a:pt x="59" y="102"/>
                      </a:lnTo>
                      <a:lnTo>
                        <a:pt x="63" y="108"/>
                      </a:lnTo>
                      <a:lnTo>
                        <a:pt x="69" y="109"/>
                      </a:lnTo>
                      <a:lnTo>
                        <a:pt x="73" y="105"/>
                      </a:lnTo>
                      <a:lnTo>
                        <a:pt x="76" y="99"/>
                      </a:lnTo>
                      <a:lnTo>
                        <a:pt x="78" y="93"/>
                      </a:lnTo>
                      <a:lnTo>
                        <a:pt x="77" y="101"/>
                      </a:lnTo>
                      <a:lnTo>
                        <a:pt x="79" y="108"/>
                      </a:lnTo>
                      <a:lnTo>
                        <a:pt x="85" y="111"/>
                      </a:lnTo>
                      <a:lnTo>
                        <a:pt x="89" y="110"/>
                      </a:lnTo>
                      <a:lnTo>
                        <a:pt x="92" y="108"/>
                      </a:lnTo>
                      <a:lnTo>
                        <a:pt x="95" y="106"/>
                      </a:lnTo>
                      <a:lnTo>
                        <a:pt x="99" y="100"/>
                      </a:lnTo>
                      <a:lnTo>
                        <a:pt x="102" y="93"/>
                      </a:lnTo>
                      <a:lnTo>
                        <a:pt x="103" y="86"/>
                      </a:lnTo>
                      <a:lnTo>
                        <a:pt x="102" y="78"/>
                      </a:lnTo>
                      <a:lnTo>
                        <a:pt x="96" y="72"/>
                      </a:lnTo>
                      <a:lnTo>
                        <a:pt x="88" y="67"/>
                      </a:lnTo>
                      <a:lnTo>
                        <a:pt x="95" y="67"/>
                      </a:lnTo>
                      <a:lnTo>
                        <a:pt x="102" y="67"/>
                      </a:lnTo>
                      <a:lnTo>
                        <a:pt x="108" y="65"/>
                      </a:lnTo>
                      <a:lnTo>
                        <a:pt x="109" y="62"/>
                      </a:lnTo>
                      <a:lnTo>
                        <a:pt x="110" y="58"/>
                      </a:lnTo>
                      <a:lnTo>
                        <a:pt x="109" y="55"/>
                      </a:lnTo>
                      <a:lnTo>
                        <a:pt x="107" y="52"/>
                      </a:lnTo>
                      <a:lnTo>
                        <a:pt x="106" y="48"/>
                      </a:lnTo>
                      <a:lnTo>
                        <a:pt x="103" y="46"/>
                      </a:lnTo>
                      <a:lnTo>
                        <a:pt x="98" y="44"/>
                      </a:lnTo>
                      <a:lnTo>
                        <a:pt x="92" y="43"/>
                      </a:lnTo>
                      <a:lnTo>
                        <a:pt x="88" y="42"/>
                      </a:lnTo>
                      <a:lnTo>
                        <a:pt x="86" y="33"/>
                      </a:lnTo>
                      <a:lnTo>
                        <a:pt x="86" y="25"/>
                      </a:lnTo>
                      <a:lnTo>
                        <a:pt x="84" y="17"/>
                      </a:lnTo>
                      <a:lnTo>
                        <a:pt x="79" y="13"/>
                      </a:lnTo>
                      <a:lnTo>
                        <a:pt x="72" y="12"/>
                      </a:lnTo>
                      <a:lnTo>
                        <a:pt x="66" y="16"/>
                      </a:lnTo>
                      <a:lnTo>
                        <a:pt x="60" y="10"/>
                      </a:lnTo>
                      <a:lnTo>
                        <a:pt x="54" y="3"/>
                      </a:lnTo>
                      <a:lnTo>
                        <a:pt x="47" y="0"/>
                      </a:lnTo>
                      <a:lnTo>
                        <a:pt x="45" y="2"/>
                      </a:lnTo>
                      <a:lnTo>
                        <a:pt x="44" y="5"/>
                      </a:lnTo>
                      <a:lnTo>
                        <a:pt x="44" y="8"/>
                      </a:lnTo>
                      <a:lnTo>
                        <a:pt x="43" y="10"/>
                      </a:lnTo>
                      <a:lnTo>
                        <a:pt x="42" y="13"/>
                      </a:lnTo>
                      <a:lnTo>
                        <a:pt x="42" y="16"/>
                      </a:lnTo>
                      <a:lnTo>
                        <a:pt x="43" y="23"/>
                      </a:lnTo>
                      <a:lnTo>
                        <a:pt x="46" y="28"/>
                      </a:lnTo>
                      <a:lnTo>
                        <a:pt x="49" y="32"/>
                      </a:lnTo>
                      <a:lnTo>
                        <a:pt x="45" y="26"/>
                      </a:lnTo>
                      <a:close/>
                    </a:path>
                  </a:pathLst>
                </a:custGeom>
                <a:solidFill>
                  <a:srgbClr val="FCD8DC"/>
                </a:solidFill>
                <a:ln w="12700" cmpd="sng">
                  <a:solidFill>
                    <a:srgbClr val="6C6661"/>
                  </a:solidFill>
                  <a:round/>
                  <a:headEnd/>
                  <a:tailEnd/>
                </a:ln>
              </p:spPr>
              <p:txBody>
                <a:bodyPr/>
                <a:lstStyle/>
                <a:p>
                  <a:endParaRPr lang="tr-TR"/>
                </a:p>
              </p:txBody>
            </p:sp>
          </p:grpSp>
          <p:sp>
            <p:nvSpPr>
              <p:cNvPr id="45087" name="Text Box 341">
                <a:extLst>
                  <a:ext uri="{FF2B5EF4-FFF2-40B4-BE49-F238E27FC236}">
                    <a16:creationId xmlns:a16="http://schemas.microsoft.com/office/drawing/2014/main" id="{088F9A07-FD1B-324A-90C4-E745178E223B}"/>
                  </a:ext>
                </a:extLst>
              </p:cNvPr>
              <p:cNvSpPr txBox="1">
                <a:spLocks noChangeArrowheads="1"/>
              </p:cNvSpPr>
              <p:nvPr/>
            </p:nvSpPr>
            <p:spPr bwMode="auto">
              <a:xfrm>
                <a:off x="3543" y="800"/>
                <a:ext cx="83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Times New Roman" panose="02020603050405020304" pitchFamily="18" charset="0"/>
                  </a:rPr>
                  <a:t>Rough </a:t>
                </a:r>
              </a:p>
              <a:p>
                <a:pPr>
                  <a:lnSpc>
                    <a:spcPct val="100000"/>
                  </a:lnSpc>
                  <a:spcBef>
                    <a:spcPct val="0"/>
                  </a:spcBef>
                  <a:buFontTx/>
                  <a:buNone/>
                </a:pPr>
                <a:r>
                  <a:rPr lang="en-US" altLang="en-US" sz="1800" b="1">
                    <a:latin typeface="Times New Roman" panose="02020603050405020304" pitchFamily="18" charset="0"/>
                  </a:rPr>
                  <a:t>nonvirulent</a:t>
                </a:r>
              </a:p>
              <a:p>
                <a:pPr>
                  <a:lnSpc>
                    <a:spcPct val="100000"/>
                  </a:lnSpc>
                  <a:spcBef>
                    <a:spcPct val="0"/>
                  </a:spcBef>
                  <a:buFontTx/>
                  <a:buNone/>
                </a:pPr>
                <a:r>
                  <a:rPr lang="en-US" altLang="en-US" sz="1800" b="1">
                    <a:latin typeface="Times New Roman" panose="02020603050405020304" pitchFamily="18" charset="0"/>
                  </a:rPr>
                  <a:t>(strain R)</a:t>
                </a:r>
              </a:p>
            </p:txBody>
          </p:sp>
        </p:grpSp>
        <p:grpSp>
          <p:nvGrpSpPr>
            <p:cNvPr id="45069" name="Group 342">
              <a:extLst>
                <a:ext uri="{FF2B5EF4-FFF2-40B4-BE49-F238E27FC236}">
                  <a16:creationId xmlns:a16="http://schemas.microsoft.com/office/drawing/2014/main" id="{F9392B72-9DDF-0845-8D52-B4F19F489E82}"/>
                </a:ext>
              </a:extLst>
            </p:cNvPr>
            <p:cNvGrpSpPr>
              <a:grpSpLocks/>
            </p:cNvGrpSpPr>
            <p:nvPr/>
          </p:nvGrpSpPr>
          <p:grpSpPr bwMode="auto">
            <a:xfrm>
              <a:off x="4354" y="421"/>
              <a:ext cx="804" cy="1129"/>
              <a:chOff x="4354" y="421"/>
              <a:chExt cx="804" cy="1129"/>
            </a:xfrm>
          </p:grpSpPr>
          <p:grpSp>
            <p:nvGrpSpPr>
              <p:cNvPr id="45070" name="Group 343">
                <a:extLst>
                  <a:ext uri="{FF2B5EF4-FFF2-40B4-BE49-F238E27FC236}">
                    <a16:creationId xmlns:a16="http://schemas.microsoft.com/office/drawing/2014/main" id="{AF9672E0-9B0D-2946-8A93-9ABC8D0BD867}"/>
                  </a:ext>
                </a:extLst>
              </p:cNvPr>
              <p:cNvGrpSpPr>
                <a:grpSpLocks/>
              </p:cNvGrpSpPr>
              <p:nvPr/>
            </p:nvGrpSpPr>
            <p:grpSpPr bwMode="auto">
              <a:xfrm>
                <a:off x="4458" y="421"/>
                <a:ext cx="399" cy="360"/>
                <a:chOff x="4458" y="421"/>
                <a:chExt cx="399" cy="360"/>
              </a:xfrm>
            </p:grpSpPr>
            <p:sp>
              <p:nvSpPr>
                <p:cNvPr id="45072" name="Freeform 344">
                  <a:extLst>
                    <a:ext uri="{FF2B5EF4-FFF2-40B4-BE49-F238E27FC236}">
                      <a16:creationId xmlns:a16="http://schemas.microsoft.com/office/drawing/2014/main" id="{2F413C8F-13AF-CA4F-A599-DAC2C75ABCA8}"/>
                    </a:ext>
                  </a:extLst>
                </p:cNvPr>
                <p:cNvSpPr>
                  <a:spLocks/>
                </p:cNvSpPr>
                <p:nvPr/>
              </p:nvSpPr>
              <p:spPr bwMode="auto">
                <a:xfrm>
                  <a:off x="4458" y="510"/>
                  <a:ext cx="117" cy="125"/>
                </a:xfrm>
                <a:custGeom>
                  <a:avLst/>
                  <a:gdLst>
                    <a:gd name="T0" fmla="*/ 87 w 117"/>
                    <a:gd name="T1" fmla="*/ 8 h 125"/>
                    <a:gd name="T2" fmla="*/ 106 w 117"/>
                    <a:gd name="T3" fmla="*/ 23 h 125"/>
                    <a:gd name="T4" fmla="*/ 116 w 117"/>
                    <a:gd name="T5" fmla="*/ 42 h 125"/>
                    <a:gd name="T6" fmla="*/ 117 w 117"/>
                    <a:gd name="T7" fmla="*/ 65 h 125"/>
                    <a:gd name="T8" fmla="*/ 110 w 117"/>
                    <a:gd name="T9" fmla="*/ 89 h 125"/>
                    <a:gd name="T10" fmla="*/ 110 w 117"/>
                    <a:gd name="T11" fmla="*/ 89 h 125"/>
                    <a:gd name="T12" fmla="*/ 94 w 117"/>
                    <a:gd name="T13" fmla="*/ 109 h 125"/>
                    <a:gd name="T14" fmla="*/ 73 w 117"/>
                    <a:gd name="T15" fmla="*/ 122 h 125"/>
                    <a:gd name="T16" fmla="*/ 49 w 117"/>
                    <a:gd name="T17" fmla="*/ 125 h 125"/>
                    <a:gd name="T18" fmla="*/ 25 w 117"/>
                    <a:gd name="T19" fmla="*/ 119 h 125"/>
                    <a:gd name="T20" fmla="*/ 25 w 117"/>
                    <a:gd name="T21" fmla="*/ 119 h 125"/>
                    <a:gd name="T22" fmla="*/ 7 w 117"/>
                    <a:gd name="T23" fmla="*/ 104 h 125"/>
                    <a:gd name="T24" fmla="*/ 0 w 117"/>
                    <a:gd name="T25" fmla="*/ 82 h 125"/>
                    <a:gd name="T26" fmla="*/ 2 w 117"/>
                    <a:gd name="T27" fmla="*/ 57 h 125"/>
                    <a:gd name="T28" fmla="*/ 10 w 117"/>
                    <a:gd name="T29" fmla="*/ 32 h 125"/>
                    <a:gd name="T30" fmla="*/ 10 w 117"/>
                    <a:gd name="T31" fmla="*/ 32 h 125"/>
                    <a:gd name="T32" fmla="*/ 30 w 117"/>
                    <a:gd name="T33" fmla="*/ 8 h 125"/>
                    <a:gd name="T34" fmla="*/ 56 w 117"/>
                    <a:gd name="T35" fmla="*/ 0 h 125"/>
                    <a:gd name="T36" fmla="*/ 87 w 117"/>
                    <a:gd name="T37" fmla="*/ 8 h 125"/>
                    <a:gd name="T38" fmla="*/ 87 w 117"/>
                    <a:gd name="T39" fmla="*/ 8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25">
                      <a:moveTo>
                        <a:pt x="87" y="8"/>
                      </a:moveTo>
                      <a:lnTo>
                        <a:pt x="106" y="23"/>
                      </a:lnTo>
                      <a:lnTo>
                        <a:pt x="116" y="42"/>
                      </a:lnTo>
                      <a:lnTo>
                        <a:pt x="117" y="65"/>
                      </a:lnTo>
                      <a:lnTo>
                        <a:pt x="110" y="89"/>
                      </a:lnTo>
                      <a:lnTo>
                        <a:pt x="94" y="109"/>
                      </a:lnTo>
                      <a:lnTo>
                        <a:pt x="73" y="122"/>
                      </a:lnTo>
                      <a:lnTo>
                        <a:pt x="49" y="125"/>
                      </a:lnTo>
                      <a:lnTo>
                        <a:pt x="25" y="119"/>
                      </a:lnTo>
                      <a:lnTo>
                        <a:pt x="7" y="104"/>
                      </a:lnTo>
                      <a:lnTo>
                        <a:pt x="0" y="82"/>
                      </a:lnTo>
                      <a:lnTo>
                        <a:pt x="2" y="57"/>
                      </a:lnTo>
                      <a:lnTo>
                        <a:pt x="10" y="32"/>
                      </a:lnTo>
                      <a:lnTo>
                        <a:pt x="30" y="8"/>
                      </a:lnTo>
                      <a:lnTo>
                        <a:pt x="56" y="0"/>
                      </a:lnTo>
                      <a:lnTo>
                        <a:pt x="87" y="8"/>
                      </a:lnTo>
                      <a:close/>
                    </a:path>
                  </a:pathLst>
                </a:custGeom>
                <a:solidFill>
                  <a:srgbClr val="FFFFFF"/>
                </a:solidFill>
                <a:ln w="12700" cap="flat" cmpd="sng">
                  <a:solidFill>
                    <a:srgbClr val="6C6661"/>
                  </a:solidFill>
                  <a:prstDash val="sysDot"/>
                  <a:round/>
                  <a:headEnd/>
                  <a:tailEnd/>
                </a:ln>
              </p:spPr>
              <p:txBody>
                <a:bodyPr/>
                <a:lstStyle/>
                <a:p>
                  <a:endParaRPr lang="tr-TR"/>
                </a:p>
              </p:txBody>
            </p:sp>
            <p:sp>
              <p:nvSpPr>
                <p:cNvPr id="45073" name="Freeform 345">
                  <a:extLst>
                    <a:ext uri="{FF2B5EF4-FFF2-40B4-BE49-F238E27FC236}">
                      <a16:creationId xmlns:a16="http://schemas.microsoft.com/office/drawing/2014/main" id="{8848A0CE-B7D0-1F41-8DDB-A923CD2FE39F}"/>
                    </a:ext>
                  </a:extLst>
                </p:cNvPr>
                <p:cNvSpPr>
                  <a:spLocks/>
                </p:cNvSpPr>
                <p:nvPr/>
              </p:nvSpPr>
              <p:spPr bwMode="auto">
                <a:xfrm>
                  <a:off x="4540" y="421"/>
                  <a:ext cx="123" cy="124"/>
                </a:xfrm>
                <a:custGeom>
                  <a:avLst/>
                  <a:gdLst>
                    <a:gd name="T0" fmla="*/ 93 w 123"/>
                    <a:gd name="T1" fmla="*/ 6 h 124"/>
                    <a:gd name="T2" fmla="*/ 112 w 123"/>
                    <a:gd name="T3" fmla="*/ 21 h 124"/>
                    <a:gd name="T4" fmla="*/ 122 w 123"/>
                    <a:gd name="T5" fmla="*/ 41 h 124"/>
                    <a:gd name="T6" fmla="*/ 123 w 123"/>
                    <a:gd name="T7" fmla="*/ 63 h 124"/>
                    <a:gd name="T8" fmla="*/ 116 w 123"/>
                    <a:gd name="T9" fmla="*/ 87 h 124"/>
                    <a:gd name="T10" fmla="*/ 116 w 123"/>
                    <a:gd name="T11" fmla="*/ 87 h 124"/>
                    <a:gd name="T12" fmla="*/ 100 w 123"/>
                    <a:gd name="T13" fmla="*/ 108 h 124"/>
                    <a:gd name="T14" fmla="*/ 79 w 123"/>
                    <a:gd name="T15" fmla="*/ 120 h 124"/>
                    <a:gd name="T16" fmla="*/ 55 w 123"/>
                    <a:gd name="T17" fmla="*/ 124 h 124"/>
                    <a:gd name="T18" fmla="*/ 31 w 123"/>
                    <a:gd name="T19" fmla="*/ 118 h 124"/>
                    <a:gd name="T20" fmla="*/ 31 w 123"/>
                    <a:gd name="T21" fmla="*/ 118 h 124"/>
                    <a:gd name="T22" fmla="*/ 12 w 123"/>
                    <a:gd name="T23" fmla="*/ 103 h 124"/>
                    <a:gd name="T24" fmla="*/ 1 w 123"/>
                    <a:gd name="T25" fmla="*/ 84 h 124"/>
                    <a:gd name="T26" fmla="*/ 0 w 123"/>
                    <a:gd name="T27" fmla="*/ 61 h 124"/>
                    <a:gd name="T28" fmla="*/ 7 w 123"/>
                    <a:gd name="T29" fmla="*/ 37 h 124"/>
                    <a:gd name="T30" fmla="*/ 7 w 123"/>
                    <a:gd name="T31" fmla="*/ 37 h 124"/>
                    <a:gd name="T32" fmla="*/ 23 w 123"/>
                    <a:gd name="T33" fmla="*/ 17 h 124"/>
                    <a:gd name="T34" fmla="*/ 44 w 123"/>
                    <a:gd name="T35" fmla="*/ 4 h 124"/>
                    <a:gd name="T36" fmla="*/ 68 w 123"/>
                    <a:gd name="T37" fmla="*/ 0 h 124"/>
                    <a:gd name="T38" fmla="*/ 93 w 123"/>
                    <a:gd name="T39" fmla="*/ 6 h 124"/>
                    <a:gd name="T40" fmla="*/ 93 w 123"/>
                    <a:gd name="T41" fmla="*/ 6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3" h="124">
                      <a:moveTo>
                        <a:pt x="93" y="6"/>
                      </a:moveTo>
                      <a:lnTo>
                        <a:pt x="112" y="21"/>
                      </a:lnTo>
                      <a:lnTo>
                        <a:pt x="122" y="41"/>
                      </a:lnTo>
                      <a:lnTo>
                        <a:pt x="123" y="63"/>
                      </a:lnTo>
                      <a:lnTo>
                        <a:pt x="116" y="87"/>
                      </a:lnTo>
                      <a:lnTo>
                        <a:pt x="100" y="108"/>
                      </a:lnTo>
                      <a:lnTo>
                        <a:pt x="79" y="120"/>
                      </a:lnTo>
                      <a:lnTo>
                        <a:pt x="55" y="124"/>
                      </a:lnTo>
                      <a:lnTo>
                        <a:pt x="31" y="118"/>
                      </a:lnTo>
                      <a:lnTo>
                        <a:pt x="12" y="103"/>
                      </a:lnTo>
                      <a:lnTo>
                        <a:pt x="1" y="84"/>
                      </a:lnTo>
                      <a:lnTo>
                        <a:pt x="0" y="61"/>
                      </a:lnTo>
                      <a:lnTo>
                        <a:pt x="7" y="37"/>
                      </a:lnTo>
                      <a:lnTo>
                        <a:pt x="23" y="17"/>
                      </a:lnTo>
                      <a:lnTo>
                        <a:pt x="44" y="4"/>
                      </a:lnTo>
                      <a:lnTo>
                        <a:pt x="68" y="0"/>
                      </a:lnTo>
                      <a:lnTo>
                        <a:pt x="93" y="6"/>
                      </a:lnTo>
                      <a:close/>
                    </a:path>
                  </a:pathLst>
                </a:custGeom>
                <a:solidFill>
                  <a:srgbClr val="FFFFFF"/>
                </a:solidFill>
                <a:ln w="12700" cap="flat" cmpd="sng">
                  <a:solidFill>
                    <a:srgbClr val="6C6661"/>
                  </a:solidFill>
                  <a:prstDash val="sysDot"/>
                  <a:round/>
                  <a:headEnd/>
                  <a:tailEnd/>
                </a:ln>
              </p:spPr>
              <p:txBody>
                <a:bodyPr/>
                <a:lstStyle/>
                <a:p>
                  <a:endParaRPr lang="tr-TR"/>
                </a:p>
              </p:txBody>
            </p:sp>
            <p:sp>
              <p:nvSpPr>
                <p:cNvPr id="45074" name="Freeform 346">
                  <a:extLst>
                    <a:ext uri="{FF2B5EF4-FFF2-40B4-BE49-F238E27FC236}">
                      <a16:creationId xmlns:a16="http://schemas.microsoft.com/office/drawing/2014/main" id="{C8F15418-EED4-AD42-A46D-1CF5703FF14C}"/>
                    </a:ext>
                  </a:extLst>
                </p:cNvPr>
                <p:cNvSpPr>
                  <a:spLocks/>
                </p:cNvSpPr>
                <p:nvPr/>
              </p:nvSpPr>
              <p:spPr bwMode="auto">
                <a:xfrm>
                  <a:off x="4564" y="518"/>
                  <a:ext cx="124" cy="123"/>
                </a:xfrm>
                <a:custGeom>
                  <a:avLst/>
                  <a:gdLst>
                    <a:gd name="T0" fmla="*/ 93 w 124"/>
                    <a:gd name="T1" fmla="*/ 6 h 123"/>
                    <a:gd name="T2" fmla="*/ 112 w 124"/>
                    <a:gd name="T3" fmla="*/ 21 h 123"/>
                    <a:gd name="T4" fmla="*/ 122 w 124"/>
                    <a:gd name="T5" fmla="*/ 40 h 123"/>
                    <a:gd name="T6" fmla="*/ 124 w 124"/>
                    <a:gd name="T7" fmla="*/ 63 h 123"/>
                    <a:gd name="T8" fmla="*/ 116 w 124"/>
                    <a:gd name="T9" fmla="*/ 87 h 123"/>
                    <a:gd name="T10" fmla="*/ 116 w 124"/>
                    <a:gd name="T11" fmla="*/ 87 h 123"/>
                    <a:gd name="T12" fmla="*/ 100 w 124"/>
                    <a:gd name="T13" fmla="*/ 107 h 123"/>
                    <a:gd name="T14" fmla="*/ 79 w 124"/>
                    <a:gd name="T15" fmla="*/ 120 h 123"/>
                    <a:gd name="T16" fmla="*/ 56 w 124"/>
                    <a:gd name="T17" fmla="*/ 123 h 123"/>
                    <a:gd name="T18" fmla="*/ 32 w 124"/>
                    <a:gd name="T19" fmla="*/ 117 h 123"/>
                    <a:gd name="T20" fmla="*/ 32 w 124"/>
                    <a:gd name="T21" fmla="*/ 117 h 123"/>
                    <a:gd name="T22" fmla="*/ 12 w 124"/>
                    <a:gd name="T23" fmla="*/ 103 h 123"/>
                    <a:gd name="T24" fmla="*/ 2 w 124"/>
                    <a:gd name="T25" fmla="*/ 83 h 123"/>
                    <a:gd name="T26" fmla="*/ 0 w 124"/>
                    <a:gd name="T27" fmla="*/ 61 h 123"/>
                    <a:gd name="T28" fmla="*/ 7 w 124"/>
                    <a:gd name="T29" fmla="*/ 37 h 123"/>
                    <a:gd name="T30" fmla="*/ 7 w 124"/>
                    <a:gd name="T31" fmla="*/ 37 h 123"/>
                    <a:gd name="T32" fmla="*/ 23 w 124"/>
                    <a:gd name="T33" fmla="*/ 16 h 123"/>
                    <a:gd name="T34" fmla="*/ 44 w 124"/>
                    <a:gd name="T35" fmla="*/ 3 h 123"/>
                    <a:gd name="T36" fmla="*/ 69 w 124"/>
                    <a:gd name="T37" fmla="*/ 0 h 123"/>
                    <a:gd name="T38" fmla="*/ 93 w 124"/>
                    <a:gd name="T39" fmla="*/ 6 h 123"/>
                    <a:gd name="T40" fmla="*/ 93 w 124"/>
                    <a:gd name="T41" fmla="*/ 6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4" h="123">
                      <a:moveTo>
                        <a:pt x="93" y="6"/>
                      </a:moveTo>
                      <a:lnTo>
                        <a:pt x="112" y="21"/>
                      </a:lnTo>
                      <a:lnTo>
                        <a:pt x="122" y="40"/>
                      </a:lnTo>
                      <a:lnTo>
                        <a:pt x="124" y="63"/>
                      </a:lnTo>
                      <a:lnTo>
                        <a:pt x="116" y="87"/>
                      </a:lnTo>
                      <a:lnTo>
                        <a:pt x="100" y="107"/>
                      </a:lnTo>
                      <a:lnTo>
                        <a:pt x="79" y="120"/>
                      </a:lnTo>
                      <a:lnTo>
                        <a:pt x="56" y="123"/>
                      </a:lnTo>
                      <a:lnTo>
                        <a:pt x="32" y="117"/>
                      </a:lnTo>
                      <a:lnTo>
                        <a:pt x="12" y="103"/>
                      </a:lnTo>
                      <a:lnTo>
                        <a:pt x="2" y="83"/>
                      </a:lnTo>
                      <a:lnTo>
                        <a:pt x="0" y="61"/>
                      </a:lnTo>
                      <a:lnTo>
                        <a:pt x="7" y="37"/>
                      </a:lnTo>
                      <a:lnTo>
                        <a:pt x="23" y="16"/>
                      </a:lnTo>
                      <a:lnTo>
                        <a:pt x="44" y="3"/>
                      </a:lnTo>
                      <a:lnTo>
                        <a:pt x="69" y="0"/>
                      </a:lnTo>
                      <a:lnTo>
                        <a:pt x="93" y="6"/>
                      </a:lnTo>
                      <a:close/>
                    </a:path>
                  </a:pathLst>
                </a:custGeom>
                <a:solidFill>
                  <a:srgbClr val="FFFFFF"/>
                </a:solidFill>
                <a:ln w="12700" cap="flat" cmpd="sng">
                  <a:solidFill>
                    <a:srgbClr val="6C6661"/>
                  </a:solidFill>
                  <a:prstDash val="sysDot"/>
                  <a:round/>
                  <a:headEnd/>
                  <a:tailEnd/>
                </a:ln>
              </p:spPr>
              <p:txBody>
                <a:bodyPr/>
                <a:lstStyle/>
                <a:p>
                  <a:endParaRPr lang="tr-TR"/>
                </a:p>
              </p:txBody>
            </p:sp>
            <p:sp>
              <p:nvSpPr>
                <p:cNvPr id="45075" name="Freeform 347">
                  <a:extLst>
                    <a:ext uri="{FF2B5EF4-FFF2-40B4-BE49-F238E27FC236}">
                      <a16:creationId xmlns:a16="http://schemas.microsoft.com/office/drawing/2014/main" id="{5F9CBD74-7B7D-9F46-BE52-E92DE762EF12}"/>
                    </a:ext>
                  </a:extLst>
                </p:cNvPr>
                <p:cNvSpPr>
                  <a:spLocks/>
                </p:cNvSpPr>
                <p:nvPr/>
              </p:nvSpPr>
              <p:spPr bwMode="auto">
                <a:xfrm>
                  <a:off x="4657" y="534"/>
                  <a:ext cx="118" cy="125"/>
                </a:xfrm>
                <a:custGeom>
                  <a:avLst/>
                  <a:gdLst>
                    <a:gd name="T0" fmla="*/ 87 w 118"/>
                    <a:gd name="T1" fmla="*/ 7 h 125"/>
                    <a:gd name="T2" fmla="*/ 106 w 118"/>
                    <a:gd name="T3" fmla="*/ 22 h 125"/>
                    <a:gd name="T4" fmla="*/ 116 w 118"/>
                    <a:gd name="T5" fmla="*/ 41 h 125"/>
                    <a:gd name="T6" fmla="*/ 118 w 118"/>
                    <a:gd name="T7" fmla="*/ 64 h 125"/>
                    <a:gd name="T8" fmla="*/ 110 w 118"/>
                    <a:gd name="T9" fmla="*/ 88 h 125"/>
                    <a:gd name="T10" fmla="*/ 110 w 118"/>
                    <a:gd name="T11" fmla="*/ 88 h 125"/>
                    <a:gd name="T12" fmla="*/ 94 w 118"/>
                    <a:gd name="T13" fmla="*/ 109 h 125"/>
                    <a:gd name="T14" fmla="*/ 73 w 118"/>
                    <a:gd name="T15" fmla="*/ 121 h 125"/>
                    <a:gd name="T16" fmla="*/ 49 w 118"/>
                    <a:gd name="T17" fmla="*/ 125 h 125"/>
                    <a:gd name="T18" fmla="*/ 25 w 118"/>
                    <a:gd name="T19" fmla="*/ 119 h 125"/>
                    <a:gd name="T20" fmla="*/ 25 w 118"/>
                    <a:gd name="T21" fmla="*/ 119 h 125"/>
                    <a:gd name="T22" fmla="*/ 7 w 118"/>
                    <a:gd name="T23" fmla="*/ 103 h 125"/>
                    <a:gd name="T24" fmla="*/ 0 w 118"/>
                    <a:gd name="T25" fmla="*/ 82 h 125"/>
                    <a:gd name="T26" fmla="*/ 2 w 118"/>
                    <a:gd name="T27" fmla="*/ 57 h 125"/>
                    <a:gd name="T28" fmla="*/ 10 w 118"/>
                    <a:gd name="T29" fmla="*/ 32 h 125"/>
                    <a:gd name="T30" fmla="*/ 10 w 118"/>
                    <a:gd name="T31" fmla="*/ 32 h 125"/>
                    <a:gd name="T32" fmla="*/ 31 w 118"/>
                    <a:gd name="T33" fmla="*/ 8 h 125"/>
                    <a:gd name="T34" fmla="*/ 57 w 118"/>
                    <a:gd name="T35" fmla="*/ 0 h 125"/>
                    <a:gd name="T36" fmla="*/ 87 w 118"/>
                    <a:gd name="T37" fmla="*/ 7 h 125"/>
                    <a:gd name="T38" fmla="*/ 87 w 118"/>
                    <a:gd name="T39" fmla="*/ 7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8" h="125">
                      <a:moveTo>
                        <a:pt x="87" y="7"/>
                      </a:moveTo>
                      <a:lnTo>
                        <a:pt x="106" y="22"/>
                      </a:lnTo>
                      <a:lnTo>
                        <a:pt x="116" y="41"/>
                      </a:lnTo>
                      <a:lnTo>
                        <a:pt x="118" y="64"/>
                      </a:lnTo>
                      <a:lnTo>
                        <a:pt x="110" y="88"/>
                      </a:lnTo>
                      <a:lnTo>
                        <a:pt x="94" y="109"/>
                      </a:lnTo>
                      <a:lnTo>
                        <a:pt x="73" y="121"/>
                      </a:lnTo>
                      <a:lnTo>
                        <a:pt x="49" y="125"/>
                      </a:lnTo>
                      <a:lnTo>
                        <a:pt x="25" y="119"/>
                      </a:lnTo>
                      <a:lnTo>
                        <a:pt x="7" y="103"/>
                      </a:lnTo>
                      <a:lnTo>
                        <a:pt x="0" y="82"/>
                      </a:lnTo>
                      <a:lnTo>
                        <a:pt x="2" y="57"/>
                      </a:lnTo>
                      <a:lnTo>
                        <a:pt x="10" y="32"/>
                      </a:lnTo>
                      <a:lnTo>
                        <a:pt x="31" y="8"/>
                      </a:lnTo>
                      <a:lnTo>
                        <a:pt x="57" y="0"/>
                      </a:lnTo>
                      <a:lnTo>
                        <a:pt x="87" y="7"/>
                      </a:lnTo>
                      <a:close/>
                    </a:path>
                  </a:pathLst>
                </a:custGeom>
                <a:solidFill>
                  <a:srgbClr val="FFFFFF"/>
                </a:solidFill>
                <a:ln w="12700" cap="flat" cmpd="sng">
                  <a:solidFill>
                    <a:srgbClr val="6C6661"/>
                  </a:solidFill>
                  <a:prstDash val="sysDot"/>
                  <a:round/>
                  <a:headEnd/>
                  <a:tailEnd/>
                </a:ln>
              </p:spPr>
              <p:txBody>
                <a:bodyPr/>
                <a:lstStyle/>
                <a:p>
                  <a:endParaRPr lang="tr-TR"/>
                </a:p>
              </p:txBody>
            </p:sp>
            <p:sp>
              <p:nvSpPr>
                <p:cNvPr id="45076" name="Freeform 348">
                  <a:extLst>
                    <a:ext uri="{FF2B5EF4-FFF2-40B4-BE49-F238E27FC236}">
                      <a16:creationId xmlns:a16="http://schemas.microsoft.com/office/drawing/2014/main" id="{C8DEA527-9735-174D-99D6-960A5D569866}"/>
                    </a:ext>
                  </a:extLst>
                </p:cNvPr>
                <p:cNvSpPr>
                  <a:spLocks/>
                </p:cNvSpPr>
                <p:nvPr/>
              </p:nvSpPr>
              <p:spPr bwMode="auto">
                <a:xfrm>
                  <a:off x="4740" y="594"/>
                  <a:ext cx="117" cy="126"/>
                </a:xfrm>
                <a:custGeom>
                  <a:avLst/>
                  <a:gdLst>
                    <a:gd name="T0" fmla="*/ 86 w 117"/>
                    <a:gd name="T1" fmla="*/ 8 h 126"/>
                    <a:gd name="T2" fmla="*/ 105 w 117"/>
                    <a:gd name="T3" fmla="*/ 23 h 126"/>
                    <a:gd name="T4" fmla="*/ 116 w 117"/>
                    <a:gd name="T5" fmla="*/ 42 h 126"/>
                    <a:gd name="T6" fmla="*/ 117 w 117"/>
                    <a:gd name="T7" fmla="*/ 65 h 126"/>
                    <a:gd name="T8" fmla="*/ 110 w 117"/>
                    <a:gd name="T9" fmla="*/ 89 h 126"/>
                    <a:gd name="T10" fmla="*/ 110 w 117"/>
                    <a:gd name="T11" fmla="*/ 89 h 126"/>
                    <a:gd name="T12" fmla="*/ 94 w 117"/>
                    <a:gd name="T13" fmla="*/ 109 h 126"/>
                    <a:gd name="T14" fmla="*/ 73 w 117"/>
                    <a:gd name="T15" fmla="*/ 122 h 126"/>
                    <a:gd name="T16" fmla="*/ 49 w 117"/>
                    <a:gd name="T17" fmla="*/ 126 h 126"/>
                    <a:gd name="T18" fmla="*/ 25 w 117"/>
                    <a:gd name="T19" fmla="*/ 119 h 126"/>
                    <a:gd name="T20" fmla="*/ 25 w 117"/>
                    <a:gd name="T21" fmla="*/ 119 h 126"/>
                    <a:gd name="T22" fmla="*/ 7 w 117"/>
                    <a:gd name="T23" fmla="*/ 104 h 126"/>
                    <a:gd name="T24" fmla="*/ 0 w 117"/>
                    <a:gd name="T25" fmla="*/ 82 h 126"/>
                    <a:gd name="T26" fmla="*/ 1 w 117"/>
                    <a:gd name="T27" fmla="*/ 58 h 126"/>
                    <a:gd name="T28" fmla="*/ 10 w 117"/>
                    <a:gd name="T29" fmla="*/ 33 h 126"/>
                    <a:gd name="T30" fmla="*/ 10 w 117"/>
                    <a:gd name="T31" fmla="*/ 33 h 126"/>
                    <a:gd name="T32" fmla="*/ 30 w 117"/>
                    <a:gd name="T33" fmla="*/ 8 h 126"/>
                    <a:gd name="T34" fmla="*/ 57 w 117"/>
                    <a:gd name="T35" fmla="*/ 0 h 126"/>
                    <a:gd name="T36" fmla="*/ 86 w 117"/>
                    <a:gd name="T37" fmla="*/ 8 h 126"/>
                    <a:gd name="T38" fmla="*/ 86 w 117"/>
                    <a:gd name="T39" fmla="*/ 8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26">
                      <a:moveTo>
                        <a:pt x="86" y="8"/>
                      </a:moveTo>
                      <a:lnTo>
                        <a:pt x="105" y="23"/>
                      </a:lnTo>
                      <a:lnTo>
                        <a:pt x="116" y="42"/>
                      </a:lnTo>
                      <a:lnTo>
                        <a:pt x="117" y="65"/>
                      </a:lnTo>
                      <a:lnTo>
                        <a:pt x="110" y="89"/>
                      </a:lnTo>
                      <a:lnTo>
                        <a:pt x="94" y="109"/>
                      </a:lnTo>
                      <a:lnTo>
                        <a:pt x="73" y="122"/>
                      </a:lnTo>
                      <a:lnTo>
                        <a:pt x="49" y="126"/>
                      </a:lnTo>
                      <a:lnTo>
                        <a:pt x="25" y="119"/>
                      </a:lnTo>
                      <a:lnTo>
                        <a:pt x="7" y="104"/>
                      </a:lnTo>
                      <a:lnTo>
                        <a:pt x="0" y="82"/>
                      </a:lnTo>
                      <a:lnTo>
                        <a:pt x="1" y="58"/>
                      </a:lnTo>
                      <a:lnTo>
                        <a:pt x="10" y="33"/>
                      </a:lnTo>
                      <a:lnTo>
                        <a:pt x="30" y="8"/>
                      </a:lnTo>
                      <a:lnTo>
                        <a:pt x="57" y="0"/>
                      </a:lnTo>
                      <a:lnTo>
                        <a:pt x="86" y="8"/>
                      </a:lnTo>
                      <a:close/>
                    </a:path>
                  </a:pathLst>
                </a:custGeom>
                <a:solidFill>
                  <a:srgbClr val="FFFFFF"/>
                </a:solidFill>
                <a:ln w="12700" cap="flat" cmpd="sng">
                  <a:solidFill>
                    <a:srgbClr val="6C6661"/>
                  </a:solidFill>
                  <a:prstDash val="sysDot"/>
                  <a:round/>
                  <a:headEnd/>
                  <a:tailEnd/>
                </a:ln>
              </p:spPr>
              <p:txBody>
                <a:bodyPr/>
                <a:lstStyle/>
                <a:p>
                  <a:endParaRPr lang="tr-TR"/>
                </a:p>
              </p:txBody>
            </p:sp>
            <p:sp>
              <p:nvSpPr>
                <p:cNvPr id="45077" name="Freeform 349">
                  <a:extLst>
                    <a:ext uri="{FF2B5EF4-FFF2-40B4-BE49-F238E27FC236}">
                      <a16:creationId xmlns:a16="http://schemas.microsoft.com/office/drawing/2014/main" id="{A4A08DB3-C2D6-ED46-BAC7-CED167036B25}"/>
                    </a:ext>
                  </a:extLst>
                </p:cNvPr>
                <p:cNvSpPr>
                  <a:spLocks/>
                </p:cNvSpPr>
                <p:nvPr/>
              </p:nvSpPr>
              <p:spPr bwMode="auto">
                <a:xfrm>
                  <a:off x="4510" y="620"/>
                  <a:ext cx="117" cy="125"/>
                </a:xfrm>
                <a:custGeom>
                  <a:avLst/>
                  <a:gdLst>
                    <a:gd name="T0" fmla="*/ 87 w 117"/>
                    <a:gd name="T1" fmla="*/ 7 h 125"/>
                    <a:gd name="T2" fmla="*/ 106 w 117"/>
                    <a:gd name="T3" fmla="*/ 22 h 125"/>
                    <a:gd name="T4" fmla="*/ 116 w 117"/>
                    <a:gd name="T5" fmla="*/ 42 h 125"/>
                    <a:gd name="T6" fmla="*/ 117 w 117"/>
                    <a:gd name="T7" fmla="*/ 64 h 125"/>
                    <a:gd name="T8" fmla="*/ 110 w 117"/>
                    <a:gd name="T9" fmla="*/ 89 h 125"/>
                    <a:gd name="T10" fmla="*/ 110 w 117"/>
                    <a:gd name="T11" fmla="*/ 89 h 125"/>
                    <a:gd name="T12" fmla="*/ 94 w 117"/>
                    <a:gd name="T13" fmla="*/ 109 h 125"/>
                    <a:gd name="T14" fmla="*/ 73 w 117"/>
                    <a:gd name="T15" fmla="*/ 122 h 125"/>
                    <a:gd name="T16" fmla="*/ 49 w 117"/>
                    <a:gd name="T17" fmla="*/ 125 h 125"/>
                    <a:gd name="T18" fmla="*/ 25 w 117"/>
                    <a:gd name="T19" fmla="*/ 119 h 125"/>
                    <a:gd name="T20" fmla="*/ 25 w 117"/>
                    <a:gd name="T21" fmla="*/ 119 h 125"/>
                    <a:gd name="T22" fmla="*/ 7 w 117"/>
                    <a:gd name="T23" fmla="*/ 103 h 125"/>
                    <a:gd name="T24" fmla="*/ 0 w 117"/>
                    <a:gd name="T25" fmla="*/ 82 h 125"/>
                    <a:gd name="T26" fmla="*/ 1 w 117"/>
                    <a:gd name="T27" fmla="*/ 57 h 125"/>
                    <a:gd name="T28" fmla="*/ 11 w 117"/>
                    <a:gd name="T29" fmla="*/ 32 h 125"/>
                    <a:gd name="T30" fmla="*/ 11 w 117"/>
                    <a:gd name="T31" fmla="*/ 32 h 125"/>
                    <a:gd name="T32" fmla="*/ 31 w 117"/>
                    <a:gd name="T33" fmla="*/ 8 h 125"/>
                    <a:gd name="T34" fmla="*/ 57 w 117"/>
                    <a:gd name="T35" fmla="*/ 0 h 125"/>
                    <a:gd name="T36" fmla="*/ 87 w 117"/>
                    <a:gd name="T37" fmla="*/ 7 h 125"/>
                    <a:gd name="T38" fmla="*/ 87 w 117"/>
                    <a:gd name="T39" fmla="*/ 7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25">
                      <a:moveTo>
                        <a:pt x="87" y="7"/>
                      </a:moveTo>
                      <a:lnTo>
                        <a:pt x="106" y="22"/>
                      </a:lnTo>
                      <a:lnTo>
                        <a:pt x="116" y="42"/>
                      </a:lnTo>
                      <a:lnTo>
                        <a:pt x="117" y="64"/>
                      </a:lnTo>
                      <a:lnTo>
                        <a:pt x="110" y="89"/>
                      </a:lnTo>
                      <a:lnTo>
                        <a:pt x="94" y="109"/>
                      </a:lnTo>
                      <a:lnTo>
                        <a:pt x="73" y="122"/>
                      </a:lnTo>
                      <a:lnTo>
                        <a:pt x="49" y="125"/>
                      </a:lnTo>
                      <a:lnTo>
                        <a:pt x="25" y="119"/>
                      </a:lnTo>
                      <a:lnTo>
                        <a:pt x="7" y="103"/>
                      </a:lnTo>
                      <a:lnTo>
                        <a:pt x="0" y="82"/>
                      </a:lnTo>
                      <a:lnTo>
                        <a:pt x="1" y="57"/>
                      </a:lnTo>
                      <a:lnTo>
                        <a:pt x="11" y="32"/>
                      </a:lnTo>
                      <a:lnTo>
                        <a:pt x="31" y="8"/>
                      </a:lnTo>
                      <a:lnTo>
                        <a:pt x="57" y="0"/>
                      </a:lnTo>
                      <a:lnTo>
                        <a:pt x="87" y="7"/>
                      </a:lnTo>
                      <a:close/>
                    </a:path>
                  </a:pathLst>
                </a:custGeom>
                <a:solidFill>
                  <a:srgbClr val="FFFFFF"/>
                </a:solidFill>
                <a:ln w="12700" cap="flat" cmpd="sng">
                  <a:solidFill>
                    <a:srgbClr val="6C6661"/>
                  </a:solidFill>
                  <a:prstDash val="sysDot"/>
                  <a:round/>
                  <a:headEnd/>
                  <a:tailEnd/>
                </a:ln>
              </p:spPr>
              <p:txBody>
                <a:bodyPr/>
                <a:lstStyle/>
                <a:p>
                  <a:endParaRPr lang="tr-TR"/>
                </a:p>
              </p:txBody>
            </p:sp>
            <p:sp>
              <p:nvSpPr>
                <p:cNvPr id="45078" name="Freeform 350">
                  <a:extLst>
                    <a:ext uri="{FF2B5EF4-FFF2-40B4-BE49-F238E27FC236}">
                      <a16:creationId xmlns:a16="http://schemas.microsoft.com/office/drawing/2014/main" id="{81565C9B-6693-A143-9160-41941A818219}"/>
                    </a:ext>
                  </a:extLst>
                </p:cNvPr>
                <p:cNvSpPr>
                  <a:spLocks/>
                </p:cNvSpPr>
                <p:nvPr/>
              </p:nvSpPr>
              <p:spPr bwMode="auto">
                <a:xfrm>
                  <a:off x="4565" y="447"/>
                  <a:ext cx="77" cy="78"/>
                </a:xfrm>
                <a:custGeom>
                  <a:avLst/>
                  <a:gdLst>
                    <a:gd name="T0" fmla="*/ 56 w 77"/>
                    <a:gd name="T1" fmla="*/ 4 h 78"/>
                    <a:gd name="T2" fmla="*/ 71 w 77"/>
                    <a:gd name="T3" fmla="*/ 18 h 78"/>
                    <a:gd name="T4" fmla="*/ 77 w 77"/>
                    <a:gd name="T5" fmla="*/ 37 h 78"/>
                    <a:gd name="T6" fmla="*/ 73 w 77"/>
                    <a:gd name="T7" fmla="*/ 57 h 78"/>
                    <a:gd name="T8" fmla="*/ 73 w 77"/>
                    <a:gd name="T9" fmla="*/ 57 h 78"/>
                    <a:gd name="T10" fmla="*/ 60 w 77"/>
                    <a:gd name="T11" fmla="*/ 72 h 78"/>
                    <a:gd name="T12" fmla="*/ 41 w 77"/>
                    <a:gd name="T13" fmla="*/ 78 h 78"/>
                    <a:gd name="T14" fmla="*/ 21 w 77"/>
                    <a:gd name="T15" fmla="*/ 74 h 78"/>
                    <a:gd name="T16" fmla="*/ 21 w 77"/>
                    <a:gd name="T17" fmla="*/ 74 h 78"/>
                    <a:gd name="T18" fmla="*/ 6 w 77"/>
                    <a:gd name="T19" fmla="*/ 61 h 78"/>
                    <a:gd name="T20" fmla="*/ 0 w 77"/>
                    <a:gd name="T21" fmla="*/ 42 h 78"/>
                    <a:gd name="T22" fmla="*/ 3 w 77"/>
                    <a:gd name="T23" fmla="*/ 22 h 78"/>
                    <a:gd name="T24" fmla="*/ 3 w 77"/>
                    <a:gd name="T25" fmla="*/ 22 h 78"/>
                    <a:gd name="T26" fmla="*/ 17 w 77"/>
                    <a:gd name="T27" fmla="*/ 7 h 78"/>
                    <a:gd name="T28" fmla="*/ 36 w 77"/>
                    <a:gd name="T29" fmla="*/ 0 h 78"/>
                    <a:gd name="T30" fmla="*/ 56 w 77"/>
                    <a:gd name="T31" fmla="*/ 4 h 78"/>
                    <a:gd name="T32" fmla="*/ 56 w 77"/>
                    <a:gd name="T33" fmla="*/ 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78">
                      <a:moveTo>
                        <a:pt x="56" y="4"/>
                      </a:moveTo>
                      <a:lnTo>
                        <a:pt x="71" y="18"/>
                      </a:lnTo>
                      <a:lnTo>
                        <a:pt x="77" y="37"/>
                      </a:lnTo>
                      <a:lnTo>
                        <a:pt x="73" y="57"/>
                      </a:lnTo>
                      <a:lnTo>
                        <a:pt x="60" y="72"/>
                      </a:lnTo>
                      <a:lnTo>
                        <a:pt x="41" y="78"/>
                      </a:lnTo>
                      <a:lnTo>
                        <a:pt x="21" y="74"/>
                      </a:lnTo>
                      <a:lnTo>
                        <a:pt x="6" y="61"/>
                      </a:lnTo>
                      <a:lnTo>
                        <a:pt x="0" y="42"/>
                      </a:lnTo>
                      <a:lnTo>
                        <a:pt x="3" y="22"/>
                      </a:lnTo>
                      <a:lnTo>
                        <a:pt x="17" y="7"/>
                      </a:lnTo>
                      <a:lnTo>
                        <a:pt x="36" y="0"/>
                      </a:lnTo>
                      <a:lnTo>
                        <a:pt x="56" y="4"/>
                      </a:lnTo>
                      <a:close/>
                    </a:path>
                  </a:pathLst>
                </a:custGeom>
                <a:solidFill>
                  <a:srgbClr val="CECBC8"/>
                </a:solidFill>
                <a:ln w="12700" cmpd="sng">
                  <a:solidFill>
                    <a:srgbClr val="6C6661"/>
                  </a:solidFill>
                  <a:round/>
                  <a:headEnd/>
                  <a:tailEnd/>
                </a:ln>
              </p:spPr>
              <p:txBody>
                <a:bodyPr/>
                <a:lstStyle/>
                <a:p>
                  <a:endParaRPr lang="tr-TR"/>
                </a:p>
              </p:txBody>
            </p:sp>
            <p:sp>
              <p:nvSpPr>
                <p:cNvPr id="45079" name="Freeform 351">
                  <a:extLst>
                    <a:ext uri="{FF2B5EF4-FFF2-40B4-BE49-F238E27FC236}">
                      <a16:creationId xmlns:a16="http://schemas.microsoft.com/office/drawing/2014/main" id="{F76BCE0D-8566-3B40-9839-9ADF200CC3C2}"/>
                    </a:ext>
                  </a:extLst>
                </p:cNvPr>
                <p:cNvSpPr>
                  <a:spLocks/>
                </p:cNvSpPr>
                <p:nvPr/>
              </p:nvSpPr>
              <p:spPr bwMode="auto">
                <a:xfrm>
                  <a:off x="4586" y="546"/>
                  <a:ext cx="78" cy="78"/>
                </a:xfrm>
                <a:custGeom>
                  <a:avLst/>
                  <a:gdLst>
                    <a:gd name="T0" fmla="*/ 56 w 78"/>
                    <a:gd name="T1" fmla="*/ 4 h 78"/>
                    <a:gd name="T2" fmla="*/ 72 w 78"/>
                    <a:gd name="T3" fmla="*/ 18 h 78"/>
                    <a:gd name="T4" fmla="*/ 78 w 78"/>
                    <a:gd name="T5" fmla="*/ 37 h 78"/>
                    <a:gd name="T6" fmla="*/ 74 w 78"/>
                    <a:gd name="T7" fmla="*/ 57 h 78"/>
                    <a:gd name="T8" fmla="*/ 74 w 78"/>
                    <a:gd name="T9" fmla="*/ 57 h 78"/>
                    <a:gd name="T10" fmla="*/ 60 w 78"/>
                    <a:gd name="T11" fmla="*/ 72 h 78"/>
                    <a:gd name="T12" fmla="*/ 41 w 78"/>
                    <a:gd name="T13" fmla="*/ 78 h 78"/>
                    <a:gd name="T14" fmla="*/ 21 w 78"/>
                    <a:gd name="T15" fmla="*/ 74 h 78"/>
                    <a:gd name="T16" fmla="*/ 21 w 78"/>
                    <a:gd name="T17" fmla="*/ 74 h 78"/>
                    <a:gd name="T18" fmla="*/ 6 w 78"/>
                    <a:gd name="T19" fmla="*/ 60 h 78"/>
                    <a:gd name="T20" fmla="*/ 0 w 78"/>
                    <a:gd name="T21" fmla="*/ 42 h 78"/>
                    <a:gd name="T22" fmla="*/ 4 w 78"/>
                    <a:gd name="T23" fmla="*/ 22 h 78"/>
                    <a:gd name="T24" fmla="*/ 4 w 78"/>
                    <a:gd name="T25" fmla="*/ 22 h 78"/>
                    <a:gd name="T26" fmla="*/ 18 w 78"/>
                    <a:gd name="T27" fmla="*/ 7 h 78"/>
                    <a:gd name="T28" fmla="*/ 36 w 78"/>
                    <a:gd name="T29" fmla="*/ 0 h 78"/>
                    <a:gd name="T30" fmla="*/ 56 w 78"/>
                    <a:gd name="T31" fmla="*/ 4 h 78"/>
                    <a:gd name="T32" fmla="*/ 56 w 78"/>
                    <a:gd name="T33" fmla="*/ 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56" y="4"/>
                      </a:moveTo>
                      <a:lnTo>
                        <a:pt x="72" y="18"/>
                      </a:lnTo>
                      <a:lnTo>
                        <a:pt x="78" y="37"/>
                      </a:lnTo>
                      <a:lnTo>
                        <a:pt x="74" y="57"/>
                      </a:lnTo>
                      <a:lnTo>
                        <a:pt x="60" y="72"/>
                      </a:lnTo>
                      <a:lnTo>
                        <a:pt x="41" y="78"/>
                      </a:lnTo>
                      <a:lnTo>
                        <a:pt x="21" y="74"/>
                      </a:lnTo>
                      <a:lnTo>
                        <a:pt x="6" y="60"/>
                      </a:lnTo>
                      <a:lnTo>
                        <a:pt x="0" y="42"/>
                      </a:lnTo>
                      <a:lnTo>
                        <a:pt x="4" y="22"/>
                      </a:lnTo>
                      <a:lnTo>
                        <a:pt x="18" y="7"/>
                      </a:lnTo>
                      <a:lnTo>
                        <a:pt x="36" y="0"/>
                      </a:lnTo>
                      <a:lnTo>
                        <a:pt x="56" y="4"/>
                      </a:lnTo>
                      <a:close/>
                    </a:path>
                  </a:pathLst>
                </a:custGeom>
                <a:solidFill>
                  <a:srgbClr val="CECBC8"/>
                </a:solidFill>
                <a:ln w="12700" cmpd="sng">
                  <a:solidFill>
                    <a:srgbClr val="6C6661"/>
                  </a:solidFill>
                  <a:round/>
                  <a:headEnd/>
                  <a:tailEnd/>
                </a:ln>
              </p:spPr>
              <p:txBody>
                <a:bodyPr/>
                <a:lstStyle/>
                <a:p>
                  <a:endParaRPr lang="tr-TR"/>
                </a:p>
              </p:txBody>
            </p:sp>
            <p:sp>
              <p:nvSpPr>
                <p:cNvPr id="45080" name="Freeform 352">
                  <a:extLst>
                    <a:ext uri="{FF2B5EF4-FFF2-40B4-BE49-F238E27FC236}">
                      <a16:creationId xmlns:a16="http://schemas.microsoft.com/office/drawing/2014/main" id="{2AF04D53-89E9-E94C-B4D7-0AA1437CE7F9}"/>
                    </a:ext>
                  </a:extLst>
                </p:cNvPr>
                <p:cNvSpPr>
                  <a:spLocks/>
                </p:cNvSpPr>
                <p:nvPr/>
              </p:nvSpPr>
              <p:spPr bwMode="auto">
                <a:xfrm>
                  <a:off x="4763" y="616"/>
                  <a:ext cx="77" cy="78"/>
                </a:xfrm>
                <a:custGeom>
                  <a:avLst/>
                  <a:gdLst>
                    <a:gd name="T0" fmla="*/ 56 w 77"/>
                    <a:gd name="T1" fmla="*/ 4 h 78"/>
                    <a:gd name="T2" fmla="*/ 71 w 77"/>
                    <a:gd name="T3" fmla="*/ 18 h 78"/>
                    <a:gd name="T4" fmla="*/ 77 w 77"/>
                    <a:gd name="T5" fmla="*/ 37 h 78"/>
                    <a:gd name="T6" fmla="*/ 74 w 77"/>
                    <a:gd name="T7" fmla="*/ 57 h 78"/>
                    <a:gd name="T8" fmla="*/ 74 w 77"/>
                    <a:gd name="T9" fmla="*/ 57 h 78"/>
                    <a:gd name="T10" fmla="*/ 60 w 77"/>
                    <a:gd name="T11" fmla="*/ 72 h 78"/>
                    <a:gd name="T12" fmla="*/ 41 w 77"/>
                    <a:gd name="T13" fmla="*/ 78 h 78"/>
                    <a:gd name="T14" fmla="*/ 21 w 77"/>
                    <a:gd name="T15" fmla="*/ 74 h 78"/>
                    <a:gd name="T16" fmla="*/ 21 w 77"/>
                    <a:gd name="T17" fmla="*/ 74 h 78"/>
                    <a:gd name="T18" fmla="*/ 6 w 77"/>
                    <a:gd name="T19" fmla="*/ 61 h 78"/>
                    <a:gd name="T20" fmla="*/ 0 w 77"/>
                    <a:gd name="T21" fmla="*/ 42 h 78"/>
                    <a:gd name="T22" fmla="*/ 4 w 77"/>
                    <a:gd name="T23" fmla="*/ 22 h 78"/>
                    <a:gd name="T24" fmla="*/ 4 w 77"/>
                    <a:gd name="T25" fmla="*/ 22 h 78"/>
                    <a:gd name="T26" fmla="*/ 17 w 77"/>
                    <a:gd name="T27" fmla="*/ 7 h 78"/>
                    <a:gd name="T28" fmla="*/ 36 w 77"/>
                    <a:gd name="T29" fmla="*/ 0 h 78"/>
                    <a:gd name="T30" fmla="*/ 56 w 77"/>
                    <a:gd name="T31" fmla="*/ 4 h 78"/>
                    <a:gd name="T32" fmla="*/ 56 w 77"/>
                    <a:gd name="T33" fmla="*/ 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78">
                      <a:moveTo>
                        <a:pt x="56" y="4"/>
                      </a:moveTo>
                      <a:lnTo>
                        <a:pt x="71" y="18"/>
                      </a:lnTo>
                      <a:lnTo>
                        <a:pt x="77" y="37"/>
                      </a:lnTo>
                      <a:lnTo>
                        <a:pt x="74" y="57"/>
                      </a:lnTo>
                      <a:lnTo>
                        <a:pt x="60" y="72"/>
                      </a:lnTo>
                      <a:lnTo>
                        <a:pt x="41" y="78"/>
                      </a:lnTo>
                      <a:lnTo>
                        <a:pt x="21" y="74"/>
                      </a:lnTo>
                      <a:lnTo>
                        <a:pt x="6" y="61"/>
                      </a:lnTo>
                      <a:lnTo>
                        <a:pt x="0" y="42"/>
                      </a:lnTo>
                      <a:lnTo>
                        <a:pt x="4" y="22"/>
                      </a:lnTo>
                      <a:lnTo>
                        <a:pt x="17" y="7"/>
                      </a:lnTo>
                      <a:lnTo>
                        <a:pt x="36" y="0"/>
                      </a:lnTo>
                      <a:lnTo>
                        <a:pt x="56" y="4"/>
                      </a:lnTo>
                      <a:close/>
                    </a:path>
                  </a:pathLst>
                </a:custGeom>
                <a:solidFill>
                  <a:srgbClr val="CECBC8"/>
                </a:solidFill>
                <a:ln w="12700" cmpd="sng">
                  <a:solidFill>
                    <a:srgbClr val="6C6661"/>
                  </a:solidFill>
                  <a:round/>
                  <a:headEnd/>
                  <a:tailEnd/>
                </a:ln>
              </p:spPr>
              <p:txBody>
                <a:bodyPr/>
                <a:lstStyle/>
                <a:p>
                  <a:endParaRPr lang="tr-TR"/>
                </a:p>
              </p:txBody>
            </p:sp>
            <p:sp>
              <p:nvSpPr>
                <p:cNvPr id="45081" name="Freeform 353">
                  <a:extLst>
                    <a:ext uri="{FF2B5EF4-FFF2-40B4-BE49-F238E27FC236}">
                      <a16:creationId xmlns:a16="http://schemas.microsoft.com/office/drawing/2014/main" id="{859AE594-A317-2D47-9828-E26438742738}"/>
                    </a:ext>
                  </a:extLst>
                </p:cNvPr>
                <p:cNvSpPr>
                  <a:spLocks/>
                </p:cNvSpPr>
                <p:nvPr/>
              </p:nvSpPr>
              <p:spPr bwMode="auto">
                <a:xfrm>
                  <a:off x="4530" y="642"/>
                  <a:ext cx="77" cy="78"/>
                </a:xfrm>
                <a:custGeom>
                  <a:avLst/>
                  <a:gdLst>
                    <a:gd name="T0" fmla="*/ 56 w 77"/>
                    <a:gd name="T1" fmla="*/ 4 h 78"/>
                    <a:gd name="T2" fmla="*/ 71 w 77"/>
                    <a:gd name="T3" fmla="*/ 17 h 78"/>
                    <a:gd name="T4" fmla="*/ 77 w 77"/>
                    <a:gd name="T5" fmla="*/ 36 h 78"/>
                    <a:gd name="T6" fmla="*/ 73 w 77"/>
                    <a:gd name="T7" fmla="*/ 56 h 78"/>
                    <a:gd name="T8" fmla="*/ 73 w 77"/>
                    <a:gd name="T9" fmla="*/ 56 h 78"/>
                    <a:gd name="T10" fmla="*/ 60 w 77"/>
                    <a:gd name="T11" fmla="*/ 71 h 78"/>
                    <a:gd name="T12" fmla="*/ 41 w 77"/>
                    <a:gd name="T13" fmla="*/ 78 h 78"/>
                    <a:gd name="T14" fmla="*/ 21 w 77"/>
                    <a:gd name="T15" fmla="*/ 74 h 78"/>
                    <a:gd name="T16" fmla="*/ 21 w 77"/>
                    <a:gd name="T17" fmla="*/ 74 h 78"/>
                    <a:gd name="T18" fmla="*/ 6 w 77"/>
                    <a:gd name="T19" fmla="*/ 60 h 78"/>
                    <a:gd name="T20" fmla="*/ 0 w 77"/>
                    <a:gd name="T21" fmla="*/ 41 h 78"/>
                    <a:gd name="T22" fmla="*/ 4 w 77"/>
                    <a:gd name="T23" fmla="*/ 21 h 78"/>
                    <a:gd name="T24" fmla="*/ 4 w 77"/>
                    <a:gd name="T25" fmla="*/ 21 h 78"/>
                    <a:gd name="T26" fmla="*/ 17 w 77"/>
                    <a:gd name="T27" fmla="*/ 6 h 78"/>
                    <a:gd name="T28" fmla="*/ 36 w 77"/>
                    <a:gd name="T29" fmla="*/ 0 h 78"/>
                    <a:gd name="T30" fmla="*/ 56 w 77"/>
                    <a:gd name="T31" fmla="*/ 4 h 78"/>
                    <a:gd name="T32" fmla="*/ 56 w 77"/>
                    <a:gd name="T33" fmla="*/ 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78">
                      <a:moveTo>
                        <a:pt x="56" y="4"/>
                      </a:moveTo>
                      <a:lnTo>
                        <a:pt x="71" y="17"/>
                      </a:lnTo>
                      <a:lnTo>
                        <a:pt x="77" y="36"/>
                      </a:lnTo>
                      <a:lnTo>
                        <a:pt x="73" y="56"/>
                      </a:lnTo>
                      <a:lnTo>
                        <a:pt x="60" y="71"/>
                      </a:lnTo>
                      <a:lnTo>
                        <a:pt x="41" y="78"/>
                      </a:lnTo>
                      <a:lnTo>
                        <a:pt x="21" y="74"/>
                      </a:lnTo>
                      <a:lnTo>
                        <a:pt x="6" y="60"/>
                      </a:lnTo>
                      <a:lnTo>
                        <a:pt x="0" y="41"/>
                      </a:lnTo>
                      <a:lnTo>
                        <a:pt x="4" y="21"/>
                      </a:lnTo>
                      <a:lnTo>
                        <a:pt x="17" y="6"/>
                      </a:lnTo>
                      <a:lnTo>
                        <a:pt x="36" y="0"/>
                      </a:lnTo>
                      <a:lnTo>
                        <a:pt x="56" y="4"/>
                      </a:lnTo>
                      <a:close/>
                    </a:path>
                  </a:pathLst>
                </a:custGeom>
                <a:solidFill>
                  <a:srgbClr val="CECBC8"/>
                </a:solidFill>
                <a:ln w="12700" cmpd="sng">
                  <a:solidFill>
                    <a:srgbClr val="6C6661"/>
                  </a:solidFill>
                  <a:round/>
                  <a:headEnd/>
                  <a:tailEnd/>
                </a:ln>
              </p:spPr>
              <p:txBody>
                <a:bodyPr/>
                <a:lstStyle/>
                <a:p>
                  <a:endParaRPr lang="tr-TR"/>
                </a:p>
              </p:txBody>
            </p:sp>
            <p:sp>
              <p:nvSpPr>
                <p:cNvPr id="45082" name="Freeform 354">
                  <a:extLst>
                    <a:ext uri="{FF2B5EF4-FFF2-40B4-BE49-F238E27FC236}">
                      <a16:creationId xmlns:a16="http://schemas.microsoft.com/office/drawing/2014/main" id="{3C2C5D90-1D1A-0F48-91B1-251A626FFCEB}"/>
                    </a:ext>
                  </a:extLst>
                </p:cNvPr>
                <p:cNvSpPr>
                  <a:spLocks/>
                </p:cNvSpPr>
                <p:nvPr/>
              </p:nvSpPr>
              <p:spPr bwMode="auto">
                <a:xfrm>
                  <a:off x="4682" y="552"/>
                  <a:ext cx="78" cy="78"/>
                </a:xfrm>
                <a:custGeom>
                  <a:avLst/>
                  <a:gdLst>
                    <a:gd name="T0" fmla="*/ 56 w 78"/>
                    <a:gd name="T1" fmla="*/ 4 h 78"/>
                    <a:gd name="T2" fmla="*/ 72 w 78"/>
                    <a:gd name="T3" fmla="*/ 17 h 78"/>
                    <a:gd name="T4" fmla="*/ 78 w 78"/>
                    <a:gd name="T5" fmla="*/ 36 h 78"/>
                    <a:gd name="T6" fmla="*/ 74 w 78"/>
                    <a:gd name="T7" fmla="*/ 56 h 78"/>
                    <a:gd name="T8" fmla="*/ 74 w 78"/>
                    <a:gd name="T9" fmla="*/ 56 h 78"/>
                    <a:gd name="T10" fmla="*/ 60 w 78"/>
                    <a:gd name="T11" fmla="*/ 71 h 78"/>
                    <a:gd name="T12" fmla="*/ 41 w 78"/>
                    <a:gd name="T13" fmla="*/ 78 h 78"/>
                    <a:gd name="T14" fmla="*/ 21 w 78"/>
                    <a:gd name="T15" fmla="*/ 73 h 78"/>
                    <a:gd name="T16" fmla="*/ 21 w 78"/>
                    <a:gd name="T17" fmla="*/ 73 h 78"/>
                    <a:gd name="T18" fmla="*/ 6 w 78"/>
                    <a:gd name="T19" fmla="*/ 60 h 78"/>
                    <a:gd name="T20" fmla="*/ 0 w 78"/>
                    <a:gd name="T21" fmla="*/ 41 h 78"/>
                    <a:gd name="T22" fmla="*/ 4 w 78"/>
                    <a:gd name="T23" fmla="*/ 21 h 78"/>
                    <a:gd name="T24" fmla="*/ 4 w 78"/>
                    <a:gd name="T25" fmla="*/ 21 h 78"/>
                    <a:gd name="T26" fmla="*/ 18 w 78"/>
                    <a:gd name="T27" fmla="*/ 6 h 78"/>
                    <a:gd name="T28" fmla="*/ 36 w 78"/>
                    <a:gd name="T29" fmla="*/ 0 h 78"/>
                    <a:gd name="T30" fmla="*/ 56 w 78"/>
                    <a:gd name="T31" fmla="*/ 4 h 78"/>
                    <a:gd name="T32" fmla="*/ 56 w 78"/>
                    <a:gd name="T33" fmla="*/ 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56" y="4"/>
                      </a:moveTo>
                      <a:lnTo>
                        <a:pt x="72" y="17"/>
                      </a:lnTo>
                      <a:lnTo>
                        <a:pt x="78" y="36"/>
                      </a:lnTo>
                      <a:lnTo>
                        <a:pt x="74" y="56"/>
                      </a:lnTo>
                      <a:lnTo>
                        <a:pt x="60" y="71"/>
                      </a:lnTo>
                      <a:lnTo>
                        <a:pt x="41" y="78"/>
                      </a:lnTo>
                      <a:lnTo>
                        <a:pt x="21" y="73"/>
                      </a:lnTo>
                      <a:lnTo>
                        <a:pt x="6" y="60"/>
                      </a:lnTo>
                      <a:lnTo>
                        <a:pt x="0" y="41"/>
                      </a:lnTo>
                      <a:lnTo>
                        <a:pt x="4" y="21"/>
                      </a:lnTo>
                      <a:lnTo>
                        <a:pt x="18" y="6"/>
                      </a:lnTo>
                      <a:lnTo>
                        <a:pt x="36" y="0"/>
                      </a:lnTo>
                      <a:lnTo>
                        <a:pt x="56" y="4"/>
                      </a:lnTo>
                      <a:close/>
                    </a:path>
                  </a:pathLst>
                </a:custGeom>
                <a:solidFill>
                  <a:srgbClr val="CECBC8"/>
                </a:solidFill>
                <a:ln w="12700" cmpd="sng">
                  <a:solidFill>
                    <a:srgbClr val="6C6661"/>
                  </a:solidFill>
                  <a:round/>
                  <a:headEnd/>
                  <a:tailEnd/>
                </a:ln>
              </p:spPr>
              <p:txBody>
                <a:bodyPr/>
                <a:lstStyle/>
                <a:p>
                  <a:endParaRPr lang="tr-TR"/>
                </a:p>
              </p:txBody>
            </p:sp>
            <p:sp>
              <p:nvSpPr>
                <p:cNvPr id="45083" name="Freeform 355">
                  <a:extLst>
                    <a:ext uri="{FF2B5EF4-FFF2-40B4-BE49-F238E27FC236}">
                      <a16:creationId xmlns:a16="http://schemas.microsoft.com/office/drawing/2014/main" id="{55B73ADC-8FB3-0242-B649-A03E821CA69A}"/>
                    </a:ext>
                  </a:extLst>
                </p:cNvPr>
                <p:cNvSpPr>
                  <a:spLocks/>
                </p:cNvSpPr>
                <p:nvPr/>
              </p:nvSpPr>
              <p:spPr bwMode="auto">
                <a:xfrm>
                  <a:off x="4473" y="529"/>
                  <a:ext cx="78" cy="78"/>
                </a:xfrm>
                <a:custGeom>
                  <a:avLst/>
                  <a:gdLst>
                    <a:gd name="T0" fmla="*/ 57 w 78"/>
                    <a:gd name="T1" fmla="*/ 5 h 78"/>
                    <a:gd name="T2" fmla="*/ 72 w 78"/>
                    <a:gd name="T3" fmla="*/ 18 h 78"/>
                    <a:gd name="T4" fmla="*/ 78 w 78"/>
                    <a:gd name="T5" fmla="*/ 36 h 78"/>
                    <a:gd name="T6" fmla="*/ 74 w 78"/>
                    <a:gd name="T7" fmla="*/ 56 h 78"/>
                    <a:gd name="T8" fmla="*/ 74 w 78"/>
                    <a:gd name="T9" fmla="*/ 56 h 78"/>
                    <a:gd name="T10" fmla="*/ 61 w 78"/>
                    <a:gd name="T11" fmla="*/ 72 h 78"/>
                    <a:gd name="T12" fmla="*/ 42 w 78"/>
                    <a:gd name="T13" fmla="*/ 78 h 78"/>
                    <a:gd name="T14" fmla="*/ 22 w 78"/>
                    <a:gd name="T15" fmla="*/ 74 h 78"/>
                    <a:gd name="T16" fmla="*/ 22 w 78"/>
                    <a:gd name="T17" fmla="*/ 74 h 78"/>
                    <a:gd name="T18" fmla="*/ 7 w 78"/>
                    <a:gd name="T19" fmla="*/ 60 h 78"/>
                    <a:gd name="T20" fmla="*/ 0 w 78"/>
                    <a:gd name="T21" fmla="*/ 42 h 78"/>
                    <a:gd name="T22" fmla="*/ 4 w 78"/>
                    <a:gd name="T23" fmla="*/ 22 h 78"/>
                    <a:gd name="T24" fmla="*/ 4 w 78"/>
                    <a:gd name="T25" fmla="*/ 22 h 78"/>
                    <a:gd name="T26" fmla="*/ 18 w 78"/>
                    <a:gd name="T27" fmla="*/ 7 h 78"/>
                    <a:gd name="T28" fmla="*/ 37 w 78"/>
                    <a:gd name="T29" fmla="*/ 0 h 78"/>
                    <a:gd name="T30" fmla="*/ 57 w 78"/>
                    <a:gd name="T31" fmla="*/ 5 h 78"/>
                    <a:gd name="T32" fmla="*/ 57 w 78"/>
                    <a:gd name="T33" fmla="*/ 5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57" y="5"/>
                      </a:moveTo>
                      <a:lnTo>
                        <a:pt x="72" y="18"/>
                      </a:lnTo>
                      <a:lnTo>
                        <a:pt x="78" y="36"/>
                      </a:lnTo>
                      <a:lnTo>
                        <a:pt x="74" y="56"/>
                      </a:lnTo>
                      <a:lnTo>
                        <a:pt x="61" y="72"/>
                      </a:lnTo>
                      <a:lnTo>
                        <a:pt x="42" y="78"/>
                      </a:lnTo>
                      <a:lnTo>
                        <a:pt x="22" y="74"/>
                      </a:lnTo>
                      <a:lnTo>
                        <a:pt x="7" y="60"/>
                      </a:lnTo>
                      <a:lnTo>
                        <a:pt x="0" y="42"/>
                      </a:lnTo>
                      <a:lnTo>
                        <a:pt x="4" y="22"/>
                      </a:lnTo>
                      <a:lnTo>
                        <a:pt x="18" y="7"/>
                      </a:lnTo>
                      <a:lnTo>
                        <a:pt x="37" y="0"/>
                      </a:lnTo>
                      <a:lnTo>
                        <a:pt x="57" y="5"/>
                      </a:lnTo>
                      <a:close/>
                    </a:path>
                  </a:pathLst>
                </a:custGeom>
                <a:solidFill>
                  <a:srgbClr val="CECBC8"/>
                </a:solidFill>
                <a:ln w="12700" cmpd="sng">
                  <a:solidFill>
                    <a:srgbClr val="6C6661"/>
                  </a:solidFill>
                  <a:round/>
                  <a:headEnd/>
                  <a:tailEnd/>
                </a:ln>
              </p:spPr>
              <p:txBody>
                <a:bodyPr/>
                <a:lstStyle/>
                <a:p>
                  <a:endParaRPr lang="tr-TR"/>
                </a:p>
              </p:txBody>
            </p:sp>
            <p:sp>
              <p:nvSpPr>
                <p:cNvPr id="45084" name="Freeform 356">
                  <a:extLst>
                    <a:ext uri="{FF2B5EF4-FFF2-40B4-BE49-F238E27FC236}">
                      <a16:creationId xmlns:a16="http://schemas.microsoft.com/office/drawing/2014/main" id="{C8146B83-5EB1-A34A-A537-E4A549DEF088}"/>
                    </a:ext>
                  </a:extLst>
                </p:cNvPr>
                <p:cNvSpPr>
                  <a:spLocks/>
                </p:cNvSpPr>
                <p:nvPr/>
              </p:nvSpPr>
              <p:spPr bwMode="auto">
                <a:xfrm>
                  <a:off x="4630" y="656"/>
                  <a:ext cx="118" cy="125"/>
                </a:xfrm>
                <a:custGeom>
                  <a:avLst/>
                  <a:gdLst>
                    <a:gd name="T0" fmla="*/ 87 w 118"/>
                    <a:gd name="T1" fmla="*/ 8 h 125"/>
                    <a:gd name="T2" fmla="*/ 106 w 118"/>
                    <a:gd name="T3" fmla="*/ 23 h 125"/>
                    <a:gd name="T4" fmla="*/ 116 w 118"/>
                    <a:gd name="T5" fmla="*/ 42 h 125"/>
                    <a:gd name="T6" fmla="*/ 118 w 118"/>
                    <a:gd name="T7" fmla="*/ 65 h 125"/>
                    <a:gd name="T8" fmla="*/ 110 w 118"/>
                    <a:gd name="T9" fmla="*/ 89 h 125"/>
                    <a:gd name="T10" fmla="*/ 110 w 118"/>
                    <a:gd name="T11" fmla="*/ 89 h 125"/>
                    <a:gd name="T12" fmla="*/ 94 w 118"/>
                    <a:gd name="T13" fmla="*/ 109 h 125"/>
                    <a:gd name="T14" fmla="*/ 73 w 118"/>
                    <a:gd name="T15" fmla="*/ 122 h 125"/>
                    <a:gd name="T16" fmla="*/ 50 w 118"/>
                    <a:gd name="T17" fmla="*/ 125 h 125"/>
                    <a:gd name="T18" fmla="*/ 26 w 118"/>
                    <a:gd name="T19" fmla="*/ 119 h 125"/>
                    <a:gd name="T20" fmla="*/ 26 w 118"/>
                    <a:gd name="T21" fmla="*/ 119 h 125"/>
                    <a:gd name="T22" fmla="*/ 8 w 118"/>
                    <a:gd name="T23" fmla="*/ 104 h 125"/>
                    <a:gd name="T24" fmla="*/ 0 w 118"/>
                    <a:gd name="T25" fmla="*/ 82 h 125"/>
                    <a:gd name="T26" fmla="*/ 2 w 118"/>
                    <a:gd name="T27" fmla="*/ 58 h 125"/>
                    <a:gd name="T28" fmla="*/ 11 w 118"/>
                    <a:gd name="T29" fmla="*/ 33 h 125"/>
                    <a:gd name="T30" fmla="*/ 11 w 118"/>
                    <a:gd name="T31" fmla="*/ 33 h 125"/>
                    <a:gd name="T32" fmla="*/ 31 w 118"/>
                    <a:gd name="T33" fmla="*/ 8 h 125"/>
                    <a:gd name="T34" fmla="*/ 57 w 118"/>
                    <a:gd name="T35" fmla="*/ 0 h 125"/>
                    <a:gd name="T36" fmla="*/ 87 w 118"/>
                    <a:gd name="T37" fmla="*/ 8 h 125"/>
                    <a:gd name="T38" fmla="*/ 87 w 118"/>
                    <a:gd name="T39" fmla="*/ 8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8" h="125">
                      <a:moveTo>
                        <a:pt x="87" y="8"/>
                      </a:moveTo>
                      <a:lnTo>
                        <a:pt x="106" y="23"/>
                      </a:lnTo>
                      <a:lnTo>
                        <a:pt x="116" y="42"/>
                      </a:lnTo>
                      <a:lnTo>
                        <a:pt x="118" y="65"/>
                      </a:lnTo>
                      <a:lnTo>
                        <a:pt x="110" y="89"/>
                      </a:lnTo>
                      <a:lnTo>
                        <a:pt x="94" y="109"/>
                      </a:lnTo>
                      <a:lnTo>
                        <a:pt x="73" y="122"/>
                      </a:lnTo>
                      <a:lnTo>
                        <a:pt x="50" y="125"/>
                      </a:lnTo>
                      <a:lnTo>
                        <a:pt x="26" y="119"/>
                      </a:lnTo>
                      <a:lnTo>
                        <a:pt x="8" y="104"/>
                      </a:lnTo>
                      <a:lnTo>
                        <a:pt x="0" y="82"/>
                      </a:lnTo>
                      <a:lnTo>
                        <a:pt x="2" y="58"/>
                      </a:lnTo>
                      <a:lnTo>
                        <a:pt x="11" y="33"/>
                      </a:lnTo>
                      <a:lnTo>
                        <a:pt x="31" y="8"/>
                      </a:lnTo>
                      <a:lnTo>
                        <a:pt x="57" y="0"/>
                      </a:lnTo>
                      <a:lnTo>
                        <a:pt x="87" y="8"/>
                      </a:lnTo>
                      <a:close/>
                    </a:path>
                  </a:pathLst>
                </a:custGeom>
                <a:solidFill>
                  <a:srgbClr val="FFFFFF"/>
                </a:solidFill>
                <a:ln w="12700" cap="flat" cmpd="sng">
                  <a:solidFill>
                    <a:srgbClr val="6C6661"/>
                  </a:solidFill>
                  <a:prstDash val="sysDot"/>
                  <a:round/>
                  <a:headEnd/>
                  <a:tailEnd/>
                </a:ln>
              </p:spPr>
              <p:txBody>
                <a:bodyPr/>
                <a:lstStyle/>
                <a:p>
                  <a:endParaRPr lang="tr-TR"/>
                </a:p>
              </p:txBody>
            </p:sp>
            <p:sp>
              <p:nvSpPr>
                <p:cNvPr id="45085" name="Freeform 357">
                  <a:extLst>
                    <a:ext uri="{FF2B5EF4-FFF2-40B4-BE49-F238E27FC236}">
                      <a16:creationId xmlns:a16="http://schemas.microsoft.com/office/drawing/2014/main" id="{CBE4D787-C167-DA4A-B44B-22434C0828A6}"/>
                    </a:ext>
                  </a:extLst>
                </p:cNvPr>
                <p:cNvSpPr>
                  <a:spLocks/>
                </p:cNvSpPr>
                <p:nvPr/>
              </p:nvSpPr>
              <p:spPr bwMode="auto">
                <a:xfrm>
                  <a:off x="4650" y="681"/>
                  <a:ext cx="78" cy="78"/>
                </a:xfrm>
                <a:custGeom>
                  <a:avLst/>
                  <a:gdLst>
                    <a:gd name="T0" fmla="*/ 56 w 78"/>
                    <a:gd name="T1" fmla="*/ 4 h 78"/>
                    <a:gd name="T2" fmla="*/ 72 w 78"/>
                    <a:gd name="T3" fmla="*/ 18 h 78"/>
                    <a:gd name="T4" fmla="*/ 78 w 78"/>
                    <a:gd name="T5" fmla="*/ 37 h 78"/>
                    <a:gd name="T6" fmla="*/ 74 w 78"/>
                    <a:gd name="T7" fmla="*/ 57 h 78"/>
                    <a:gd name="T8" fmla="*/ 74 w 78"/>
                    <a:gd name="T9" fmla="*/ 57 h 78"/>
                    <a:gd name="T10" fmla="*/ 60 w 78"/>
                    <a:gd name="T11" fmla="*/ 72 h 78"/>
                    <a:gd name="T12" fmla="*/ 42 w 78"/>
                    <a:gd name="T13" fmla="*/ 78 h 78"/>
                    <a:gd name="T14" fmla="*/ 22 w 78"/>
                    <a:gd name="T15" fmla="*/ 74 h 78"/>
                    <a:gd name="T16" fmla="*/ 22 w 78"/>
                    <a:gd name="T17" fmla="*/ 74 h 78"/>
                    <a:gd name="T18" fmla="*/ 7 w 78"/>
                    <a:gd name="T19" fmla="*/ 61 h 78"/>
                    <a:gd name="T20" fmla="*/ 0 w 78"/>
                    <a:gd name="T21" fmla="*/ 42 h 78"/>
                    <a:gd name="T22" fmla="*/ 5 w 78"/>
                    <a:gd name="T23" fmla="*/ 22 h 78"/>
                    <a:gd name="T24" fmla="*/ 5 w 78"/>
                    <a:gd name="T25" fmla="*/ 22 h 78"/>
                    <a:gd name="T26" fmla="*/ 18 w 78"/>
                    <a:gd name="T27" fmla="*/ 7 h 78"/>
                    <a:gd name="T28" fmla="*/ 36 w 78"/>
                    <a:gd name="T29" fmla="*/ 0 h 78"/>
                    <a:gd name="T30" fmla="*/ 56 w 78"/>
                    <a:gd name="T31" fmla="*/ 4 h 78"/>
                    <a:gd name="T32" fmla="*/ 56 w 78"/>
                    <a:gd name="T33" fmla="*/ 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56" y="4"/>
                      </a:moveTo>
                      <a:lnTo>
                        <a:pt x="72" y="18"/>
                      </a:lnTo>
                      <a:lnTo>
                        <a:pt x="78" y="37"/>
                      </a:lnTo>
                      <a:lnTo>
                        <a:pt x="74" y="57"/>
                      </a:lnTo>
                      <a:lnTo>
                        <a:pt x="60" y="72"/>
                      </a:lnTo>
                      <a:lnTo>
                        <a:pt x="42" y="78"/>
                      </a:lnTo>
                      <a:lnTo>
                        <a:pt x="22" y="74"/>
                      </a:lnTo>
                      <a:lnTo>
                        <a:pt x="7" y="61"/>
                      </a:lnTo>
                      <a:lnTo>
                        <a:pt x="0" y="42"/>
                      </a:lnTo>
                      <a:lnTo>
                        <a:pt x="5" y="22"/>
                      </a:lnTo>
                      <a:lnTo>
                        <a:pt x="18" y="7"/>
                      </a:lnTo>
                      <a:lnTo>
                        <a:pt x="36" y="0"/>
                      </a:lnTo>
                      <a:lnTo>
                        <a:pt x="56" y="4"/>
                      </a:lnTo>
                      <a:close/>
                    </a:path>
                  </a:pathLst>
                </a:custGeom>
                <a:solidFill>
                  <a:srgbClr val="CECBC8"/>
                </a:solidFill>
                <a:ln w="12700" cmpd="sng">
                  <a:solidFill>
                    <a:srgbClr val="6C6661"/>
                  </a:solidFill>
                  <a:round/>
                  <a:headEnd/>
                  <a:tailEnd/>
                </a:ln>
              </p:spPr>
              <p:txBody>
                <a:bodyPr/>
                <a:lstStyle/>
                <a:p>
                  <a:endParaRPr lang="tr-TR"/>
                </a:p>
              </p:txBody>
            </p:sp>
          </p:grpSp>
          <p:sp>
            <p:nvSpPr>
              <p:cNvPr id="45071" name="Text Box 358">
                <a:extLst>
                  <a:ext uri="{FF2B5EF4-FFF2-40B4-BE49-F238E27FC236}">
                    <a16:creationId xmlns:a16="http://schemas.microsoft.com/office/drawing/2014/main" id="{584A9B6B-98C9-9449-8509-0488BB1DA09F}"/>
                  </a:ext>
                </a:extLst>
              </p:cNvPr>
              <p:cNvSpPr txBox="1">
                <a:spLocks noChangeArrowheads="1"/>
              </p:cNvSpPr>
              <p:nvPr/>
            </p:nvSpPr>
            <p:spPr bwMode="auto">
              <a:xfrm>
                <a:off x="4354" y="800"/>
                <a:ext cx="804"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Times New Roman" panose="02020603050405020304" pitchFamily="18" charset="0"/>
                  </a:rPr>
                  <a:t>Heat-killed</a:t>
                </a:r>
              </a:p>
              <a:p>
                <a:pPr>
                  <a:lnSpc>
                    <a:spcPct val="100000"/>
                  </a:lnSpc>
                  <a:spcBef>
                    <a:spcPct val="0"/>
                  </a:spcBef>
                  <a:buFontTx/>
                  <a:buNone/>
                </a:pPr>
                <a:r>
                  <a:rPr lang="en-US" altLang="en-US" sz="1800" b="1">
                    <a:latin typeface="Times New Roman" panose="02020603050405020304" pitchFamily="18" charset="0"/>
                  </a:rPr>
                  <a:t>smooth </a:t>
                </a:r>
              </a:p>
              <a:p>
                <a:pPr>
                  <a:lnSpc>
                    <a:spcPct val="100000"/>
                  </a:lnSpc>
                  <a:spcBef>
                    <a:spcPct val="0"/>
                  </a:spcBef>
                  <a:buFontTx/>
                  <a:buNone/>
                </a:pPr>
                <a:r>
                  <a:rPr lang="en-US" altLang="en-US" sz="1800" b="1">
                    <a:latin typeface="Times New Roman" panose="02020603050405020304" pitchFamily="18" charset="0"/>
                  </a:rPr>
                  <a:t>virulent</a:t>
                </a:r>
              </a:p>
              <a:p>
                <a:pPr>
                  <a:lnSpc>
                    <a:spcPct val="100000"/>
                  </a:lnSpc>
                  <a:spcBef>
                    <a:spcPct val="0"/>
                  </a:spcBef>
                  <a:buFontTx/>
                  <a:buNone/>
                </a:pPr>
                <a:r>
                  <a:rPr lang="en-US" altLang="en-US" sz="1800" b="1">
                    <a:latin typeface="Times New Roman" panose="02020603050405020304" pitchFamily="18" charset="0"/>
                  </a:rPr>
                  <a:t>(strain S)</a:t>
                </a:r>
              </a:p>
            </p:txBody>
          </p:sp>
        </p:grpSp>
      </p:grpSp>
      <p:sp>
        <p:nvSpPr>
          <p:cNvPr id="45066" name="Text Box 359">
            <a:extLst>
              <a:ext uri="{FF2B5EF4-FFF2-40B4-BE49-F238E27FC236}">
                <a16:creationId xmlns:a16="http://schemas.microsoft.com/office/drawing/2014/main" id="{FE15B8B6-E46C-8847-B0D2-3C44603ED5EB}"/>
              </a:ext>
            </a:extLst>
          </p:cNvPr>
          <p:cNvSpPr txBox="1">
            <a:spLocks noChangeArrowheads="1"/>
          </p:cNvSpPr>
          <p:nvPr/>
        </p:nvSpPr>
        <p:spPr bwMode="auto">
          <a:xfrm>
            <a:off x="381000" y="381000"/>
            <a:ext cx="8281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latin typeface="Times New Roman" panose="02020603050405020304" pitchFamily="18" charset="0"/>
              </a:rPr>
              <a:t>Griffith’s experiment identifying the “transforming principle”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2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3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4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7183"/>
                                        </p:tgtEl>
                                        <p:attrNameLst>
                                          <p:attrName>style.visibility</p:attrName>
                                        </p:attrNameLst>
                                      </p:cBhvr>
                                      <p:to>
                                        <p:strVal val="visible"/>
                                      </p:to>
                                    </p:set>
                                    <p:anim calcmode="lin" valueType="num">
                                      <p:cBhvr additive="base">
                                        <p:cTn id="23" dur="500" fill="hold"/>
                                        <p:tgtEl>
                                          <p:spTgt spid="7183"/>
                                        </p:tgtEl>
                                        <p:attrNameLst>
                                          <p:attrName>ppt_x</p:attrName>
                                        </p:attrNameLst>
                                      </p:cBhvr>
                                      <p:tavLst>
                                        <p:tav tm="0">
                                          <p:val>
                                            <p:strVal val="0-#ppt_w/2"/>
                                          </p:val>
                                        </p:tav>
                                        <p:tav tm="100000">
                                          <p:val>
                                            <p:strVal val="#ppt_x"/>
                                          </p:val>
                                        </p:tav>
                                      </p:tavLst>
                                    </p:anim>
                                    <p:anim calcmode="lin" valueType="num">
                                      <p:cBhvr additive="base">
                                        <p:cTn id="24" dur="500" fill="hold"/>
                                        <p:tgtEl>
                                          <p:spTgt spid="718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7290"/>
                                        </p:tgtEl>
                                        <p:attrNameLst>
                                          <p:attrName>style.visibility</p:attrName>
                                        </p:attrNameLst>
                                      </p:cBhvr>
                                      <p:to>
                                        <p:strVal val="visible"/>
                                      </p:to>
                                    </p:set>
                                    <p:anim calcmode="lin" valueType="num">
                                      <p:cBhvr additive="base">
                                        <p:cTn id="29" dur="500" fill="hold"/>
                                        <p:tgtEl>
                                          <p:spTgt spid="7290"/>
                                        </p:tgtEl>
                                        <p:attrNameLst>
                                          <p:attrName>ppt_x</p:attrName>
                                        </p:attrNameLst>
                                      </p:cBhvr>
                                      <p:tavLst>
                                        <p:tav tm="0">
                                          <p:val>
                                            <p:strVal val="0-#ppt_w/2"/>
                                          </p:val>
                                        </p:tav>
                                        <p:tav tm="100000">
                                          <p:val>
                                            <p:strVal val="#ppt_x"/>
                                          </p:val>
                                        </p:tav>
                                      </p:tavLst>
                                    </p:anim>
                                    <p:anim calcmode="lin" valueType="num">
                                      <p:cBhvr additive="base">
                                        <p:cTn id="30" dur="500" fill="hold"/>
                                        <p:tgtEl>
                                          <p:spTgt spid="729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7433"/>
                                        </p:tgtEl>
                                        <p:attrNameLst>
                                          <p:attrName>style.visibility</p:attrName>
                                        </p:attrNameLst>
                                      </p:cBhvr>
                                      <p:to>
                                        <p:strVal val="visible"/>
                                      </p:to>
                                    </p:set>
                                    <p:anim calcmode="lin" valueType="num">
                                      <p:cBhvr additive="base">
                                        <p:cTn id="35" dur="500" fill="hold"/>
                                        <p:tgtEl>
                                          <p:spTgt spid="7433"/>
                                        </p:tgtEl>
                                        <p:attrNameLst>
                                          <p:attrName>ppt_x</p:attrName>
                                        </p:attrNameLst>
                                      </p:cBhvr>
                                      <p:tavLst>
                                        <p:tav tm="0">
                                          <p:val>
                                            <p:strVal val="0-#ppt_w/2"/>
                                          </p:val>
                                        </p:tav>
                                        <p:tav tm="100000">
                                          <p:val>
                                            <p:strVal val="#ppt_x"/>
                                          </p:val>
                                        </p:tav>
                                      </p:tavLst>
                                    </p:anim>
                                    <p:anim calcmode="lin" valueType="num">
                                      <p:cBhvr additive="base">
                                        <p:cTn id="36" dur="500" fill="hold"/>
                                        <p:tgtEl>
                                          <p:spTgt spid="7433"/>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7379"/>
                                        </p:tgtEl>
                                        <p:attrNameLst>
                                          <p:attrName>style.visibility</p:attrName>
                                        </p:attrNameLst>
                                      </p:cBhvr>
                                      <p:to>
                                        <p:strVal val="visible"/>
                                      </p:to>
                                    </p:set>
                                    <p:anim calcmode="lin" valueType="num">
                                      <p:cBhvr additive="base">
                                        <p:cTn id="41" dur="500" fill="hold"/>
                                        <p:tgtEl>
                                          <p:spTgt spid="7379"/>
                                        </p:tgtEl>
                                        <p:attrNameLst>
                                          <p:attrName>ppt_x</p:attrName>
                                        </p:attrNameLst>
                                      </p:cBhvr>
                                      <p:tavLst>
                                        <p:tav tm="0">
                                          <p:val>
                                            <p:strVal val="0-#ppt_w/2"/>
                                          </p:val>
                                        </p:tav>
                                        <p:tav tm="100000">
                                          <p:val>
                                            <p:strVal val="#ppt_x"/>
                                          </p:val>
                                        </p:tav>
                                      </p:tavLst>
                                    </p:anim>
                                    <p:anim calcmode="lin" valueType="num">
                                      <p:cBhvr additive="base">
                                        <p:cTn id="42" dur="500" fill="hold"/>
                                        <p:tgtEl>
                                          <p:spTgt spid="7379"/>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7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1" name="Object 2">
            <a:extLst>
              <a:ext uri="{FF2B5EF4-FFF2-40B4-BE49-F238E27FC236}">
                <a16:creationId xmlns:a16="http://schemas.microsoft.com/office/drawing/2014/main" id="{3441A5C8-791C-B641-B934-18B5D3551D2E}"/>
              </a:ext>
            </a:extLst>
          </p:cNvPr>
          <p:cNvGraphicFramePr>
            <a:graphicFrameLocks noChangeAspect="1"/>
          </p:cNvGraphicFramePr>
          <p:nvPr/>
        </p:nvGraphicFramePr>
        <p:xfrm>
          <a:off x="381000" y="304800"/>
          <a:ext cx="8458200" cy="6191250"/>
        </p:xfrm>
        <a:graphic>
          <a:graphicData uri="http://schemas.openxmlformats.org/presentationml/2006/ole">
            <mc:AlternateContent xmlns:mc="http://schemas.openxmlformats.org/markup-compatibility/2006">
              <mc:Choice xmlns:v="urn:schemas-microsoft-com:vml" Requires="v">
                <p:oleObj spid="_x0000_s46088" name="Slide" r:id="rId3" imgW="26327100" imgH="19748500" progId="PowerPoint.Slide.8">
                  <p:embed/>
                </p:oleObj>
              </mc:Choice>
              <mc:Fallback>
                <p:oleObj name="Slide" r:id="rId3" imgW="26327100" imgH="197485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
                        <a:ext cx="8458200" cy="6191250"/>
                      </a:xfrm>
                      <a:prstGeom prst="rect">
                        <a:avLst/>
                      </a:prstGeom>
                      <a:gradFill rotWithShape="0">
                        <a:gsLst>
                          <a:gs pos="0">
                            <a:schemeClr val="accent1"/>
                          </a:gs>
                          <a:gs pos="100000">
                            <a:srgbClr val="005E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2" name="Rectangle 3">
            <a:extLst>
              <a:ext uri="{FF2B5EF4-FFF2-40B4-BE49-F238E27FC236}">
                <a16:creationId xmlns:a16="http://schemas.microsoft.com/office/drawing/2014/main" id="{CF4BB77D-C799-8143-80E4-B67612F04629}"/>
              </a:ext>
            </a:extLst>
          </p:cNvPr>
          <p:cNvSpPr>
            <a:spLocks noChangeArrowheads="1"/>
          </p:cNvSpPr>
          <p:nvPr/>
        </p:nvSpPr>
        <p:spPr bwMode="auto">
          <a:xfrm>
            <a:off x="381000" y="304800"/>
            <a:ext cx="8458200" cy="6248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TR" altLang="en-TR" sz="2400">
              <a:latin typeface="Times New Roman" panose="02020603050405020304" pitchFamily="18" charset="0"/>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A7335269-0732-E841-B725-642556B9C938}"/>
              </a:ext>
            </a:extLst>
          </p:cNvPr>
          <p:cNvSpPr>
            <a:spLocks noGrp="1" noChangeArrowheads="1"/>
          </p:cNvSpPr>
          <p:nvPr>
            <p:ph type="title"/>
          </p:nvPr>
        </p:nvSpPr>
        <p:spPr/>
        <p:txBody>
          <a:bodyPr/>
          <a:lstStyle/>
          <a:p>
            <a:pPr eaLnBrk="1" hangingPunct="1"/>
            <a:r>
              <a:rPr lang="en-US" altLang="en-US" b="1"/>
              <a:t>Discovery of DNA</a:t>
            </a:r>
          </a:p>
        </p:txBody>
      </p:sp>
      <p:sp>
        <p:nvSpPr>
          <p:cNvPr id="91139" name="Rectangle 3">
            <a:extLst>
              <a:ext uri="{FF2B5EF4-FFF2-40B4-BE49-F238E27FC236}">
                <a16:creationId xmlns:a16="http://schemas.microsoft.com/office/drawing/2014/main" id="{B4BE27CF-302F-2E40-92EB-68DC909D8591}"/>
              </a:ext>
            </a:extLst>
          </p:cNvPr>
          <p:cNvSpPr>
            <a:spLocks noGrp="1" noChangeArrowheads="1"/>
          </p:cNvSpPr>
          <p:nvPr>
            <p:ph idx="1"/>
          </p:nvPr>
        </p:nvSpPr>
        <p:spPr>
          <a:xfrm>
            <a:off x="1371600" y="2286000"/>
            <a:ext cx="7772400" cy="3992563"/>
          </a:xfrm>
        </p:spPr>
        <p:txBody>
          <a:bodyPr/>
          <a:lstStyle/>
          <a:p>
            <a:pPr eaLnBrk="1" hangingPunct="1">
              <a:lnSpc>
                <a:spcPct val="80000"/>
              </a:lnSpc>
              <a:buFontTx/>
              <a:buNone/>
            </a:pPr>
            <a:r>
              <a:rPr lang="en-US" altLang="en-US"/>
              <a:t>The extracts of heat-killed S bacteria cells</a:t>
            </a:r>
          </a:p>
          <a:p>
            <a:pPr eaLnBrk="1" hangingPunct="1">
              <a:lnSpc>
                <a:spcPct val="80000"/>
              </a:lnSpc>
              <a:buFontTx/>
              <a:buNone/>
            </a:pPr>
            <a:r>
              <a:rPr lang="en-US" altLang="en-US"/>
              <a:t>    contained</a:t>
            </a:r>
            <a:r>
              <a:rPr lang="en-US" altLang="en-US">
                <a:solidFill>
                  <a:srgbClr val="FF3300"/>
                </a:solidFill>
              </a:rPr>
              <a:t>  protein</a:t>
            </a:r>
            <a:r>
              <a:rPr lang="en-US" altLang="en-US"/>
              <a:t>, </a:t>
            </a:r>
            <a:r>
              <a:rPr lang="en-US" altLang="en-US">
                <a:solidFill>
                  <a:srgbClr val="FF3300"/>
                </a:solidFill>
              </a:rPr>
              <a:t>RNA</a:t>
            </a:r>
            <a:r>
              <a:rPr lang="en-US" altLang="en-US"/>
              <a:t> and </a:t>
            </a:r>
            <a:r>
              <a:rPr lang="en-US" altLang="en-US">
                <a:solidFill>
                  <a:srgbClr val="FF3300"/>
                </a:solidFill>
              </a:rPr>
              <a:t>DNA</a:t>
            </a:r>
            <a:endParaRPr lang="en-US" altLang="en-US"/>
          </a:p>
          <a:p>
            <a:pPr eaLnBrk="1" hangingPunct="1">
              <a:lnSpc>
                <a:spcPct val="80000"/>
              </a:lnSpc>
              <a:buFontTx/>
              <a:buNone/>
            </a:pPr>
            <a:r>
              <a:rPr lang="en-US" altLang="en-US"/>
              <a:t>   </a:t>
            </a:r>
          </a:p>
          <a:p>
            <a:pPr eaLnBrk="1" hangingPunct="1">
              <a:lnSpc>
                <a:spcPct val="80000"/>
              </a:lnSpc>
              <a:buFontTx/>
              <a:buNone/>
            </a:pPr>
            <a:r>
              <a:rPr lang="en-US" altLang="en-US"/>
              <a:t>Which of these substances were essential for    </a:t>
            </a:r>
          </a:p>
          <a:p>
            <a:pPr eaLnBrk="1" hangingPunct="1">
              <a:lnSpc>
                <a:spcPct val="80000"/>
              </a:lnSpc>
              <a:buFontTx/>
              <a:buNone/>
            </a:pPr>
            <a:r>
              <a:rPr lang="en-US" altLang="en-US"/>
              <a:t>    transformation?</a:t>
            </a:r>
          </a:p>
          <a:p>
            <a:pPr eaLnBrk="1" hangingPunct="1">
              <a:lnSpc>
                <a:spcPct val="80000"/>
              </a:lnSpc>
            </a:pPr>
            <a:endParaRPr lang="en-US" altLang="en-US"/>
          </a:p>
          <a:p>
            <a:pPr eaLnBrk="1" hangingPunct="1">
              <a:lnSpc>
                <a:spcPct val="80000"/>
              </a:lnSpc>
              <a:buFontTx/>
              <a:buNone/>
            </a:pPr>
            <a:r>
              <a:rPr lang="en-US" altLang="en-US"/>
              <a:t>How did they figure out which substance was essential for transformation?</a:t>
            </a:r>
          </a:p>
        </p:txBody>
      </p:sp>
      <p:sp>
        <p:nvSpPr>
          <p:cNvPr id="47107" name="Text Box 4">
            <a:extLst>
              <a:ext uri="{FF2B5EF4-FFF2-40B4-BE49-F238E27FC236}">
                <a16:creationId xmlns:a16="http://schemas.microsoft.com/office/drawing/2014/main" id="{C605852E-1D5D-DA41-BB07-2D277FA7B0C5}"/>
              </a:ext>
            </a:extLst>
          </p:cNvPr>
          <p:cNvSpPr txBox="1">
            <a:spLocks noChangeArrowheads="1"/>
          </p:cNvSpPr>
          <p:nvPr/>
        </p:nvSpPr>
        <p:spPr bwMode="auto">
          <a:xfrm>
            <a:off x="2514600" y="24384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Tahoma" panose="020B0604030504040204" pitchFamily="34" charset="0"/>
            </a:endParaRPr>
          </a:p>
        </p:txBody>
      </p:sp>
      <p:sp>
        <p:nvSpPr>
          <p:cNvPr id="47108" name="Text Box 5">
            <a:extLst>
              <a:ext uri="{FF2B5EF4-FFF2-40B4-BE49-F238E27FC236}">
                <a16:creationId xmlns:a16="http://schemas.microsoft.com/office/drawing/2014/main" id="{DB5ABE01-D6E4-624A-BF7E-944F907F9919}"/>
              </a:ext>
            </a:extLst>
          </p:cNvPr>
          <p:cNvSpPr txBox="1">
            <a:spLocks noChangeArrowheads="1"/>
          </p:cNvSpPr>
          <p:nvPr/>
        </p:nvSpPr>
        <p:spPr bwMode="auto">
          <a:xfrm>
            <a:off x="2743200" y="24384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Tahoma" panose="020B060403050404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EE459FD2-1EE6-AD43-9392-CB341AA9D9A4}"/>
              </a:ext>
            </a:extLst>
          </p:cNvPr>
          <p:cNvSpPr>
            <a:spLocks noGrp="1" noChangeArrowheads="1"/>
          </p:cNvSpPr>
          <p:nvPr>
            <p:ph type="title" idx="4294967295"/>
          </p:nvPr>
        </p:nvSpPr>
        <p:spPr>
          <a:xfrm>
            <a:off x="0" y="152400"/>
            <a:ext cx="7772400" cy="1143000"/>
          </a:xfrm>
        </p:spPr>
        <p:txBody>
          <a:bodyPr/>
          <a:lstStyle/>
          <a:p>
            <a:pPr eaLnBrk="1" hangingPunct="1"/>
            <a:r>
              <a:rPr lang="en-US" altLang="en-US" sz="3600">
                <a:latin typeface="Comic Sans MS" panose="030F0702030302020204" pitchFamily="66" charset="0"/>
              </a:rPr>
              <a:t>  </a:t>
            </a:r>
            <a:endParaRPr lang="en-US" altLang="en-US">
              <a:latin typeface="Comic Sans MS" panose="030F0702030302020204" pitchFamily="66" charset="0"/>
            </a:endParaRPr>
          </a:p>
        </p:txBody>
      </p:sp>
      <p:pic>
        <p:nvPicPr>
          <p:cNvPr id="48130" name="Picture 3" descr="DNAhelix2">
            <a:extLst>
              <a:ext uri="{FF2B5EF4-FFF2-40B4-BE49-F238E27FC236}">
                <a16:creationId xmlns:a16="http://schemas.microsoft.com/office/drawing/2014/main" id="{9D70EB5E-835E-324B-B6F4-1BAF27B5E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4">
            <a:extLst>
              <a:ext uri="{FF2B5EF4-FFF2-40B4-BE49-F238E27FC236}">
                <a16:creationId xmlns:a16="http://schemas.microsoft.com/office/drawing/2014/main" id="{525DB1A9-F7BB-0241-87CD-4173EF276A7C}"/>
              </a:ext>
            </a:extLst>
          </p:cNvPr>
          <p:cNvSpPr txBox="1">
            <a:spLocks noChangeArrowheads="1"/>
          </p:cNvSpPr>
          <p:nvPr/>
        </p:nvSpPr>
        <p:spPr bwMode="auto">
          <a:xfrm>
            <a:off x="2209800" y="12954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9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191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191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Comic Sans MS" panose="030F0702030302020204" pitchFamily="66" charset="0"/>
              </a:rPr>
              <a:t>		</a:t>
            </a:r>
            <a:endParaRPr lang="en-US" altLang="en-US" sz="2000">
              <a:latin typeface="Comic Sans MS" panose="030F0702030302020204" pitchFamily="66" charset="0"/>
            </a:endParaRPr>
          </a:p>
        </p:txBody>
      </p:sp>
      <p:sp>
        <p:nvSpPr>
          <p:cNvPr id="48132" name="Rectangle 5">
            <a:extLst>
              <a:ext uri="{FF2B5EF4-FFF2-40B4-BE49-F238E27FC236}">
                <a16:creationId xmlns:a16="http://schemas.microsoft.com/office/drawing/2014/main" id="{011F4F11-4B6D-B04E-993B-842288277240}"/>
              </a:ext>
            </a:extLst>
          </p:cNvPr>
          <p:cNvSpPr>
            <a:spLocks noChangeArrowheads="1"/>
          </p:cNvSpPr>
          <p:nvPr/>
        </p:nvSpPr>
        <p:spPr bwMode="auto">
          <a:xfrm>
            <a:off x="2447925" y="1428750"/>
            <a:ext cx="669607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Comic Sans MS" panose="030F0702030302020204" pitchFamily="66" charset="0"/>
              </a:rPr>
              <a:t>KEY PLAYERS</a:t>
            </a:r>
          </a:p>
          <a:p>
            <a:pPr eaLnBrk="1" hangingPunct="1">
              <a:lnSpc>
                <a:spcPct val="100000"/>
              </a:lnSpc>
              <a:spcBef>
                <a:spcPct val="0"/>
              </a:spcBef>
              <a:buFontTx/>
              <a:buNone/>
            </a:pPr>
            <a:endParaRPr lang="en-US" altLang="en-US" sz="2400" b="1">
              <a:latin typeface="Times New Roman" panose="02020603050405020304" pitchFamily="18" charset="0"/>
            </a:endParaRPr>
          </a:p>
          <a:p>
            <a:pPr eaLnBrk="1" hangingPunct="1">
              <a:lnSpc>
                <a:spcPct val="100000"/>
              </a:lnSpc>
              <a:spcBef>
                <a:spcPct val="0"/>
              </a:spcBef>
              <a:buFontTx/>
              <a:buNone/>
            </a:pPr>
            <a:endParaRPr lang="en-US" altLang="en-US" sz="2400" b="1">
              <a:latin typeface="Times New Roman" panose="02020603050405020304" pitchFamily="18" charset="0"/>
            </a:endParaRPr>
          </a:p>
          <a:p>
            <a:pPr eaLnBrk="1" hangingPunct="1">
              <a:lnSpc>
                <a:spcPct val="100000"/>
              </a:lnSpc>
              <a:spcBef>
                <a:spcPct val="0"/>
              </a:spcBef>
              <a:buFontTx/>
              <a:buNone/>
            </a:pPr>
            <a:r>
              <a:rPr lang="en-US" altLang="en-US" sz="2400" b="1">
                <a:latin typeface="Times New Roman" panose="02020603050405020304" pitchFamily="18" charset="0"/>
              </a:rPr>
              <a:t>Oswald Avery</a:t>
            </a:r>
            <a:r>
              <a:rPr lang="en-US" altLang="en-US" sz="2400">
                <a:latin typeface="Times New Roman" panose="02020603050405020304" pitchFamily="18" charset="0"/>
              </a:rPr>
              <a:t> (1877-1955)</a:t>
            </a:r>
          </a:p>
          <a:p>
            <a:pPr eaLnBrk="1" hangingPunct="1">
              <a:lnSpc>
                <a:spcPct val="100000"/>
              </a:lnSpc>
              <a:spcBef>
                <a:spcPct val="0"/>
              </a:spcBef>
              <a:buFontTx/>
              <a:buNone/>
            </a:pPr>
            <a:endParaRPr lang="en-US" altLang="en-US" sz="2400">
              <a:latin typeface="Times New Roman" panose="02020603050405020304" pitchFamily="18" charset="0"/>
            </a:endParaRPr>
          </a:p>
          <a:p>
            <a:pPr eaLnBrk="1" hangingPunct="1">
              <a:lnSpc>
                <a:spcPct val="100000"/>
              </a:lnSpc>
              <a:spcBef>
                <a:spcPct val="0"/>
              </a:spcBef>
              <a:buFontTx/>
              <a:buNone/>
            </a:pPr>
            <a:r>
              <a:rPr lang="en-US" altLang="en-US" sz="2400">
                <a:latin typeface="Times New Roman" panose="02020603050405020304" pitchFamily="18" charset="0"/>
              </a:rPr>
              <a:t>Microbiologist Avery led the team </a:t>
            </a:r>
          </a:p>
          <a:p>
            <a:pPr eaLnBrk="1" hangingPunct="1">
              <a:lnSpc>
                <a:spcPct val="100000"/>
              </a:lnSpc>
              <a:spcBef>
                <a:spcPct val="0"/>
              </a:spcBef>
              <a:buFontTx/>
              <a:buNone/>
            </a:pPr>
            <a:r>
              <a:rPr lang="en-US" altLang="en-US" sz="2400">
                <a:latin typeface="Times New Roman" panose="02020603050405020304" pitchFamily="18" charset="0"/>
              </a:rPr>
              <a:t>that showed that </a:t>
            </a:r>
            <a:r>
              <a:rPr lang="en-US" altLang="en-US" sz="2400" b="1" u="sng">
                <a:latin typeface="Times New Roman" panose="02020603050405020304" pitchFamily="18" charset="0"/>
              </a:rPr>
              <a:t>DNA</a:t>
            </a:r>
            <a:r>
              <a:rPr lang="en-US" altLang="en-US" sz="2400">
                <a:latin typeface="Times New Roman" panose="02020603050405020304" pitchFamily="18" charset="0"/>
              </a:rPr>
              <a:t> is the unit</a:t>
            </a:r>
          </a:p>
          <a:p>
            <a:pPr eaLnBrk="1" hangingPunct="1">
              <a:lnSpc>
                <a:spcPct val="100000"/>
              </a:lnSpc>
              <a:spcBef>
                <a:spcPct val="0"/>
              </a:spcBef>
              <a:buFontTx/>
              <a:buNone/>
            </a:pPr>
            <a:r>
              <a:rPr lang="en-US" altLang="en-US" sz="2400">
                <a:latin typeface="Times New Roman" panose="02020603050405020304" pitchFamily="18" charset="0"/>
              </a:rPr>
              <a:t>of Inheritance. One Nobel laureate </a:t>
            </a:r>
          </a:p>
          <a:p>
            <a:pPr eaLnBrk="1" hangingPunct="1">
              <a:lnSpc>
                <a:spcPct val="100000"/>
              </a:lnSpc>
              <a:spcBef>
                <a:spcPct val="0"/>
              </a:spcBef>
              <a:buFontTx/>
              <a:buNone/>
            </a:pPr>
            <a:r>
              <a:rPr lang="en-US" altLang="en-US" sz="2400">
                <a:latin typeface="Times New Roman" panose="02020603050405020304" pitchFamily="18" charset="0"/>
              </a:rPr>
              <a:t>has called the discovery "the </a:t>
            </a:r>
          </a:p>
          <a:p>
            <a:pPr eaLnBrk="1" hangingPunct="1">
              <a:lnSpc>
                <a:spcPct val="100000"/>
              </a:lnSpc>
              <a:spcBef>
                <a:spcPct val="0"/>
              </a:spcBef>
              <a:buFontTx/>
              <a:buNone/>
            </a:pPr>
            <a:r>
              <a:rPr lang="en-US" altLang="en-US" sz="2400">
                <a:latin typeface="Times New Roman" panose="02020603050405020304" pitchFamily="18" charset="0"/>
              </a:rPr>
              <a:t>historical platform of modern DNA </a:t>
            </a:r>
          </a:p>
          <a:p>
            <a:pPr eaLnBrk="1" hangingPunct="1">
              <a:lnSpc>
                <a:spcPct val="100000"/>
              </a:lnSpc>
              <a:spcBef>
                <a:spcPct val="0"/>
              </a:spcBef>
              <a:buFontTx/>
              <a:buNone/>
            </a:pPr>
            <a:r>
              <a:rPr lang="en-US" altLang="en-US" sz="2400">
                <a:latin typeface="Times New Roman" panose="02020603050405020304" pitchFamily="18" charset="0"/>
              </a:rPr>
              <a:t>research", and his work inspired </a:t>
            </a:r>
          </a:p>
          <a:p>
            <a:pPr eaLnBrk="1" hangingPunct="1">
              <a:lnSpc>
                <a:spcPct val="100000"/>
              </a:lnSpc>
              <a:spcBef>
                <a:spcPct val="0"/>
              </a:spcBef>
              <a:buFontTx/>
              <a:buNone/>
            </a:pPr>
            <a:r>
              <a:rPr lang="en-US" altLang="en-US" sz="2400">
                <a:latin typeface="Times New Roman" panose="02020603050405020304" pitchFamily="18" charset="0"/>
              </a:rPr>
              <a:t>Watson and Crick to seek DNA's </a:t>
            </a:r>
          </a:p>
          <a:p>
            <a:pPr eaLnBrk="1" hangingPunct="1">
              <a:lnSpc>
                <a:spcPct val="100000"/>
              </a:lnSpc>
              <a:spcBef>
                <a:spcPct val="0"/>
              </a:spcBef>
              <a:buFontTx/>
              <a:buNone/>
            </a:pPr>
            <a:r>
              <a:rPr lang="en-US" altLang="en-US" sz="2400">
                <a:latin typeface="Times New Roman" panose="02020603050405020304" pitchFamily="18" charset="0"/>
              </a:rPr>
              <a:t>structure. </a:t>
            </a:r>
          </a:p>
        </p:txBody>
      </p:sp>
      <p:pic>
        <p:nvPicPr>
          <p:cNvPr id="48133" name="Picture 6" descr="avery_100">
            <a:extLst>
              <a:ext uri="{FF2B5EF4-FFF2-40B4-BE49-F238E27FC236}">
                <a16:creationId xmlns:a16="http://schemas.microsoft.com/office/drawing/2014/main" id="{BA7DB240-B5C6-DD42-AE0F-E7EFC30F5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57200"/>
            <a:ext cx="1955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15A3060-2A71-2C4A-9CC1-93D401067D74}"/>
              </a:ext>
            </a:extLst>
          </p:cNvPr>
          <p:cNvSpPr>
            <a:spLocks noGrp="1" noChangeArrowheads="1"/>
          </p:cNvSpPr>
          <p:nvPr>
            <p:ph type="body" sz="half" idx="1"/>
          </p:nvPr>
        </p:nvSpPr>
        <p:spPr>
          <a:xfrm>
            <a:off x="457200" y="1219200"/>
            <a:ext cx="8077200" cy="5181600"/>
          </a:xfrm>
        </p:spPr>
        <p:txBody>
          <a:bodyPr/>
          <a:lstStyle/>
          <a:p>
            <a:pPr eaLnBrk="1" hangingPunct="1">
              <a:buFontTx/>
              <a:buNone/>
            </a:pPr>
            <a:r>
              <a:rPr lang="en-US" altLang="en-US"/>
              <a:t>1877-1955 </a:t>
            </a:r>
          </a:p>
          <a:p>
            <a:pPr eaLnBrk="1" hangingPunct="1"/>
            <a:r>
              <a:rPr lang="en-US" altLang="en-US"/>
              <a:t>Oswald </a:t>
            </a:r>
            <a:r>
              <a:rPr lang="en-US" altLang="en-US">
                <a:solidFill>
                  <a:srgbClr val="FF0000"/>
                </a:solidFill>
              </a:rPr>
              <a:t>Avery</a:t>
            </a:r>
            <a:r>
              <a:rPr lang="en-US" altLang="en-US"/>
              <a:t> –     American bacteriologist</a:t>
            </a:r>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lvl="1" eaLnBrk="1" hangingPunct="1"/>
            <a:r>
              <a:rPr lang="en-US" altLang="en-US">
                <a:solidFill>
                  <a:srgbClr val="FF0000"/>
                </a:solidFill>
              </a:rPr>
              <a:t>1943</a:t>
            </a:r>
            <a:r>
              <a:rPr lang="en-US" altLang="en-US">
                <a:solidFill>
                  <a:schemeClr val="bg2"/>
                </a:solidFill>
              </a:rPr>
              <a:t> </a:t>
            </a:r>
            <a:r>
              <a:rPr lang="en-US" altLang="en-US"/>
              <a:t>– proved that </a:t>
            </a:r>
            <a:r>
              <a:rPr lang="en-US" altLang="en-US">
                <a:solidFill>
                  <a:srgbClr val="FF0000"/>
                </a:solidFill>
              </a:rPr>
              <a:t>DNA</a:t>
            </a:r>
            <a:r>
              <a:rPr lang="en-US" altLang="en-US"/>
              <a:t> carries genes</a:t>
            </a:r>
          </a:p>
        </p:txBody>
      </p:sp>
      <p:pic>
        <p:nvPicPr>
          <p:cNvPr id="49154" name="Picture 5" descr="avery">
            <a:extLst>
              <a:ext uri="{FF2B5EF4-FFF2-40B4-BE49-F238E27FC236}">
                <a16:creationId xmlns:a16="http://schemas.microsoft.com/office/drawing/2014/main" id="{ACDCBD9F-8AA7-0546-B421-D2736E70A27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30263" y="2743200"/>
            <a:ext cx="3187700" cy="23526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5" name="Rectangle 3">
            <a:extLst>
              <a:ext uri="{FF2B5EF4-FFF2-40B4-BE49-F238E27FC236}">
                <a16:creationId xmlns:a16="http://schemas.microsoft.com/office/drawing/2014/main" id="{DD1BD2A1-AACE-2C44-A660-08393424FBA7}"/>
              </a:ext>
            </a:extLst>
          </p:cNvPr>
          <p:cNvSpPr>
            <a:spLocks noChangeArrowheads="1"/>
          </p:cNvSpPr>
          <p:nvPr/>
        </p:nvSpPr>
        <p:spPr bwMode="auto">
          <a:xfrm>
            <a:off x="457200" y="3810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solidFill>
                  <a:schemeClr val="bg1"/>
                </a:solidFill>
                <a:latin typeface="Times New Roman" panose="02020603050405020304" pitchFamily="18" charset="0"/>
              </a:rPr>
              <a:t>1600s</a:t>
            </a:r>
            <a:r>
              <a:rPr lang="en-US" altLang="en-US">
                <a:solidFill>
                  <a:schemeClr val="tx2"/>
                </a:solidFill>
                <a:latin typeface="Times New Roman" panose="02020603050405020304" pitchFamily="18" charset="0"/>
              </a:rPr>
              <a:t> </a:t>
            </a:r>
            <a:r>
              <a:rPr lang="en-US" altLang="en-US">
                <a:solidFill>
                  <a:schemeClr val="bg1"/>
                </a:solidFill>
                <a:latin typeface="Times New Roman" panose="02020603050405020304" pitchFamily="18" charset="0"/>
              </a:rPr>
              <a:t>1800s 1850s </a:t>
            </a:r>
            <a:r>
              <a:rPr lang="en-US" altLang="en-US">
                <a:latin typeface="Times New Roman" panose="02020603050405020304" pitchFamily="18" charset="0"/>
              </a:rPr>
              <a:t>1900s</a:t>
            </a:r>
            <a:r>
              <a:rPr lang="en-US" altLang="en-US">
                <a:solidFill>
                  <a:schemeClr val="bg1"/>
                </a:solidFill>
                <a:latin typeface="Times New Roman" panose="02020603050405020304" pitchFamily="18" charset="0"/>
              </a:rPr>
              <a:t> 1950s  2000s</a:t>
            </a:r>
          </a:p>
        </p:txBody>
      </p:sp>
      <p:sp>
        <p:nvSpPr>
          <p:cNvPr id="49156" name="Rectangle 4">
            <a:extLst>
              <a:ext uri="{FF2B5EF4-FFF2-40B4-BE49-F238E27FC236}">
                <a16:creationId xmlns:a16="http://schemas.microsoft.com/office/drawing/2014/main" id="{0D9D8B1E-A90D-914A-9971-C229F7947893}"/>
              </a:ext>
            </a:extLst>
          </p:cNvPr>
          <p:cNvSpPr>
            <a:spLocks noChangeArrowheads="1"/>
          </p:cNvSpPr>
          <p:nvPr/>
        </p:nvSpPr>
        <p:spPr bwMode="auto">
          <a:xfrm>
            <a:off x="533400" y="838200"/>
            <a:ext cx="8077200" cy="762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TR" altLang="en-TR" sz="2400">
              <a:latin typeface="Times New Roman" panose="02020603050405020304" pitchFamily="18" charset="0"/>
            </a:endParaRPr>
          </a:p>
        </p:txBody>
      </p:sp>
      <p:sp>
        <p:nvSpPr>
          <p:cNvPr id="89094" name="Oval 6">
            <a:extLst>
              <a:ext uri="{FF2B5EF4-FFF2-40B4-BE49-F238E27FC236}">
                <a16:creationId xmlns:a16="http://schemas.microsoft.com/office/drawing/2014/main" id="{1B99BEC1-47E0-2E40-A5FF-530D8EBB1238}"/>
              </a:ext>
            </a:extLst>
          </p:cNvPr>
          <p:cNvSpPr>
            <a:spLocks noChangeArrowheads="1"/>
          </p:cNvSpPr>
          <p:nvPr/>
        </p:nvSpPr>
        <p:spPr bwMode="auto">
          <a:xfrm>
            <a:off x="4419600" y="2514600"/>
            <a:ext cx="1600200" cy="914400"/>
          </a:xfrm>
          <a:prstGeom prst="ellipse">
            <a:avLst/>
          </a:prstGeom>
          <a:solidFill>
            <a:schemeClr val="folHlink"/>
          </a:solidFill>
          <a:ln w="76200">
            <a:solidFill>
              <a:schemeClr val="tx1"/>
            </a:solidFill>
            <a:round/>
            <a:headEnd/>
            <a:tailEnd/>
          </a:ln>
          <a:effectLst/>
        </p:spPr>
        <p:txBody>
          <a:bodyPr wrap="none" anchor="ctr"/>
          <a:lstStyle/>
          <a:p>
            <a:pPr algn="ctr" eaLnBrk="1" hangingPunct="1">
              <a:defRPr/>
            </a:pPr>
            <a:r>
              <a:rPr lang="en-US" altLang="en-US" b="1">
                <a:solidFill>
                  <a:srgbClr val="FF3300"/>
                </a:solidFill>
                <a:effectLst>
                  <a:outerShdw blurRad="38100" dist="38100" dir="2700000" algn="tl">
                    <a:srgbClr val="000000"/>
                  </a:outerShdw>
                </a:effectLst>
                <a:latin typeface="Tahoma" panose="020B0604030504040204" pitchFamily="34" charset="0"/>
              </a:rPr>
              <a:t>S</a:t>
            </a:r>
            <a:endParaRPr lang="en-US" altLang="en-US" b="1">
              <a:solidFill>
                <a:schemeClr val="tx2"/>
              </a:solidFill>
              <a:effectLst>
                <a:outerShdw blurRad="38100" dist="38100" dir="2700000" algn="tl">
                  <a:srgbClr val="FFFFFF"/>
                </a:outerShdw>
              </a:effectLst>
              <a:latin typeface="Tahoma" panose="020B0604030504040204" pitchFamily="34" charset="0"/>
            </a:endParaRPr>
          </a:p>
          <a:p>
            <a:pPr algn="ctr">
              <a:defRPr/>
            </a:pPr>
            <a:endParaRPr lang="en-US" altLang="en-US" sz="1800">
              <a:latin typeface="Tahoma" panose="020B0604030504040204" pitchFamily="34" charset="0"/>
            </a:endParaRPr>
          </a:p>
        </p:txBody>
      </p:sp>
      <p:sp>
        <p:nvSpPr>
          <p:cNvPr id="89095" name="Oval 7">
            <a:extLst>
              <a:ext uri="{FF2B5EF4-FFF2-40B4-BE49-F238E27FC236}">
                <a16:creationId xmlns:a16="http://schemas.microsoft.com/office/drawing/2014/main" id="{5360D1B9-BE9A-1C45-B585-AF984E74617B}"/>
              </a:ext>
            </a:extLst>
          </p:cNvPr>
          <p:cNvSpPr>
            <a:spLocks noChangeArrowheads="1"/>
          </p:cNvSpPr>
          <p:nvPr/>
        </p:nvSpPr>
        <p:spPr bwMode="auto">
          <a:xfrm>
            <a:off x="6781800" y="2514600"/>
            <a:ext cx="1600200" cy="914400"/>
          </a:xfrm>
          <a:prstGeom prst="ellipse">
            <a:avLst/>
          </a:prstGeom>
          <a:solidFill>
            <a:srgbClr val="FF7C80"/>
          </a:solidFill>
          <a:ln w="76200">
            <a:solidFill>
              <a:schemeClr val="tx1"/>
            </a:solidFill>
            <a:prstDash val="dash"/>
            <a:round/>
            <a:headEnd/>
            <a:tailEnd/>
          </a:ln>
          <a:effectLst/>
        </p:spPr>
        <p:txBody>
          <a:bodyPr wrap="none" anchor="ctr"/>
          <a:lstStyle/>
          <a:p>
            <a:pPr algn="ctr" eaLnBrk="1" hangingPunct="1">
              <a:defRPr/>
            </a:pPr>
            <a:r>
              <a:rPr lang="en-US" altLang="en-US" b="1">
                <a:solidFill>
                  <a:srgbClr val="000000"/>
                </a:solidFill>
                <a:effectLst>
                  <a:outerShdw blurRad="38100" dist="38100" dir="2700000" algn="tl">
                    <a:srgbClr val="FFFFFF"/>
                  </a:outerShdw>
                </a:effectLst>
                <a:latin typeface="Tahoma" panose="020B0604030504040204" pitchFamily="34" charset="0"/>
              </a:rPr>
              <a:t>R</a:t>
            </a:r>
            <a:r>
              <a:rPr lang="en-US" altLang="en-US" sz="1800">
                <a:solidFill>
                  <a:srgbClr val="000000"/>
                </a:solidFill>
                <a:effectLst>
                  <a:outerShdw blurRad="38100" dist="38100" dir="2700000" algn="tl">
                    <a:srgbClr val="FFFFFF"/>
                  </a:outerShdw>
                </a:effectLst>
                <a:latin typeface="Tahoma" panose="020B0604030504040204" pitchFamily="34" charset="0"/>
              </a:rPr>
              <a:t> </a:t>
            </a:r>
          </a:p>
          <a:p>
            <a:pPr algn="ctr">
              <a:defRPr/>
            </a:pPr>
            <a:endParaRPr lang="en-US" altLang="en-US" sz="1800">
              <a:latin typeface="Tahoma" panose="020B0604030504040204" pitchFamily="34" charset="0"/>
            </a:endParaRPr>
          </a:p>
        </p:txBody>
      </p:sp>
      <p:sp>
        <p:nvSpPr>
          <p:cNvPr id="49159" name="Line 8">
            <a:extLst>
              <a:ext uri="{FF2B5EF4-FFF2-40B4-BE49-F238E27FC236}">
                <a16:creationId xmlns:a16="http://schemas.microsoft.com/office/drawing/2014/main" id="{955FDF58-1471-C649-9DB8-7D2F140565C1}"/>
              </a:ext>
            </a:extLst>
          </p:cNvPr>
          <p:cNvSpPr>
            <a:spLocks noChangeShapeType="1"/>
          </p:cNvSpPr>
          <p:nvPr/>
        </p:nvSpPr>
        <p:spPr bwMode="auto">
          <a:xfrm>
            <a:off x="5410200" y="3657600"/>
            <a:ext cx="1447800"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60" name="Text Box 9">
            <a:extLst>
              <a:ext uri="{FF2B5EF4-FFF2-40B4-BE49-F238E27FC236}">
                <a16:creationId xmlns:a16="http://schemas.microsoft.com/office/drawing/2014/main" id="{ACE42CEF-A084-8148-A88A-CE902184F67D}"/>
              </a:ext>
            </a:extLst>
          </p:cNvPr>
          <p:cNvSpPr txBox="1">
            <a:spLocks noChangeArrowheads="1"/>
          </p:cNvSpPr>
          <p:nvPr/>
        </p:nvSpPr>
        <p:spPr bwMode="auto">
          <a:xfrm>
            <a:off x="4860925" y="361315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Tahoma" panose="020B0604030504040204" pitchFamily="34" charset="0"/>
              </a:rPr>
              <a:t>DNA</a:t>
            </a:r>
          </a:p>
        </p:txBody>
      </p:sp>
      <p:sp>
        <p:nvSpPr>
          <p:cNvPr id="49161" name="Line 10">
            <a:extLst>
              <a:ext uri="{FF2B5EF4-FFF2-40B4-BE49-F238E27FC236}">
                <a16:creationId xmlns:a16="http://schemas.microsoft.com/office/drawing/2014/main" id="{5CD61986-238E-2E4A-8F74-A699FDEBB676}"/>
              </a:ext>
            </a:extLst>
          </p:cNvPr>
          <p:cNvSpPr>
            <a:spLocks noChangeShapeType="1"/>
          </p:cNvSpPr>
          <p:nvPr/>
        </p:nvSpPr>
        <p:spPr bwMode="auto">
          <a:xfrm>
            <a:off x="7696200" y="3581400"/>
            <a:ext cx="0" cy="1371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9099" name="Oval 11">
            <a:extLst>
              <a:ext uri="{FF2B5EF4-FFF2-40B4-BE49-F238E27FC236}">
                <a16:creationId xmlns:a16="http://schemas.microsoft.com/office/drawing/2014/main" id="{32C57364-B0FE-E94D-965D-45EEE5F95185}"/>
              </a:ext>
            </a:extLst>
          </p:cNvPr>
          <p:cNvSpPr>
            <a:spLocks noChangeArrowheads="1"/>
          </p:cNvSpPr>
          <p:nvPr/>
        </p:nvSpPr>
        <p:spPr bwMode="auto">
          <a:xfrm>
            <a:off x="6858000" y="5029200"/>
            <a:ext cx="1600200" cy="914400"/>
          </a:xfrm>
          <a:prstGeom prst="ellipse">
            <a:avLst/>
          </a:prstGeom>
          <a:solidFill>
            <a:schemeClr val="folHlink"/>
          </a:solidFill>
          <a:ln w="76200">
            <a:solidFill>
              <a:schemeClr val="tx1"/>
            </a:solidFill>
            <a:round/>
            <a:headEnd/>
            <a:tailEnd/>
          </a:ln>
          <a:effectLst/>
        </p:spPr>
        <p:txBody>
          <a:bodyPr wrap="none" anchor="ctr"/>
          <a:lstStyle/>
          <a:p>
            <a:pPr algn="ctr" eaLnBrk="1" hangingPunct="1">
              <a:defRPr/>
            </a:pPr>
            <a:r>
              <a:rPr lang="en-US" altLang="en-US" b="1">
                <a:solidFill>
                  <a:srgbClr val="FF3300"/>
                </a:solidFill>
                <a:effectLst>
                  <a:outerShdw blurRad="38100" dist="38100" dir="2700000" algn="tl">
                    <a:srgbClr val="000000"/>
                  </a:outerShdw>
                </a:effectLst>
                <a:latin typeface="Tahoma" panose="020B0604030504040204" pitchFamily="34" charset="0"/>
              </a:rPr>
              <a:t>S</a:t>
            </a:r>
            <a:endParaRPr lang="en-US" altLang="en-US" b="1">
              <a:solidFill>
                <a:schemeClr val="tx2"/>
              </a:solidFill>
              <a:effectLst>
                <a:outerShdw blurRad="38100" dist="38100" dir="2700000" algn="tl">
                  <a:srgbClr val="FFFFFF"/>
                </a:outerShdw>
              </a:effectLst>
              <a:latin typeface="Tahoma" panose="020B0604030504040204" pitchFamily="34" charset="0"/>
            </a:endParaRPr>
          </a:p>
          <a:p>
            <a:pPr algn="ctr">
              <a:defRPr/>
            </a:pPr>
            <a:endParaRPr lang="en-US" altLang="en-US" sz="1800">
              <a:latin typeface="Tahoma" panose="020B060403050404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8A296D8D-F94F-CB4A-BF9A-942376BCECA1}"/>
              </a:ext>
            </a:extLst>
          </p:cNvPr>
          <p:cNvSpPr>
            <a:spLocks noGrp="1" noChangeArrowheads="1"/>
          </p:cNvSpPr>
          <p:nvPr>
            <p:ph type="title"/>
          </p:nvPr>
        </p:nvSpPr>
        <p:spPr/>
        <p:txBody>
          <a:bodyPr/>
          <a:lstStyle/>
          <a:p>
            <a:pPr eaLnBrk="1" hangingPunct="1"/>
            <a:r>
              <a:rPr lang="en-US" altLang="en-US"/>
              <a:t>Discovery of DNA</a:t>
            </a:r>
          </a:p>
        </p:txBody>
      </p:sp>
      <p:sp>
        <p:nvSpPr>
          <p:cNvPr id="92163" name="Rectangle 3">
            <a:extLst>
              <a:ext uri="{FF2B5EF4-FFF2-40B4-BE49-F238E27FC236}">
                <a16:creationId xmlns:a16="http://schemas.microsoft.com/office/drawing/2014/main" id="{2E1CF1C8-47DD-FC46-AF74-835AF3989D9D}"/>
              </a:ext>
            </a:extLst>
          </p:cNvPr>
          <p:cNvSpPr>
            <a:spLocks noGrp="1" noChangeArrowheads="1"/>
          </p:cNvSpPr>
          <p:nvPr>
            <p:ph idx="1"/>
          </p:nvPr>
        </p:nvSpPr>
        <p:spPr>
          <a:xfrm>
            <a:off x="457200" y="1905000"/>
            <a:ext cx="8458200" cy="5410200"/>
          </a:xfrm>
        </p:spPr>
        <p:txBody>
          <a:bodyPr/>
          <a:lstStyle/>
          <a:p>
            <a:pPr marL="381000" indent="-381000" eaLnBrk="1" hangingPunct="1"/>
            <a:r>
              <a:rPr lang="en-US" altLang="en-US"/>
              <a:t>They decided to use the process of elimination</a:t>
            </a:r>
          </a:p>
          <a:p>
            <a:pPr marL="381000" indent="-381000" eaLnBrk="1" hangingPunct="1"/>
            <a:r>
              <a:rPr lang="en-US" altLang="en-US"/>
              <a:t>Extracts were treated with either </a:t>
            </a:r>
          </a:p>
          <a:p>
            <a:pPr marL="800100" lvl="1" indent="-342900" eaLnBrk="1" hangingPunct="1"/>
            <a:r>
              <a:rPr lang="en-US" altLang="en-US"/>
              <a:t>Proteases (to destroy protein)</a:t>
            </a:r>
          </a:p>
          <a:p>
            <a:pPr marL="800100" lvl="1" indent="-342900" eaLnBrk="1" hangingPunct="1"/>
            <a:r>
              <a:rPr lang="en-US" altLang="en-US"/>
              <a:t>RNase (to destroy RNA)</a:t>
            </a:r>
          </a:p>
          <a:p>
            <a:pPr marL="800100" lvl="1" indent="-342900" eaLnBrk="1" hangingPunct="1"/>
            <a:r>
              <a:rPr lang="en-US" altLang="en-US"/>
              <a:t>DNase (to destroy DNA)</a:t>
            </a:r>
          </a:p>
          <a:p>
            <a:pPr marL="381000" indent="-381000" eaLnBrk="1" hangingPunct="1"/>
            <a:r>
              <a:rPr lang="en-US" altLang="en-US" b="1"/>
              <a:t>Transformation was due exclusively to </a:t>
            </a:r>
            <a:r>
              <a:rPr lang="en-US" altLang="en-US" b="1">
                <a:solidFill>
                  <a:srgbClr val="FF3300"/>
                </a:solidFill>
              </a:rPr>
              <a:t>DNA</a:t>
            </a:r>
            <a:endParaRPr lang="en-US" altLang="en-US"/>
          </a:p>
          <a:p>
            <a:pPr marL="381000" indent="-381000" eaLnBrk="1" hangingPunct="1">
              <a:buFontTx/>
              <a:buNone/>
            </a:pPr>
            <a:endParaRPr lang="en-US" altLang="en-US"/>
          </a:p>
        </p:txBody>
      </p:sp>
      <p:sp>
        <p:nvSpPr>
          <p:cNvPr id="51203" name="Text Box 4">
            <a:extLst>
              <a:ext uri="{FF2B5EF4-FFF2-40B4-BE49-F238E27FC236}">
                <a16:creationId xmlns:a16="http://schemas.microsoft.com/office/drawing/2014/main" id="{987E0010-78EC-A24E-8E06-D7E632EAB439}"/>
              </a:ext>
            </a:extLst>
          </p:cNvPr>
          <p:cNvSpPr txBox="1">
            <a:spLocks noChangeArrowheads="1"/>
          </p:cNvSpPr>
          <p:nvPr/>
        </p:nvSpPr>
        <p:spPr bwMode="auto">
          <a:xfrm>
            <a:off x="762000" y="48006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Tahoma" panose="020B060403050404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49" name="Object 2">
            <a:extLst>
              <a:ext uri="{FF2B5EF4-FFF2-40B4-BE49-F238E27FC236}">
                <a16:creationId xmlns:a16="http://schemas.microsoft.com/office/drawing/2014/main" id="{EA1832CA-3F6E-3845-A2F7-FAE20F987927}"/>
              </a:ext>
            </a:extLst>
          </p:cNvPr>
          <p:cNvGraphicFramePr>
            <a:graphicFrameLocks noChangeAspect="1"/>
          </p:cNvGraphicFramePr>
          <p:nvPr/>
        </p:nvGraphicFramePr>
        <p:xfrm>
          <a:off x="381000" y="285750"/>
          <a:ext cx="8382000" cy="6286500"/>
        </p:xfrm>
        <a:graphic>
          <a:graphicData uri="http://schemas.openxmlformats.org/presentationml/2006/ole">
            <mc:AlternateContent xmlns:mc="http://schemas.openxmlformats.org/markup-compatibility/2006">
              <mc:Choice xmlns:v="urn:schemas-microsoft-com:vml" Requires="v">
                <p:oleObj spid="_x0000_s53256" name="Slide" r:id="rId3" imgW="26327100" imgH="19748500" progId="PowerPoint.Slide.8">
                  <p:embed/>
                </p:oleObj>
              </mc:Choice>
              <mc:Fallback>
                <p:oleObj name="Slide" r:id="rId3" imgW="26327100" imgH="197485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5750"/>
                        <a:ext cx="8382000"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0" name="Rectangle 3">
            <a:extLst>
              <a:ext uri="{FF2B5EF4-FFF2-40B4-BE49-F238E27FC236}">
                <a16:creationId xmlns:a16="http://schemas.microsoft.com/office/drawing/2014/main" id="{7059F1B1-650A-3945-ADEA-FBBD7DAB74AB}"/>
              </a:ext>
            </a:extLst>
          </p:cNvPr>
          <p:cNvSpPr>
            <a:spLocks noChangeArrowheads="1"/>
          </p:cNvSpPr>
          <p:nvPr/>
        </p:nvSpPr>
        <p:spPr bwMode="auto">
          <a:xfrm>
            <a:off x="381000" y="304800"/>
            <a:ext cx="8382000" cy="6248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TR" altLang="en-TR" sz="2400">
              <a:latin typeface="Times New Roman" panose="02020603050405020304" pitchFamily="18" charset="0"/>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3">
            <a:extLst>
              <a:ext uri="{FF2B5EF4-FFF2-40B4-BE49-F238E27FC236}">
                <a16:creationId xmlns:a16="http://schemas.microsoft.com/office/drawing/2014/main" id="{0E73C673-2D2C-D642-9FB2-BD89EBB7F283}"/>
              </a:ext>
            </a:extLst>
          </p:cNvPr>
          <p:cNvSpPr txBox="1">
            <a:spLocks noChangeArrowheads="1"/>
          </p:cNvSpPr>
          <p:nvPr/>
        </p:nvSpPr>
        <p:spPr bwMode="auto">
          <a:xfrm>
            <a:off x="0" y="266700"/>
            <a:ext cx="91440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9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191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191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2400" b="1" i="1">
              <a:latin typeface="Comic Sans MS" panose="030F0702030302020204" pitchFamily="66" charset="0"/>
            </a:endParaRPr>
          </a:p>
          <a:p>
            <a:pPr algn="ctr" eaLnBrk="1" hangingPunct="1">
              <a:lnSpc>
                <a:spcPct val="100000"/>
              </a:lnSpc>
              <a:spcBef>
                <a:spcPct val="0"/>
              </a:spcBef>
              <a:buFontTx/>
              <a:buNone/>
            </a:pPr>
            <a:endParaRPr lang="en-US" altLang="en-US" sz="2400" b="1" i="1">
              <a:latin typeface="Comic Sans MS" panose="030F0702030302020204" pitchFamily="66" charset="0"/>
            </a:endParaRPr>
          </a:p>
          <a:p>
            <a:pPr algn="ctr" eaLnBrk="1" hangingPunct="1">
              <a:lnSpc>
                <a:spcPct val="100000"/>
              </a:lnSpc>
              <a:spcBef>
                <a:spcPct val="0"/>
              </a:spcBef>
              <a:buFontTx/>
              <a:buNone/>
            </a:pPr>
            <a:r>
              <a:rPr lang="en-US" altLang="en-US" sz="2400" b="1" i="1">
                <a:latin typeface="Comic Sans MS" panose="030F0702030302020204" pitchFamily="66" charset="0"/>
              </a:rPr>
              <a:t>Search for genetic material:</a:t>
            </a:r>
          </a:p>
          <a:p>
            <a:pPr algn="ctr" eaLnBrk="1" hangingPunct="1">
              <a:lnSpc>
                <a:spcPct val="100000"/>
              </a:lnSpc>
              <a:spcBef>
                <a:spcPct val="0"/>
              </a:spcBef>
              <a:buFontTx/>
              <a:buNone/>
            </a:pPr>
            <a:endParaRPr lang="en-US" altLang="en-US" sz="2000">
              <a:latin typeface="Comic Sans MS" panose="030F0702030302020204" pitchFamily="66" charset="0"/>
            </a:endParaRPr>
          </a:p>
        </p:txBody>
      </p:sp>
      <p:sp>
        <p:nvSpPr>
          <p:cNvPr id="25604" name="Rectangle 4">
            <a:extLst>
              <a:ext uri="{FF2B5EF4-FFF2-40B4-BE49-F238E27FC236}">
                <a16:creationId xmlns:a16="http://schemas.microsoft.com/office/drawing/2014/main" id="{DD96735E-7907-6F42-8D85-B500DF9CF747}"/>
              </a:ext>
            </a:extLst>
          </p:cNvPr>
          <p:cNvSpPr>
            <a:spLocks noGrp="1" noChangeArrowheads="1"/>
          </p:cNvSpPr>
          <p:nvPr>
            <p:ph type="title" idx="4294967295"/>
          </p:nvPr>
        </p:nvSpPr>
        <p:spPr>
          <a:xfrm>
            <a:off x="0" y="-38100"/>
            <a:ext cx="9144000" cy="1143000"/>
          </a:xfrm>
        </p:spPr>
        <p:txBody>
          <a:bodyPr rtlCol="0">
            <a:normAutofit/>
          </a:bodyPr>
          <a:lstStyle/>
          <a:p>
            <a:pPr eaLnBrk="1" fontAlgn="auto" hangingPunct="1">
              <a:spcAft>
                <a:spcPts val="0"/>
              </a:spcAft>
              <a:defRPr/>
            </a:pPr>
            <a:r>
              <a:rPr lang="en-US" altLang="en-US" b="1" i="1">
                <a:effectLst>
                  <a:outerShdw blurRad="38100" dist="38100" dir="2700000" algn="tl">
                    <a:srgbClr val="FFFFFF"/>
                  </a:outerShdw>
                </a:effectLst>
                <a:latin typeface="Comic Sans MS" panose="030F0702030302020204" pitchFamily="66" charset="0"/>
              </a:rPr>
              <a:t>History</a:t>
            </a:r>
            <a:endParaRPr lang="en-US" altLang="en-US"/>
          </a:p>
        </p:txBody>
      </p:sp>
      <p:sp>
        <p:nvSpPr>
          <p:cNvPr id="54275" name="Rectangle 5">
            <a:extLst>
              <a:ext uri="{FF2B5EF4-FFF2-40B4-BE49-F238E27FC236}">
                <a16:creationId xmlns:a16="http://schemas.microsoft.com/office/drawing/2014/main" id="{FE5D6F9A-74BC-0E41-B617-95AFE6EC672C}"/>
              </a:ext>
            </a:extLst>
          </p:cNvPr>
          <p:cNvSpPr>
            <a:spLocks noChangeArrowheads="1"/>
          </p:cNvSpPr>
          <p:nvPr/>
        </p:nvSpPr>
        <p:spPr bwMode="auto">
          <a:xfrm>
            <a:off x="495300" y="1981200"/>
            <a:ext cx="8153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a:latin typeface="Comic Sans MS" panose="030F0702030302020204" pitchFamily="66" charset="0"/>
              </a:rPr>
              <a:t>   It wasn’t until 1944 that Oswald Avery and his colleagues,  who were studying the bacteria which causes pnuemonia, discovered by process of elimination that bacteria contain nucleic acids, and that DNA is the chemical which carries genes.</a:t>
            </a:r>
          </a:p>
          <a:p>
            <a:pPr algn="just" eaLnBrk="1" hangingPunct="1">
              <a:lnSpc>
                <a:spcPct val="100000"/>
              </a:lnSpc>
              <a:spcBef>
                <a:spcPct val="0"/>
              </a:spcBef>
              <a:buFontTx/>
              <a:buNone/>
            </a:pPr>
            <a:r>
              <a:rPr lang="en-US" altLang="en-US" sz="2400" b="1">
                <a:latin typeface="Comic Sans MS" panose="030F0702030302020204" pitchFamily="66" charset="0"/>
              </a:rPr>
              <a:t>   Despite the conclusive results of Avery’s experiments,  the theory of nucleic acids being the genetic material was still not a popular one, but experiments Performed with viruses also showed that nucleic acids were the genetic material and this confirmed  Avery’s work.</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82AF9CF2-F23B-0148-9247-F43644E9A802}"/>
              </a:ext>
            </a:extLst>
          </p:cNvPr>
          <p:cNvSpPr>
            <a:spLocks noChangeArrowheads="1"/>
          </p:cNvSpPr>
          <p:nvPr/>
        </p:nvSpPr>
        <p:spPr bwMode="auto">
          <a:xfrm>
            <a:off x="228600" y="1219200"/>
            <a:ext cx="85344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000" b="1" dirty="0">
                <a:latin typeface="Times New Roman" panose="02020603050405020304" pitchFamily="18" charset="0"/>
              </a:rPr>
              <a:t>          </a:t>
            </a:r>
            <a:r>
              <a:rPr lang="en-US" altLang="en-US" sz="4000" b="1" i="1" dirty="0">
                <a:latin typeface="Times New Roman" panose="02020603050405020304" pitchFamily="18" charset="0"/>
              </a:rPr>
              <a:t>Role of the genetic material</a:t>
            </a:r>
          </a:p>
          <a:p>
            <a:pPr algn="just" eaLnBrk="1" hangingPunct="1">
              <a:lnSpc>
                <a:spcPct val="100000"/>
              </a:lnSpc>
              <a:spcBef>
                <a:spcPct val="50000"/>
              </a:spcBef>
              <a:buFontTx/>
              <a:buNone/>
            </a:pPr>
            <a:r>
              <a:rPr lang="en-US" altLang="en-US" sz="4000" b="1" dirty="0">
                <a:latin typeface="Times New Roman" panose="02020603050405020304" pitchFamily="18" charset="0"/>
              </a:rPr>
              <a:t>“A genetic material must carry out two jobs: duplicate itself and control the development of the rest of the cell in a specific way.”</a:t>
            </a:r>
          </a:p>
          <a:p>
            <a:pPr eaLnBrk="1" hangingPunct="1">
              <a:lnSpc>
                <a:spcPct val="100000"/>
              </a:lnSpc>
              <a:spcBef>
                <a:spcPct val="50000"/>
              </a:spcBef>
              <a:buFontTx/>
              <a:buNone/>
            </a:pPr>
            <a:r>
              <a:rPr lang="en-US" altLang="en-US" sz="4000" dirty="0">
                <a:latin typeface="Times New Roman" panose="02020603050405020304" pitchFamily="18" charset="0"/>
              </a:rPr>
              <a:t>                                          -Francis Crick</a:t>
            </a: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A9D59DFD-456B-4C43-B72A-031D177EC458}"/>
              </a:ext>
            </a:extLst>
          </p:cNvPr>
          <p:cNvSpPr>
            <a:spLocks noGrp="1" noChangeArrowheads="1"/>
          </p:cNvSpPr>
          <p:nvPr>
            <p:ph type="title"/>
          </p:nvPr>
        </p:nvSpPr>
        <p:spPr/>
        <p:txBody>
          <a:bodyPr/>
          <a:lstStyle/>
          <a:p>
            <a:pPr eaLnBrk="1" hangingPunct="1"/>
            <a:r>
              <a:rPr lang="en-US" altLang="en-US" sz="2800">
                <a:solidFill>
                  <a:schemeClr val="bg1"/>
                </a:solidFill>
              </a:rPr>
              <a:t>1600s</a:t>
            </a:r>
            <a:r>
              <a:rPr lang="en-US" altLang="en-US" sz="2800"/>
              <a:t> </a:t>
            </a:r>
            <a:r>
              <a:rPr lang="en-US" altLang="en-US" sz="2800">
                <a:solidFill>
                  <a:schemeClr val="bg1"/>
                </a:solidFill>
              </a:rPr>
              <a:t>1800s 1850s </a:t>
            </a:r>
            <a:r>
              <a:rPr lang="en-US" altLang="en-US" sz="2800"/>
              <a:t>1900s</a:t>
            </a:r>
            <a:r>
              <a:rPr lang="en-US" altLang="en-US" sz="2800">
                <a:solidFill>
                  <a:schemeClr val="bg1"/>
                </a:solidFill>
              </a:rPr>
              <a:t> 1950s  2000s</a:t>
            </a:r>
          </a:p>
        </p:txBody>
      </p:sp>
      <p:sp>
        <p:nvSpPr>
          <p:cNvPr id="55298" name="Rectangle 3">
            <a:extLst>
              <a:ext uri="{FF2B5EF4-FFF2-40B4-BE49-F238E27FC236}">
                <a16:creationId xmlns:a16="http://schemas.microsoft.com/office/drawing/2014/main" id="{2FD617E7-0B63-884B-AAB1-D092FE8822C3}"/>
              </a:ext>
            </a:extLst>
          </p:cNvPr>
          <p:cNvSpPr>
            <a:spLocks noGrp="1" noChangeArrowheads="1"/>
          </p:cNvSpPr>
          <p:nvPr>
            <p:ph idx="1"/>
          </p:nvPr>
        </p:nvSpPr>
        <p:spPr/>
        <p:txBody>
          <a:bodyPr/>
          <a:lstStyle/>
          <a:p>
            <a:pPr eaLnBrk="1" hangingPunct="1"/>
            <a:r>
              <a:rPr lang="en-US" altLang="en-US"/>
              <a:t>Alfred </a:t>
            </a:r>
            <a:r>
              <a:rPr lang="en-US" altLang="en-US">
                <a:solidFill>
                  <a:srgbClr val="FF3300"/>
                </a:solidFill>
              </a:rPr>
              <a:t>Hershey</a:t>
            </a:r>
            <a:r>
              <a:rPr lang="en-US" altLang="en-US"/>
              <a:t> and Martha </a:t>
            </a:r>
            <a:r>
              <a:rPr lang="en-US" altLang="en-US">
                <a:solidFill>
                  <a:srgbClr val="FF3300"/>
                </a:solidFill>
              </a:rPr>
              <a:t>Chase</a:t>
            </a:r>
            <a:r>
              <a:rPr lang="en-US" altLang="en-US"/>
              <a:t> 1952</a:t>
            </a:r>
          </a:p>
          <a:p>
            <a:pPr eaLnBrk="1" hangingPunct="1">
              <a:buFontTx/>
              <a:buNone/>
            </a:pPr>
            <a:r>
              <a:rPr lang="en-US" altLang="en-US"/>
              <a:t> </a:t>
            </a:r>
          </a:p>
          <a:p>
            <a:pPr lvl="1" eaLnBrk="1" hangingPunct="1"/>
            <a:r>
              <a:rPr lang="en-US" altLang="en-US"/>
              <a:t>   used bacteriophage (a virus) to prove that</a:t>
            </a:r>
          </a:p>
          <a:p>
            <a:pPr lvl="1" eaLnBrk="1" hangingPunct="1">
              <a:buFontTx/>
              <a:buNone/>
            </a:pPr>
            <a:r>
              <a:rPr lang="en-US" altLang="en-US"/>
              <a:t>      DNA was the hereditary material</a:t>
            </a:r>
          </a:p>
          <a:p>
            <a:pPr lvl="1" eaLnBrk="1" hangingPunct="1">
              <a:buFontTx/>
              <a:buNone/>
            </a:pPr>
            <a:r>
              <a:rPr lang="en-US" altLang="en-US"/>
              <a:t> </a:t>
            </a:r>
          </a:p>
          <a:p>
            <a:pPr lvl="1" eaLnBrk="1" hangingPunct="1"/>
            <a:r>
              <a:rPr lang="en-US" altLang="en-US"/>
              <a:t>   the bacteriophage was the </a:t>
            </a:r>
            <a:r>
              <a:rPr lang="en-US" altLang="en-US">
                <a:solidFill>
                  <a:srgbClr val="FF3300"/>
                </a:solidFill>
              </a:rPr>
              <a:t>ideal</a:t>
            </a:r>
            <a:r>
              <a:rPr lang="en-US" altLang="en-US"/>
              <a:t> organism for     </a:t>
            </a:r>
          </a:p>
          <a:p>
            <a:pPr lvl="1" eaLnBrk="1" hangingPunct="1">
              <a:buFontTx/>
              <a:buNone/>
            </a:pPr>
            <a:r>
              <a:rPr lang="en-US" altLang="en-US"/>
              <a:t>      settling the debate between protein and DNA. </a:t>
            </a:r>
          </a:p>
        </p:txBody>
      </p:sp>
      <p:sp>
        <p:nvSpPr>
          <p:cNvPr id="55299" name="Rectangle 4">
            <a:extLst>
              <a:ext uri="{FF2B5EF4-FFF2-40B4-BE49-F238E27FC236}">
                <a16:creationId xmlns:a16="http://schemas.microsoft.com/office/drawing/2014/main" id="{FBA7C0FE-8FDB-8042-B3A5-D962663018FA}"/>
              </a:ext>
            </a:extLst>
          </p:cNvPr>
          <p:cNvSpPr>
            <a:spLocks noChangeArrowheads="1"/>
          </p:cNvSpPr>
          <p:nvPr/>
        </p:nvSpPr>
        <p:spPr bwMode="auto">
          <a:xfrm>
            <a:off x="533400" y="838200"/>
            <a:ext cx="8077200" cy="762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TR" altLang="en-TR" sz="2400">
              <a:latin typeface="Times New Roman" panose="02020603050405020304" pitchFamily="18" charset="0"/>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59F3E48E-34F6-4D46-89CB-E3979B9E6E0D}"/>
              </a:ext>
            </a:extLst>
          </p:cNvPr>
          <p:cNvSpPr>
            <a:spLocks noGrp="1" noChangeArrowheads="1"/>
          </p:cNvSpPr>
          <p:nvPr>
            <p:ph type="title"/>
          </p:nvPr>
        </p:nvSpPr>
        <p:spPr>
          <a:xfrm>
            <a:off x="381000" y="76200"/>
            <a:ext cx="8382000" cy="1066800"/>
          </a:xfrm>
        </p:spPr>
        <p:txBody>
          <a:bodyPr/>
          <a:lstStyle/>
          <a:p>
            <a:pPr eaLnBrk="1" hangingPunct="1"/>
            <a:r>
              <a:rPr lang="en-US" altLang="en-US"/>
              <a:t>What are viruses?</a:t>
            </a:r>
          </a:p>
        </p:txBody>
      </p:sp>
      <p:sp>
        <p:nvSpPr>
          <p:cNvPr id="56322" name="Rectangle 3">
            <a:extLst>
              <a:ext uri="{FF2B5EF4-FFF2-40B4-BE49-F238E27FC236}">
                <a16:creationId xmlns:a16="http://schemas.microsoft.com/office/drawing/2014/main" id="{D5CA8406-0434-7D40-B228-56AC95444192}"/>
              </a:ext>
            </a:extLst>
          </p:cNvPr>
          <p:cNvSpPr>
            <a:spLocks noGrp="1" noChangeArrowheads="1"/>
          </p:cNvSpPr>
          <p:nvPr>
            <p:ph type="body" sz="half" idx="1"/>
          </p:nvPr>
        </p:nvSpPr>
        <p:spPr>
          <a:xfrm>
            <a:off x="381000" y="1504950"/>
            <a:ext cx="4041775" cy="3200400"/>
          </a:xfrm>
        </p:spPr>
        <p:txBody>
          <a:bodyPr/>
          <a:lstStyle/>
          <a:p>
            <a:pPr eaLnBrk="1" hangingPunct="1">
              <a:buFontTx/>
              <a:buNone/>
            </a:pPr>
            <a:r>
              <a:rPr lang="en-US" altLang="en-US"/>
              <a:t>   Viruses are organized associations of macromolecules:-</a:t>
            </a:r>
            <a:br>
              <a:rPr lang="en-US" altLang="en-US"/>
            </a:br>
            <a:r>
              <a:rPr lang="en-US" altLang="en-US" b="1"/>
              <a:t>nucleic acid </a:t>
            </a:r>
            <a:r>
              <a:rPr lang="en-US" altLang="en-US"/>
              <a:t>contained within a protective</a:t>
            </a:r>
            <a:r>
              <a:rPr lang="en-US" altLang="en-US" b="1"/>
              <a:t> shell of protein units .</a:t>
            </a:r>
            <a:r>
              <a:rPr lang="en-US" altLang="en-US"/>
              <a:t> </a:t>
            </a:r>
          </a:p>
        </p:txBody>
      </p:sp>
      <p:pic>
        <p:nvPicPr>
          <p:cNvPr id="56323" name="Picture 4" descr="virocomb">
            <a:extLst>
              <a:ext uri="{FF2B5EF4-FFF2-40B4-BE49-F238E27FC236}">
                <a16:creationId xmlns:a16="http://schemas.microsoft.com/office/drawing/2014/main" id="{8A2A87ED-F020-DB4B-AF3A-8BFF19A721B5}"/>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562600" y="1428750"/>
            <a:ext cx="2549525" cy="1597025"/>
          </a:xfrm>
          <a:noFill/>
          <a:effectLst>
            <a:outerShdw dist="135003" dir="2471156" algn="ctr" rotWithShape="0">
              <a:schemeClr val="bg2"/>
            </a:outerShdw>
          </a:effectLst>
        </p:spPr>
      </p:pic>
      <p:pic>
        <p:nvPicPr>
          <p:cNvPr id="56324" name="Picture 6" descr="t4-phage">
            <a:extLst>
              <a:ext uri="{FF2B5EF4-FFF2-40B4-BE49-F238E27FC236}">
                <a16:creationId xmlns:a16="http://schemas.microsoft.com/office/drawing/2014/main" id="{602D6B13-B7F6-DD47-AAF1-412B8B5274C3}"/>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r="7887" b="6104"/>
          <a:stretch>
            <a:fillRect/>
          </a:stretch>
        </p:blipFill>
        <p:spPr>
          <a:xfrm>
            <a:off x="5638800" y="3581400"/>
            <a:ext cx="2468563" cy="1635125"/>
          </a:xfrm>
          <a:noFill/>
          <a:effectLst>
            <a:outerShdw dist="127000" dir="3187806" algn="ctr" rotWithShape="0">
              <a:schemeClr val="bg2">
                <a:alpha val="50000"/>
              </a:schemeClr>
            </a:outerShdw>
          </a:effectLst>
        </p:spPr>
      </p:pic>
      <p:sp>
        <p:nvSpPr>
          <p:cNvPr id="95237" name="Rectangle 5">
            <a:extLst>
              <a:ext uri="{FF2B5EF4-FFF2-40B4-BE49-F238E27FC236}">
                <a16:creationId xmlns:a16="http://schemas.microsoft.com/office/drawing/2014/main" id="{9FF22E22-F3A7-814A-951E-816B02DFA010}"/>
              </a:ext>
            </a:extLst>
          </p:cNvPr>
          <p:cNvSpPr>
            <a:spLocks noChangeArrowheads="1"/>
          </p:cNvSpPr>
          <p:nvPr/>
        </p:nvSpPr>
        <p:spPr bwMode="auto">
          <a:xfrm>
            <a:off x="533400" y="4972050"/>
            <a:ext cx="8001000" cy="1373188"/>
          </a:xfrm>
          <a:prstGeom prst="rect">
            <a:avLst/>
          </a:prstGeom>
          <a:noFill/>
          <a:ln>
            <a:noFill/>
          </a:ln>
          <a:effectLst/>
        </p:spPr>
        <p:txBody>
          <a:bodyPr>
            <a:spAutoFit/>
          </a:bodyPr>
          <a:lstStyle/>
          <a:p>
            <a:pPr>
              <a:defRPr/>
            </a:pPr>
            <a:endParaRPr lang="en-US" altLang="en-US" sz="2800">
              <a:effectLst>
                <a:outerShdw blurRad="38100" dist="38100" dir="2700000" algn="tl">
                  <a:srgbClr val="FFFFFF"/>
                </a:outerShdw>
              </a:effectLst>
              <a:latin typeface="Tahoma" panose="020B0604030504040204" pitchFamily="34" charset="0"/>
            </a:endParaRPr>
          </a:p>
          <a:p>
            <a:pPr>
              <a:defRPr/>
            </a:pPr>
            <a:r>
              <a:rPr lang="en-US" altLang="en-US" sz="2800">
                <a:effectLst>
                  <a:outerShdw blurRad="38100" dist="38100" dir="2700000" algn="tl">
                    <a:srgbClr val="FFFFFF"/>
                  </a:outerShdw>
                </a:effectLst>
                <a:latin typeface="Tahoma" panose="020B0604030504040204" pitchFamily="34" charset="0"/>
              </a:rPr>
              <a:t>A virus is</a:t>
            </a:r>
            <a:r>
              <a:rPr lang="en-US" altLang="en-US" sz="2800" b="1">
                <a:effectLst>
                  <a:outerShdw blurRad="38100" dist="38100" dir="2700000" algn="tl">
                    <a:srgbClr val="FFFFFF"/>
                  </a:outerShdw>
                </a:effectLst>
                <a:latin typeface="Tahoma" panose="020B0604030504040204" pitchFamily="34" charset="0"/>
              </a:rPr>
              <a:t> NOT alive.</a:t>
            </a:r>
          </a:p>
          <a:p>
            <a:pPr>
              <a:defRPr/>
            </a:pPr>
            <a:r>
              <a:rPr lang="en-US" altLang="en-US" sz="2800">
                <a:effectLst>
                  <a:outerShdw blurRad="38100" dist="38100" dir="2700000" algn="tl">
                    <a:srgbClr val="FFFFFF"/>
                  </a:outerShdw>
                </a:effectLst>
                <a:latin typeface="Tahoma" panose="020B0604030504040204" pitchFamily="34" charset="0"/>
              </a:rPr>
              <a:t>A virus is</a:t>
            </a:r>
            <a:r>
              <a:rPr lang="en-US" altLang="en-US" sz="2800" b="1">
                <a:effectLst>
                  <a:outerShdw blurRad="38100" dist="38100" dir="2700000" algn="tl">
                    <a:srgbClr val="FFFFFF"/>
                  </a:outerShdw>
                </a:effectLst>
                <a:latin typeface="Tahoma" panose="020B0604030504040204" pitchFamily="34" charset="0"/>
              </a:rPr>
              <a:t> NOT made out of a cell.</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5" name="Object 2">
            <a:extLst>
              <a:ext uri="{FF2B5EF4-FFF2-40B4-BE49-F238E27FC236}">
                <a16:creationId xmlns:a16="http://schemas.microsoft.com/office/drawing/2014/main" id="{43378A35-047C-4646-BCCF-BA4B941DC5FB}"/>
              </a:ext>
            </a:extLst>
          </p:cNvPr>
          <p:cNvGraphicFramePr>
            <a:graphicFrameLocks noChangeAspect="1"/>
          </p:cNvGraphicFramePr>
          <p:nvPr/>
        </p:nvGraphicFramePr>
        <p:xfrm>
          <a:off x="552450" y="400050"/>
          <a:ext cx="8077200" cy="6057900"/>
        </p:xfrm>
        <a:graphic>
          <a:graphicData uri="http://schemas.openxmlformats.org/presentationml/2006/ole">
            <mc:AlternateContent xmlns:mc="http://schemas.openxmlformats.org/markup-compatibility/2006">
              <mc:Choice xmlns:v="urn:schemas-microsoft-com:vml" Requires="v">
                <p:oleObj spid="_x0000_s57352" name="Slide" r:id="rId3" imgW="26327100" imgH="19748500" progId="PowerPoint.Slide.8">
                  <p:embed/>
                </p:oleObj>
              </mc:Choice>
              <mc:Fallback>
                <p:oleObj name="Slide" r:id="rId3" imgW="26327100" imgH="197485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400050"/>
                        <a:ext cx="807720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6" name="Rectangle 3">
            <a:extLst>
              <a:ext uri="{FF2B5EF4-FFF2-40B4-BE49-F238E27FC236}">
                <a16:creationId xmlns:a16="http://schemas.microsoft.com/office/drawing/2014/main" id="{D6FD2CB4-B129-514E-9EB1-BAEDB8C228DD}"/>
              </a:ext>
            </a:extLst>
          </p:cNvPr>
          <p:cNvSpPr>
            <a:spLocks noChangeArrowheads="1"/>
          </p:cNvSpPr>
          <p:nvPr/>
        </p:nvSpPr>
        <p:spPr bwMode="auto">
          <a:xfrm>
            <a:off x="533400" y="381000"/>
            <a:ext cx="8077200" cy="6096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TR" altLang="en-TR" sz="2400">
              <a:latin typeface="Times New Roman" panose="02020603050405020304" pitchFamily="18" charset="0"/>
            </a:endParaRP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D52CF27-B532-3848-B13C-6F22C965BA92}"/>
              </a:ext>
            </a:extLst>
          </p:cNvPr>
          <p:cNvSpPr>
            <a:spLocks noGrp="1" noChangeArrowheads="1"/>
          </p:cNvSpPr>
          <p:nvPr>
            <p:ph type="title"/>
          </p:nvPr>
        </p:nvSpPr>
        <p:spPr>
          <a:xfrm>
            <a:off x="381000" y="228600"/>
            <a:ext cx="8229600" cy="762000"/>
          </a:xfrm>
        </p:spPr>
        <p:txBody>
          <a:bodyPr rtlCol="0">
            <a:normAutofit fontScale="90000"/>
          </a:bodyPr>
          <a:lstStyle/>
          <a:p>
            <a:pPr eaLnBrk="1" fontAlgn="auto" hangingPunct="1">
              <a:spcAft>
                <a:spcPts val="0"/>
              </a:spcAft>
              <a:defRPr/>
            </a:pPr>
            <a:r>
              <a:rPr lang="en-US" altLang="en-US" sz="4000"/>
              <a:t>DNA discovery </a:t>
            </a:r>
            <a:r>
              <a:rPr lang="en-US" altLang="en-US" sz="4000">
                <a:solidFill>
                  <a:srgbClr val="FF3300"/>
                </a:solidFill>
              </a:rPr>
              <a:t>Hershey-Chase </a:t>
            </a:r>
            <a:r>
              <a:rPr lang="en-US" altLang="en-US" sz="4000"/>
              <a:t>1952 </a:t>
            </a:r>
            <a:br>
              <a:rPr lang="en-US" altLang="en-US" sz="4000"/>
            </a:br>
            <a:endParaRPr lang="en-US" altLang="en-US" sz="4000"/>
          </a:p>
        </p:txBody>
      </p:sp>
      <p:pic>
        <p:nvPicPr>
          <p:cNvPr id="58370" name="Picture 3" descr="HERSHEY">
            <a:extLst>
              <a:ext uri="{FF2B5EF4-FFF2-40B4-BE49-F238E27FC236}">
                <a16:creationId xmlns:a16="http://schemas.microsoft.com/office/drawing/2014/main" id="{ADEE3B29-1520-4945-AD55-9115C174B7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0063" y="838200"/>
            <a:ext cx="5270500" cy="5867400"/>
          </a:xfrm>
          <a:solidFill>
            <a:srgbClr val="000099"/>
          </a:solidFill>
          <a:effectLst>
            <a:outerShdw dist="107763" dir="2700000" algn="ctr" rotWithShape="0">
              <a:srgbClr val="808080">
                <a:alpha val="50000"/>
              </a:srgbClr>
            </a:outerShdw>
          </a:effectLst>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194F745-9927-8C4C-8DF4-0D91BBF65838}"/>
              </a:ext>
            </a:extLst>
          </p:cNvPr>
          <p:cNvSpPr>
            <a:spLocks noGrp="1" noChangeArrowheads="1"/>
          </p:cNvSpPr>
          <p:nvPr>
            <p:ph type="title"/>
          </p:nvPr>
        </p:nvSpPr>
        <p:spPr>
          <a:xfrm>
            <a:off x="228600" y="533400"/>
            <a:ext cx="8229600" cy="762000"/>
          </a:xfrm>
        </p:spPr>
        <p:txBody>
          <a:bodyPr rtlCol="0">
            <a:normAutofit fontScale="90000"/>
          </a:bodyPr>
          <a:lstStyle/>
          <a:p>
            <a:pPr eaLnBrk="1" fontAlgn="auto" hangingPunct="1">
              <a:spcAft>
                <a:spcPts val="0"/>
              </a:spcAft>
              <a:defRPr/>
            </a:pPr>
            <a:r>
              <a:rPr lang="en-US" altLang="en-US" sz="4000"/>
              <a:t>DNA discovery </a:t>
            </a:r>
            <a:r>
              <a:rPr lang="en-US" altLang="en-US" sz="4000">
                <a:solidFill>
                  <a:srgbClr val="FF3300"/>
                </a:solidFill>
              </a:rPr>
              <a:t>Hershey-Chase</a:t>
            </a:r>
            <a:r>
              <a:rPr lang="en-US" altLang="en-US" sz="4000"/>
              <a:t> </a:t>
            </a:r>
            <a:br>
              <a:rPr lang="en-US" altLang="en-US" sz="4000"/>
            </a:br>
            <a:r>
              <a:rPr lang="en-US" altLang="en-US" sz="4000"/>
              <a:t>   1952 </a:t>
            </a:r>
            <a:br>
              <a:rPr lang="en-US" altLang="en-US" sz="4000"/>
            </a:br>
            <a:endParaRPr lang="en-US" altLang="en-US" sz="4000"/>
          </a:p>
        </p:txBody>
      </p:sp>
      <p:pic>
        <p:nvPicPr>
          <p:cNvPr id="60418" name="Picture 3" descr="blender">
            <a:extLst>
              <a:ext uri="{FF2B5EF4-FFF2-40B4-BE49-F238E27FC236}">
                <a16:creationId xmlns:a16="http://schemas.microsoft.com/office/drawing/2014/main" id="{A647467D-9CB5-CD4C-A102-E97A70997B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219200"/>
            <a:ext cx="7315200" cy="5181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19" name="Rectangle 4">
            <a:extLst>
              <a:ext uri="{FF2B5EF4-FFF2-40B4-BE49-F238E27FC236}">
                <a16:creationId xmlns:a16="http://schemas.microsoft.com/office/drawing/2014/main" id="{7D96E181-4BC9-E84C-B7AE-4F15AD1F6996}"/>
              </a:ext>
            </a:extLst>
          </p:cNvPr>
          <p:cNvSpPr>
            <a:spLocks noChangeArrowheads="1"/>
          </p:cNvSpPr>
          <p:nvPr/>
        </p:nvSpPr>
        <p:spPr bwMode="auto">
          <a:xfrm>
            <a:off x="914400" y="1219200"/>
            <a:ext cx="7315200" cy="5181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TR" altLang="en-TR" sz="2400">
              <a:latin typeface="Times New Roman" panose="02020603050405020304" pitchFamily="18" charset="0"/>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DNAhelix2">
            <a:extLst>
              <a:ext uri="{FF2B5EF4-FFF2-40B4-BE49-F238E27FC236}">
                <a16:creationId xmlns:a16="http://schemas.microsoft.com/office/drawing/2014/main" id="{0A4FB8F7-B986-3C45-BE1E-1437C6238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ext Box 3">
            <a:extLst>
              <a:ext uri="{FF2B5EF4-FFF2-40B4-BE49-F238E27FC236}">
                <a16:creationId xmlns:a16="http://schemas.microsoft.com/office/drawing/2014/main" id="{FA5058FC-45C2-F841-B73B-250BD18AE347}"/>
              </a:ext>
            </a:extLst>
          </p:cNvPr>
          <p:cNvSpPr txBox="1">
            <a:spLocks noChangeArrowheads="1"/>
          </p:cNvSpPr>
          <p:nvPr/>
        </p:nvSpPr>
        <p:spPr bwMode="auto">
          <a:xfrm>
            <a:off x="2057400" y="1295400"/>
            <a:ext cx="5943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9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191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191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i="1">
                <a:latin typeface="Comic Sans MS" panose="030F0702030302020204" pitchFamily="66" charset="0"/>
              </a:rPr>
              <a:t>Search for genetic material:</a:t>
            </a:r>
          </a:p>
          <a:p>
            <a:pPr eaLnBrk="1" hangingPunct="1">
              <a:lnSpc>
                <a:spcPct val="100000"/>
              </a:lnSpc>
              <a:spcBef>
                <a:spcPct val="0"/>
              </a:spcBef>
              <a:buFontTx/>
              <a:buNone/>
            </a:pPr>
            <a:r>
              <a:rPr lang="en-US" altLang="en-US" sz="2400" b="1" i="1">
                <a:latin typeface="Comic Sans MS" panose="030F0702030302020204" pitchFamily="66" charset="0"/>
              </a:rPr>
              <a:t>	</a:t>
            </a:r>
            <a:r>
              <a:rPr lang="en-US" altLang="en-US" sz="2400">
                <a:latin typeface="Comic Sans MS" panose="030F0702030302020204" pitchFamily="66" charset="0"/>
              </a:rPr>
              <a:t>1952 -</a:t>
            </a:r>
            <a:r>
              <a:rPr lang="en-US" altLang="en-US" sz="2400" b="1" i="1">
                <a:latin typeface="Comic Sans MS" panose="030F0702030302020204" pitchFamily="66" charset="0"/>
              </a:rPr>
              <a:t> </a:t>
            </a:r>
            <a:r>
              <a:rPr lang="en-US" altLang="en-US" sz="2400">
                <a:latin typeface="Comic Sans MS" panose="030F0702030302020204" pitchFamily="66" charset="0"/>
              </a:rPr>
              <a:t>Hershey-Chase Experiment	</a:t>
            </a:r>
            <a:endParaRPr lang="en-US" altLang="en-US" sz="2000">
              <a:latin typeface="Comic Sans MS" panose="030F0702030302020204" pitchFamily="66" charset="0"/>
            </a:endParaRPr>
          </a:p>
        </p:txBody>
      </p:sp>
      <p:pic>
        <p:nvPicPr>
          <p:cNvPr id="61443" name="Picture 4" descr="HersheyChaseExperiment">
            <a:extLst>
              <a:ext uri="{FF2B5EF4-FFF2-40B4-BE49-F238E27FC236}">
                <a16:creationId xmlns:a16="http://schemas.microsoft.com/office/drawing/2014/main" id="{258CBD69-4664-A749-BA43-D9C5C43FB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514600"/>
            <a:ext cx="6103938"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5">
            <a:extLst>
              <a:ext uri="{FF2B5EF4-FFF2-40B4-BE49-F238E27FC236}">
                <a16:creationId xmlns:a16="http://schemas.microsoft.com/office/drawing/2014/main" id="{ED6C59B8-9E1D-4943-8448-B279CE67C57D}"/>
              </a:ext>
            </a:extLst>
          </p:cNvPr>
          <p:cNvSpPr>
            <a:spLocks noGrp="1" noChangeArrowheads="1"/>
          </p:cNvSpPr>
          <p:nvPr>
            <p:ph type="title" idx="4294967295"/>
          </p:nvPr>
        </p:nvSpPr>
        <p:spPr>
          <a:xfrm>
            <a:off x="0" y="152400"/>
            <a:ext cx="7772400" cy="1143000"/>
          </a:xfrm>
        </p:spPr>
        <p:txBody>
          <a:bodyPr rtlCol="0">
            <a:normAutofit/>
          </a:bodyPr>
          <a:lstStyle/>
          <a:p>
            <a:pPr eaLnBrk="1" fontAlgn="auto" hangingPunct="1">
              <a:spcAft>
                <a:spcPts val="0"/>
              </a:spcAft>
              <a:defRPr/>
            </a:pPr>
            <a:r>
              <a:rPr lang="en-US" altLang="en-US" b="1" i="1">
                <a:effectLst>
                  <a:outerShdw blurRad="38100" dist="38100" dir="2700000" algn="tl">
                    <a:srgbClr val="FFFFFF"/>
                  </a:outerShdw>
                </a:effectLst>
                <a:latin typeface="Comic Sans MS" panose="030F0702030302020204" pitchFamily="66" charset="0"/>
              </a:rPr>
              <a:t>History</a:t>
            </a:r>
            <a:endParaRPr lang="en-US" altLang="en-US"/>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5" name="Object 2">
            <a:extLst>
              <a:ext uri="{FF2B5EF4-FFF2-40B4-BE49-F238E27FC236}">
                <a16:creationId xmlns:a16="http://schemas.microsoft.com/office/drawing/2014/main" id="{48569E1A-0234-EA41-8E00-762BEBAA2397}"/>
              </a:ext>
            </a:extLst>
          </p:cNvPr>
          <p:cNvGraphicFramePr>
            <a:graphicFrameLocks noChangeAspect="1"/>
          </p:cNvGraphicFramePr>
          <p:nvPr/>
        </p:nvGraphicFramePr>
        <p:xfrm>
          <a:off x="304800" y="400050"/>
          <a:ext cx="8610600" cy="6153150"/>
        </p:xfrm>
        <a:graphic>
          <a:graphicData uri="http://schemas.openxmlformats.org/presentationml/2006/ole">
            <mc:AlternateContent xmlns:mc="http://schemas.openxmlformats.org/markup-compatibility/2006">
              <mc:Choice xmlns:v="urn:schemas-microsoft-com:vml" Requires="v">
                <p:oleObj spid="_x0000_s62472" name="Slide" r:id="rId3" imgW="26327100" imgH="19748500" progId="PowerPoint.Slide.8">
                  <p:embed/>
                </p:oleObj>
              </mc:Choice>
              <mc:Fallback>
                <p:oleObj name="Slide" r:id="rId3" imgW="26327100" imgH="197485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0050"/>
                        <a:ext cx="861060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6" name="Text Box 3">
            <a:extLst>
              <a:ext uri="{FF2B5EF4-FFF2-40B4-BE49-F238E27FC236}">
                <a16:creationId xmlns:a16="http://schemas.microsoft.com/office/drawing/2014/main" id="{10EC0C18-8C2D-F54D-8351-AD7F66614292}"/>
              </a:ext>
            </a:extLst>
          </p:cNvPr>
          <p:cNvSpPr txBox="1">
            <a:spLocks noChangeArrowheads="1"/>
          </p:cNvSpPr>
          <p:nvPr/>
        </p:nvSpPr>
        <p:spPr bwMode="auto">
          <a:xfrm>
            <a:off x="5470525" y="549275"/>
            <a:ext cx="2738438"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a:latin typeface="Times New Roman" panose="02020603050405020304" pitchFamily="18" charset="0"/>
              </a:rPr>
              <a:t>Hershey and</a:t>
            </a: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89" name="Object 2">
            <a:extLst>
              <a:ext uri="{FF2B5EF4-FFF2-40B4-BE49-F238E27FC236}">
                <a16:creationId xmlns:a16="http://schemas.microsoft.com/office/drawing/2014/main" id="{362D3686-77CF-7A49-BB32-5EEC40DCEDFD}"/>
              </a:ext>
            </a:extLst>
          </p:cNvPr>
          <p:cNvGraphicFramePr>
            <a:graphicFrameLocks noChangeAspect="1"/>
          </p:cNvGraphicFramePr>
          <p:nvPr/>
        </p:nvGraphicFramePr>
        <p:xfrm>
          <a:off x="304800" y="228600"/>
          <a:ext cx="8534400" cy="6400800"/>
        </p:xfrm>
        <a:graphic>
          <a:graphicData uri="http://schemas.openxmlformats.org/presentationml/2006/ole">
            <mc:AlternateContent xmlns:mc="http://schemas.openxmlformats.org/markup-compatibility/2006">
              <mc:Choice xmlns:v="urn:schemas-microsoft-com:vml" Requires="v">
                <p:oleObj spid="_x0000_s63497" name="Slide" r:id="rId3" imgW="26327100" imgH="19748500" progId="PowerPoint.Slide.8">
                  <p:embed/>
                </p:oleObj>
              </mc:Choice>
              <mc:Fallback>
                <p:oleObj name="Slide" r:id="rId3" imgW="26327100" imgH="197485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8534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490" name="Text Box 3">
            <a:extLst>
              <a:ext uri="{FF2B5EF4-FFF2-40B4-BE49-F238E27FC236}">
                <a16:creationId xmlns:a16="http://schemas.microsoft.com/office/drawing/2014/main" id="{30333CBC-BA59-8C4D-AE40-6CFD30049A74}"/>
              </a:ext>
            </a:extLst>
          </p:cNvPr>
          <p:cNvSpPr txBox="1">
            <a:spLocks noChangeArrowheads="1"/>
          </p:cNvSpPr>
          <p:nvPr/>
        </p:nvSpPr>
        <p:spPr bwMode="auto">
          <a:xfrm>
            <a:off x="898525" y="2555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Times New Roman" panose="02020603050405020304" pitchFamily="18" charset="0"/>
            </a:endParaRPr>
          </a:p>
        </p:txBody>
      </p:sp>
      <p:sp>
        <p:nvSpPr>
          <p:cNvPr id="63491" name="Text Box 4">
            <a:extLst>
              <a:ext uri="{FF2B5EF4-FFF2-40B4-BE49-F238E27FC236}">
                <a16:creationId xmlns:a16="http://schemas.microsoft.com/office/drawing/2014/main" id="{18D17545-E10D-3748-A423-888EA0508856}"/>
              </a:ext>
            </a:extLst>
          </p:cNvPr>
          <p:cNvSpPr txBox="1">
            <a:spLocks noChangeArrowheads="1"/>
          </p:cNvSpPr>
          <p:nvPr/>
        </p:nvSpPr>
        <p:spPr bwMode="auto">
          <a:xfrm>
            <a:off x="838200" y="2514600"/>
            <a:ext cx="2738438"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a:latin typeface="Times New Roman" panose="02020603050405020304" pitchFamily="18" charset="0"/>
              </a:rPr>
              <a:t>Hershey and</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DNAhelix2">
            <a:extLst>
              <a:ext uri="{FF2B5EF4-FFF2-40B4-BE49-F238E27FC236}">
                <a16:creationId xmlns:a16="http://schemas.microsoft.com/office/drawing/2014/main" id="{FB918300-B0A7-6244-A1B3-4E051F600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a:extLst>
              <a:ext uri="{FF2B5EF4-FFF2-40B4-BE49-F238E27FC236}">
                <a16:creationId xmlns:a16="http://schemas.microsoft.com/office/drawing/2014/main" id="{63B8254B-4CD1-5944-9C9D-2BAC1DEAF4FF}"/>
              </a:ext>
            </a:extLst>
          </p:cNvPr>
          <p:cNvSpPr>
            <a:spLocks noGrp="1" noChangeArrowheads="1"/>
          </p:cNvSpPr>
          <p:nvPr>
            <p:ph type="title" idx="4294967295"/>
          </p:nvPr>
        </p:nvSpPr>
        <p:spPr>
          <a:xfrm>
            <a:off x="0" y="304800"/>
            <a:ext cx="7772400" cy="1143000"/>
          </a:xfrm>
        </p:spPr>
        <p:txBody>
          <a:bodyPr rtlCol="0">
            <a:normAutofit/>
          </a:bodyPr>
          <a:lstStyle/>
          <a:p>
            <a:pPr eaLnBrk="1" fontAlgn="auto" hangingPunct="1">
              <a:spcAft>
                <a:spcPts val="0"/>
              </a:spcAft>
              <a:defRPr/>
            </a:pPr>
            <a:r>
              <a:rPr lang="en-US" altLang="en-US" b="1" i="1">
                <a:effectLst>
                  <a:outerShdw blurRad="38100" dist="38100" dir="2700000" algn="tl">
                    <a:srgbClr val="FFFFFF"/>
                  </a:outerShdw>
                </a:effectLst>
                <a:latin typeface="Comic Sans MS" panose="030F0702030302020204" pitchFamily="66" charset="0"/>
              </a:rPr>
              <a:t>History</a:t>
            </a:r>
          </a:p>
        </p:txBody>
      </p:sp>
      <p:sp>
        <p:nvSpPr>
          <p:cNvPr id="64515" name="Text Box 4">
            <a:extLst>
              <a:ext uri="{FF2B5EF4-FFF2-40B4-BE49-F238E27FC236}">
                <a16:creationId xmlns:a16="http://schemas.microsoft.com/office/drawing/2014/main" id="{16F0A641-31EB-7640-ACA2-8FD516EBB1A7}"/>
              </a:ext>
            </a:extLst>
          </p:cNvPr>
          <p:cNvSpPr txBox="1">
            <a:spLocks noChangeArrowheads="1"/>
          </p:cNvSpPr>
          <p:nvPr/>
        </p:nvSpPr>
        <p:spPr bwMode="auto">
          <a:xfrm>
            <a:off x="2057400" y="12954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9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191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191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i="1">
                <a:latin typeface="Comic Sans MS" panose="030F0702030302020204" pitchFamily="66" charset="0"/>
              </a:rPr>
              <a:t>Search for genetic material:</a:t>
            </a:r>
            <a:endParaRPr lang="en-US" altLang="en-US" sz="2000">
              <a:latin typeface="Comic Sans MS" panose="030F0702030302020204" pitchFamily="66" charset="0"/>
            </a:endParaRPr>
          </a:p>
        </p:txBody>
      </p:sp>
      <p:sp>
        <p:nvSpPr>
          <p:cNvPr id="27653" name="Text Box 5">
            <a:extLst>
              <a:ext uri="{FF2B5EF4-FFF2-40B4-BE49-F238E27FC236}">
                <a16:creationId xmlns:a16="http://schemas.microsoft.com/office/drawing/2014/main" id="{4EB672BD-ABA2-8A47-8E12-CC5389DAD51D}"/>
              </a:ext>
            </a:extLst>
          </p:cNvPr>
          <p:cNvSpPr txBox="1">
            <a:spLocks noChangeArrowheads="1"/>
          </p:cNvSpPr>
          <p:nvPr/>
        </p:nvSpPr>
        <p:spPr bwMode="auto">
          <a:xfrm>
            <a:off x="2057400" y="2352675"/>
            <a:ext cx="67056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36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36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36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36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36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36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36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36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36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itchFamily="2" charset="2"/>
              <a:buChar char="Ø"/>
            </a:pPr>
            <a:r>
              <a:rPr lang="en-US" altLang="en-US" sz="2400">
                <a:latin typeface="Comic Sans MS" panose="030F0702030302020204" pitchFamily="66" charset="0"/>
              </a:rPr>
              <a:t> Classic experiments for evidence  	</a:t>
            </a:r>
            <a:br>
              <a:rPr lang="en-US" altLang="en-US" sz="2400">
                <a:latin typeface="Comic Sans MS" panose="030F0702030302020204" pitchFamily="66" charset="0"/>
              </a:rPr>
            </a:br>
            <a:r>
              <a:rPr lang="en-US" altLang="en-US" sz="2400">
                <a:latin typeface="Comic Sans MS" panose="030F0702030302020204" pitchFamily="66" charset="0"/>
              </a:rPr>
              <a:t>	Griffith: transformation</a:t>
            </a:r>
            <a:br>
              <a:rPr lang="en-US" altLang="en-US" sz="2400">
                <a:latin typeface="Comic Sans MS" panose="030F0702030302020204" pitchFamily="66" charset="0"/>
              </a:rPr>
            </a:br>
            <a:r>
              <a:rPr lang="en-US" altLang="en-US" sz="2400">
                <a:latin typeface="Comic Sans MS" panose="030F0702030302020204" pitchFamily="66" charset="0"/>
              </a:rPr>
              <a:t>	Hershey-Chase:  DNA necessary 			to produce more virus</a:t>
            </a:r>
            <a:br>
              <a:rPr lang="en-US" altLang="en-US" sz="2400">
                <a:latin typeface="Comic Sans MS" panose="030F0702030302020204" pitchFamily="66" charset="0"/>
              </a:rPr>
            </a:br>
            <a:endParaRPr lang="en-US" altLang="en-US" sz="2400">
              <a:latin typeface="Comic Sans MS" panose="030F0702030302020204" pitchFamily="66" charset="0"/>
            </a:endParaRPr>
          </a:p>
          <a:p>
            <a:pPr eaLnBrk="1" hangingPunct="1">
              <a:lnSpc>
                <a:spcPct val="100000"/>
              </a:lnSpc>
              <a:spcBef>
                <a:spcPct val="0"/>
              </a:spcBef>
              <a:buFont typeface="Wingdings" pitchFamily="2" charset="2"/>
              <a:buChar char="Ø"/>
            </a:pPr>
            <a:r>
              <a:rPr lang="en-US" altLang="en-US" sz="2400">
                <a:latin typeface="Comic Sans MS" panose="030F0702030302020204" pitchFamily="66" charset="0"/>
              </a:rPr>
              <a:t> Other supporting evidence</a:t>
            </a:r>
            <a:br>
              <a:rPr lang="en-US" altLang="en-US" sz="2400">
                <a:latin typeface="Comic Sans MS" panose="030F0702030302020204" pitchFamily="66" charset="0"/>
              </a:rPr>
            </a:br>
            <a:r>
              <a:rPr lang="en-US" altLang="en-US" sz="2400">
                <a:latin typeface="Comic Sans MS" panose="030F0702030302020204" pitchFamily="66" charset="0"/>
              </a:rPr>
              <a:t>	DNA volume doubles before cells divide</a:t>
            </a:r>
            <a:br>
              <a:rPr lang="en-US" altLang="en-US" sz="2400">
                <a:latin typeface="Comic Sans MS" panose="030F0702030302020204" pitchFamily="66" charset="0"/>
              </a:rPr>
            </a:br>
            <a:r>
              <a:rPr lang="en-US" altLang="en-US" sz="2400">
                <a:latin typeface="Comic Sans MS" panose="030F0702030302020204" pitchFamily="66" charset="0"/>
              </a:rPr>
              <a:t>	Chargaff: ratio of nucleotides</a:t>
            </a:r>
            <a:br>
              <a:rPr lang="en-US" altLang="en-US" sz="2400">
                <a:latin typeface="Comic Sans MS" panose="030F0702030302020204" pitchFamily="66" charset="0"/>
              </a:rPr>
            </a:br>
            <a:r>
              <a:rPr lang="en-US" altLang="en-US" sz="2400">
                <a:latin typeface="Comic Sans MS" panose="030F0702030302020204" pitchFamily="66" charset="0"/>
              </a:rPr>
              <a:t>		A = T   and   G = C</a:t>
            </a:r>
          </a:p>
          <a:p>
            <a:pPr eaLnBrk="1" hangingPunct="1">
              <a:lnSpc>
                <a:spcPct val="100000"/>
              </a:lnSpc>
              <a:spcBef>
                <a:spcPct val="0"/>
              </a:spcBef>
              <a:buFont typeface="Wingdings" pitchFamily="2" charset="2"/>
              <a:buChar char="Ø"/>
            </a:pPr>
            <a:endParaRPr lang="en-US" altLang="en-US" sz="2400">
              <a:latin typeface="Comic Sans MS" panose="030F0702030302020204" pitchFamily="66" charset="0"/>
            </a:endParaRPr>
          </a:p>
          <a:p>
            <a:pPr eaLnBrk="1" hangingPunct="1">
              <a:lnSpc>
                <a:spcPct val="100000"/>
              </a:lnSpc>
              <a:spcBef>
                <a:spcPct val="0"/>
              </a:spcBef>
              <a:buFontTx/>
              <a:buChar char="•"/>
            </a:pPr>
            <a:endParaRPr lang="en-US" altLang="en-US" sz="2400">
              <a:latin typeface="Comic Sans MS" panose="030F0702030302020204"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 calcmode="lin" valueType="num">
                                      <p:cBhvr additive="base">
                                        <p:cTn id="7" dur="500" fill="hold"/>
                                        <p:tgtEl>
                                          <p:spTgt spid="276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3">
                                            <p:txEl>
                                              <p:pRg st="1" end="1"/>
                                            </p:txEl>
                                          </p:spTgt>
                                        </p:tgtEl>
                                        <p:attrNameLst>
                                          <p:attrName>style.visibility</p:attrName>
                                        </p:attrNameLst>
                                      </p:cBhvr>
                                      <p:to>
                                        <p:strVal val="visible"/>
                                      </p:to>
                                    </p:set>
                                    <p:anim calcmode="lin" valueType="num">
                                      <p:cBhvr additive="base">
                                        <p:cTn id="13" dur="500" fill="hold"/>
                                        <p:tgtEl>
                                          <p:spTgt spid="276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75662682-8577-7040-AFDF-D67ADBF0C22E}"/>
              </a:ext>
            </a:extLst>
          </p:cNvPr>
          <p:cNvSpPr>
            <a:spLocks noGrp="1" noChangeArrowheads="1"/>
          </p:cNvSpPr>
          <p:nvPr>
            <p:ph type="body" sz="half" idx="1"/>
          </p:nvPr>
        </p:nvSpPr>
        <p:spPr>
          <a:xfrm>
            <a:off x="457200" y="1143000"/>
            <a:ext cx="4724400" cy="5257800"/>
          </a:xfrm>
        </p:spPr>
        <p:txBody>
          <a:bodyPr/>
          <a:lstStyle/>
          <a:p>
            <a:pPr eaLnBrk="1" hangingPunct="1">
              <a:buFontTx/>
              <a:buNone/>
            </a:pPr>
            <a:r>
              <a:rPr lang="en-US" altLang="en-US"/>
              <a:t>1929-1992</a:t>
            </a:r>
          </a:p>
          <a:p>
            <a:pPr eaLnBrk="1" hangingPunct="1"/>
            <a:r>
              <a:rPr lang="en-US" altLang="en-US"/>
              <a:t>Erwin </a:t>
            </a:r>
            <a:r>
              <a:rPr lang="en-US" altLang="en-US">
                <a:solidFill>
                  <a:srgbClr val="FF0000"/>
                </a:solidFill>
              </a:rPr>
              <a:t>Chargaff</a:t>
            </a:r>
            <a:r>
              <a:rPr lang="en-US" altLang="en-US"/>
              <a:t> – Austrian American biochemist </a:t>
            </a:r>
          </a:p>
          <a:p>
            <a:pPr lvl="1" eaLnBrk="1" hangingPunct="1"/>
            <a:r>
              <a:rPr lang="en-US" altLang="en-US"/>
              <a:t>(1950) Discovered the base-pairing regularities or "</a:t>
            </a:r>
            <a:r>
              <a:rPr lang="en-US" altLang="en-US">
                <a:solidFill>
                  <a:srgbClr val="FF0000"/>
                </a:solidFill>
              </a:rPr>
              <a:t>complementarity</a:t>
            </a:r>
            <a:r>
              <a:rPr lang="en-US" altLang="en-US"/>
              <a:t> relationships" of nucleic acids that provided one of the key steps in developing a structural model for DNA. </a:t>
            </a:r>
          </a:p>
        </p:txBody>
      </p:sp>
      <p:pic>
        <p:nvPicPr>
          <p:cNvPr id="65538" name="Picture 5" descr="charga01">
            <a:extLst>
              <a:ext uri="{FF2B5EF4-FFF2-40B4-BE49-F238E27FC236}">
                <a16:creationId xmlns:a16="http://schemas.microsoft.com/office/drawing/2014/main" id="{71F217C2-3E04-7441-8B40-251940AD476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1219200"/>
            <a:ext cx="3359150" cy="4800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39" name="Rectangle 3">
            <a:extLst>
              <a:ext uri="{FF2B5EF4-FFF2-40B4-BE49-F238E27FC236}">
                <a16:creationId xmlns:a16="http://schemas.microsoft.com/office/drawing/2014/main" id="{871C2314-B897-CD4D-9F6A-23714517D5BB}"/>
              </a:ext>
            </a:extLst>
          </p:cNvPr>
          <p:cNvSpPr>
            <a:spLocks noChangeArrowheads="1"/>
          </p:cNvSpPr>
          <p:nvPr/>
        </p:nvSpPr>
        <p:spPr bwMode="auto">
          <a:xfrm>
            <a:off x="457200" y="3810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solidFill>
                  <a:schemeClr val="bg1"/>
                </a:solidFill>
                <a:latin typeface="Times New Roman" panose="02020603050405020304" pitchFamily="18" charset="0"/>
              </a:rPr>
              <a:t>1600s</a:t>
            </a:r>
            <a:r>
              <a:rPr lang="en-US" altLang="en-US">
                <a:solidFill>
                  <a:schemeClr val="tx2"/>
                </a:solidFill>
                <a:latin typeface="Times New Roman" panose="02020603050405020304" pitchFamily="18" charset="0"/>
              </a:rPr>
              <a:t> </a:t>
            </a:r>
            <a:r>
              <a:rPr lang="en-US" altLang="en-US">
                <a:solidFill>
                  <a:schemeClr val="bg1"/>
                </a:solidFill>
                <a:latin typeface="Times New Roman" panose="02020603050405020304" pitchFamily="18" charset="0"/>
              </a:rPr>
              <a:t>1800s 1850s 1900s </a:t>
            </a:r>
            <a:r>
              <a:rPr lang="en-US" altLang="en-US">
                <a:latin typeface="Times New Roman" panose="02020603050405020304" pitchFamily="18" charset="0"/>
              </a:rPr>
              <a:t>1950s</a:t>
            </a:r>
            <a:r>
              <a:rPr lang="en-US" altLang="en-US">
                <a:solidFill>
                  <a:schemeClr val="bg1"/>
                </a:solidFill>
                <a:latin typeface="Times New Roman" panose="02020603050405020304" pitchFamily="18" charset="0"/>
              </a:rPr>
              <a:t>  2000s</a:t>
            </a:r>
          </a:p>
        </p:txBody>
      </p:sp>
      <p:sp>
        <p:nvSpPr>
          <p:cNvPr id="65540" name="Rectangle 4">
            <a:extLst>
              <a:ext uri="{FF2B5EF4-FFF2-40B4-BE49-F238E27FC236}">
                <a16:creationId xmlns:a16="http://schemas.microsoft.com/office/drawing/2014/main" id="{C02C6696-64A5-2047-B057-BBFCCF4FB998}"/>
              </a:ext>
            </a:extLst>
          </p:cNvPr>
          <p:cNvSpPr>
            <a:spLocks noChangeArrowheads="1"/>
          </p:cNvSpPr>
          <p:nvPr/>
        </p:nvSpPr>
        <p:spPr bwMode="auto">
          <a:xfrm>
            <a:off x="533400" y="838200"/>
            <a:ext cx="8077200" cy="762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TR" altLang="en-TR" sz="240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DNAhelix2">
            <a:extLst>
              <a:ext uri="{FF2B5EF4-FFF2-40B4-BE49-F238E27FC236}">
                <a16:creationId xmlns:a16="http://schemas.microsoft.com/office/drawing/2014/main" id="{94CFD31C-7553-0F48-889A-6289442BE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286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3">
            <a:extLst>
              <a:ext uri="{FF2B5EF4-FFF2-40B4-BE49-F238E27FC236}">
                <a16:creationId xmlns:a16="http://schemas.microsoft.com/office/drawing/2014/main" id="{5B8FF928-B274-7C44-9210-C2B20E15DC9F}"/>
              </a:ext>
            </a:extLst>
          </p:cNvPr>
          <p:cNvSpPr>
            <a:spLocks noGrp="1" noChangeArrowheads="1"/>
          </p:cNvSpPr>
          <p:nvPr>
            <p:ph type="title" idx="4294967295"/>
          </p:nvPr>
        </p:nvSpPr>
        <p:spPr>
          <a:xfrm>
            <a:off x="2438400" y="1295400"/>
            <a:ext cx="6705600" cy="1752600"/>
          </a:xfrm>
        </p:spPr>
        <p:txBody>
          <a:bodyPr/>
          <a:lstStyle/>
          <a:p>
            <a:pPr eaLnBrk="1" hangingPunct="1"/>
            <a:br>
              <a:rPr lang="en-US" altLang="en-US">
                <a:latin typeface="Comic Sans MS" panose="030F0702030302020204" pitchFamily="66" charset="0"/>
              </a:rPr>
            </a:br>
            <a:endParaRPr lang="en-US" altLang="en-US">
              <a:latin typeface="Comic Sans MS" panose="030F0702030302020204" pitchFamily="66" charset="0"/>
            </a:endParaRPr>
          </a:p>
        </p:txBody>
      </p:sp>
      <p:sp>
        <p:nvSpPr>
          <p:cNvPr id="33795" name="Text Box 4">
            <a:extLst>
              <a:ext uri="{FF2B5EF4-FFF2-40B4-BE49-F238E27FC236}">
                <a16:creationId xmlns:a16="http://schemas.microsoft.com/office/drawing/2014/main" id="{501770D1-5C9E-9047-8D4C-EB5288440EE8}"/>
              </a:ext>
            </a:extLst>
          </p:cNvPr>
          <p:cNvSpPr txBox="1">
            <a:spLocks noChangeArrowheads="1"/>
          </p:cNvSpPr>
          <p:nvPr/>
        </p:nvSpPr>
        <p:spPr bwMode="auto">
          <a:xfrm>
            <a:off x="3124200" y="3657600"/>
            <a:ext cx="449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3600">
              <a:latin typeface="Comic Sans MS" panose="030F0702030302020204" pitchFamily="66" charset="0"/>
            </a:endParaRPr>
          </a:p>
        </p:txBody>
      </p:sp>
      <p:sp>
        <p:nvSpPr>
          <p:cNvPr id="33796" name="Rectangle 5">
            <a:extLst>
              <a:ext uri="{FF2B5EF4-FFF2-40B4-BE49-F238E27FC236}">
                <a16:creationId xmlns:a16="http://schemas.microsoft.com/office/drawing/2014/main" id="{6BA94633-A4A9-B448-8733-1324A0CCF6FC}"/>
              </a:ext>
            </a:extLst>
          </p:cNvPr>
          <p:cNvSpPr>
            <a:spLocks noChangeArrowheads="1"/>
          </p:cNvSpPr>
          <p:nvPr/>
        </p:nvSpPr>
        <p:spPr bwMode="auto">
          <a:xfrm>
            <a:off x="1752600" y="442913"/>
            <a:ext cx="6248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chemeClr val="tx2"/>
                </a:solidFill>
                <a:latin typeface="Comic Sans MS" panose="030F0702030302020204" pitchFamily="66" charset="0"/>
              </a:rPr>
              <a:t>DNA</a:t>
            </a:r>
          </a:p>
        </p:txBody>
      </p:sp>
      <p:sp>
        <p:nvSpPr>
          <p:cNvPr id="6150" name="Rectangle 6">
            <a:extLst>
              <a:ext uri="{FF2B5EF4-FFF2-40B4-BE49-F238E27FC236}">
                <a16:creationId xmlns:a16="http://schemas.microsoft.com/office/drawing/2014/main" id="{58AA01BC-2E90-6A43-803B-19E854AD5BCD}"/>
              </a:ext>
            </a:extLst>
          </p:cNvPr>
          <p:cNvSpPr>
            <a:spLocks noChangeArrowheads="1"/>
          </p:cNvSpPr>
          <p:nvPr/>
        </p:nvSpPr>
        <p:spPr bwMode="auto">
          <a:xfrm>
            <a:off x="1611313" y="1295400"/>
            <a:ext cx="6858000" cy="5016500"/>
          </a:xfrm>
          <a:prstGeom prst="rect">
            <a:avLst/>
          </a:prstGeom>
          <a:noFill/>
          <a:ln>
            <a:no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3200" dirty="0">
                <a:latin typeface="Comic Sans MS" panose="030F0702030302020204" pitchFamily="66" charset="0"/>
              </a:rPr>
              <a:t>         Deoxyribonucleic acid</a:t>
            </a:r>
          </a:p>
          <a:p>
            <a:pPr eaLnBrk="1" hangingPunct="1">
              <a:defRPr/>
            </a:pPr>
            <a:endParaRPr lang="en-US" altLang="en-US" sz="3200" dirty="0">
              <a:latin typeface="Comic Sans MS" panose="030F0702030302020204" pitchFamily="66" charset="0"/>
            </a:endParaRPr>
          </a:p>
          <a:p>
            <a:pPr marL="457200" indent="-457200" algn="just" eaLnBrk="1" hangingPunct="1">
              <a:buFont typeface="Arial" panose="020B0604020202020204" pitchFamily="34" charset="0"/>
              <a:buChar char="•"/>
              <a:defRPr/>
            </a:pPr>
            <a:r>
              <a:rPr lang="en-US" altLang="en-US" sz="3200" dirty="0">
                <a:latin typeface="Comic Sans MS" panose="030F0702030302020204" pitchFamily="66" charset="0"/>
              </a:rPr>
              <a:t>The information necessary to sustain and perpetuate life is found within a molecule. </a:t>
            </a:r>
          </a:p>
          <a:p>
            <a:pPr marL="457200" indent="-457200" algn="just" eaLnBrk="1" hangingPunct="1">
              <a:buFont typeface="Arial" panose="020B0604020202020204" pitchFamily="34" charset="0"/>
              <a:buChar char="•"/>
              <a:defRPr/>
            </a:pPr>
            <a:endParaRPr lang="en-US" altLang="en-US" sz="3200" dirty="0">
              <a:latin typeface="Comic Sans MS" panose="030F0702030302020204" pitchFamily="66" charset="0"/>
            </a:endParaRPr>
          </a:p>
          <a:p>
            <a:pPr marL="457200" indent="-457200" algn="just" eaLnBrk="1" hangingPunct="1">
              <a:buFont typeface="Arial" panose="020B0604020202020204" pitchFamily="34" charset="0"/>
              <a:buChar char="•"/>
              <a:defRPr/>
            </a:pPr>
            <a:endParaRPr lang="en-US" altLang="en-US" sz="3200" dirty="0">
              <a:latin typeface="Comic Sans MS" panose="030F0702030302020204" pitchFamily="66" charset="0"/>
            </a:endParaRPr>
          </a:p>
          <a:p>
            <a:pPr marL="457200" indent="-457200" algn="just" eaLnBrk="1" hangingPunct="1">
              <a:buFont typeface="Arial" panose="020B0604020202020204" pitchFamily="34" charset="0"/>
              <a:buChar char="•"/>
              <a:defRPr/>
            </a:pPr>
            <a:r>
              <a:rPr lang="en-US" altLang="en-US" sz="3200" dirty="0">
                <a:latin typeface="Comic Sans MS" panose="030F0702030302020204" pitchFamily="66" charset="0"/>
              </a:rPr>
              <a:t>This is the genetic material that is passed from one generation to the next.</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BA0FA7EE-F44E-D542-A282-36928C6864DC}"/>
              </a:ext>
            </a:extLst>
          </p:cNvPr>
          <p:cNvSpPr>
            <a:spLocks noGrp="1" noChangeArrowheads="1"/>
          </p:cNvSpPr>
          <p:nvPr>
            <p:ph type="title" idx="4294967295"/>
          </p:nvPr>
        </p:nvSpPr>
        <p:spPr>
          <a:xfrm>
            <a:off x="0" y="152400"/>
            <a:ext cx="7772400" cy="1143000"/>
          </a:xfrm>
        </p:spPr>
        <p:txBody>
          <a:bodyPr/>
          <a:lstStyle/>
          <a:p>
            <a:pPr eaLnBrk="1" hangingPunct="1"/>
            <a:r>
              <a:rPr lang="en-US" altLang="en-US" sz="3600">
                <a:latin typeface="Comic Sans MS" panose="030F0702030302020204" pitchFamily="66" charset="0"/>
              </a:rPr>
              <a:t>  </a:t>
            </a:r>
            <a:endParaRPr lang="en-US" altLang="en-US">
              <a:latin typeface="Comic Sans MS" panose="030F0702030302020204" pitchFamily="66" charset="0"/>
            </a:endParaRPr>
          </a:p>
        </p:txBody>
      </p:sp>
      <p:pic>
        <p:nvPicPr>
          <p:cNvPr id="67586" name="Picture 3" descr="DNAhelix2">
            <a:extLst>
              <a:ext uri="{FF2B5EF4-FFF2-40B4-BE49-F238E27FC236}">
                <a16:creationId xmlns:a16="http://schemas.microsoft.com/office/drawing/2014/main" id="{C82E353B-F294-FA4A-B5D4-AF63FF565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4">
            <a:extLst>
              <a:ext uri="{FF2B5EF4-FFF2-40B4-BE49-F238E27FC236}">
                <a16:creationId xmlns:a16="http://schemas.microsoft.com/office/drawing/2014/main" id="{027653B9-D1BD-F643-9E7C-8B16A30DD4DF}"/>
              </a:ext>
            </a:extLst>
          </p:cNvPr>
          <p:cNvSpPr txBox="1">
            <a:spLocks noChangeArrowheads="1"/>
          </p:cNvSpPr>
          <p:nvPr/>
        </p:nvSpPr>
        <p:spPr bwMode="auto">
          <a:xfrm>
            <a:off x="2209800" y="12954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9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191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191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Comic Sans MS" panose="030F0702030302020204" pitchFamily="66" charset="0"/>
              </a:rPr>
              <a:t>		</a:t>
            </a:r>
            <a:endParaRPr lang="en-US" altLang="en-US" sz="2000">
              <a:latin typeface="Comic Sans MS" panose="030F0702030302020204" pitchFamily="66" charset="0"/>
            </a:endParaRPr>
          </a:p>
        </p:txBody>
      </p:sp>
      <p:sp>
        <p:nvSpPr>
          <p:cNvPr id="67588" name="Rectangle 5">
            <a:extLst>
              <a:ext uri="{FF2B5EF4-FFF2-40B4-BE49-F238E27FC236}">
                <a16:creationId xmlns:a16="http://schemas.microsoft.com/office/drawing/2014/main" id="{11A0858F-CF13-C04F-80C6-1CA919364D0F}"/>
              </a:ext>
            </a:extLst>
          </p:cNvPr>
          <p:cNvSpPr>
            <a:spLocks noChangeArrowheads="1"/>
          </p:cNvSpPr>
          <p:nvPr/>
        </p:nvSpPr>
        <p:spPr bwMode="auto">
          <a:xfrm>
            <a:off x="1600199" y="440878"/>
            <a:ext cx="7239001"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dirty="0">
                <a:latin typeface="Comic Sans MS" panose="030F0702030302020204" pitchFamily="66" charset="0"/>
              </a:rPr>
              <a:t>KEY PLAYERS</a:t>
            </a:r>
          </a:p>
          <a:p>
            <a:pPr eaLnBrk="1" hangingPunct="1">
              <a:lnSpc>
                <a:spcPct val="100000"/>
              </a:lnSpc>
              <a:spcBef>
                <a:spcPct val="0"/>
              </a:spcBef>
              <a:buFontTx/>
              <a:buNone/>
            </a:pPr>
            <a:endParaRPr lang="en-US" altLang="en-US" sz="2400" b="1" dirty="0">
              <a:latin typeface="Times New Roman" panose="02020603050405020304" pitchFamily="18" charset="0"/>
            </a:endParaRPr>
          </a:p>
          <a:p>
            <a:pPr eaLnBrk="1" hangingPunct="1">
              <a:lnSpc>
                <a:spcPct val="100000"/>
              </a:lnSpc>
              <a:spcBef>
                <a:spcPct val="0"/>
              </a:spcBef>
              <a:buFontTx/>
              <a:buNone/>
            </a:pPr>
            <a:r>
              <a:rPr lang="en-US" altLang="en-US" sz="2400" b="1" dirty="0">
                <a:latin typeface="Times New Roman" panose="02020603050405020304" pitchFamily="18" charset="0"/>
              </a:rPr>
              <a:t>Erwin Chargaff (1905-2002) </a:t>
            </a:r>
            <a:br>
              <a:rPr lang="en-US" altLang="en-US" sz="2400" b="1" dirty="0">
                <a:latin typeface="Times New Roman" panose="02020603050405020304" pitchFamily="18" charset="0"/>
              </a:rPr>
            </a:br>
            <a:br>
              <a:rPr lang="en-US" altLang="en-US" sz="2400" b="1" dirty="0">
                <a:latin typeface="Times New Roman" panose="02020603050405020304" pitchFamily="18" charset="0"/>
              </a:rPr>
            </a:br>
            <a:r>
              <a:rPr lang="en-US" altLang="en-US" sz="3200" dirty="0">
                <a:latin typeface="Times New Roman" panose="02020603050405020304" pitchFamily="18" charset="0"/>
              </a:rPr>
              <a:t>Chargaff discovered the </a:t>
            </a:r>
          </a:p>
          <a:p>
            <a:pPr eaLnBrk="1" hangingPunct="1">
              <a:lnSpc>
                <a:spcPct val="100000"/>
              </a:lnSpc>
              <a:spcBef>
                <a:spcPct val="0"/>
              </a:spcBef>
              <a:buFontTx/>
              <a:buNone/>
            </a:pPr>
            <a:r>
              <a:rPr lang="en-US" altLang="en-US" sz="3200" dirty="0">
                <a:latin typeface="Times New Roman" panose="02020603050405020304" pitchFamily="18" charset="0"/>
              </a:rPr>
              <a:t>pairing Rules of DNA </a:t>
            </a:r>
          </a:p>
          <a:p>
            <a:pPr eaLnBrk="1" hangingPunct="1">
              <a:lnSpc>
                <a:spcPct val="100000"/>
              </a:lnSpc>
              <a:spcBef>
                <a:spcPct val="0"/>
              </a:spcBef>
              <a:buFontTx/>
              <a:buNone/>
            </a:pPr>
            <a:r>
              <a:rPr lang="en-US" altLang="en-US" sz="3200" dirty="0">
                <a:latin typeface="Times New Roman" panose="02020603050405020304" pitchFamily="18" charset="0"/>
              </a:rPr>
              <a:t>letters, noticing that A </a:t>
            </a:r>
          </a:p>
          <a:p>
            <a:pPr eaLnBrk="1" hangingPunct="1">
              <a:lnSpc>
                <a:spcPct val="100000"/>
              </a:lnSpc>
              <a:spcBef>
                <a:spcPct val="0"/>
              </a:spcBef>
              <a:buFontTx/>
              <a:buNone/>
            </a:pPr>
            <a:r>
              <a:rPr lang="en-US" altLang="en-US" sz="3200" dirty="0">
                <a:latin typeface="Times New Roman" panose="02020603050405020304" pitchFamily="18" charset="0"/>
              </a:rPr>
              <a:t>Matches to T, and C to G. </a:t>
            </a:r>
            <a:br>
              <a:rPr lang="en-US" altLang="en-US" sz="3200" dirty="0">
                <a:latin typeface="Times New Roman" panose="02020603050405020304" pitchFamily="18" charset="0"/>
              </a:rPr>
            </a:br>
            <a:r>
              <a:rPr lang="en-US" altLang="en-US" sz="3200" dirty="0">
                <a:latin typeface="Times New Roman" panose="02020603050405020304" pitchFamily="18" charset="0"/>
              </a:rPr>
              <a:t>He later criticized </a:t>
            </a:r>
            <a:r>
              <a:rPr lang="en-US" altLang="en-US" sz="3200" dirty="0" err="1">
                <a:latin typeface="Times New Roman" panose="02020603050405020304" pitchFamily="18" charset="0"/>
              </a:rPr>
              <a:t>molecularbiology</a:t>
            </a:r>
            <a:r>
              <a:rPr lang="en-US" altLang="en-US" sz="3200" dirty="0">
                <a:latin typeface="Times New Roman" panose="02020603050405020304" pitchFamily="18" charset="0"/>
              </a:rPr>
              <a:t>, the discipline he helped invent, as "the practice of biochemistry without a license", and once described Francis Crick as looking like "a faded racing tout". </a:t>
            </a:r>
          </a:p>
        </p:txBody>
      </p:sp>
      <p:pic>
        <p:nvPicPr>
          <p:cNvPr id="67589" name="Picture 6" descr="chargaff_100">
            <a:extLst>
              <a:ext uri="{FF2B5EF4-FFF2-40B4-BE49-F238E27FC236}">
                <a16:creationId xmlns:a16="http://schemas.microsoft.com/office/drawing/2014/main" id="{9F996A70-D727-244B-8A36-4D624F894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0500"/>
            <a:ext cx="2590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459F1915-12F4-784E-9956-2C0C6E99D5A1}"/>
              </a:ext>
            </a:extLst>
          </p:cNvPr>
          <p:cNvSpPr>
            <a:spLocks noGrp="1" noChangeArrowheads="1"/>
          </p:cNvSpPr>
          <p:nvPr>
            <p:ph type="body" sz="half" idx="1"/>
          </p:nvPr>
        </p:nvSpPr>
        <p:spPr>
          <a:xfrm>
            <a:off x="457200" y="990600"/>
            <a:ext cx="8382000" cy="4114800"/>
          </a:xfrm>
        </p:spPr>
        <p:txBody>
          <a:bodyPr/>
          <a:lstStyle/>
          <a:p>
            <a:pPr eaLnBrk="1" hangingPunct="1">
              <a:buFontTx/>
              <a:buNone/>
            </a:pPr>
            <a:r>
              <a:rPr lang="en-US" altLang="en-US"/>
              <a:t>1953 </a:t>
            </a:r>
          </a:p>
          <a:p>
            <a:pPr eaLnBrk="1" hangingPunct="1"/>
            <a:r>
              <a:rPr lang="en-US" altLang="en-US"/>
              <a:t>James </a:t>
            </a:r>
            <a:r>
              <a:rPr lang="en-US" altLang="en-US">
                <a:solidFill>
                  <a:srgbClr val="FF0000"/>
                </a:solidFill>
              </a:rPr>
              <a:t>Watson</a:t>
            </a:r>
            <a:r>
              <a:rPr lang="en-US" altLang="en-US"/>
              <a:t> – American ornithologist</a:t>
            </a:r>
          </a:p>
          <a:p>
            <a:pPr eaLnBrk="1" hangingPunct="1"/>
            <a:r>
              <a:rPr lang="en-US" altLang="en-US"/>
              <a:t>Francis </a:t>
            </a:r>
            <a:r>
              <a:rPr lang="en-US" altLang="en-US">
                <a:solidFill>
                  <a:srgbClr val="FF0000"/>
                </a:solidFill>
              </a:rPr>
              <a:t>Crick</a:t>
            </a:r>
            <a:r>
              <a:rPr lang="en-US" altLang="en-US"/>
              <a:t>  –  British Physicist </a:t>
            </a:r>
          </a:p>
        </p:txBody>
      </p:sp>
      <p:pic>
        <p:nvPicPr>
          <p:cNvPr id="68610" name="Picture 5" descr="watsoncrick">
            <a:extLst>
              <a:ext uri="{FF2B5EF4-FFF2-40B4-BE49-F238E27FC236}">
                <a16:creationId xmlns:a16="http://schemas.microsoft.com/office/drawing/2014/main" id="{8E16D3BD-86C5-1348-9A73-B3D65F35F13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57350" y="2632075"/>
            <a:ext cx="5981700"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1" name="Rectangle 3">
            <a:extLst>
              <a:ext uri="{FF2B5EF4-FFF2-40B4-BE49-F238E27FC236}">
                <a16:creationId xmlns:a16="http://schemas.microsoft.com/office/drawing/2014/main" id="{D5AEBE6B-9BE1-1040-8AB4-75E6A5D88747}"/>
              </a:ext>
            </a:extLst>
          </p:cNvPr>
          <p:cNvSpPr>
            <a:spLocks noChangeArrowheads="1"/>
          </p:cNvSpPr>
          <p:nvPr/>
        </p:nvSpPr>
        <p:spPr bwMode="auto">
          <a:xfrm>
            <a:off x="457200" y="3810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solidFill>
                  <a:schemeClr val="bg1"/>
                </a:solidFill>
                <a:latin typeface="Times New Roman" panose="02020603050405020304" pitchFamily="18" charset="0"/>
              </a:rPr>
              <a:t>1600s</a:t>
            </a:r>
            <a:r>
              <a:rPr lang="en-US" altLang="en-US">
                <a:solidFill>
                  <a:schemeClr val="tx2"/>
                </a:solidFill>
                <a:latin typeface="Times New Roman" panose="02020603050405020304" pitchFamily="18" charset="0"/>
              </a:rPr>
              <a:t> </a:t>
            </a:r>
            <a:r>
              <a:rPr lang="en-US" altLang="en-US">
                <a:solidFill>
                  <a:schemeClr val="bg1"/>
                </a:solidFill>
                <a:latin typeface="Times New Roman" panose="02020603050405020304" pitchFamily="18" charset="0"/>
              </a:rPr>
              <a:t>1800s 1850s 1900s </a:t>
            </a:r>
            <a:r>
              <a:rPr lang="en-US" altLang="en-US">
                <a:latin typeface="Times New Roman" panose="02020603050405020304" pitchFamily="18" charset="0"/>
              </a:rPr>
              <a:t>1950s</a:t>
            </a:r>
            <a:r>
              <a:rPr lang="en-US" altLang="en-US">
                <a:solidFill>
                  <a:schemeClr val="bg1"/>
                </a:solidFill>
                <a:latin typeface="Times New Roman" panose="02020603050405020304" pitchFamily="18" charset="0"/>
              </a:rPr>
              <a:t>  2000s</a:t>
            </a:r>
          </a:p>
        </p:txBody>
      </p:sp>
      <p:sp>
        <p:nvSpPr>
          <p:cNvPr id="68612" name="Rectangle 4">
            <a:extLst>
              <a:ext uri="{FF2B5EF4-FFF2-40B4-BE49-F238E27FC236}">
                <a16:creationId xmlns:a16="http://schemas.microsoft.com/office/drawing/2014/main" id="{9E703383-13D1-DF42-BFCB-108BA02A04A4}"/>
              </a:ext>
            </a:extLst>
          </p:cNvPr>
          <p:cNvSpPr>
            <a:spLocks noChangeArrowheads="1"/>
          </p:cNvSpPr>
          <p:nvPr/>
        </p:nvSpPr>
        <p:spPr bwMode="auto">
          <a:xfrm>
            <a:off x="533400" y="838200"/>
            <a:ext cx="8077200" cy="762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TR" altLang="en-TR" sz="2400">
              <a:latin typeface="Times New Roman" panose="02020603050405020304" pitchFamily="18" charset="0"/>
            </a:endParaRPr>
          </a:p>
        </p:txBody>
      </p:sp>
      <p:sp>
        <p:nvSpPr>
          <p:cNvPr id="68613" name="Rectangle 6">
            <a:extLst>
              <a:ext uri="{FF2B5EF4-FFF2-40B4-BE49-F238E27FC236}">
                <a16:creationId xmlns:a16="http://schemas.microsoft.com/office/drawing/2014/main" id="{63D506B0-C70E-A840-8654-3264086EACAA}"/>
              </a:ext>
            </a:extLst>
          </p:cNvPr>
          <p:cNvSpPr>
            <a:spLocks noChangeArrowheads="1"/>
          </p:cNvSpPr>
          <p:nvPr/>
        </p:nvSpPr>
        <p:spPr bwMode="auto">
          <a:xfrm>
            <a:off x="1638300" y="2647950"/>
            <a:ext cx="5981700" cy="40576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TR" altLang="en-TR" sz="2400">
              <a:latin typeface="Times New Roman" panose="02020603050405020304" pitchFamily="18" charset="0"/>
            </a:endParaRP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357A04C-B609-DC41-9DF9-7EF861266976}"/>
              </a:ext>
            </a:extLst>
          </p:cNvPr>
          <p:cNvSpPr>
            <a:spLocks noGrp="1" noChangeArrowheads="1"/>
          </p:cNvSpPr>
          <p:nvPr>
            <p:ph type="title" idx="4294967295"/>
          </p:nvPr>
        </p:nvSpPr>
        <p:spPr>
          <a:xfrm>
            <a:off x="2743200" y="457200"/>
            <a:ext cx="6400800" cy="1143000"/>
          </a:xfrm>
        </p:spPr>
        <p:txBody>
          <a:bodyPr rtlCol="0">
            <a:normAutofit/>
          </a:bodyPr>
          <a:lstStyle/>
          <a:p>
            <a:pPr eaLnBrk="1" fontAlgn="auto" hangingPunct="1">
              <a:spcAft>
                <a:spcPts val="0"/>
              </a:spcAft>
              <a:defRPr/>
            </a:pPr>
            <a:r>
              <a:rPr lang="en-US" altLang="en-US" b="1" i="1" dirty="0">
                <a:effectLst>
                  <a:outerShdw blurRad="38100" dist="38100" dir="2700000" algn="tl">
                    <a:srgbClr val="FFFFFF"/>
                  </a:outerShdw>
                </a:effectLst>
                <a:latin typeface="Comic Sans MS" panose="030F0702030302020204" pitchFamily="66" charset="0"/>
              </a:rPr>
              <a:t>The Scientists</a:t>
            </a:r>
          </a:p>
        </p:txBody>
      </p:sp>
      <p:pic>
        <p:nvPicPr>
          <p:cNvPr id="70658" name="Picture 3" descr="DNAhelix2">
            <a:extLst>
              <a:ext uri="{FF2B5EF4-FFF2-40B4-BE49-F238E27FC236}">
                <a16:creationId xmlns:a16="http://schemas.microsoft.com/office/drawing/2014/main" id="{EF31B266-31C2-DF49-BE1A-320CD558F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214313"/>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4">
            <a:extLst>
              <a:ext uri="{FF2B5EF4-FFF2-40B4-BE49-F238E27FC236}">
                <a16:creationId xmlns:a16="http://schemas.microsoft.com/office/drawing/2014/main" id="{BB66AD23-B66E-D44A-827F-DB4CB30A79D3}"/>
              </a:ext>
            </a:extLst>
          </p:cNvPr>
          <p:cNvSpPr txBox="1">
            <a:spLocks noChangeArrowheads="1"/>
          </p:cNvSpPr>
          <p:nvPr/>
        </p:nvSpPr>
        <p:spPr bwMode="auto">
          <a:xfrm>
            <a:off x="2209800" y="12954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9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191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191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Comic Sans MS" panose="030F0702030302020204" pitchFamily="66" charset="0"/>
              </a:rPr>
              <a:t>		</a:t>
            </a:r>
            <a:endParaRPr lang="en-US" altLang="en-US" sz="2000">
              <a:latin typeface="Comic Sans MS" panose="030F0702030302020204" pitchFamily="66" charset="0"/>
            </a:endParaRPr>
          </a:p>
        </p:txBody>
      </p:sp>
      <p:sp>
        <p:nvSpPr>
          <p:cNvPr id="70660" name="Rectangle 5">
            <a:extLst>
              <a:ext uri="{FF2B5EF4-FFF2-40B4-BE49-F238E27FC236}">
                <a16:creationId xmlns:a16="http://schemas.microsoft.com/office/drawing/2014/main" id="{550B5092-378F-C64A-B2A7-74292EDF642F}"/>
              </a:ext>
            </a:extLst>
          </p:cNvPr>
          <p:cNvSpPr>
            <a:spLocks noChangeArrowheads="1"/>
          </p:cNvSpPr>
          <p:nvPr/>
        </p:nvSpPr>
        <p:spPr bwMode="auto">
          <a:xfrm>
            <a:off x="2209800" y="1262063"/>
            <a:ext cx="6629400" cy="564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a:latin typeface="Comic Sans MS" panose="030F0702030302020204" pitchFamily="66" charset="0"/>
              </a:rPr>
              <a:t> </a:t>
            </a:r>
          </a:p>
          <a:p>
            <a:pPr algn="just" eaLnBrk="1" hangingPunct="1">
              <a:lnSpc>
                <a:spcPct val="100000"/>
              </a:lnSpc>
              <a:spcBef>
                <a:spcPct val="0"/>
              </a:spcBef>
              <a:buFontTx/>
              <a:buNone/>
            </a:pPr>
            <a:r>
              <a:rPr lang="en-US" altLang="en-US">
                <a:latin typeface="Comic Sans MS" panose="030F0702030302020204" pitchFamily="66" charset="0"/>
              </a:rPr>
              <a:t>James Watson was an American, born in 1928, was only 24 when the discovery was made. He went to Chicago University at the age of 15.    </a:t>
            </a:r>
          </a:p>
          <a:p>
            <a:pPr algn="just" eaLnBrk="1" hangingPunct="1">
              <a:lnSpc>
                <a:spcPct val="100000"/>
              </a:lnSpc>
              <a:spcBef>
                <a:spcPct val="0"/>
              </a:spcBef>
              <a:buFontTx/>
              <a:buNone/>
            </a:pPr>
            <a:endParaRPr lang="en-US" altLang="en-US">
              <a:latin typeface="Comic Sans MS" panose="030F0702030302020204" pitchFamily="66" charset="0"/>
            </a:endParaRPr>
          </a:p>
          <a:p>
            <a:pPr algn="just" eaLnBrk="1" hangingPunct="1">
              <a:lnSpc>
                <a:spcPct val="100000"/>
              </a:lnSpc>
              <a:spcBef>
                <a:spcPct val="0"/>
              </a:spcBef>
              <a:buFontTx/>
              <a:buNone/>
            </a:pPr>
            <a:r>
              <a:rPr lang="en-US" altLang="en-US">
                <a:latin typeface="Comic Sans MS" panose="030F0702030302020204" pitchFamily="66" charset="0"/>
              </a:rPr>
              <a:t>Francis Crick was born in 1916. He went to London University and trained as a physicist. After the war he changed the direction of his research to molecular biology. </a:t>
            </a:r>
          </a:p>
          <a:p>
            <a:pPr algn="just" eaLnBrk="1" hangingPunct="1">
              <a:lnSpc>
                <a:spcPct val="100000"/>
              </a:lnSpc>
              <a:spcBef>
                <a:spcPct val="0"/>
              </a:spcBef>
              <a:buFontTx/>
              <a:buNone/>
            </a:pPr>
            <a:br>
              <a:rPr lang="en-US" altLang="en-US">
                <a:latin typeface="Comic Sans MS" panose="030F0702030302020204" pitchFamily="66" charset="0"/>
              </a:rPr>
            </a:br>
            <a:endParaRPr lang="en-US" altLang="en-US">
              <a:latin typeface="Comic Sans MS" panose="030F0702030302020204" pitchFamily="66" charset="0"/>
            </a:endParaRP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027" descr="DNAhelix2">
            <a:extLst>
              <a:ext uri="{FF2B5EF4-FFF2-40B4-BE49-F238E27FC236}">
                <a16:creationId xmlns:a16="http://schemas.microsoft.com/office/drawing/2014/main" id="{14964F0C-7070-F54E-B119-466D3D3AC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Text Box 1028">
            <a:extLst>
              <a:ext uri="{FF2B5EF4-FFF2-40B4-BE49-F238E27FC236}">
                <a16:creationId xmlns:a16="http://schemas.microsoft.com/office/drawing/2014/main" id="{8AD21974-75CC-FC44-BC27-4614B96568E1}"/>
              </a:ext>
            </a:extLst>
          </p:cNvPr>
          <p:cNvSpPr txBox="1">
            <a:spLocks noChangeArrowheads="1"/>
          </p:cNvSpPr>
          <p:nvPr/>
        </p:nvSpPr>
        <p:spPr bwMode="auto">
          <a:xfrm>
            <a:off x="2209800" y="12954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9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191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191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Comic Sans MS" panose="030F0702030302020204" pitchFamily="66" charset="0"/>
              </a:rPr>
              <a:t>		</a:t>
            </a:r>
            <a:endParaRPr lang="en-US" altLang="en-US" sz="2000">
              <a:latin typeface="Comic Sans MS" panose="030F0702030302020204" pitchFamily="66" charset="0"/>
            </a:endParaRPr>
          </a:p>
        </p:txBody>
      </p:sp>
      <p:sp>
        <p:nvSpPr>
          <p:cNvPr id="71683" name="Rectangle 1029">
            <a:extLst>
              <a:ext uri="{FF2B5EF4-FFF2-40B4-BE49-F238E27FC236}">
                <a16:creationId xmlns:a16="http://schemas.microsoft.com/office/drawing/2014/main" id="{667645C1-53B7-E64E-AA15-9F62F4B894DA}"/>
              </a:ext>
            </a:extLst>
          </p:cNvPr>
          <p:cNvSpPr>
            <a:spLocks noChangeArrowheads="1"/>
          </p:cNvSpPr>
          <p:nvPr/>
        </p:nvSpPr>
        <p:spPr bwMode="auto">
          <a:xfrm>
            <a:off x="2228850" y="422275"/>
            <a:ext cx="6705600" cy="59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Comic Sans MS" panose="030F0702030302020204" pitchFamily="66" charset="0"/>
              </a:rPr>
              <a:t>KEY PLAYERS</a:t>
            </a:r>
          </a:p>
          <a:p>
            <a:pPr algn="ctr" eaLnBrk="1" hangingPunct="1">
              <a:lnSpc>
                <a:spcPct val="100000"/>
              </a:lnSpc>
              <a:spcBef>
                <a:spcPct val="0"/>
              </a:spcBef>
              <a:buFontTx/>
              <a:buNone/>
            </a:pPr>
            <a:endParaRPr lang="en-US" altLang="en-US" sz="1000">
              <a:latin typeface="Comic Sans MS" panose="030F0702030302020204" pitchFamily="66" charset="0"/>
            </a:endParaRPr>
          </a:p>
          <a:p>
            <a:pPr eaLnBrk="1" hangingPunct="1">
              <a:lnSpc>
                <a:spcPct val="100000"/>
              </a:lnSpc>
              <a:spcBef>
                <a:spcPct val="0"/>
              </a:spcBef>
              <a:buFontTx/>
              <a:buNone/>
            </a:pPr>
            <a:r>
              <a:rPr lang="en-US" altLang="en-US" sz="2400" b="1">
                <a:latin typeface="Times New Roman" panose="02020603050405020304" pitchFamily="18" charset="0"/>
              </a:rPr>
              <a:t>James Watson</a:t>
            </a:r>
            <a:r>
              <a:rPr lang="en-US" altLang="en-US" sz="2400">
                <a:latin typeface="Times New Roman" panose="02020603050405020304" pitchFamily="18" charset="0"/>
              </a:rPr>
              <a:t> (1928-     )</a:t>
            </a:r>
          </a:p>
          <a:p>
            <a:pPr eaLnBrk="1" hangingPunct="1">
              <a:lnSpc>
                <a:spcPct val="100000"/>
              </a:lnSpc>
              <a:spcBef>
                <a:spcPct val="0"/>
              </a:spcBef>
              <a:buFontTx/>
              <a:buNone/>
            </a:pPr>
            <a:endParaRPr lang="en-US" altLang="en-US" sz="800">
              <a:latin typeface="Times New Roman" panose="02020603050405020304" pitchFamily="18" charset="0"/>
            </a:endParaRPr>
          </a:p>
          <a:p>
            <a:pPr eaLnBrk="1" hangingPunct="1">
              <a:lnSpc>
                <a:spcPct val="100000"/>
              </a:lnSpc>
              <a:spcBef>
                <a:spcPct val="0"/>
              </a:spcBef>
              <a:buFontTx/>
              <a:buNone/>
            </a:pPr>
            <a:r>
              <a:rPr lang="en-US" altLang="en-US" sz="3200">
                <a:latin typeface="Times New Roman" panose="02020603050405020304" pitchFamily="18" charset="0"/>
              </a:rPr>
              <a:t>Watson went to university </a:t>
            </a:r>
          </a:p>
          <a:p>
            <a:pPr algn="just" eaLnBrk="1" hangingPunct="1">
              <a:lnSpc>
                <a:spcPct val="100000"/>
              </a:lnSpc>
              <a:spcBef>
                <a:spcPct val="0"/>
              </a:spcBef>
              <a:buFontTx/>
              <a:buNone/>
            </a:pPr>
            <a:r>
              <a:rPr lang="en-US" altLang="en-US" sz="3200">
                <a:latin typeface="Times New Roman" panose="02020603050405020304" pitchFamily="18" charset="0"/>
              </a:rPr>
              <a:t>in Chicago at age 15, and </a:t>
            </a:r>
          </a:p>
          <a:p>
            <a:pPr algn="just" eaLnBrk="1" hangingPunct="1">
              <a:lnSpc>
                <a:spcPct val="100000"/>
              </a:lnSpc>
              <a:spcBef>
                <a:spcPct val="0"/>
              </a:spcBef>
              <a:buFontTx/>
              <a:buNone/>
            </a:pPr>
            <a:r>
              <a:rPr lang="en-US" altLang="en-US" sz="3200">
                <a:latin typeface="Times New Roman" panose="02020603050405020304" pitchFamily="18" charset="0"/>
              </a:rPr>
              <a:t>teamed up with Crick in  </a:t>
            </a:r>
          </a:p>
          <a:p>
            <a:pPr algn="just" eaLnBrk="1" hangingPunct="1">
              <a:lnSpc>
                <a:spcPct val="100000"/>
              </a:lnSpc>
              <a:spcBef>
                <a:spcPct val="0"/>
              </a:spcBef>
              <a:buFontTx/>
              <a:buNone/>
            </a:pPr>
            <a:r>
              <a:rPr lang="en-US" altLang="en-US" sz="3200">
                <a:latin typeface="Times New Roman" panose="02020603050405020304" pitchFamily="18" charset="0"/>
              </a:rPr>
              <a:t>Cambridge in late 1951. After solving the double helix, he went on to work on viruses and RNA, another genetic  information carrier. He also helped launch the human genome project, and is president of Cold Spring Harbor Laboratory in New York. </a:t>
            </a:r>
          </a:p>
        </p:txBody>
      </p:sp>
      <p:pic>
        <p:nvPicPr>
          <p:cNvPr id="71684" name="Picture 1030" descr="watson_100">
            <a:extLst>
              <a:ext uri="{FF2B5EF4-FFF2-40B4-BE49-F238E27FC236}">
                <a16:creationId xmlns:a16="http://schemas.microsoft.com/office/drawing/2014/main" id="{5C899E46-62FE-6244-BE97-0B64B5D12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762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3" descr="DNAhelix2">
            <a:extLst>
              <a:ext uri="{FF2B5EF4-FFF2-40B4-BE49-F238E27FC236}">
                <a16:creationId xmlns:a16="http://schemas.microsoft.com/office/drawing/2014/main" id="{3DFD24C9-AF7C-AE43-B466-1C3A6E429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Text Box 4">
            <a:extLst>
              <a:ext uri="{FF2B5EF4-FFF2-40B4-BE49-F238E27FC236}">
                <a16:creationId xmlns:a16="http://schemas.microsoft.com/office/drawing/2014/main" id="{98D66315-948C-7A46-AB46-75582900DDF2}"/>
              </a:ext>
            </a:extLst>
          </p:cNvPr>
          <p:cNvSpPr txBox="1">
            <a:spLocks noChangeArrowheads="1"/>
          </p:cNvSpPr>
          <p:nvPr/>
        </p:nvSpPr>
        <p:spPr bwMode="auto">
          <a:xfrm>
            <a:off x="2209800" y="12954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9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191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191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Comic Sans MS" panose="030F0702030302020204" pitchFamily="66" charset="0"/>
              </a:rPr>
              <a:t>		</a:t>
            </a:r>
            <a:endParaRPr lang="en-US" altLang="en-US" sz="2000">
              <a:latin typeface="Comic Sans MS" panose="030F0702030302020204" pitchFamily="66" charset="0"/>
            </a:endParaRPr>
          </a:p>
        </p:txBody>
      </p:sp>
      <p:sp>
        <p:nvSpPr>
          <p:cNvPr id="72707" name="Rectangle 5">
            <a:extLst>
              <a:ext uri="{FF2B5EF4-FFF2-40B4-BE49-F238E27FC236}">
                <a16:creationId xmlns:a16="http://schemas.microsoft.com/office/drawing/2014/main" id="{12A67D21-F2EB-B447-9AD4-96A90B7C20CF}"/>
              </a:ext>
            </a:extLst>
          </p:cNvPr>
          <p:cNvSpPr>
            <a:spLocks noChangeArrowheads="1"/>
          </p:cNvSpPr>
          <p:nvPr/>
        </p:nvSpPr>
        <p:spPr bwMode="auto">
          <a:xfrm>
            <a:off x="2447925" y="466725"/>
            <a:ext cx="6696075" cy="603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dirty="0">
                <a:latin typeface="Comic Sans MS" panose="030F0702030302020204" pitchFamily="66" charset="0"/>
              </a:rPr>
              <a:t>               KEY PLAYERS</a:t>
            </a:r>
          </a:p>
          <a:p>
            <a:pPr algn="ctr" eaLnBrk="1" hangingPunct="1">
              <a:lnSpc>
                <a:spcPct val="100000"/>
              </a:lnSpc>
              <a:spcBef>
                <a:spcPct val="0"/>
              </a:spcBef>
              <a:buFontTx/>
              <a:buNone/>
            </a:pPr>
            <a:endParaRPr lang="en-US" altLang="en-US" sz="1200" dirty="0">
              <a:latin typeface="Comic Sans MS" panose="030F0702030302020204" pitchFamily="66" charset="0"/>
            </a:endParaRPr>
          </a:p>
          <a:p>
            <a:pPr eaLnBrk="1" hangingPunct="1">
              <a:lnSpc>
                <a:spcPct val="100000"/>
              </a:lnSpc>
              <a:spcBef>
                <a:spcPct val="0"/>
              </a:spcBef>
              <a:buFontTx/>
              <a:buNone/>
            </a:pPr>
            <a:r>
              <a:rPr lang="en-US" altLang="en-US" sz="2400" b="1" dirty="0">
                <a:latin typeface="Times New Roman" panose="02020603050405020304" pitchFamily="18" charset="0"/>
              </a:rPr>
              <a:t>Francis Crick (1916-2004)</a:t>
            </a:r>
            <a:br>
              <a:rPr lang="en-US" altLang="en-US" sz="2400" b="1" dirty="0">
                <a:latin typeface="Times New Roman" panose="02020603050405020304" pitchFamily="18" charset="0"/>
              </a:rPr>
            </a:br>
            <a:br>
              <a:rPr lang="en-US" altLang="en-US" sz="1000" b="1" dirty="0">
                <a:latin typeface="Times New Roman" panose="02020603050405020304" pitchFamily="18" charset="0"/>
              </a:rPr>
            </a:br>
            <a:r>
              <a:rPr lang="en-US" altLang="en-US" sz="3200" dirty="0">
                <a:latin typeface="Times New Roman" panose="02020603050405020304" pitchFamily="18" charset="0"/>
              </a:rPr>
              <a:t>Crick trained and worked</a:t>
            </a:r>
          </a:p>
          <a:p>
            <a:pPr eaLnBrk="1" hangingPunct="1">
              <a:lnSpc>
                <a:spcPct val="100000"/>
              </a:lnSpc>
              <a:spcBef>
                <a:spcPct val="0"/>
              </a:spcBef>
              <a:buFontTx/>
              <a:buNone/>
            </a:pPr>
            <a:r>
              <a:rPr lang="en-US" altLang="en-US" sz="3200" dirty="0">
                <a:latin typeface="Times New Roman" panose="02020603050405020304" pitchFamily="18" charset="0"/>
              </a:rPr>
              <a:t>as a physicist, but </a:t>
            </a:r>
          </a:p>
          <a:p>
            <a:pPr eaLnBrk="1" hangingPunct="1">
              <a:lnSpc>
                <a:spcPct val="100000"/>
              </a:lnSpc>
              <a:spcBef>
                <a:spcPct val="0"/>
              </a:spcBef>
              <a:buFontTx/>
              <a:buNone/>
            </a:pPr>
            <a:r>
              <a:rPr lang="en-US" altLang="en-US" sz="3200" dirty="0">
                <a:latin typeface="Times New Roman" panose="02020603050405020304" pitchFamily="18" charset="0"/>
              </a:rPr>
              <a:t>switched to biology after </a:t>
            </a:r>
          </a:p>
          <a:p>
            <a:pPr eaLnBrk="1" hangingPunct="1">
              <a:lnSpc>
                <a:spcPct val="100000"/>
              </a:lnSpc>
              <a:spcBef>
                <a:spcPct val="0"/>
              </a:spcBef>
              <a:buFontTx/>
              <a:buNone/>
            </a:pPr>
            <a:r>
              <a:rPr lang="en-US" altLang="en-US" sz="3200" dirty="0">
                <a:latin typeface="Times New Roman" panose="02020603050405020304" pitchFamily="18" charset="0"/>
              </a:rPr>
              <a:t>the Second World War. After co discovering the structure of DNA, he went on to crack the genetic code that translates DNA into protein. </a:t>
            </a:r>
          </a:p>
          <a:p>
            <a:pPr eaLnBrk="1" hangingPunct="1">
              <a:lnSpc>
                <a:spcPct val="100000"/>
              </a:lnSpc>
              <a:spcBef>
                <a:spcPct val="0"/>
              </a:spcBef>
              <a:buFontTx/>
              <a:buNone/>
            </a:pPr>
            <a:r>
              <a:rPr lang="en-US" altLang="en-US" sz="3200" dirty="0">
                <a:latin typeface="Times New Roman" panose="02020603050405020304" pitchFamily="18" charset="0"/>
              </a:rPr>
              <a:t>At the time of his death he was studying consciousness at California's Salk Institute. </a:t>
            </a:r>
          </a:p>
        </p:txBody>
      </p:sp>
      <p:pic>
        <p:nvPicPr>
          <p:cNvPr id="72708" name="Picture 6" descr="crick_100">
            <a:extLst>
              <a:ext uri="{FF2B5EF4-FFF2-40B4-BE49-F238E27FC236}">
                <a16:creationId xmlns:a16="http://schemas.microsoft.com/office/drawing/2014/main" id="{7061DBD8-DF4F-BB42-8E44-9F4674E60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825" y="114300"/>
            <a:ext cx="228282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DNAhelix2">
            <a:extLst>
              <a:ext uri="{FF2B5EF4-FFF2-40B4-BE49-F238E27FC236}">
                <a16:creationId xmlns:a16="http://schemas.microsoft.com/office/drawing/2014/main" id="{0329CA5D-33FA-B542-BCAC-49715EB58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a:extLst>
              <a:ext uri="{FF2B5EF4-FFF2-40B4-BE49-F238E27FC236}">
                <a16:creationId xmlns:a16="http://schemas.microsoft.com/office/drawing/2014/main" id="{BD732E0D-8243-7F44-A8BF-50ACE79403BA}"/>
              </a:ext>
            </a:extLst>
          </p:cNvPr>
          <p:cNvSpPr>
            <a:spLocks noGrp="1" noChangeArrowheads="1"/>
          </p:cNvSpPr>
          <p:nvPr>
            <p:ph type="title" idx="4294967295"/>
          </p:nvPr>
        </p:nvSpPr>
        <p:spPr>
          <a:xfrm>
            <a:off x="1371600" y="0"/>
            <a:ext cx="7772400" cy="1143000"/>
          </a:xfrm>
        </p:spPr>
        <p:txBody>
          <a:bodyPr rtlCol="0">
            <a:normAutofit/>
          </a:bodyPr>
          <a:lstStyle/>
          <a:p>
            <a:pPr eaLnBrk="1" fontAlgn="auto" hangingPunct="1">
              <a:spcAft>
                <a:spcPts val="0"/>
              </a:spcAft>
              <a:defRPr/>
            </a:pPr>
            <a:r>
              <a:rPr lang="en-US" altLang="en-US" b="1" i="1">
                <a:effectLst>
                  <a:outerShdw blurRad="38100" dist="38100" dir="2700000" algn="tl">
                    <a:srgbClr val="FFFFFF"/>
                  </a:outerShdw>
                </a:effectLst>
                <a:latin typeface="Comic Sans MS" panose="030F0702030302020204" pitchFamily="66" charset="0"/>
              </a:rPr>
              <a:t>The Discovery</a:t>
            </a:r>
          </a:p>
        </p:txBody>
      </p:sp>
      <p:sp>
        <p:nvSpPr>
          <p:cNvPr id="73731" name="Rectangle 4">
            <a:extLst>
              <a:ext uri="{FF2B5EF4-FFF2-40B4-BE49-F238E27FC236}">
                <a16:creationId xmlns:a16="http://schemas.microsoft.com/office/drawing/2014/main" id="{D2CF6A6E-92E4-9D48-97A2-E168FF2CF400}"/>
              </a:ext>
            </a:extLst>
          </p:cNvPr>
          <p:cNvSpPr>
            <a:spLocks noChangeArrowheads="1"/>
          </p:cNvSpPr>
          <p:nvPr/>
        </p:nvSpPr>
        <p:spPr bwMode="auto">
          <a:xfrm>
            <a:off x="2133600" y="1319213"/>
            <a:ext cx="66294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a:latin typeface="Comic Sans MS" panose="030F0702030302020204" pitchFamily="66" charset="0"/>
              </a:rPr>
              <a:t>The DNA molecule was discovered in 1951 by  Francis Crick, James Watson and Maurice Wilkins using X-ray Diffraction. </a:t>
            </a:r>
          </a:p>
          <a:p>
            <a:pPr algn="just" eaLnBrk="1" hangingPunct="1">
              <a:lnSpc>
                <a:spcPct val="100000"/>
              </a:lnSpc>
              <a:spcBef>
                <a:spcPct val="0"/>
              </a:spcBef>
              <a:buFontTx/>
              <a:buNone/>
            </a:pPr>
            <a:endParaRPr lang="en-US" altLang="en-US">
              <a:latin typeface="Comic Sans MS" panose="030F0702030302020204" pitchFamily="66" charset="0"/>
            </a:endParaRPr>
          </a:p>
          <a:p>
            <a:pPr algn="just" eaLnBrk="1" hangingPunct="1">
              <a:lnSpc>
                <a:spcPct val="100000"/>
              </a:lnSpc>
              <a:spcBef>
                <a:spcPct val="0"/>
              </a:spcBef>
              <a:buFontTx/>
              <a:buNone/>
            </a:pPr>
            <a:r>
              <a:rPr lang="en-US" altLang="en-US">
                <a:latin typeface="Comic Sans MS" panose="030F0702030302020204" pitchFamily="66" charset="0"/>
              </a:rPr>
              <a:t>   In Spring 1953, Francis Crick and James Watson, two scientists working at the Cavendish Laboratory in Cambridge, discovered the structure of the DNA a double helix, or inter-locking pair of spirals, joined by pairs of  molecules. </a:t>
            </a: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DNAhelix2">
            <a:extLst>
              <a:ext uri="{FF2B5EF4-FFF2-40B4-BE49-F238E27FC236}">
                <a16:creationId xmlns:a16="http://schemas.microsoft.com/office/drawing/2014/main" id="{B4F9735C-8728-E64B-BB6A-7EA6375F0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a:extLst>
              <a:ext uri="{FF2B5EF4-FFF2-40B4-BE49-F238E27FC236}">
                <a16:creationId xmlns:a16="http://schemas.microsoft.com/office/drawing/2014/main" id="{5E9EE971-93AC-EC45-AA8F-1982F9DFF9FE}"/>
              </a:ext>
            </a:extLst>
          </p:cNvPr>
          <p:cNvSpPr>
            <a:spLocks noGrp="1" noChangeArrowheads="1"/>
          </p:cNvSpPr>
          <p:nvPr>
            <p:ph type="title" idx="4294967295"/>
          </p:nvPr>
        </p:nvSpPr>
        <p:spPr>
          <a:xfrm>
            <a:off x="1371600" y="609600"/>
            <a:ext cx="7772400" cy="1143000"/>
          </a:xfrm>
        </p:spPr>
        <p:txBody>
          <a:bodyPr rtlCol="0">
            <a:normAutofit/>
          </a:bodyPr>
          <a:lstStyle/>
          <a:p>
            <a:pPr eaLnBrk="1" fontAlgn="auto" hangingPunct="1">
              <a:spcAft>
                <a:spcPts val="0"/>
              </a:spcAft>
              <a:defRPr/>
            </a:pPr>
            <a:r>
              <a:rPr lang="en-US" altLang="en-US" b="1" i="1">
                <a:effectLst>
                  <a:outerShdw blurRad="38100" dist="38100" dir="2700000" algn="tl">
                    <a:srgbClr val="FFFFFF"/>
                  </a:outerShdw>
                </a:effectLst>
                <a:latin typeface="Comic Sans MS" panose="030F0702030302020204" pitchFamily="66" charset="0"/>
              </a:rPr>
              <a:t>The Discovery</a:t>
            </a:r>
          </a:p>
        </p:txBody>
      </p:sp>
      <p:sp>
        <p:nvSpPr>
          <p:cNvPr id="74755" name="Rectangle 4">
            <a:extLst>
              <a:ext uri="{FF2B5EF4-FFF2-40B4-BE49-F238E27FC236}">
                <a16:creationId xmlns:a16="http://schemas.microsoft.com/office/drawing/2014/main" id="{28E43969-5F32-1742-866F-232F5F5BFD1E}"/>
              </a:ext>
            </a:extLst>
          </p:cNvPr>
          <p:cNvSpPr>
            <a:spLocks noChangeArrowheads="1"/>
          </p:cNvSpPr>
          <p:nvPr/>
        </p:nvSpPr>
        <p:spPr bwMode="auto">
          <a:xfrm>
            <a:off x="2209800" y="2066925"/>
            <a:ext cx="64770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a:latin typeface="Comic Sans MS" panose="030F0702030302020204" pitchFamily="66" charset="0"/>
              </a:rPr>
              <a:t>The seed that generated this was Watson’s presence at a conference in Naples in 1951, where an x-ray diffraction picture from DNA was shown by Maurice Wilkins from King’s College in London.</a:t>
            </a:r>
          </a:p>
          <a:p>
            <a:pPr algn="just" eaLnBrk="1" hangingPunct="1">
              <a:lnSpc>
                <a:spcPct val="100000"/>
              </a:lnSpc>
              <a:spcBef>
                <a:spcPct val="0"/>
              </a:spcBef>
              <a:buFontTx/>
              <a:buNone/>
            </a:pPr>
            <a:r>
              <a:rPr lang="en-US" altLang="en-US">
                <a:latin typeface="Comic Sans MS" panose="030F0702030302020204" pitchFamily="66" charset="0"/>
              </a:rPr>
              <a:t>This made a strong impression on Watson – the first indication that genes might have a regular structure. </a:t>
            </a: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4BFFB50F-5E9D-754F-9E6A-7A2159C55AB1}"/>
              </a:ext>
            </a:extLst>
          </p:cNvPr>
          <p:cNvSpPr>
            <a:spLocks noGrp="1" noChangeArrowheads="1"/>
          </p:cNvSpPr>
          <p:nvPr>
            <p:ph type="title" idx="4294967295"/>
          </p:nvPr>
        </p:nvSpPr>
        <p:spPr>
          <a:xfrm>
            <a:off x="0" y="152400"/>
            <a:ext cx="7772400" cy="1143000"/>
          </a:xfrm>
        </p:spPr>
        <p:txBody>
          <a:bodyPr/>
          <a:lstStyle/>
          <a:p>
            <a:pPr eaLnBrk="1" hangingPunct="1"/>
            <a:r>
              <a:rPr lang="en-US" altLang="en-US" sz="3200">
                <a:latin typeface="Comic Sans MS" panose="030F0702030302020204" pitchFamily="66" charset="0"/>
              </a:rPr>
              <a:t>  </a:t>
            </a:r>
            <a:endParaRPr lang="en-US" altLang="en-US" sz="4000">
              <a:latin typeface="Comic Sans MS" panose="030F0702030302020204" pitchFamily="66" charset="0"/>
            </a:endParaRPr>
          </a:p>
        </p:txBody>
      </p:sp>
      <p:pic>
        <p:nvPicPr>
          <p:cNvPr id="75778" name="Picture 3" descr="DNAhelix2">
            <a:extLst>
              <a:ext uri="{FF2B5EF4-FFF2-40B4-BE49-F238E27FC236}">
                <a16:creationId xmlns:a16="http://schemas.microsoft.com/office/drawing/2014/main" id="{006F38B9-B391-9549-A4D9-A76068D6C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4">
            <a:extLst>
              <a:ext uri="{FF2B5EF4-FFF2-40B4-BE49-F238E27FC236}">
                <a16:creationId xmlns:a16="http://schemas.microsoft.com/office/drawing/2014/main" id="{DB62C130-FE0A-674D-B881-6B2DEDA78D51}"/>
              </a:ext>
            </a:extLst>
          </p:cNvPr>
          <p:cNvSpPr txBox="1">
            <a:spLocks noChangeArrowheads="1"/>
          </p:cNvSpPr>
          <p:nvPr/>
        </p:nvSpPr>
        <p:spPr bwMode="auto">
          <a:xfrm>
            <a:off x="2209800" y="12954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9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191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191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Comic Sans MS" panose="030F0702030302020204" pitchFamily="66" charset="0"/>
              </a:rPr>
              <a:t>		</a:t>
            </a:r>
            <a:endParaRPr lang="en-US" altLang="en-US" sz="2000">
              <a:latin typeface="Comic Sans MS" panose="030F0702030302020204" pitchFamily="66" charset="0"/>
            </a:endParaRPr>
          </a:p>
        </p:txBody>
      </p:sp>
      <p:sp>
        <p:nvSpPr>
          <p:cNvPr id="75780" name="Rectangle 5">
            <a:extLst>
              <a:ext uri="{FF2B5EF4-FFF2-40B4-BE49-F238E27FC236}">
                <a16:creationId xmlns:a16="http://schemas.microsoft.com/office/drawing/2014/main" id="{8FB9350B-6AC4-674B-A617-908D5081BA59}"/>
              </a:ext>
            </a:extLst>
          </p:cNvPr>
          <p:cNvSpPr>
            <a:spLocks noChangeArrowheads="1"/>
          </p:cNvSpPr>
          <p:nvPr/>
        </p:nvSpPr>
        <p:spPr bwMode="auto">
          <a:xfrm>
            <a:off x="2133600" y="363538"/>
            <a:ext cx="5181600" cy="604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dirty="0">
                <a:latin typeface="Comic Sans MS" panose="030F0702030302020204" pitchFamily="66" charset="0"/>
              </a:rPr>
              <a:t>KEY PLAYERS</a:t>
            </a:r>
          </a:p>
          <a:p>
            <a:pPr algn="ctr" eaLnBrk="1" hangingPunct="1">
              <a:lnSpc>
                <a:spcPct val="100000"/>
              </a:lnSpc>
              <a:spcBef>
                <a:spcPct val="0"/>
              </a:spcBef>
              <a:buFontTx/>
              <a:buNone/>
            </a:pPr>
            <a:endParaRPr lang="en-US" altLang="en-US" sz="2400" dirty="0">
              <a:latin typeface="Comic Sans MS" panose="030F0702030302020204" pitchFamily="66" charset="0"/>
            </a:endParaRPr>
          </a:p>
          <a:p>
            <a:pPr eaLnBrk="1" hangingPunct="1">
              <a:lnSpc>
                <a:spcPct val="100000"/>
              </a:lnSpc>
              <a:spcBef>
                <a:spcPct val="0"/>
              </a:spcBef>
              <a:buFontTx/>
              <a:buNone/>
            </a:pPr>
            <a:r>
              <a:rPr lang="en-US" altLang="en-US" sz="2400" b="1" dirty="0">
                <a:latin typeface="Times New Roman" panose="02020603050405020304" pitchFamily="18" charset="0"/>
              </a:rPr>
              <a:t>Linus Pauling</a:t>
            </a:r>
            <a:r>
              <a:rPr lang="en-US" altLang="en-US" sz="2400" dirty="0">
                <a:latin typeface="Times New Roman" panose="02020603050405020304" pitchFamily="18" charset="0"/>
              </a:rPr>
              <a:t> (1901-1994) </a:t>
            </a:r>
            <a:br>
              <a:rPr lang="en-US" altLang="en-US" sz="2400" dirty="0">
                <a:latin typeface="Times New Roman" panose="02020603050405020304" pitchFamily="18" charset="0"/>
              </a:rPr>
            </a:br>
            <a:br>
              <a:rPr lang="en-US" altLang="en-US" sz="800" dirty="0">
                <a:latin typeface="Times New Roman" panose="02020603050405020304" pitchFamily="18" charset="0"/>
              </a:rPr>
            </a:br>
            <a:r>
              <a:rPr lang="en-US" altLang="en-US" sz="3100" dirty="0">
                <a:latin typeface="Times New Roman" panose="02020603050405020304" pitchFamily="18" charset="0"/>
              </a:rPr>
              <a:t>The titan of twentieth-century chemistry,  Pauling led the way in working out the structure of big biological molecules, and Watson and Crick saw him as their main competitor. In early 1953, working </a:t>
            </a:r>
            <a:r>
              <a:rPr lang="en-US" altLang="en-US" sz="3100" u="sng" dirty="0">
                <a:latin typeface="Times New Roman" panose="02020603050405020304" pitchFamily="18" charset="0"/>
              </a:rPr>
              <a:t>without</a:t>
            </a:r>
            <a:r>
              <a:rPr lang="en-US" altLang="en-US" sz="3100" dirty="0">
                <a:latin typeface="Times New Roman" panose="02020603050405020304" pitchFamily="18" charset="0"/>
              </a:rPr>
              <a:t> the benefit of X-ray pictures, he published a paper suggesting that DNA  was a </a:t>
            </a:r>
            <a:r>
              <a:rPr lang="en-US" altLang="en-US" sz="3100" u="sng" dirty="0">
                <a:latin typeface="Times New Roman" panose="02020603050405020304" pitchFamily="18" charset="0"/>
              </a:rPr>
              <a:t>triple</a:t>
            </a:r>
            <a:r>
              <a:rPr lang="en-US" altLang="en-US" sz="3100" dirty="0">
                <a:latin typeface="Times New Roman" panose="02020603050405020304" pitchFamily="18" charset="0"/>
              </a:rPr>
              <a:t> helix. </a:t>
            </a:r>
          </a:p>
        </p:txBody>
      </p:sp>
      <p:pic>
        <p:nvPicPr>
          <p:cNvPr id="75781" name="Picture 6" descr="pauling_100">
            <a:extLst>
              <a:ext uri="{FF2B5EF4-FFF2-40B4-BE49-F238E27FC236}">
                <a16:creationId xmlns:a16="http://schemas.microsoft.com/office/drawing/2014/main" id="{45E93178-30AF-104D-B844-00736E599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971800"/>
            <a:ext cx="1447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8D0ABDA-FCE2-F948-8AB7-99D9FDC8157F}"/>
              </a:ext>
            </a:extLst>
          </p:cNvPr>
          <p:cNvSpPr txBox="1"/>
          <p:nvPr/>
        </p:nvSpPr>
        <p:spPr>
          <a:xfrm>
            <a:off x="2438400" y="6329315"/>
            <a:ext cx="6096000" cy="461665"/>
          </a:xfrm>
          <a:prstGeom prst="rect">
            <a:avLst/>
          </a:prstGeom>
          <a:noFill/>
        </p:spPr>
        <p:txBody>
          <a:bodyPr wrap="square" rtlCol="0">
            <a:spAutoFit/>
          </a:bodyPr>
          <a:lstStyle/>
          <a:p>
            <a:r>
              <a:rPr lang="tr-TR" dirty="0" err="1"/>
              <a:t>Short</a:t>
            </a:r>
            <a:r>
              <a:rPr lang="tr-TR" dirty="0"/>
              <a:t> video link.</a:t>
            </a: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026" descr="DNAhelix2">
            <a:extLst>
              <a:ext uri="{FF2B5EF4-FFF2-40B4-BE49-F238E27FC236}">
                <a16:creationId xmlns:a16="http://schemas.microsoft.com/office/drawing/2014/main" id="{9E5EE6CD-40D0-BA42-8FF1-B908E83D2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Text Box 1029">
            <a:extLst>
              <a:ext uri="{FF2B5EF4-FFF2-40B4-BE49-F238E27FC236}">
                <a16:creationId xmlns:a16="http://schemas.microsoft.com/office/drawing/2014/main" id="{3392F4CA-383F-C34C-A1CE-B9BC8CA7C51A}"/>
              </a:ext>
            </a:extLst>
          </p:cNvPr>
          <p:cNvSpPr txBox="1">
            <a:spLocks noChangeArrowheads="1"/>
          </p:cNvSpPr>
          <p:nvPr/>
        </p:nvSpPr>
        <p:spPr bwMode="auto">
          <a:xfrm>
            <a:off x="2057400" y="2352675"/>
            <a:ext cx="670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36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36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36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36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36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36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36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36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36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itchFamily="2" charset="2"/>
              <a:buNone/>
            </a:pPr>
            <a:endParaRPr lang="en-US" altLang="en-US" sz="2400">
              <a:latin typeface="Comic Sans MS" panose="030F0702030302020204" pitchFamily="66" charset="0"/>
            </a:endParaRPr>
          </a:p>
          <a:p>
            <a:pPr eaLnBrk="1" hangingPunct="1">
              <a:lnSpc>
                <a:spcPct val="100000"/>
              </a:lnSpc>
              <a:spcBef>
                <a:spcPct val="0"/>
              </a:spcBef>
              <a:buFontTx/>
              <a:buChar char="•"/>
            </a:pPr>
            <a:endParaRPr lang="en-US" altLang="en-US" sz="2400">
              <a:latin typeface="Comic Sans MS" panose="030F0702030302020204" pitchFamily="66" charset="0"/>
            </a:endParaRPr>
          </a:p>
        </p:txBody>
      </p:sp>
      <p:sp>
        <p:nvSpPr>
          <p:cNvPr id="76803" name="Rectangle 1030">
            <a:extLst>
              <a:ext uri="{FF2B5EF4-FFF2-40B4-BE49-F238E27FC236}">
                <a16:creationId xmlns:a16="http://schemas.microsoft.com/office/drawing/2014/main" id="{14C847FB-AB00-424E-8277-2B30975EF41D}"/>
              </a:ext>
            </a:extLst>
          </p:cNvPr>
          <p:cNvSpPr>
            <a:spLocks noChangeArrowheads="1"/>
          </p:cNvSpPr>
          <p:nvPr/>
        </p:nvSpPr>
        <p:spPr bwMode="auto">
          <a:xfrm>
            <a:off x="1919288" y="433388"/>
            <a:ext cx="7015162"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1800">
                <a:latin typeface="Comic Sans MS" panose="030F0702030302020204" pitchFamily="66" charset="0"/>
              </a:rPr>
              <a:t>   </a:t>
            </a:r>
            <a:r>
              <a:rPr lang="en-US" altLang="en-US" sz="2400">
                <a:latin typeface="Comic Sans MS" panose="030F0702030302020204" pitchFamily="66" charset="0"/>
              </a:rPr>
              <a:t>James Watson shared an office with Crick, and the topic of DNA structure naturally arose – particularly how to determine it. They were inclined to follow the methods of Pauling who had designed a helical structure by building a model consistent with the x-ray patterns from fibrous </a:t>
            </a:r>
            <a:r>
              <a:rPr lang="en-US" altLang="en-US" sz="2400" u="sng">
                <a:latin typeface="Comic Sans MS" panose="030F0702030302020204" pitchFamily="66" charset="0"/>
              </a:rPr>
              <a:t>proteins</a:t>
            </a:r>
            <a:r>
              <a:rPr lang="en-US" altLang="en-US" sz="2400">
                <a:latin typeface="Comic Sans MS" panose="030F0702030302020204" pitchFamily="66" charset="0"/>
              </a:rPr>
              <a:t>. </a:t>
            </a:r>
          </a:p>
          <a:p>
            <a:pPr algn="just" eaLnBrk="1" hangingPunct="1">
              <a:lnSpc>
                <a:spcPct val="100000"/>
              </a:lnSpc>
              <a:spcBef>
                <a:spcPct val="0"/>
              </a:spcBef>
              <a:buFontTx/>
              <a:buNone/>
            </a:pPr>
            <a:r>
              <a:rPr lang="en-US" altLang="en-US" sz="2400">
                <a:latin typeface="Comic Sans MS" panose="030F0702030302020204" pitchFamily="66" charset="0"/>
              </a:rPr>
              <a:t>   Like proteins, DNA was built from similar units – the bases adenine(A), thymine(T), guanine(G) and cytosine(C), and so it seemed likely that DNA also had a helical structure. The published x-ray patterns of DNA were not very clear, so contact was made with King’s. </a:t>
            </a:r>
          </a:p>
          <a:p>
            <a:pPr algn="just" eaLnBrk="1" hangingPunct="1">
              <a:lnSpc>
                <a:spcPct val="100000"/>
              </a:lnSpc>
              <a:spcBef>
                <a:spcPct val="0"/>
              </a:spcBef>
              <a:buFontTx/>
              <a:buNone/>
            </a:pPr>
            <a:r>
              <a:rPr lang="en-US" altLang="en-US" sz="2400">
                <a:latin typeface="Comic Sans MS" panose="030F0702030302020204" pitchFamily="66" charset="0"/>
              </a:rPr>
              <a:t>    Watson attended a DNA colloquium there in November 1951, at which Rosalind Franklin described her results. </a:t>
            </a: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DAF5AA93-E92F-804D-B4A4-8BF797BB33B3}"/>
              </a:ext>
            </a:extLst>
          </p:cNvPr>
          <p:cNvSpPr>
            <a:spLocks noGrp="1" noChangeArrowheads="1"/>
          </p:cNvSpPr>
          <p:nvPr>
            <p:ph type="body" sz="half" idx="1"/>
          </p:nvPr>
        </p:nvSpPr>
        <p:spPr>
          <a:xfrm>
            <a:off x="381000" y="1143000"/>
            <a:ext cx="5181600" cy="5181600"/>
          </a:xfrm>
        </p:spPr>
        <p:txBody>
          <a:bodyPr/>
          <a:lstStyle/>
          <a:p>
            <a:pPr eaLnBrk="1" hangingPunct="1">
              <a:buFontTx/>
              <a:buNone/>
            </a:pPr>
            <a:endParaRPr lang="en-US" altLang="en-US"/>
          </a:p>
          <a:p>
            <a:pPr eaLnBrk="1" hangingPunct="1">
              <a:buFontTx/>
              <a:buNone/>
            </a:pPr>
            <a:r>
              <a:rPr lang="en-US" altLang="en-US"/>
              <a:t>1920 – 1958</a:t>
            </a:r>
          </a:p>
          <a:p>
            <a:pPr eaLnBrk="1" hangingPunct="1">
              <a:buFontTx/>
              <a:buNone/>
            </a:pPr>
            <a:r>
              <a:rPr lang="en-US" altLang="en-US"/>
              <a:t>Rosalind </a:t>
            </a:r>
            <a:r>
              <a:rPr lang="en-US" altLang="en-US">
                <a:solidFill>
                  <a:srgbClr val="FF0000"/>
                </a:solidFill>
              </a:rPr>
              <a:t>Franklin</a:t>
            </a:r>
            <a:r>
              <a:rPr lang="en-US" altLang="en-US"/>
              <a:t>- English Chemist</a:t>
            </a:r>
          </a:p>
          <a:p>
            <a:pPr eaLnBrk="1" hangingPunct="1">
              <a:buFontTx/>
              <a:buNone/>
            </a:pPr>
            <a:endParaRPr lang="en-US" altLang="en-US"/>
          </a:p>
          <a:p>
            <a:pPr lvl="1" eaLnBrk="1" hangingPunct="1"/>
            <a:r>
              <a:rPr lang="en-US" altLang="en-US"/>
              <a:t>the most beautiful </a:t>
            </a:r>
            <a:r>
              <a:rPr lang="en-US" altLang="en-US">
                <a:solidFill>
                  <a:srgbClr val="FF0000"/>
                </a:solidFill>
              </a:rPr>
              <a:t>X-ray</a:t>
            </a:r>
            <a:r>
              <a:rPr lang="en-US" altLang="en-US"/>
              <a:t> photographs of any substance ever taken </a:t>
            </a:r>
          </a:p>
          <a:p>
            <a:pPr lvl="1" eaLnBrk="1" hangingPunct="1"/>
            <a:r>
              <a:rPr lang="en-US" altLang="en-US"/>
              <a:t>(1952) crucial contributions to the solution of the </a:t>
            </a:r>
            <a:r>
              <a:rPr lang="en-US" altLang="en-US">
                <a:solidFill>
                  <a:srgbClr val="FF0000"/>
                </a:solidFill>
              </a:rPr>
              <a:t>structure of DNA </a:t>
            </a:r>
          </a:p>
        </p:txBody>
      </p:sp>
      <p:pic>
        <p:nvPicPr>
          <p:cNvPr id="77826" name="Picture 3" descr="franklin2">
            <a:extLst>
              <a:ext uri="{FF2B5EF4-FFF2-40B4-BE49-F238E27FC236}">
                <a16:creationId xmlns:a16="http://schemas.microsoft.com/office/drawing/2014/main" id="{252A902E-193D-9A46-A37B-96DC67C39E28}"/>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19800" y="1219200"/>
            <a:ext cx="2459038" cy="24336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827" name="Picture 6" descr="DNAXRAY">
            <a:extLst>
              <a:ext uri="{FF2B5EF4-FFF2-40B4-BE49-F238E27FC236}">
                <a16:creationId xmlns:a16="http://schemas.microsoft.com/office/drawing/2014/main" id="{8ACA6EFA-93A2-8545-AB89-C8BBD0506384}"/>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10213" y="4114800"/>
            <a:ext cx="2085975" cy="198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28" name="Rectangle 4">
            <a:extLst>
              <a:ext uri="{FF2B5EF4-FFF2-40B4-BE49-F238E27FC236}">
                <a16:creationId xmlns:a16="http://schemas.microsoft.com/office/drawing/2014/main" id="{472DE652-9E73-2D4A-8095-518010E71778}"/>
              </a:ext>
            </a:extLst>
          </p:cNvPr>
          <p:cNvSpPr>
            <a:spLocks noChangeArrowheads="1"/>
          </p:cNvSpPr>
          <p:nvPr/>
        </p:nvSpPr>
        <p:spPr bwMode="auto">
          <a:xfrm>
            <a:off x="457200" y="3810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solidFill>
                  <a:schemeClr val="bg1"/>
                </a:solidFill>
                <a:latin typeface="Times New Roman" panose="02020603050405020304" pitchFamily="18" charset="0"/>
              </a:rPr>
              <a:t>1600s</a:t>
            </a:r>
            <a:r>
              <a:rPr lang="en-US" altLang="en-US">
                <a:solidFill>
                  <a:schemeClr val="tx2"/>
                </a:solidFill>
                <a:latin typeface="Times New Roman" panose="02020603050405020304" pitchFamily="18" charset="0"/>
              </a:rPr>
              <a:t> </a:t>
            </a:r>
            <a:r>
              <a:rPr lang="en-US" altLang="en-US">
                <a:solidFill>
                  <a:schemeClr val="bg1"/>
                </a:solidFill>
                <a:latin typeface="Times New Roman" panose="02020603050405020304" pitchFamily="18" charset="0"/>
              </a:rPr>
              <a:t>1800s 1850s 1900s </a:t>
            </a:r>
            <a:r>
              <a:rPr lang="en-US" altLang="en-US">
                <a:latin typeface="Times New Roman" panose="02020603050405020304" pitchFamily="18" charset="0"/>
              </a:rPr>
              <a:t>1950s</a:t>
            </a:r>
            <a:r>
              <a:rPr lang="en-US" altLang="en-US">
                <a:solidFill>
                  <a:schemeClr val="bg1"/>
                </a:solidFill>
                <a:latin typeface="Times New Roman" panose="02020603050405020304" pitchFamily="18" charset="0"/>
              </a:rPr>
              <a:t>  2000s</a:t>
            </a:r>
          </a:p>
        </p:txBody>
      </p:sp>
      <p:sp>
        <p:nvSpPr>
          <p:cNvPr id="77829" name="Rectangle 5">
            <a:extLst>
              <a:ext uri="{FF2B5EF4-FFF2-40B4-BE49-F238E27FC236}">
                <a16:creationId xmlns:a16="http://schemas.microsoft.com/office/drawing/2014/main" id="{0B38D146-57B4-7542-80F4-8205ECF80A1E}"/>
              </a:ext>
            </a:extLst>
          </p:cNvPr>
          <p:cNvSpPr>
            <a:spLocks noChangeArrowheads="1"/>
          </p:cNvSpPr>
          <p:nvPr/>
        </p:nvSpPr>
        <p:spPr bwMode="auto">
          <a:xfrm>
            <a:off x="533400" y="838200"/>
            <a:ext cx="8077200" cy="762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TR" altLang="en-TR" sz="240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DNAhelix2">
            <a:extLst>
              <a:ext uri="{FF2B5EF4-FFF2-40B4-BE49-F238E27FC236}">
                <a16:creationId xmlns:a16="http://schemas.microsoft.com/office/drawing/2014/main" id="{50A005CA-CFD3-D44E-95A6-F4C5DA270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765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EA211171-5764-B948-AAAD-48B372F2F750}"/>
              </a:ext>
            </a:extLst>
          </p:cNvPr>
          <p:cNvSpPr>
            <a:spLocks noGrp="1" noChangeArrowheads="1"/>
          </p:cNvSpPr>
          <p:nvPr>
            <p:ph type="title" idx="4294967295"/>
          </p:nvPr>
        </p:nvSpPr>
        <p:spPr>
          <a:xfrm>
            <a:off x="4953000" y="838200"/>
            <a:ext cx="4191000" cy="914400"/>
          </a:xfrm>
        </p:spPr>
        <p:txBody>
          <a:bodyPr rtlCol="0">
            <a:normAutofit/>
          </a:bodyPr>
          <a:lstStyle/>
          <a:p>
            <a:pPr eaLnBrk="1" fontAlgn="auto" hangingPunct="1">
              <a:spcAft>
                <a:spcPts val="0"/>
              </a:spcAft>
              <a:defRPr/>
            </a:pPr>
            <a:r>
              <a:rPr lang="en-US" altLang="en-US" b="1" i="1">
                <a:effectLst>
                  <a:outerShdw blurRad="38100" dist="38100" dir="2700000" algn="tl">
                    <a:srgbClr val="FFFFFF"/>
                  </a:outerShdw>
                </a:effectLst>
                <a:latin typeface="Comic Sans MS" panose="030F0702030302020204" pitchFamily="66" charset="0"/>
              </a:rPr>
              <a:t>History</a:t>
            </a:r>
          </a:p>
        </p:txBody>
      </p:sp>
      <p:sp>
        <p:nvSpPr>
          <p:cNvPr id="34819" name="Rectangle 4">
            <a:extLst>
              <a:ext uri="{FF2B5EF4-FFF2-40B4-BE49-F238E27FC236}">
                <a16:creationId xmlns:a16="http://schemas.microsoft.com/office/drawing/2014/main" id="{20768199-4891-DC48-A1EB-EF047064F7E6}"/>
              </a:ext>
            </a:extLst>
          </p:cNvPr>
          <p:cNvSpPr>
            <a:spLocks noChangeArrowheads="1"/>
          </p:cNvSpPr>
          <p:nvPr/>
        </p:nvSpPr>
        <p:spPr bwMode="auto">
          <a:xfrm>
            <a:off x="2209800" y="2503488"/>
            <a:ext cx="64008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500" dirty="0">
                <a:latin typeface="Comic Sans MS" panose="030F0702030302020204" pitchFamily="66" charset="0"/>
              </a:rPr>
              <a:t>Before the mid-1800’s it was unthinkable for the leading Scientists and Philosophers that a chemical molecule could store enough information to build a human. </a:t>
            </a:r>
          </a:p>
          <a:p>
            <a:pPr algn="ctr" eaLnBrk="1" hangingPunct="1">
              <a:lnSpc>
                <a:spcPct val="100000"/>
              </a:lnSpc>
              <a:spcBef>
                <a:spcPct val="0"/>
              </a:spcBef>
              <a:buFontTx/>
              <a:buNone/>
            </a:pPr>
            <a:endParaRPr lang="en-US" altLang="en-US" sz="2500" dirty="0">
              <a:latin typeface="Comic Sans MS" panose="030F0702030302020204" pitchFamily="66" charset="0"/>
            </a:endParaRP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43D576C6-1D83-1340-95FC-C3DD1FFDDFFD}"/>
              </a:ext>
            </a:extLst>
          </p:cNvPr>
          <p:cNvSpPr>
            <a:spLocks noGrp="1" noChangeArrowheads="1"/>
          </p:cNvSpPr>
          <p:nvPr>
            <p:ph type="title" idx="4294967295"/>
          </p:nvPr>
        </p:nvSpPr>
        <p:spPr>
          <a:xfrm>
            <a:off x="0" y="152400"/>
            <a:ext cx="7772400" cy="1143000"/>
          </a:xfrm>
        </p:spPr>
        <p:txBody>
          <a:bodyPr/>
          <a:lstStyle/>
          <a:p>
            <a:pPr eaLnBrk="1" hangingPunct="1"/>
            <a:r>
              <a:rPr lang="en-US" altLang="en-US" sz="3200">
                <a:latin typeface="Comic Sans MS" panose="030F0702030302020204" pitchFamily="66" charset="0"/>
              </a:rPr>
              <a:t>  </a:t>
            </a:r>
            <a:endParaRPr lang="en-US" altLang="en-US" sz="4000">
              <a:latin typeface="Comic Sans MS" panose="030F0702030302020204" pitchFamily="66" charset="0"/>
            </a:endParaRPr>
          </a:p>
        </p:txBody>
      </p:sp>
      <p:pic>
        <p:nvPicPr>
          <p:cNvPr id="79874" name="Picture 3" descr="DNAhelix2">
            <a:extLst>
              <a:ext uri="{FF2B5EF4-FFF2-40B4-BE49-F238E27FC236}">
                <a16:creationId xmlns:a16="http://schemas.microsoft.com/office/drawing/2014/main" id="{F970F367-BBD4-0A4F-A6FF-D8A2E5D1C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4">
            <a:extLst>
              <a:ext uri="{FF2B5EF4-FFF2-40B4-BE49-F238E27FC236}">
                <a16:creationId xmlns:a16="http://schemas.microsoft.com/office/drawing/2014/main" id="{19F31308-453E-9849-8C31-E1721B58D975}"/>
              </a:ext>
            </a:extLst>
          </p:cNvPr>
          <p:cNvSpPr txBox="1">
            <a:spLocks noChangeArrowheads="1"/>
          </p:cNvSpPr>
          <p:nvPr/>
        </p:nvSpPr>
        <p:spPr bwMode="auto">
          <a:xfrm>
            <a:off x="2209800" y="12954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9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191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191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Comic Sans MS" panose="030F0702030302020204" pitchFamily="66" charset="0"/>
              </a:rPr>
              <a:t>		</a:t>
            </a:r>
            <a:endParaRPr lang="en-US" altLang="en-US" sz="2000">
              <a:latin typeface="Comic Sans MS" panose="030F0702030302020204" pitchFamily="66" charset="0"/>
            </a:endParaRPr>
          </a:p>
        </p:txBody>
      </p:sp>
      <p:sp>
        <p:nvSpPr>
          <p:cNvPr id="79876" name="Rectangle 5">
            <a:extLst>
              <a:ext uri="{FF2B5EF4-FFF2-40B4-BE49-F238E27FC236}">
                <a16:creationId xmlns:a16="http://schemas.microsoft.com/office/drawing/2014/main" id="{4ED2584D-2580-CE45-BAB3-34F97FEB6CF5}"/>
              </a:ext>
            </a:extLst>
          </p:cNvPr>
          <p:cNvSpPr>
            <a:spLocks noChangeArrowheads="1"/>
          </p:cNvSpPr>
          <p:nvPr/>
        </p:nvSpPr>
        <p:spPr bwMode="auto">
          <a:xfrm>
            <a:off x="2428875" y="287338"/>
            <a:ext cx="6715125"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latin typeface="Comic Sans MS" panose="030F0702030302020204" pitchFamily="66" charset="0"/>
              </a:rPr>
              <a:t>KEY PLAYERS</a:t>
            </a:r>
          </a:p>
          <a:p>
            <a:pPr algn="ctr" eaLnBrk="1" hangingPunct="1">
              <a:lnSpc>
                <a:spcPct val="100000"/>
              </a:lnSpc>
              <a:spcBef>
                <a:spcPct val="0"/>
              </a:spcBef>
              <a:buFontTx/>
              <a:buNone/>
            </a:pPr>
            <a:endParaRPr lang="en-US" altLang="en-US" sz="1000">
              <a:latin typeface="Comic Sans MS" panose="030F0702030302020204" pitchFamily="66" charset="0"/>
            </a:endParaRPr>
          </a:p>
          <a:p>
            <a:pPr eaLnBrk="1" hangingPunct="1">
              <a:lnSpc>
                <a:spcPct val="100000"/>
              </a:lnSpc>
              <a:spcBef>
                <a:spcPct val="0"/>
              </a:spcBef>
              <a:buFontTx/>
              <a:buNone/>
            </a:pPr>
            <a:r>
              <a:rPr lang="en-US" altLang="en-US" sz="2400" b="1">
                <a:latin typeface="Times New Roman" panose="02020603050405020304" pitchFamily="18" charset="0"/>
              </a:rPr>
              <a:t>Rosalind Franklin</a:t>
            </a:r>
            <a:r>
              <a:rPr lang="en-US" altLang="en-US" sz="2400">
                <a:latin typeface="Times New Roman" panose="02020603050405020304" pitchFamily="18" charset="0"/>
              </a:rPr>
              <a:t> (1920-1958) </a:t>
            </a:r>
            <a:br>
              <a:rPr lang="en-US" altLang="en-US" sz="2400">
                <a:latin typeface="Times New Roman" panose="02020603050405020304" pitchFamily="18" charset="0"/>
              </a:rPr>
            </a:br>
            <a:br>
              <a:rPr lang="en-US" altLang="en-US" sz="1000">
                <a:latin typeface="Times New Roman" panose="02020603050405020304" pitchFamily="18" charset="0"/>
              </a:rPr>
            </a:br>
            <a:r>
              <a:rPr lang="en-US" altLang="en-US" sz="3200">
                <a:latin typeface="Times New Roman" panose="02020603050405020304" pitchFamily="18" charset="0"/>
              </a:rPr>
              <a:t>Franklin, trained as a chemist, was expert in deducing the structure of molecules by firing X-rays through them. Her images of DNA – disclosed without her knowledge - put Watson and Crick on the track </a:t>
            </a:r>
          </a:p>
          <a:p>
            <a:pPr algn="just" eaLnBrk="1" hangingPunct="1">
              <a:lnSpc>
                <a:spcPct val="100000"/>
              </a:lnSpc>
              <a:spcBef>
                <a:spcPct val="0"/>
              </a:spcBef>
              <a:buFontTx/>
              <a:buNone/>
            </a:pPr>
            <a:r>
              <a:rPr lang="en-US" altLang="en-US" sz="3200">
                <a:latin typeface="Times New Roman" panose="02020603050405020304" pitchFamily="18" charset="0"/>
              </a:rPr>
              <a:t>towards the right </a:t>
            </a:r>
          </a:p>
          <a:p>
            <a:pPr algn="just" eaLnBrk="1" hangingPunct="1">
              <a:lnSpc>
                <a:spcPct val="100000"/>
              </a:lnSpc>
              <a:spcBef>
                <a:spcPct val="0"/>
              </a:spcBef>
              <a:buFontTx/>
              <a:buNone/>
            </a:pPr>
            <a:r>
              <a:rPr lang="en-US" altLang="en-US" sz="3200">
                <a:latin typeface="Times New Roman" panose="02020603050405020304" pitchFamily="18" charset="0"/>
              </a:rPr>
              <a:t>structure.  She went on</a:t>
            </a:r>
          </a:p>
          <a:p>
            <a:pPr algn="just" eaLnBrk="1" hangingPunct="1">
              <a:lnSpc>
                <a:spcPct val="100000"/>
              </a:lnSpc>
              <a:spcBef>
                <a:spcPct val="0"/>
              </a:spcBef>
              <a:buFontTx/>
              <a:buNone/>
            </a:pPr>
            <a:r>
              <a:rPr lang="en-US" altLang="en-US" sz="3200">
                <a:latin typeface="Times New Roman" panose="02020603050405020304" pitchFamily="18" charset="0"/>
              </a:rPr>
              <a:t>to do pioneering work </a:t>
            </a:r>
          </a:p>
          <a:p>
            <a:pPr algn="just" eaLnBrk="1" hangingPunct="1">
              <a:lnSpc>
                <a:spcPct val="100000"/>
              </a:lnSpc>
              <a:spcBef>
                <a:spcPct val="0"/>
              </a:spcBef>
              <a:buFontTx/>
              <a:buNone/>
            </a:pPr>
            <a:r>
              <a:rPr lang="en-US" altLang="en-US" sz="3200">
                <a:latin typeface="Times New Roman" panose="02020603050405020304" pitchFamily="18" charset="0"/>
              </a:rPr>
              <a:t>on the structures of </a:t>
            </a:r>
          </a:p>
          <a:p>
            <a:pPr algn="just" eaLnBrk="1" hangingPunct="1">
              <a:lnSpc>
                <a:spcPct val="100000"/>
              </a:lnSpc>
              <a:spcBef>
                <a:spcPct val="0"/>
              </a:spcBef>
              <a:buFontTx/>
              <a:buNone/>
            </a:pPr>
            <a:r>
              <a:rPr lang="en-US" altLang="en-US" sz="3200">
                <a:latin typeface="Times New Roman" panose="02020603050405020304" pitchFamily="18" charset="0"/>
              </a:rPr>
              <a:t>viruses. </a:t>
            </a:r>
            <a:endParaRPr lang="en-US" altLang="en-US" sz="3200">
              <a:latin typeface="Comic Sans MS" panose="030F0702030302020204" pitchFamily="66" charset="0"/>
            </a:endParaRPr>
          </a:p>
          <a:p>
            <a:pPr eaLnBrk="1" hangingPunct="1">
              <a:lnSpc>
                <a:spcPct val="100000"/>
              </a:lnSpc>
              <a:spcBef>
                <a:spcPct val="0"/>
              </a:spcBef>
              <a:buFontTx/>
              <a:buNone/>
            </a:pPr>
            <a:r>
              <a:rPr lang="en-US" altLang="en-US" sz="2400">
                <a:latin typeface="Times New Roman" panose="02020603050405020304" pitchFamily="18" charset="0"/>
              </a:rPr>
              <a:t> </a:t>
            </a:r>
          </a:p>
        </p:txBody>
      </p:sp>
      <p:pic>
        <p:nvPicPr>
          <p:cNvPr id="79877" name="Picture 6" descr="franklin_100">
            <a:extLst>
              <a:ext uri="{FF2B5EF4-FFF2-40B4-BE49-F238E27FC236}">
                <a16:creationId xmlns:a16="http://schemas.microsoft.com/office/drawing/2014/main" id="{6FD2D640-87DF-804C-AE9D-0B8B4B812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3429000"/>
            <a:ext cx="25606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050">
            <a:extLst>
              <a:ext uri="{FF2B5EF4-FFF2-40B4-BE49-F238E27FC236}">
                <a16:creationId xmlns:a16="http://schemas.microsoft.com/office/drawing/2014/main" id="{ECB9CF97-39AF-C146-81B9-3ABEA86135D8}"/>
              </a:ext>
            </a:extLst>
          </p:cNvPr>
          <p:cNvSpPr>
            <a:spLocks noGrp="1" noChangeArrowheads="1"/>
          </p:cNvSpPr>
          <p:nvPr>
            <p:ph type="title" idx="4294967295"/>
          </p:nvPr>
        </p:nvSpPr>
        <p:spPr>
          <a:xfrm>
            <a:off x="1828800" y="152400"/>
            <a:ext cx="7315200" cy="838200"/>
          </a:xfrm>
        </p:spPr>
        <p:txBody>
          <a:bodyPr rtlCol="0">
            <a:normAutofit/>
          </a:bodyPr>
          <a:lstStyle/>
          <a:p>
            <a:pPr eaLnBrk="1" fontAlgn="auto" hangingPunct="1">
              <a:spcAft>
                <a:spcPts val="0"/>
              </a:spcAft>
              <a:defRPr/>
            </a:pPr>
            <a:r>
              <a:rPr lang="en-US" altLang="en-US" b="1" i="1">
                <a:effectLst>
                  <a:outerShdw blurRad="38100" dist="38100" dir="2700000" algn="tl">
                    <a:srgbClr val="FFFFFF"/>
                  </a:outerShdw>
                </a:effectLst>
                <a:latin typeface="Comic Sans MS" panose="030F0702030302020204" pitchFamily="66" charset="0"/>
              </a:rPr>
              <a:t>The Evidence</a:t>
            </a:r>
          </a:p>
        </p:txBody>
      </p:sp>
      <p:pic>
        <p:nvPicPr>
          <p:cNvPr id="80898" name="Picture 2051" descr="DNAhelix2">
            <a:extLst>
              <a:ext uri="{FF2B5EF4-FFF2-40B4-BE49-F238E27FC236}">
                <a16:creationId xmlns:a16="http://schemas.microsoft.com/office/drawing/2014/main" id="{9C703095-A2E6-2647-B1B5-F1ACEDEE2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2286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2052" descr="XrayDiffractionDNA2">
            <a:extLst>
              <a:ext uri="{FF2B5EF4-FFF2-40B4-BE49-F238E27FC236}">
                <a16:creationId xmlns:a16="http://schemas.microsoft.com/office/drawing/2014/main" id="{7238612B-9757-914B-AE62-ED037C71B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2895600"/>
            <a:ext cx="354647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 Box 2053">
            <a:extLst>
              <a:ext uri="{FF2B5EF4-FFF2-40B4-BE49-F238E27FC236}">
                <a16:creationId xmlns:a16="http://schemas.microsoft.com/office/drawing/2014/main" id="{E2E470FD-87EC-1344-A3B5-9AF06017F24F}"/>
              </a:ext>
            </a:extLst>
          </p:cNvPr>
          <p:cNvSpPr txBox="1">
            <a:spLocks noChangeArrowheads="1"/>
          </p:cNvSpPr>
          <p:nvPr/>
        </p:nvSpPr>
        <p:spPr bwMode="auto">
          <a:xfrm>
            <a:off x="2286000" y="1066800"/>
            <a:ext cx="6858000"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9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191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191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i="1">
                <a:latin typeface="Comic Sans MS" panose="030F0702030302020204" pitchFamily="66" charset="0"/>
              </a:rPr>
              <a:t>Search for genetic material:</a:t>
            </a:r>
          </a:p>
          <a:p>
            <a:pPr eaLnBrk="1" hangingPunct="1">
              <a:lnSpc>
                <a:spcPct val="100000"/>
              </a:lnSpc>
              <a:spcBef>
                <a:spcPct val="0"/>
              </a:spcBef>
              <a:buFontTx/>
              <a:buNone/>
            </a:pPr>
            <a:r>
              <a:rPr lang="en-US" altLang="en-US" sz="2400" b="1" i="1">
                <a:latin typeface="Comic Sans MS" panose="030F0702030302020204" pitchFamily="66" charset="0"/>
              </a:rPr>
              <a:t>	</a:t>
            </a:r>
            <a:r>
              <a:rPr lang="en-US" altLang="en-US">
                <a:latin typeface="Comic Sans MS" panose="030F0702030302020204" pitchFamily="66" charset="0"/>
              </a:rPr>
              <a:t>James Watson and Francis Crick used this photo with other evidence to describe the structure of DNA.		</a:t>
            </a:r>
          </a:p>
        </p:txBody>
      </p:sp>
      <p:sp>
        <p:nvSpPr>
          <p:cNvPr id="80901" name="Rectangle 2055">
            <a:extLst>
              <a:ext uri="{FF2B5EF4-FFF2-40B4-BE49-F238E27FC236}">
                <a16:creationId xmlns:a16="http://schemas.microsoft.com/office/drawing/2014/main" id="{791401A2-41E8-CA4D-AADE-D54A323D1A41}"/>
              </a:ext>
            </a:extLst>
          </p:cNvPr>
          <p:cNvSpPr>
            <a:spLocks noChangeArrowheads="1"/>
          </p:cNvSpPr>
          <p:nvPr/>
        </p:nvSpPr>
        <p:spPr bwMode="auto">
          <a:xfrm>
            <a:off x="2247900" y="4667250"/>
            <a:ext cx="28956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a:latin typeface="Comic Sans MS" panose="030F0702030302020204" pitchFamily="66" charset="0"/>
              </a:rPr>
              <a:t>X-ray diffraction photo of DNA</a:t>
            </a:r>
          </a:p>
          <a:p>
            <a:pPr eaLnBrk="1" hangingPunct="1">
              <a:lnSpc>
                <a:spcPct val="100000"/>
              </a:lnSpc>
              <a:spcBef>
                <a:spcPct val="50000"/>
              </a:spcBef>
              <a:buFontTx/>
              <a:buNone/>
            </a:pPr>
            <a:r>
              <a:rPr lang="en-US" altLang="en-US" sz="2000">
                <a:latin typeface="Comic Sans MS" panose="030F0702030302020204" pitchFamily="66" charset="0"/>
              </a:rPr>
              <a:t>Image produced by Rosalind Franklin</a:t>
            </a: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descr="DNAhelix2">
            <a:extLst>
              <a:ext uri="{FF2B5EF4-FFF2-40B4-BE49-F238E27FC236}">
                <a16:creationId xmlns:a16="http://schemas.microsoft.com/office/drawing/2014/main" id="{DAACE76B-5778-9A4A-851F-2C66C67A4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286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Text Box 5">
            <a:extLst>
              <a:ext uri="{FF2B5EF4-FFF2-40B4-BE49-F238E27FC236}">
                <a16:creationId xmlns:a16="http://schemas.microsoft.com/office/drawing/2014/main" id="{6B2DAA9F-B4B0-FB4C-B759-5BA9F5172B62}"/>
              </a:ext>
            </a:extLst>
          </p:cNvPr>
          <p:cNvSpPr txBox="1">
            <a:spLocks noChangeArrowheads="1"/>
          </p:cNvSpPr>
          <p:nvPr/>
        </p:nvSpPr>
        <p:spPr bwMode="auto">
          <a:xfrm>
            <a:off x="2057400" y="2352675"/>
            <a:ext cx="670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36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36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36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36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36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36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36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36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36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itchFamily="2" charset="2"/>
              <a:buNone/>
            </a:pPr>
            <a:endParaRPr lang="en-US" altLang="en-US" sz="2400">
              <a:latin typeface="Comic Sans MS" panose="030F0702030302020204" pitchFamily="66" charset="0"/>
            </a:endParaRPr>
          </a:p>
          <a:p>
            <a:pPr eaLnBrk="1" hangingPunct="1">
              <a:lnSpc>
                <a:spcPct val="100000"/>
              </a:lnSpc>
              <a:spcBef>
                <a:spcPct val="0"/>
              </a:spcBef>
              <a:buFontTx/>
              <a:buChar char="•"/>
            </a:pPr>
            <a:endParaRPr lang="en-US" altLang="en-US" sz="2400">
              <a:latin typeface="Comic Sans MS" panose="030F0702030302020204" pitchFamily="66" charset="0"/>
            </a:endParaRPr>
          </a:p>
        </p:txBody>
      </p:sp>
      <p:sp>
        <p:nvSpPr>
          <p:cNvPr id="81923" name="Rectangle 6">
            <a:extLst>
              <a:ext uri="{FF2B5EF4-FFF2-40B4-BE49-F238E27FC236}">
                <a16:creationId xmlns:a16="http://schemas.microsoft.com/office/drawing/2014/main" id="{09C76FB7-AED2-7C4A-8DC9-1B0F3C48C514}"/>
              </a:ext>
            </a:extLst>
          </p:cNvPr>
          <p:cNvSpPr>
            <a:spLocks noChangeArrowheads="1"/>
          </p:cNvSpPr>
          <p:nvPr/>
        </p:nvSpPr>
        <p:spPr bwMode="auto">
          <a:xfrm>
            <a:off x="2133600" y="682625"/>
            <a:ext cx="6789738"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000" b="1">
                <a:latin typeface="Comic Sans MS" panose="030F0702030302020204" pitchFamily="66" charset="0"/>
              </a:rPr>
              <a:t>   </a:t>
            </a:r>
            <a:r>
              <a:rPr lang="en-US" altLang="en-US">
                <a:latin typeface="Comic Sans MS" panose="030F0702030302020204" pitchFamily="66" charset="0"/>
              </a:rPr>
              <a:t>In July 1952, Erwin Chargaff visited Watson and Crick and told of his 1947 findings that the ratios of A/T and G/C were statistically equal for a wide variety of DNA’s. Crick became convinced that base pairing was the key to the structure.     </a:t>
            </a:r>
          </a:p>
          <a:p>
            <a:pPr algn="just" eaLnBrk="1" hangingPunct="1">
              <a:lnSpc>
                <a:spcPct val="100000"/>
              </a:lnSpc>
              <a:spcBef>
                <a:spcPct val="0"/>
              </a:spcBef>
              <a:buFontTx/>
              <a:buNone/>
            </a:pPr>
            <a:r>
              <a:rPr lang="en-US" altLang="en-US">
                <a:latin typeface="Comic Sans MS" panose="030F0702030302020204" pitchFamily="66" charset="0"/>
              </a:rPr>
              <a:t>   Prompted by receiving a flawed manuscript on DNA structure from Pauling, Watson again visited King’s and Wilkins showed him a DNA x-ray pattern taken by Franklin showing clear helical characteristics. </a:t>
            </a: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DNAhelix2">
            <a:extLst>
              <a:ext uri="{FF2B5EF4-FFF2-40B4-BE49-F238E27FC236}">
                <a16:creationId xmlns:a16="http://schemas.microsoft.com/office/drawing/2014/main" id="{D0A1E914-2748-CE4F-B080-5B3B13CED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24765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 name="Rectangle 6">
            <a:extLst>
              <a:ext uri="{FF2B5EF4-FFF2-40B4-BE49-F238E27FC236}">
                <a16:creationId xmlns:a16="http://schemas.microsoft.com/office/drawing/2014/main" id="{7D572515-0A13-B84C-92D5-7E5A6384AF57}"/>
              </a:ext>
            </a:extLst>
          </p:cNvPr>
          <p:cNvSpPr>
            <a:spLocks noChangeArrowheads="1"/>
          </p:cNvSpPr>
          <p:nvPr/>
        </p:nvSpPr>
        <p:spPr bwMode="auto">
          <a:xfrm>
            <a:off x="2133600" y="1344613"/>
            <a:ext cx="67818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a:latin typeface="Comic Sans MS" panose="030F0702030302020204" pitchFamily="66" charset="0"/>
              </a:rPr>
              <a:t>   </a:t>
            </a:r>
            <a:r>
              <a:rPr lang="en-US" altLang="en-US" sz="3000">
                <a:latin typeface="Comic Sans MS" panose="030F0702030302020204" pitchFamily="66" charset="0"/>
              </a:rPr>
              <a:t>Watson brought back a less-than-accurate account to Cambridge, but Crick produced a  three-strand model structure only a week later. </a:t>
            </a:r>
          </a:p>
          <a:p>
            <a:pPr algn="just" eaLnBrk="1" hangingPunct="1">
              <a:lnSpc>
                <a:spcPct val="100000"/>
              </a:lnSpc>
              <a:spcBef>
                <a:spcPct val="0"/>
              </a:spcBef>
              <a:buFontTx/>
              <a:buNone/>
            </a:pPr>
            <a:r>
              <a:rPr lang="en-US" altLang="en-US" sz="3000">
                <a:latin typeface="Comic Sans MS" panose="030F0702030302020204" pitchFamily="66" charset="0"/>
              </a:rPr>
              <a:t>   Invited to view this,Franklin pointed out that it was </a:t>
            </a:r>
            <a:r>
              <a:rPr lang="en-US" altLang="en-US" sz="3000" u="sng">
                <a:latin typeface="Comic Sans MS" panose="030F0702030302020204" pitchFamily="66" charset="0"/>
              </a:rPr>
              <a:t>inconsistent</a:t>
            </a:r>
            <a:r>
              <a:rPr lang="en-US" altLang="en-US" sz="3000">
                <a:latin typeface="Comic Sans MS" panose="030F0702030302020204" pitchFamily="66" charset="0"/>
              </a:rPr>
              <a:t> with her results – it had the phosphate groups on the inside whereas her results showed they were on the outside,and the water content was too low.</a:t>
            </a:r>
            <a:r>
              <a:rPr lang="en-US" altLang="en-US">
                <a:latin typeface="Comic Sans MS" panose="030F0702030302020204" pitchFamily="66" charset="0"/>
              </a:rPr>
              <a:t>  </a:t>
            </a:r>
          </a:p>
        </p:txBody>
      </p:sp>
      <p:sp>
        <p:nvSpPr>
          <p:cNvPr id="82947" name="Text Box 7">
            <a:extLst>
              <a:ext uri="{FF2B5EF4-FFF2-40B4-BE49-F238E27FC236}">
                <a16:creationId xmlns:a16="http://schemas.microsoft.com/office/drawing/2014/main" id="{3B7EA406-622F-3B43-AD68-41675F0A9367}"/>
              </a:ext>
            </a:extLst>
          </p:cNvPr>
          <p:cNvSpPr txBox="1">
            <a:spLocks noChangeArrowheads="1"/>
          </p:cNvSpPr>
          <p:nvPr/>
        </p:nvSpPr>
        <p:spPr bwMode="auto">
          <a:xfrm>
            <a:off x="2057400" y="381000"/>
            <a:ext cx="708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a:latin typeface="Arial Black" panose="020B0604020202020204" pitchFamily="34" charset="0"/>
              </a:rPr>
              <a:t>OOPS!!!</a:t>
            </a: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F5931A5-DFEA-9346-AAAB-A905B5051EC9}"/>
              </a:ext>
            </a:extLst>
          </p:cNvPr>
          <p:cNvSpPr>
            <a:spLocks noGrp="1" noChangeArrowheads="1"/>
          </p:cNvSpPr>
          <p:nvPr>
            <p:ph type="title" idx="4294967295"/>
          </p:nvPr>
        </p:nvSpPr>
        <p:spPr>
          <a:xfrm>
            <a:off x="2819400" y="152400"/>
            <a:ext cx="7772400" cy="1143000"/>
          </a:xfrm>
        </p:spPr>
        <p:txBody>
          <a:bodyPr rtlCol="0">
            <a:normAutofit/>
          </a:bodyPr>
          <a:lstStyle/>
          <a:p>
            <a:pPr eaLnBrk="1" fontAlgn="auto" hangingPunct="1">
              <a:spcAft>
                <a:spcPts val="0"/>
              </a:spcAft>
              <a:defRPr/>
            </a:pPr>
            <a:r>
              <a:rPr lang="en-US" altLang="en-US" b="1" i="1" dirty="0">
                <a:effectLst>
                  <a:outerShdw blurRad="38100" dist="38100" dir="2700000" algn="tl">
                    <a:srgbClr val="FFFFFF"/>
                  </a:outerShdw>
                </a:effectLst>
                <a:latin typeface="Comic Sans MS" panose="030F0702030302020204" pitchFamily="66" charset="0"/>
              </a:rPr>
              <a:t>Watson &amp; Crick</a:t>
            </a:r>
          </a:p>
        </p:txBody>
      </p:sp>
      <p:pic>
        <p:nvPicPr>
          <p:cNvPr id="83970" name="Picture 3" descr="DNAhelix2">
            <a:extLst>
              <a:ext uri="{FF2B5EF4-FFF2-40B4-BE49-F238E27FC236}">
                <a16:creationId xmlns:a16="http://schemas.microsoft.com/office/drawing/2014/main" id="{B0815CD9-A1ED-B34C-874E-2B7AFFAAB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2286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 Box 4">
            <a:extLst>
              <a:ext uri="{FF2B5EF4-FFF2-40B4-BE49-F238E27FC236}">
                <a16:creationId xmlns:a16="http://schemas.microsoft.com/office/drawing/2014/main" id="{9890CACD-394B-DA42-9F4C-FDDDAB492BD3}"/>
              </a:ext>
            </a:extLst>
          </p:cNvPr>
          <p:cNvSpPr txBox="1">
            <a:spLocks noChangeArrowheads="1"/>
          </p:cNvSpPr>
          <p:nvPr/>
        </p:nvSpPr>
        <p:spPr bwMode="auto">
          <a:xfrm>
            <a:off x="2209800" y="12954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9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191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191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Comic Sans MS" panose="030F0702030302020204" pitchFamily="66" charset="0"/>
              </a:rPr>
              <a:t>		</a:t>
            </a:r>
            <a:endParaRPr lang="en-US" altLang="en-US" sz="2000">
              <a:latin typeface="Comic Sans MS" panose="030F0702030302020204" pitchFamily="66" charset="0"/>
            </a:endParaRPr>
          </a:p>
        </p:txBody>
      </p:sp>
      <p:sp>
        <p:nvSpPr>
          <p:cNvPr id="83972" name="Rectangle 5">
            <a:extLst>
              <a:ext uri="{FF2B5EF4-FFF2-40B4-BE49-F238E27FC236}">
                <a16:creationId xmlns:a16="http://schemas.microsoft.com/office/drawing/2014/main" id="{0645CBB7-6238-5041-9E02-FA31C93B26EF}"/>
              </a:ext>
            </a:extLst>
          </p:cNvPr>
          <p:cNvSpPr>
            <a:spLocks noChangeArrowheads="1"/>
          </p:cNvSpPr>
          <p:nvPr/>
        </p:nvSpPr>
        <p:spPr bwMode="auto">
          <a:xfrm>
            <a:off x="2438400" y="1501775"/>
            <a:ext cx="6705600" cy="452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a:latin typeface="Comic Sans MS" panose="030F0702030302020204" pitchFamily="66" charset="0"/>
              </a:rPr>
              <a:t>What they deduced from:</a:t>
            </a:r>
          </a:p>
          <a:p>
            <a:pPr eaLnBrk="1" hangingPunct="1">
              <a:lnSpc>
                <a:spcPct val="100000"/>
              </a:lnSpc>
              <a:spcBef>
                <a:spcPct val="0"/>
              </a:spcBef>
              <a:buFontTx/>
              <a:buNone/>
            </a:pPr>
            <a:r>
              <a:rPr lang="en-US" altLang="en-US" sz="3200">
                <a:latin typeface="Comic Sans MS" panose="030F0702030302020204" pitchFamily="66" charset="0"/>
              </a:rPr>
              <a:t>Franklin’s X-ray data</a:t>
            </a:r>
          </a:p>
          <a:p>
            <a:pPr eaLnBrk="1" hangingPunct="1">
              <a:lnSpc>
                <a:spcPct val="100000"/>
              </a:lnSpc>
              <a:spcBef>
                <a:spcPct val="0"/>
              </a:spcBef>
              <a:buFontTx/>
              <a:buNone/>
            </a:pPr>
            <a:r>
              <a:rPr lang="en-US" altLang="en-US" sz="3200">
                <a:latin typeface="Comic Sans MS" panose="030F0702030302020204" pitchFamily="66" charset="0"/>
              </a:rPr>
              <a:t>• Double helix</a:t>
            </a:r>
          </a:p>
          <a:p>
            <a:pPr eaLnBrk="1" hangingPunct="1">
              <a:lnSpc>
                <a:spcPct val="100000"/>
              </a:lnSpc>
              <a:spcBef>
                <a:spcPct val="0"/>
              </a:spcBef>
              <a:buFontTx/>
              <a:buNone/>
            </a:pPr>
            <a:r>
              <a:rPr lang="en-US" altLang="en-US" sz="3200">
                <a:latin typeface="Comic Sans MS" panose="030F0702030302020204" pitchFamily="66" charset="0"/>
              </a:rPr>
              <a:t>• Uniform width of 2 nm</a:t>
            </a:r>
          </a:p>
          <a:p>
            <a:pPr eaLnBrk="1" hangingPunct="1">
              <a:lnSpc>
                <a:spcPct val="100000"/>
              </a:lnSpc>
              <a:spcBef>
                <a:spcPct val="0"/>
              </a:spcBef>
              <a:buFontTx/>
              <a:buNone/>
            </a:pPr>
            <a:r>
              <a:rPr lang="en-US" altLang="en-US" sz="3200">
                <a:latin typeface="Comic Sans MS" panose="030F0702030302020204" pitchFamily="66" charset="0"/>
              </a:rPr>
              <a:t>• Bases stacked 0.34 nm apart</a:t>
            </a:r>
          </a:p>
          <a:p>
            <a:pPr eaLnBrk="1" hangingPunct="1">
              <a:lnSpc>
                <a:spcPct val="100000"/>
              </a:lnSpc>
              <a:spcBef>
                <a:spcPct val="0"/>
              </a:spcBef>
              <a:buFontTx/>
              <a:buNone/>
            </a:pPr>
            <a:endParaRPr lang="en-US" altLang="en-US" sz="3200">
              <a:latin typeface="Comic Sans MS" panose="030F0702030302020204" pitchFamily="66" charset="0"/>
            </a:endParaRPr>
          </a:p>
          <a:p>
            <a:pPr eaLnBrk="1" hangingPunct="1">
              <a:lnSpc>
                <a:spcPct val="100000"/>
              </a:lnSpc>
              <a:spcBef>
                <a:spcPct val="0"/>
              </a:spcBef>
              <a:buFontTx/>
              <a:buNone/>
            </a:pPr>
            <a:r>
              <a:rPr lang="en-US" altLang="en-US" sz="3200">
                <a:latin typeface="Comic Sans MS" panose="030F0702030302020204" pitchFamily="66" charset="0"/>
              </a:rPr>
              <a:t>Chargaff’s “rules”</a:t>
            </a:r>
          </a:p>
          <a:p>
            <a:pPr eaLnBrk="1" hangingPunct="1">
              <a:lnSpc>
                <a:spcPct val="100000"/>
              </a:lnSpc>
              <a:spcBef>
                <a:spcPct val="0"/>
              </a:spcBef>
              <a:buFontTx/>
              <a:buNone/>
            </a:pPr>
            <a:r>
              <a:rPr lang="en-US" altLang="en-US" sz="3200">
                <a:latin typeface="Comic Sans MS" panose="030F0702030302020204" pitchFamily="66" charset="0"/>
              </a:rPr>
              <a:t>• Adenine pairs with thymine</a:t>
            </a:r>
          </a:p>
          <a:p>
            <a:pPr eaLnBrk="1" hangingPunct="1">
              <a:lnSpc>
                <a:spcPct val="100000"/>
              </a:lnSpc>
              <a:spcBef>
                <a:spcPct val="0"/>
              </a:spcBef>
              <a:buFontTx/>
              <a:buNone/>
            </a:pPr>
            <a:r>
              <a:rPr lang="en-US" altLang="en-US" sz="3200">
                <a:latin typeface="Comic Sans MS" panose="030F0702030302020204" pitchFamily="66" charset="0"/>
              </a:rPr>
              <a:t>• Cytosine pairs with guanine </a:t>
            </a: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a:extLst>
              <a:ext uri="{FF2B5EF4-FFF2-40B4-BE49-F238E27FC236}">
                <a16:creationId xmlns:a16="http://schemas.microsoft.com/office/drawing/2014/main" id="{FD465A3E-1EFA-7F43-BB33-2F6188FCB9EC}"/>
              </a:ext>
            </a:extLst>
          </p:cNvPr>
          <p:cNvSpPr>
            <a:spLocks noGrp="1" noChangeArrowheads="1"/>
          </p:cNvSpPr>
          <p:nvPr>
            <p:ph type="title" idx="4294967295"/>
          </p:nvPr>
        </p:nvSpPr>
        <p:spPr>
          <a:xfrm>
            <a:off x="2286000" y="381000"/>
            <a:ext cx="7772400" cy="1143000"/>
          </a:xfrm>
        </p:spPr>
        <p:txBody>
          <a:bodyPr rtlCol="0">
            <a:normAutofit/>
          </a:bodyPr>
          <a:lstStyle/>
          <a:p>
            <a:pPr eaLnBrk="1" fontAlgn="auto" hangingPunct="1">
              <a:spcAft>
                <a:spcPts val="0"/>
              </a:spcAft>
              <a:defRPr/>
            </a:pPr>
            <a:r>
              <a:rPr lang="en-US" altLang="en-US" b="1" i="1" dirty="0">
                <a:effectLst>
                  <a:outerShdw blurRad="38100" dist="38100" dir="2700000" algn="tl">
                    <a:srgbClr val="FFFFFF"/>
                  </a:outerShdw>
                </a:effectLst>
                <a:latin typeface="Comic Sans MS" panose="030F0702030302020204" pitchFamily="66" charset="0"/>
              </a:rPr>
              <a:t>Watson &amp; Crick</a:t>
            </a:r>
          </a:p>
        </p:txBody>
      </p:sp>
      <p:pic>
        <p:nvPicPr>
          <p:cNvPr id="84994" name="Picture 1027" descr="DNAhelix2">
            <a:extLst>
              <a:ext uri="{FF2B5EF4-FFF2-40B4-BE49-F238E27FC236}">
                <a16:creationId xmlns:a16="http://schemas.microsoft.com/office/drawing/2014/main" id="{405E33D9-AFDC-D748-A74E-1D9C3371B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1028">
            <a:extLst>
              <a:ext uri="{FF2B5EF4-FFF2-40B4-BE49-F238E27FC236}">
                <a16:creationId xmlns:a16="http://schemas.microsoft.com/office/drawing/2014/main" id="{C9D1CFBD-D4E6-C94F-8E36-AE341C1D122B}"/>
              </a:ext>
            </a:extLst>
          </p:cNvPr>
          <p:cNvSpPr txBox="1">
            <a:spLocks noChangeArrowheads="1"/>
          </p:cNvSpPr>
          <p:nvPr/>
        </p:nvSpPr>
        <p:spPr bwMode="auto">
          <a:xfrm>
            <a:off x="2209800" y="12954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9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191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191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Comic Sans MS" panose="030F0702030302020204" pitchFamily="66" charset="0"/>
              </a:rPr>
              <a:t>		</a:t>
            </a:r>
            <a:endParaRPr lang="en-US" altLang="en-US" sz="2000">
              <a:latin typeface="Comic Sans MS" panose="030F0702030302020204" pitchFamily="66" charset="0"/>
            </a:endParaRPr>
          </a:p>
        </p:txBody>
      </p:sp>
      <p:sp>
        <p:nvSpPr>
          <p:cNvPr id="84996" name="Rectangle 1029">
            <a:extLst>
              <a:ext uri="{FF2B5EF4-FFF2-40B4-BE49-F238E27FC236}">
                <a16:creationId xmlns:a16="http://schemas.microsoft.com/office/drawing/2014/main" id="{633F13DB-B616-AA43-9E84-641DEB690231}"/>
              </a:ext>
            </a:extLst>
          </p:cNvPr>
          <p:cNvSpPr>
            <a:spLocks noChangeArrowheads="1"/>
          </p:cNvSpPr>
          <p:nvPr/>
        </p:nvSpPr>
        <p:spPr bwMode="auto">
          <a:xfrm>
            <a:off x="2057400" y="2025650"/>
            <a:ext cx="6705600"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a:latin typeface="Comic Sans MS" panose="030F0702030302020204" pitchFamily="66" charset="0"/>
              </a:rPr>
              <a:t>What they came up with on</a:t>
            </a:r>
          </a:p>
          <a:p>
            <a:pPr eaLnBrk="1" hangingPunct="1">
              <a:lnSpc>
                <a:spcPct val="100000"/>
              </a:lnSpc>
              <a:spcBef>
                <a:spcPct val="0"/>
              </a:spcBef>
              <a:buFontTx/>
              <a:buNone/>
            </a:pPr>
            <a:r>
              <a:rPr lang="en-US" altLang="en-US" sz="3200">
                <a:latin typeface="Comic Sans MS" panose="030F0702030302020204" pitchFamily="66" charset="0"/>
              </a:rPr>
              <a:t>their own:</a:t>
            </a:r>
          </a:p>
          <a:p>
            <a:pPr eaLnBrk="1" hangingPunct="1">
              <a:lnSpc>
                <a:spcPct val="100000"/>
              </a:lnSpc>
              <a:spcBef>
                <a:spcPct val="0"/>
              </a:spcBef>
              <a:buFontTx/>
              <a:buNone/>
            </a:pPr>
            <a:r>
              <a:rPr lang="en-US" altLang="en-US" sz="3200">
                <a:latin typeface="Comic Sans MS" panose="030F0702030302020204" pitchFamily="66" charset="0"/>
              </a:rPr>
              <a:t>• Bases face </a:t>
            </a:r>
            <a:r>
              <a:rPr lang="en-US" altLang="en-US" sz="3200" u="sng">
                <a:latin typeface="Comic Sans MS" panose="030F0702030302020204" pitchFamily="66" charset="0"/>
              </a:rPr>
              <a:t>inward</a:t>
            </a:r>
            <a:r>
              <a:rPr lang="en-US" altLang="en-US" sz="3200">
                <a:latin typeface="Comic Sans MS" panose="030F0702030302020204" pitchFamily="66" charset="0"/>
              </a:rPr>
              <a:t>, phosphates</a:t>
            </a:r>
          </a:p>
          <a:p>
            <a:pPr eaLnBrk="1" hangingPunct="1">
              <a:lnSpc>
                <a:spcPct val="100000"/>
              </a:lnSpc>
              <a:spcBef>
                <a:spcPct val="0"/>
              </a:spcBef>
              <a:buFontTx/>
              <a:buNone/>
            </a:pPr>
            <a:r>
              <a:rPr lang="en-US" altLang="en-US" sz="3200">
                <a:latin typeface="Comic Sans MS" panose="030F0702030302020204" pitchFamily="66" charset="0"/>
              </a:rPr>
              <a:t>  and sugars outward</a:t>
            </a:r>
          </a:p>
          <a:p>
            <a:pPr eaLnBrk="1" hangingPunct="1">
              <a:lnSpc>
                <a:spcPct val="100000"/>
              </a:lnSpc>
              <a:spcBef>
                <a:spcPct val="0"/>
              </a:spcBef>
              <a:buFontTx/>
              <a:buNone/>
            </a:pPr>
            <a:r>
              <a:rPr lang="en-US" altLang="en-US" sz="3200">
                <a:latin typeface="Comic Sans MS" panose="030F0702030302020204" pitchFamily="66" charset="0"/>
              </a:rPr>
              <a:t>• Hydrogen bonding</a:t>
            </a:r>
          </a:p>
          <a:p>
            <a:pPr eaLnBrk="1" hangingPunct="1">
              <a:lnSpc>
                <a:spcPct val="100000"/>
              </a:lnSpc>
              <a:spcBef>
                <a:spcPct val="0"/>
              </a:spcBef>
              <a:buFontTx/>
              <a:buNone/>
            </a:pPr>
            <a:r>
              <a:rPr lang="en-US" altLang="en-US" sz="3200">
                <a:latin typeface="Comic Sans MS" panose="030F0702030302020204" pitchFamily="66" charset="0"/>
              </a:rPr>
              <a:t>• Hinted at semi-conservative</a:t>
            </a:r>
          </a:p>
          <a:p>
            <a:pPr eaLnBrk="1" hangingPunct="1">
              <a:lnSpc>
                <a:spcPct val="100000"/>
              </a:lnSpc>
              <a:spcBef>
                <a:spcPct val="0"/>
              </a:spcBef>
              <a:buFontTx/>
              <a:buNone/>
            </a:pPr>
            <a:r>
              <a:rPr lang="en-US" altLang="en-US" sz="3200">
                <a:latin typeface="Comic Sans MS" panose="030F0702030302020204" pitchFamily="66" charset="0"/>
              </a:rPr>
              <a:t>  model for replication</a:t>
            </a: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DNAhelix2">
            <a:extLst>
              <a:ext uri="{FF2B5EF4-FFF2-40B4-BE49-F238E27FC236}">
                <a16:creationId xmlns:a16="http://schemas.microsoft.com/office/drawing/2014/main" id="{65050BD5-5074-0B43-88CB-342FA9263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286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a:extLst>
              <a:ext uri="{FF2B5EF4-FFF2-40B4-BE49-F238E27FC236}">
                <a16:creationId xmlns:a16="http://schemas.microsoft.com/office/drawing/2014/main" id="{55E7B403-E440-ED42-99E7-BE386DCEA6E7}"/>
              </a:ext>
            </a:extLst>
          </p:cNvPr>
          <p:cNvSpPr>
            <a:spLocks noGrp="1" noChangeArrowheads="1"/>
          </p:cNvSpPr>
          <p:nvPr>
            <p:ph type="title" idx="4294967295"/>
          </p:nvPr>
        </p:nvSpPr>
        <p:spPr>
          <a:xfrm>
            <a:off x="1885950" y="38100"/>
            <a:ext cx="7258050" cy="1143000"/>
          </a:xfrm>
        </p:spPr>
        <p:txBody>
          <a:bodyPr rtlCol="0">
            <a:normAutofit/>
          </a:bodyPr>
          <a:lstStyle/>
          <a:p>
            <a:pPr eaLnBrk="1" fontAlgn="auto" hangingPunct="1">
              <a:spcAft>
                <a:spcPts val="0"/>
              </a:spcAft>
              <a:defRPr/>
            </a:pPr>
            <a:r>
              <a:rPr lang="en-US" altLang="en-US" b="1" i="1">
                <a:effectLst>
                  <a:outerShdw blurRad="38100" dist="38100" dir="2700000" algn="tl">
                    <a:srgbClr val="FFFFFF"/>
                  </a:outerShdw>
                </a:effectLst>
                <a:latin typeface="Comic Sans MS" panose="030F0702030302020204" pitchFamily="66" charset="0"/>
              </a:rPr>
              <a:t>History</a:t>
            </a:r>
          </a:p>
        </p:txBody>
      </p:sp>
      <p:sp>
        <p:nvSpPr>
          <p:cNvPr id="86019" name="Text Box 5">
            <a:extLst>
              <a:ext uri="{FF2B5EF4-FFF2-40B4-BE49-F238E27FC236}">
                <a16:creationId xmlns:a16="http://schemas.microsoft.com/office/drawing/2014/main" id="{F6554F13-A76A-4545-A499-C304810F643A}"/>
              </a:ext>
            </a:extLst>
          </p:cNvPr>
          <p:cNvSpPr txBox="1">
            <a:spLocks noChangeArrowheads="1"/>
          </p:cNvSpPr>
          <p:nvPr/>
        </p:nvSpPr>
        <p:spPr bwMode="auto">
          <a:xfrm>
            <a:off x="2057400" y="2352675"/>
            <a:ext cx="670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36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36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36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36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36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36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36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36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36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itchFamily="2" charset="2"/>
              <a:buNone/>
            </a:pPr>
            <a:endParaRPr lang="en-US" altLang="en-US" sz="2400">
              <a:latin typeface="Comic Sans MS" panose="030F0702030302020204" pitchFamily="66" charset="0"/>
            </a:endParaRPr>
          </a:p>
          <a:p>
            <a:pPr eaLnBrk="1" hangingPunct="1">
              <a:lnSpc>
                <a:spcPct val="100000"/>
              </a:lnSpc>
              <a:spcBef>
                <a:spcPct val="0"/>
              </a:spcBef>
              <a:buFontTx/>
              <a:buChar char="•"/>
            </a:pPr>
            <a:endParaRPr lang="en-US" altLang="en-US" sz="2400">
              <a:latin typeface="Comic Sans MS" panose="030F0702030302020204" pitchFamily="66" charset="0"/>
            </a:endParaRPr>
          </a:p>
        </p:txBody>
      </p:sp>
      <p:sp>
        <p:nvSpPr>
          <p:cNvPr id="86020" name="Rectangle 6">
            <a:extLst>
              <a:ext uri="{FF2B5EF4-FFF2-40B4-BE49-F238E27FC236}">
                <a16:creationId xmlns:a16="http://schemas.microsoft.com/office/drawing/2014/main" id="{40ADC367-F223-834F-AE9B-88335A5E8265}"/>
              </a:ext>
            </a:extLst>
          </p:cNvPr>
          <p:cNvSpPr>
            <a:spLocks noChangeArrowheads="1"/>
          </p:cNvSpPr>
          <p:nvPr/>
        </p:nvSpPr>
        <p:spPr bwMode="auto">
          <a:xfrm>
            <a:off x="2078038" y="957263"/>
            <a:ext cx="67818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a:latin typeface="Comic Sans MS" panose="030F0702030302020204" pitchFamily="66" charset="0"/>
              </a:rPr>
              <a:t>Watson began pursuing the idea of hydrogen bonding by using cardboard cutouts of the four bases. </a:t>
            </a:r>
          </a:p>
          <a:p>
            <a:pPr algn="just" eaLnBrk="1" hangingPunct="1">
              <a:lnSpc>
                <a:spcPct val="100000"/>
              </a:lnSpc>
              <a:spcBef>
                <a:spcPct val="0"/>
              </a:spcBef>
              <a:buFontTx/>
              <a:buNone/>
            </a:pPr>
            <a:r>
              <a:rPr lang="en-US" altLang="en-US" sz="2400">
                <a:latin typeface="Comic Sans MS" panose="030F0702030302020204" pitchFamily="66" charset="0"/>
              </a:rPr>
              <a:t>He found that (A+T) and (G+C) could be bonded together to form pairs with very similar shapes. On this basis, a model was built consistent with the Franklin’s symmetry and Chargaff’s results, and Watson &amp; Crick published in April 1953 in </a:t>
            </a:r>
            <a:r>
              <a:rPr lang="en-US" altLang="en-US" sz="2400" i="1">
                <a:latin typeface="Comic Sans MS" panose="030F0702030302020204" pitchFamily="66" charset="0"/>
              </a:rPr>
              <a:t>Nature</a:t>
            </a:r>
            <a:r>
              <a:rPr lang="en-US" altLang="en-US" sz="2400">
                <a:latin typeface="Comic Sans MS" panose="030F0702030302020204" pitchFamily="66" charset="0"/>
              </a:rPr>
              <a:t> accompanied by ones from the Wilkins and Franklin groups.</a:t>
            </a:r>
          </a:p>
          <a:p>
            <a:pPr algn="just" eaLnBrk="1" hangingPunct="1">
              <a:lnSpc>
                <a:spcPct val="100000"/>
              </a:lnSpc>
              <a:spcBef>
                <a:spcPct val="0"/>
              </a:spcBef>
              <a:buFontTx/>
              <a:buNone/>
            </a:pPr>
            <a:r>
              <a:rPr lang="en-US" altLang="en-US" sz="2400">
                <a:latin typeface="Comic Sans MS" panose="030F0702030302020204" pitchFamily="66" charset="0"/>
              </a:rPr>
              <a:t>Watson and Crick’s paper ends with the oft-quoted line “It has not escaped our notice that the specific pairing we have postulated immediately suggests a possible copying mechanism for the genetic material”.</a:t>
            </a:r>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F55C3B5-550A-134D-A6DC-5CB52D33CAEF}"/>
              </a:ext>
            </a:extLst>
          </p:cNvPr>
          <p:cNvSpPr>
            <a:spLocks noGrp="1" noChangeArrowheads="1"/>
          </p:cNvSpPr>
          <p:nvPr>
            <p:ph type="title" idx="4294967295"/>
          </p:nvPr>
        </p:nvSpPr>
        <p:spPr>
          <a:xfrm>
            <a:off x="1903413" y="152400"/>
            <a:ext cx="8001000" cy="1143000"/>
          </a:xfrm>
        </p:spPr>
        <p:txBody>
          <a:bodyPr rtlCol="0">
            <a:normAutofit fontScale="90000"/>
          </a:bodyPr>
          <a:lstStyle/>
          <a:p>
            <a:pPr eaLnBrk="1" fontAlgn="auto" hangingPunct="1">
              <a:spcAft>
                <a:spcPts val="0"/>
              </a:spcAft>
              <a:defRPr/>
            </a:pPr>
            <a:r>
              <a:rPr lang="en-US" altLang="en-US" sz="4000" dirty="0"/>
              <a:t>       </a:t>
            </a:r>
            <a:r>
              <a:rPr lang="en-US" altLang="en-US" sz="4000" dirty="0">
                <a:latin typeface="Comic Sans MS" panose="030F0702030302020204" pitchFamily="66" charset="0"/>
              </a:rPr>
              <a:t>Watson and Crick with their           </a:t>
            </a:r>
            <a:br>
              <a:rPr lang="en-US" altLang="en-US" sz="4000" dirty="0">
                <a:latin typeface="Comic Sans MS" panose="030F0702030302020204" pitchFamily="66" charset="0"/>
              </a:rPr>
            </a:br>
            <a:r>
              <a:rPr lang="en-US" altLang="en-US" sz="4000" dirty="0">
                <a:latin typeface="Comic Sans MS" panose="030F0702030302020204" pitchFamily="66" charset="0"/>
              </a:rPr>
              <a:t>     DNA model</a:t>
            </a:r>
          </a:p>
        </p:txBody>
      </p:sp>
      <p:pic>
        <p:nvPicPr>
          <p:cNvPr id="87042" name="Picture 3" descr="DNAhelix2">
            <a:extLst>
              <a:ext uri="{FF2B5EF4-FFF2-40B4-BE49-F238E27FC236}">
                <a16:creationId xmlns:a16="http://schemas.microsoft.com/office/drawing/2014/main" id="{1A7FB1FF-3422-1249-BE6F-D53B189EB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4" descr="watscric">
            <a:extLst>
              <a:ext uri="{FF2B5EF4-FFF2-40B4-BE49-F238E27FC236}">
                <a16:creationId xmlns:a16="http://schemas.microsoft.com/office/drawing/2014/main" id="{3395DDD5-F254-D44C-A339-2C167EFDF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00200"/>
            <a:ext cx="50498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5">
            <a:extLst>
              <a:ext uri="{FF2B5EF4-FFF2-40B4-BE49-F238E27FC236}">
                <a16:creationId xmlns:a16="http://schemas.microsoft.com/office/drawing/2014/main" id="{D6035E69-35DD-BA4A-8892-483D78BBBB25}"/>
              </a:ext>
            </a:extLst>
          </p:cNvPr>
          <p:cNvSpPr>
            <a:spLocks noChangeArrowheads="1"/>
          </p:cNvSpPr>
          <p:nvPr/>
        </p:nvSpPr>
        <p:spPr bwMode="auto">
          <a:xfrm>
            <a:off x="1905000" y="1295400"/>
            <a:ext cx="811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6270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270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270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270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270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270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270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270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270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i="1">
              <a:latin typeface="Comic Sans MS" panose="030F0702030302020204" pitchFamily="66" charset="0"/>
            </a:endParaRPr>
          </a:p>
          <a:p>
            <a:pPr eaLnBrk="1" hangingPunct="1">
              <a:lnSpc>
                <a:spcPct val="100000"/>
              </a:lnSpc>
              <a:spcBef>
                <a:spcPct val="0"/>
              </a:spcBef>
              <a:buFontTx/>
              <a:buNone/>
            </a:pPr>
            <a:r>
              <a:rPr lang="en-US" altLang="en-US" sz="2400" b="1" i="1">
                <a:latin typeface="Comic Sans MS" panose="030F0702030302020204" pitchFamily="66" charset="0"/>
              </a:rPr>
              <a:t>	</a:t>
            </a:r>
            <a:endParaRPr lang="en-US" altLang="en-US" sz="2400">
              <a:latin typeface="Comic Sans MS" panose="030F0702030302020204" pitchFamily="66" charset="0"/>
            </a:endParaRPr>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506E12C-6B57-9445-8DF1-CB6D8CD18061}"/>
              </a:ext>
            </a:extLst>
          </p:cNvPr>
          <p:cNvSpPr>
            <a:spLocks noGrp="1" noChangeArrowheads="1"/>
          </p:cNvSpPr>
          <p:nvPr>
            <p:ph type="title" idx="4294967295"/>
          </p:nvPr>
        </p:nvSpPr>
        <p:spPr>
          <a:xfrm>
            <a:off x="2058988" y="646113"/>
            <a:ext cx="7772400" cy="1143000"/>
          </a:xfrm>
        </p:spPr>
        <p:txBody>
          <a:bodyPr rtlCol="0">
            <a:normAutofit/>
          </a:bodyPr>
          <a:lstStyle/>
          <a:p>
            <a:pPr eaLnBrk="1" fontAlgn="auto" hangingPunct="1">
              <a:spcAft>
                <a:spcPts val="0"/>
              </a:spcAft>
              <a:defRPr/>
            </a:pPr>
            <a:r>
              <a:rPr lang="en-US" altLang="en-US" b="1" i="1" dirty="0">
                <a:effectLst>
                  <a:outerShdw blurRad="38100" dist="38100" dir="2700000" algn="tl">
                    <a:srgbClr val="FFFFFF"/>
                  </a:outerShdw>
                </a:effectLst>
                <a:latin typeface="Comic Sans MS" panose="030F0702030302020204" pitchFamily="66" charset="0"/>
              </a:rPr>
              <a:t>The Nobel Prize</a:t>
            </a:r>
          </a:p>
        </p:txBody>
      </p:sp>
      <p:pic>
        <p:nvPicPr>
          <p:cNvPr id="88066" name="Picture 3" descr="DNAhelix2">
            <a:extLst>
              <a:ext uri="{FF2B5EF4-FFF2-40B4-BE49-F238E27FC236}">
                <a16:creationId xmlns:a16="http://schemas.microsoft.com/office/drawing/2014/main" id="{7CE063AE-BE91-EE45-8E06-FAA3A878C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24765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4">
            <a:extLst>
              <a:ext uri="{FF2B5EF4-FFF2-40B4-BE49-F238E27FC236}">
                <a16:creationId xmlns:a16="http://schemas.microsoft.com/office/drawing/2014/main" id="{05804668-FCCF-2747-AEC7-96A8A44DA2DF}"/>
              </a:ext>
            </a:extLst>
          </p:cNvPr>
          <p:cNvSpPr txBox="1">
            <a:spLocks noChangeArrowheads="1"/>
          </p:cNvSpPr>
          <p:nvPr/>
        </p:nvSpPr>
        <p:spPr bwMode="auto">
          <a:xfrm>
            <a:off x="2819400" y="11049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91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191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191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191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191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Comic Sans MS" panose="030F0702030302020204" pitchFamily="66" charset="0"/>
              </a:rPr>
              <a:t>		</a:t>
            </a:r>
            <a:endParaRPr lang="en-US" altLang="en-US" sz="2000">
              <a:latin typeface="Comic Sans MS" panose="030F0702030302020204" pitchFamily="66" charset="0"/>
            </a:endParaRPr>
          </a:p>
        </p:txBody>
      </p:sp>
      <p:sp>
        <p:nvSpPr>
          <p:cNvPr id="88068" name="Rectangle 5">
            <a:extLst>
              <a:ext uri="{FF2B5EF4-FFF2-40B4-BE49-F238E27FC236}">
                <a16:creationId xmlns:a16="http://schemas.microsoft.com/office/drawing/2014/main" id="{16541A51-3E2C-AF41-AAD9-DD90EB27584F}"/>
              </a:ext>
            </a:extLst>
          </p:cNvPr>
          <p:cNvSpPr>
            <a:spLocks noChangeArrowheads="1"/>
          </p:cNvSpPr>
          <p:nvPr/>
        </p:nvSpPr>
        <p:spPr bwMode="auto">
          <a:xfrm>
            <a:off x="2362200" y="2103438"/>
            <a:ext cx="6400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a:latin typeface="Comic Sans MS" panose="030F0702030302020204" pitchFamily="66" charset="0"/>
              </a:rPr>
              <a:t>Crick, Watson and Wilkins won the Nobel Prize for medicine in 1962. Maurice Wilkins was at King's College, London and was an expert in X-ray photography. His colleague, Rosalind Franklin, did brilliant work developing the technique to photograph a single strand of DNA. She received little recognition for this at the time and died tragically of cancer in 1958,  so could not be recognized in the Nobel Award.</a:t>
            </a:r>
            <a:br>
              <a:rPr lang="en-US" altLang="en-US" sz="2400">
                <a:latin typeface="Comic Sans MS" panose="030F0702030302020204" pitchFamily="66" charset="0"/>
              </a:rPr>
            </a:br>
            <a:endParaRPr lang="en-US" altLang="en-US" sz="2400">
              <a:latin typeface="Comic Sans MS" panose="030F0702030302020204" pitchFamily="66" charset="0"/>
            </a:endParaRPr>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14B56-9B73-4B44-B5B6-B9F3186F2980}"/>
              </a:ext>
            </a:extLst>
          </p:cNvPr>
          <p:cNvSpPr txBox="1"/>
          <p:nvPr/>
        </p:nvSpPr>
        <p:spPr>
          <a:xfrm>
            <a:off x="389238" y="766465"/>
            <a:ext cx="6773562" cy="830997"/>
          </a:xfrm>
          <a:prstGeom prst="rect">
            <a:avLst/>
          </a:prstGeom>
          <a:noFill/>
        </p:spPr>
        <p:txBody>
          <a:bodyPr wrap="square" rtlCol="0">
            <a:spAutoFit/>
          </a:bodyPr>
          <a:lstStyle/>
          <a:p>
            <a:r>
              <a:rPr lang="tr-TR" dirty="0" err="1"/>
              <a:t>https</a:t>
            </a:r>
            <a:r>
              <a:rPr lang="tr-TR" dirty="0"/>
              <a:t>://</a:t>
            </a:r>
            <a:r>
              <a:rPr lang="tr-TR" dirty="0" err="1"/>
              <a:t>www.nature.com</a:t>
            </a:r>
            <a:r>
              <a:rPr lang="tr-TR" dirty="0"/>
              <a:t>/</a:t>
            </a:r>
            <a:r>
              <a:rPr lang="tr-TR" dirty="0" err="1"/>
              <a:t>scitable</a:t>
            </a:r>
            <a:r>
              <a:rPr lang="tr-TR" dirty="0"/>
              <a:t>/</a:t>
            </a:r>
            <a:r>
              <a:rPr lang="tr-TR" dirty="0" err="1"/>
              <a:t>topicpage</a:t>
            </a:r>
            <a:r>
              <a:rPr lang="tr-TR" dirty="0"/>
              <a:t>/discovery-of-dna-structure-and-function-watson-397/</a:t>
            </a:r>
          </a:p>
        </p:txBody>
      </p:sp>
      <p:sp>
        <p:nvSpPr>
          <p:cNvPr id="3" name="TextBox 2">
            <a:extLst>
              <a:ext uri="{FF2B5EF4-FFF2-40B4-BE49-F238E27FC236}">
                <a16:creationId xmlns:a16="http://schemas.microsoft.com/office/drawing/2014/main" id="{C78B5279-7C40-4149-8749-B30626BDD81A}"/>
              </a:ext>
            </a:extLst>
          </p:cNvPr>
          <p:cNvSpPr txBox="1"/>
          <p:nvPr/>
        </p:nvSpPr>
        <p:spPr>
          <a:xfrm>
            <a:off x="381000" y="304800"/>
            <a:ext cx="2089033" cy="461665"/>
          </a:xfrm>
          <a:prstGeom prst="rect">
            <a:avLst/>
          </a:prstGeom>
          <a:noFill/>
        </p:spPr>
        <p:txBody>
          <a:bodyPr wrap="none" rtlCol="0">
            <a:spAutoFit/>
          </a:bodyPr>
          <a:lstStyle/>
          <a:p>
            <a:r>
              <a:rPr lang="tr-TR" dirty="0" err="1"/>
              <a:t>Further</a:t>
            </a:r>
            <a:r>
              <a:rPr lang="tr-TR" dirty="0"/>
              <a:t> </a:t>
            </a:r>
            <a:r>
              <a:rPr lang="tr-TR" dirty="0" err="1"/>
              <a:t>reading</a:t>
            </a:r>
            <a:endParaRPr lang="tr-TR" dirty="0"/>
          </a:p>
        </p:txBody>
      </p:sp>
      <p:pic>
        <p:nvPicPr>
          <p:cNvPr id="6" name="Picture 5">
            <a:extLst>
              <a:ext uri="{FF2B5EF4-FFF2-40B4-BE49-F238E27FC236}">
                <a16:creationId xmlns:a16="http://schemas.microsoft.com/office/drawing/2014/main" id="{BAD6AEF8-38ED-504E-8263-30CDD5BBE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67627"/>
            <a:ext cx="4114800" cy="5623324"/>
          </a:xfrm>
          <a:prstGeom prst="rect">
            <a:avLst/>
          </a:prstGeom>
        </p:spPr>
      </p:pic>
      <p:pic>
        <p:nvPicPr>
          <p:cNvPr id="7" name="Picture 6" descr="Text&#10;&#10;Description automatically generated">
            <a:extLst>
              <a:ext uri="{FF2B5EF4-FFF2-40B4-BE49-F238E27FC236}">
                <a16:creationId xmlns:a16="http://schemas.microsoft.com/office/drawing/2014/main" id="{73BCD358-A580-E041-8D78-17FA2BB45750}"/>
              </a:ext>
            </a:extLst>
          </p:cNvPr>
          <p:cNvPicPr>
            <a:picLocks noChangeAspect="1"/>
          </p:cNvPicPr>
          <p:nvPr/>
        </p:nvPicPr>
        <p:blipFill rotWithShape="1">
          <a:blip r:embed="rId3">
            <a:extLst>
              <a:ext uri="{28A0092B-C50C-407E-A947-70E740481C1C}">
                <a14:useLocalDpi xmlns:a14="http://schemas.microsoft.com/office/drawing/2010/main" val="0"/>
              </a:ext>
            </a:extLst>
          </a:blip>
          <a:srcRect l="24256" t="12223" r="22350" b="6667"/>
          <a:stretch/>
        </p:blipFill>
        <p:spPr>
          <a:xfrm>
            <a:off x="4876800" y="1752600"/>
            <a:ext cx="3916471" cy="5105400"/>
          </a:xfrm>
          <a:prstGeom prst="rect">
            <a:avLst/>
          </a:prstGeom>
        </p:spPr>
      </p:pic>
    </p:spTree>
    <p:extLst>
      <p:ext uri="{BB962C8B-B14F-4D97-AF65-F5344CB8AC3E}">
        <p14:creationId xmlns:p14="http://schemas.microsoft.com/office/powerpoint/2010/main" val="1254342559"/>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DNAhelix2">
            <a:extLst>
              <a:ext uri="{FF2B5EF4-FFF2-40B4-BE49-F238E27FC236}">
                <a16:creationId xmlns:a16="http://schemas.microsoft.com/office/drawing/2014/main" id="{B974513E-D6A7-5246-8FE5-AC54E5780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286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DA274A35-4FA6-D94A-A149-AA81565E84C8}"/>
              </a:ext>
            </a:extLst>
          </p:cNvPr>
          <p:cNvSpPr>
            <a:spLocks noGrp="1" noChangeArrowheads="1"/>
          </p:cNvSpPr>
          <p:nvPr>
            <p:ph type="title" idx="4294967295"/>
          </p:nvPr>
        </p:nvSpPr>
        <p:spPr>
          <a:xfrm>
            <a:off x="4953000" y="228600"/>
            <a:ext cx="4191000" cy="914400"/>
          </a:xfrm>
        </p:spPr>
        <p:txBody>
          <a:bodyPr rtlCol="0">
            <a:normAutofit/>
          </a:bodyPr>
          <a:lstStyle/>
          <a:p>
            <a:pPr eaLnBrk="1" fontAlgn="auto" hangingPunct="1">
              <a:spcAft>
                <a:spcPts val="0"/>
              </a:spcAft>
              <a:defRPr/>
            </a:pPr>
            <a:r>
              <a:rPr lang="en-US" altLang="en-US" b="1" i="1">
                <a:effectLst>
                  <a:outerShdw blurRad="38100" dist="38100" dir="2700000" algn="tl">
                    <a:srgbClr val="FFFFFF"/>
                  </a:outerShdw>
                </a:effectLst>
                <a:latin typeface="Comic Sans MS" panose="030F0702030302020204" pitchFamily="66" charset="0"/>
              </a:rPr>
              <a:t>History</a:t>
            </a:r>
          </a:p>
        </p:txBody>
      </p:sp>
      <p:sp>
        <p:nvSpPr>
          <p:cNvPr id="35843" name="Rectangle 4">
            <a:extLst>
              <a:ext uri="{FF2B5EF4-FFF2-40B4-BE49-F238E27FC236}">
                <a16:creationId xmlns:a16="http://schemas.microsoft.com/office/drawing/2014/main" id="{04856C42-0CC9-BF4E-A52D-866769BB0921}"/>
              </a:ext>
            </a:extLst>
          </p:cNvPr>
          <p:cNvSpPr>
            <a:spLocks noChangeArrowheads="1"/>
          </p:cNvSpPr>
          <p:nvPr/>
        </p:nvSpPr>
        <p:spPr bwMode="auto">
          <a:xfrm>
            <a:off x="2133600" y="1501547"/>
            <a:ext cx="4191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500" dirty="0">
                <a:latin typeface="Comic Sans MS" panose="030F0702030302020204" pitchFamily="66" charset="0"/>
              </a:rPr>
              <a:t>   Charles Darwin</a:t>
            </a:r>
          </a:p>
          <a:p>
            <a:pPr algn="just" eaLnBrk="1" hangingPunct="1">
              <a:lnSpc>
                <a:spcPct val="100000"/>
              </a:lnSpc>
              <a:spcBef>
                <a:spcPct val="0"/>
              </a:spcBef>
              <a:buFontTx/>
              <a:buNone/>
            </a:pPr>
            <a:r>
              <a:rPr lang="en-US" altLang="en-US" sz="2500" dirty="0">
                <a:latin typeface="Comic Sans MS" panose="030F0702030302020204" pitchFamily="66" charset="0"/>
              </a:rPr>
              <a:t>   In 1859 he published ‘The Origin of Species‘ which expressed that living things appear to be  designed but may be the result of </a:t>
            </a:r>
            <a:r>
              <a:rPr lang="en-US" altLang="en-US" sz="2500" b="1" dirty="0">
                <a:latin typeface="Comic Sans MS" panose="030F0702030302020204" pitchFamily="66" charset="0"/>
              </a:rPr>
              <a:t>natural selection</a:t>
            </a:r>
            <a:r>
              <a:rPr lang="en-US" altLang="en-US" sz="2500" dirty="0">
                <a:latin typeface="Comic Sans MS" panose="030F0702030302020204" pitchFamily="66" charset="0"/>
              </a:rPr>
              <a:t>.</a:t>
            </a:r>
          </a:p>
          <a:p>
            <a:pPr algn="just" eaLnBrk="1" hangingPunct="1">
              <a:lnSpc>
                <a:spcPct val="100000"/>
              </a:lnSpc>
              <a:spcBef>
                <a:spcPct val="0"/>
              </a:spcBef>
              <a:buFontTx/>
              <a:buNone/>
            </a:pPr>
            <a:r>
              <a:rPr lang="en-US" altLang="en-US" sz="2500" dirty="0">
                <a:latin typeface="Comic Sans MS" panose="030F0702030302020204" pitchFamily="66" charset="0"/>
              </a:rPr>
              <a:t>   Darwin showed that living creatures evolve over several generations through a series of </a:t>
            </a:r>
            <a:r>
              <a:rPr lang="en-US" altLang="en-US" sz="2500" b="1" dirty="0">
                <a:latin typeface="Comic Sans MS" panose="030F0702030302020204" pitchFamily="66" charset="0"/>
              </a:rPr>
              <a:t>small changes. </a:t>
            </a:r>
          </a:p>
        </p:txBody>
      </p:sp>
      <p:pic>
        <p:nvPicPr>
          <p:cNvPr id="35844" name="Picture 5" descr="dna_1_darwin">
            <a:extLst>
              <a:ext uri="{FF2B5EF4-FFF2-40B4-BE49-F238E27FC236}">
                <a16:creationId xmlns:a16="http://schemas.microsoft.com/office/drawing/2014/main" id="{0924A9BD-9D73-2941-8EA9-9DC966190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1314450"/>
            <a:ext cx="22860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DNAhelix2">
            <a:extLst>
              <a:ext uri="{FF2B5EF4-FFF2-40B4-BE49-F238E27FC236}">
                <a16:creationId xmlns:a16="http://schemas.microsoft.com/office/drawing/2014/main" id="{D5CDE48F-8E9D-944E-84B7-E5CC32CDC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
            <a:ext cx="18288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4BE19276-F5E1-0142-9775-F43838F638F3}"/>
              </a:ext>
            </a:extLst>
          </p:cNvPr>
          <p:cNvSpPr>
            <a:spLocks noGrp="1" noChangeArrowheads="1"/>
          </p:cNvSpPr>
          <p:nvPr>
            <p:ph type="title" idx="4294967295"/>
          </p:nvPr>
        </p:nvSpPr>
        <p:spPr>
          <a:xfrm>
            <a:off x="6400800" y="152400"/>
            <a:ext cx="2743200" cy="914400"/>
          </a:xfrm>
        </p:spPr>
        <p:txBody>
          <a:bodyPr rtlCol="0">
            <a:normAutofit/>
          </a:bodyPr>
          <a:lstStyle/>
          <a:p>
            <a:pPr eaLnBrk="1" fontAlgn="auto" hangingPunct="1">
              <a:spcAft>
                <a:spcPts val="0"/>
              </a:spcAft>
              <a:defRPr/>
            </a:pPr>
            <a:r>
              <a:rPr lang="en-US" altLang="en-US" b="1" i="1" dirty="0">
                <a:effectLst>
                  <a:outerShdw blurRad="38100" dist="38100" dir="2700000" algn="tl">
                    <a:srgbClr val="FFFFFF"/>
                  </a:outerShdw>
                </a:effectLst>
                <a:latin typeface="Comic Sans MS" panose="030F0702030302020204" pitchFamily="66" charset="0"/>
              </a:rPr>
              <a:t>History</a:t>
            </a:r>
          </a:p>
        </p:txBody>
      </p:sp>
      <p:sp>
        <p:nvSpPr>
          <p:cNvPr id="36867" name="Rectangle 4">
            <a:extLst>
              <a:ext uri="{FF2B5EF4-FFF2-40B4-BE49-F238E27FC236}">
                <a16:creationId xmlns:a16="http://schemas.microsoft.com/office/drawing/2014/main" id="{DDF87EE3-F694-CC43-8B8B-CE62F597149A}"/>
              </a:ext>
            </a:extLst>
          </p:cNvPr>
          <p:cNvSpPr>
            <a:spLocks noChangeArrowheads="1"/>
          </p:cNvSpPr>
          <p:nvPr/>
        </p:nvSpPr>
        <p:spPr bwMode="auto">
          <a:xfrm>
            <a:off x="1952625" y="537115"/>
            <a:ext cx="4552950" cy="586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en-US" sz="2500" dirty="0">
                <a:latin typeface="Comic Sans MS" panose="030F0702030302020204" pitchFamily="66" charset="0"/>
              </a:rPr>
              <a:t>In the 1860s Darwin's ideas were finally supported when basic concepts of hereditary by Gregor Mendel. </a:t>
            </a:r>
          </a:p>
          <a:p>
            <a:pPr eaLnBrk="1" hangingPunct="1">
              <a:lnSpc>
                <a:spcPct val="100000"/>
              </a:lnSpc>
              <a:spcBef>
                <a:spcPct val="0"/>
              </a:spcBef>
            </a:pPr>
            <a:r>
              <a:rPr lang="en-US" altLang="en-US" sz="2500" dirty="0">
                <a:latin typeface="Comic Sans MS" panose="030F0702030302020204" pitchFamily="66" charset="0"/>
              </a:rPr>
              <a:t>‘</a:t>
            </a:r>
            <a:r>
              <a:rPr lang="en-US" altLang="en-US" sz="2500" b="1" dirty="0">
                <a:latin typeface="Comic Sans MS" panose="030F0702030302020204" pitchFamily="66" charset="0"/>
              </a:rPr>
              <a:t>Factors</a:t>
            </a:r>
            <a:r>
              <a:rPr lang="en-US" altLang="en-US" sz="2500" dirty="0">
                <a:latin typeface="Comic Sans MS" panose="030F0702030302020204" pitchFamily="66" charset="0"/>
              </a:rPr>
              <a:t>’ determine the characteristics a living thing will express. </a:t>
            </a:r>
          </a:p>
          <a:p>
            <a:pPr eaLnBrk="1" hangingPunct="1">
              <a:lnSpc>
                <a:spcPct val="100000"/>
              </a:lnSpc>
              <a:spcBef>
                <a:spcPct val="0"/>
              </a:spcBef>
            </a:pPr>
            <a:r>
              <a:rPr lang="en-US" altLang="en-US" sz="2500" dirty="0">
                <a:latin typeface="Comic Sans MS" panose="030F0702030302020204" pitchFamily="66" charset="0"/>
              </a:rPr>
              <a:t>The genes are passed to later generations, with a child taking genes from both parents.</a:t>
            </a:r>
          </a:p>
          <a:p>
            <a:pPr eaLnBrk="1" hangingPunct="1">
              <a:lnSpc>
                <a:spcPct val="100000"/>
              </a:lnSpc>
              <a:spcBef>
                <a:spcPct val="0"/>
              </a:spcBef>
            </a:pPr>
            <a:r>
              <a:rPr lang="en-US" altLang="en-US" sz="2500" dirty="0">
                <a:latin typeface="Comic Sans MS" panose="030F0702030302020204" pitchFamily="66" charset="0"/>
              </a:rPr>
              <a:t>The great mystery was </a:t>
            </a:r>
            <a:r>
              <a:rPr lang="en-US" altLang="en-US" sz="2500" b="1" dirty="0">
                <a:latin typeface="Comic Sans MS" panose="030F0702030302020204" pitchFamily="66" charset="0"/>
              </a:rPr>
              <a:t>where</a:t>
            </a:r>
            <a:r>
              <a:rPr lang="en-US" altLang="en-US" sz="2500" dirty="0">
                <a:latin typeface="Comic Sans MS" panose="030F0702030302020204" pitchFamily="66" charset="0"/>
              </a:rPr>
              <a:t> and </a:t>
            </a:r>
            <a:r>
              <a:rPr lang="en-US" altLang="en-US" sz="2500" b="1" dirty="0">
                <a:latin typeface="Comic Sans MS" panose="030F0702030302020204" pitchFamily="66" charset="0"/>
              </a:rPr>
              <a:t>how</a:t>
            </a:r>
            <a:r>
              <a:rPr lang="en-US" altLang="en-US" sz="2500" dirty="0">
                <a:latin typeface="Comic Sans MS" panose="030F0702030302020204" pitchFamily="66" charset="0"/>
              </a:rPr>
              <a:t> would this </a:t>
            </a:r>
            <a:r>
              <a:rPr lang="en-US" altLang="en-US" sz="2500" b="1" dirty="0">
                <a:latin typeface="Comic Sans MS" panose="030F0702030302020204" pitchFamily="66" charset="0"/>
              </a:rPr>
              <a:t>information be stored</a:t>
            </a:r>
            <a:r>
              <a:rPr lang="en-US" altLang="en-US" sz="2500" dirty="0">
                <a:latin typeface="Comic Sans MS" panose="030F0702030302020204" pitchFamily="66" charset="0"/>
              </a:rPr>
              <a:t>?</a:t>
            </a:r>
          </a:p>
        </p:txBody>
      </p:sp>
      <p:pic>
        <p:nvPicPr>
          <p:cNvPr id="36868" name="Picture 7" descr="mendel_gregor4xdrbrsm">
            <a:hlinkClick r:id="rId3"/>
            <a:extLst>
              <a:ext uri="{FF2B5EF4-FFF2-40B4-BE49-F238E27FC236}">
                <a16:creationId xmlns:a16="http://schemas.microsoft.com/office/drawing/2014/main" id="{C3B010F0-160A-6846-B7DE-2A87CA09B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100" y="1428750"/>
            <a:ext cx="20621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8">
            <a:extLst>
              <a:ext uri="{FF2B5EF4-FFF2-40B4-BE49-F238E27FC236}">
                <a16:creationId xmlns:a16="http://schemas.microsoft.com/office/drawing/2014/main" id="{022BBA8D-E9E5-584A-ABA3-BEFD9395D0D1}"/>
              </a:ext>
            </a:extLst>
          </p:cNvPr>
          <p:cNvSpPr txBox="1">
            <a:spLocks noChangeArrowheads="1"/>
          </p:cNvSpPr>
          <p:nvPr/>
        </p:nvSpPr>
        <p:spPr bwMode="auto">
          <a:xfrm>
            <a:off x="7089775" y="4314825"/>
            <a:ext cx="17399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latin typeface="Times New Roman" panose="02020603050405020304" pitchFamily="18" charset="0"/>
              </a:rPr>
              <a:t>1823-1884</a:t>
            </a:r>
          </a:p>
          <a:p>
            <a:pPr algn="ctr" eaLnBrk="1" hangingPunct="1">
              <a:lnSpc>
                <a:spcPct val="100000"/>
              </a:lnSpc>
              <a:spcBef>
                <a:spcPct val="0"/>
              </a:spcBef>
              <a:buFontTx/>
              <a:buNone/>
            </a:pPr>
            <a:endParaRPr lang="en-US" altLang="en-US" sz="800">
              <a:latin typeface="Times New Roman" panose="02020603050405020304" pitchFamily="18" charset="0"/>
            </a:endParaRPr>
          </a:p>
          <a:p>
            <a:pPr algn="ctr" eaLnBrk="1" hangingPunct="1">
              <a:lnSpc>
                <a:spcPct val="100000"/>
              </a:lnSpc>
              <a:spcBef>
                <a:spcPct val="0"/>
              </a:spcBef>
              <a:buFontTx/>
              <a:buNone/>
            </a:pPr>
            <a:r>
              <a:rPr lang="en-US" altLang="en-US">
                <a:latin typeface="Times New Roman" panose="02020603050405020304" pitchFamily="18" charset="0"/>
              </a:rPr>
              <a:t>Mendel</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B0601B7F-492C-6145-B9CB-AA0B06BC9273}"/>
              </a:ext>
            </a:extLst>
          </p:cNvPr>
          <p:cNvSpPr>
            <a:spLocks noGrp="1" noChangeArrowheads="1"/>
          </p:cNvSpPr>
          <p:nvPr>
            <p:ph type="body" sz="half" idx="1"/>
          </p:nvPr>
        </p:nvSpPr>
        <p:spPr>
          <a:xfrm>
            <a:off x="4267200" y="1447800"/>
            <a:ext cx="3352800" cy="1143000"/>
          </a:xfrm>
        </p:spPr>
        <p:txBody>
          <a:bodyPr/>
          <a:lstStyle/>
          <a:p>
            <a:pPr eaLnBrk="1" hangingPunct="1">
              <a:buFontTx/>
              <a:buNone/>
            </a:pPr>
            <a:r>
              <a:rPr lang="en-US" altLang="en-US"/>
              <a:t>Friedrich </a:t>
            </a:r>
            <a:r>
              <a:rPr lang="en-US" altLang="en-US">
                <a:solidFill>
                  <a:srgbClr val="FF0000"/>
                </a:solidFill>
              </a:rPr>
              <a:t>Miescher</a:t>
            </a:r>
            <a:r>
              <a:rPr lang="en-US" altLang="en-US"/>
              <a:t>  Swiss physician</a:t>
            </a:r>
          </a:p>
        </p:txBody>
      </p:sp>
      <p:pic>
        <p:nvPicPr>
          <p:cNvPr id="37890" name="Picture 5" descr="miescher">
            <a:extLst>
              <a:ext uri="{FF2B5EF4-FFF2-40B4-BE49-F238E27FC236}">
                <a16:creationId xmlns:a16="http://schemas.microsoft.com/office/drawing/2014/main" id="{2929E722-7ADD-2848-9CFF-C89496B6A42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304800"/>
            <a:ext cx="2236788" cy="2819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1" name="Text Box 6">
            <a:extLst>
              <a:ext uri="{FF2B5EF4-FFF2-40B4-BE49-F238E27FC236}">
                <a16:creationId xmlns:a16="http://schemas.microsoft.com/office/drawing/2014/main" id="{D4625091-07BF-D94E-BDD6-024A14079C18}"/>
              </a:ext>
            </a:extLst>
          </p:cNvPr>
          <p:cNvSpPr txBox="1">
            <a:spLocks noChangeArrowheads="1"/>
          </p:cNvSpPr>
          <p:nvPr/>
        </p:nvSpPr>
        <p:spPr bwMode="auto">
          <a:xfrm>
            <a:off x="457200" y="2971800"/>
            <a:ext cx="20574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20000"/>
              </a:spcBef>
              <a:buFontTx/>
              <a:buNone/>
            </a:pPr>
            <a:endParaRPr lang="en-US" altLang="en-US" sz="600">
              <a:latin typeface="Times New Roman" panose="02020603050405020304" pitchFamily="18" charset="0"/>
            </a:endParaRPr>
          </a:p>
          <a:p>
            <a:pPr algn="ctr" eaLnBrk="1" hangingPunct="1">
              <a:spcBef>
                <a:spcPct val="20000"/>
              </a:spcBef>
              <a:buFontTx/>
              <a:buNone/>
            </a:pPr>
            <a:r>
              <a:rPr lang="en-US" altLang="en-US">
                <a:latin typeface="Times New Roman" panose="02020603050405020304" pitchFamily="18" charset="0"/>
              </a:rPr>
              <a:t>1844-1895 </a:t>
            </a:r>
          </a:p>
          <a:p>
            <a:pPr algn="ctr" eaLnBrk="1" hangingPunct="1">
              <a:lnSpc>
                <a:spcPct val="100000"/>
              </a:lnSpc>
              <a:spcBef>
                <a:spcPct val="0"/>
              </a:spcBef>
              <a:buFontTx/>
              <a:buNone/>
            </a:pPr>
            <a:endParaRPr lang="en-US" altLang="en-US" sz="2400">
              <a:latin typeface="Times New Roman" panose="02020603050405020304" pitchFamily="18" charset="0"/>
            </a:endParaRPr>
          </a:p>
        </p:txBody>
      </p:sp>
      <p:sp>
        <p:nvSpPr>
          <p:cNvPr id="37892" name="Text Box 7">
            <a:extLst>
              <a:ext uri="{FF2B5EF4-FFF2-40B4-BE49-F238E27FC236}">
                <a16:creationId xmlns:a16="http://schemas.microsoft.com/office/drawing/2014/main" id="{C10244DA-FAD1-ED46-B312-44A5819104C9}"/>
              </a:ext>
            </a:extLst>
          </p:cNvPr>
          <p:cNvSpPr txBox="1">
            <a:spLocks noChangeArrowheads="1"/>
          </p:cNvSpPr>
          <p:nvPr/>
        </p:nvSpPr>
        <p:spPr bwMode="auto">
          <a:xfrm>
            <a:off x="2743200" y="3429000"/>
            <a:ext cx="6019800"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i="1" dirty="0">
                <a:latin typeface="Comic Sans MS" panose="030F0702030302020204" pitchFamily="66" charset="0"/>
              </a:rPr>
              <a:t>Search for genetic material:</a:t>
            </a:r>
          </a:p>
          <a:p>
            <a:pPr eaLnBrk="1" hangingPunct="1">
              <a:lnSpc>
                <a:spcPct val="100000"/>
              </a:lnSpc>
              <a:spcBef>
                <a:spcPct val="0"/>
              </a:spcBef>
              <a:buNone/>
            </a:pPr>
            <a:r>
              <a:rPr lang="en-US" altLang="en-US" sz="2400" dirty="0">
                <a:solidFill>
                  <a:prstClr val="black"/>
                </a:solidFill>
                <a:latin typeface="Comic Sans MS" panose="030F0702030302020204" pitchFamily="66" charset="0"/>
              </a:rPr>
              <a:t>His nuclei came from pus!</a:t>
            </a:r>
          </a:p>
          <a:p>
            <a:pPr eaLnBrk="1" hangingPunct="1">
              <a:lnSpc>
                <a:spcPct val="100000"/>
              </a:lnSpc>
              <a:spcBef>
                <a:spcPct val="0"/>
              </a:spcBef>
              <a:buNone/>
            </a:pPr>
            <a:endParaRPr lang="en-US" altLang="en-US" sz="1000" b="1" i="1" dirty="0">
              <a:latin typeface="Comic Sans MS" panose="030F0702030302020204" pitchFamily="66" charset="0"/>
            </a:endParaRPr>
          </a:p>
          <a:p>
            <a:pPr algn="just" eaLnBrk="1" hangingPunct="1">
              <a:lnSpc>
                <a:spcPct val="100000"/>
              </a:lnSpc>
              <a:spcBef>
                <a:spcPct val="0"/>
              </a:spcBef>
              <a:buFontTx/>
              <a:buNone/>
            </a:pPr>
            <a:r>
              <a:rPr lang="en-US" altLang="en-US" sz="2400" dirty="0">
                <a:latin typeface="Comic Sans MS" panose="030F0702030302020204" pitchFamily="66" charset="0"/>
              </a:rPr>
              <a:t>   In 1870, a German scientist named Friedrich Miescher had isolated the chemicals found in the </a:t>
            </a:r>
            <a:r>
              <a:rPr lang="en-US" altLang="en-US" sz="2400" b="1" dirty="0">
                <a:latin typeface="Comic Sans MS" panose="030F0702030302020204" pitchFamily="66" charset="0"/>
              </a:rPr>
              <a:t>nucleus</a:t>
            </a:r>
            <a:r>
              <a:rPr lang="en-US" altLang="en-US" sz="2400" dirty="0">
                <a:latin typeface="Comic Sans MS" panose="030F0702030302020204" pitchFamily="66" charset="0"/>
              </a:rPr>
              <a:t>. </a:t>
            </a:r>
          </a:p>
          <a:p>
            <a:pPr algn="just" eaLnBrk="1" hangingPunct="1">
              <a:lnSpc>
                <a:spcPct val="100000"/>
              </a:lnSpc>
              <a:spcBef>
                <a:spcPct val="0"/>
              </a:spcBef>
              <a:buFontTx/>
              <a:buNone/>
            </a:pPr>
            <a:r>
              <a:rPr lang="en-US" altLang="en-US" sz="2400" dirty="0">
                <a:latin typeface="Comic Sans MS" panose="030F0702030302020204" pitchFamily="66" charset="0"/>
              </a:rPr>
              <a:t>These consist </a:t>
            </a:r>
            <a:r>
              <a:rPr lang="en-US" altLang="en-US" sz="2400" u="sng" dirty="0">
                <a:latin typeface="Comic Sans MS" panose="030F0702030302020204" pitchFamily="66" charset="0"/>
              </a:rPr>
              <a:t>proteins</a:t>
            </a:r>
            <a:r>
              <a:rPr lang="en-US" altLang="en-US" sz="2400" dirty="0">
                <a:latin typeface="Comic Sans MS" panose="030F0702030302020204" pitchFamily="66" charset="0"/>
              </a:rPr>
              <a:t> and </a:t>
            </a:r>
            <a:r>
              <a:rPr lang="en-US" altLang="en-US" sz="2400" u="sng" dirty="0">
                <a:latin typeface="Comic Sans MS" panose="030F0702030302020204" pitchFamily="66" charset="0"/>
              </a:rPr>
              <a:t>nucleic</a:t>
            </a:r>
            <a:r>
              <a:rPr lang="en-US" altLang="en-US" sz="2400" dirty="0">
                <a:latin typeface="Comic Sans MS" panose="030F0702030302020204" pitchFamily="66" charset="0"/>
              </a:rPr>
              <a:t> </a:t>
            </a:r>
            <a:r>
              <a:rPr lang="en-US" altLang="en-US" sz="2400" u="sng" dirty="0">
                <a:latin typeface="Comic Sans MS" panose="030F0702030302020204" pitchFamily="66" charset="0"/>
              </a:rPr>
              <a:t>acids</a:t>
            </a:r>
            <a:r>
              <a:rPr lang="en-US" altLang="en-US" sz="2400" dirty="0">
                <a:latin typeface="Comic Sans MS" panose="030F0702030302020204" pitchFamily="66" charset="0"/>
              </a:rPr>
              <a:t>. </a:t>
            </a:r>
          </a:p>
          <a:p>
            <a:pPr algn="just" eaLnBrk="1" hangingPunct="1">
              <a:lnSpc>
                <a:spcPct val="100000"/>
              </a:lnSpc>
              <a:spcBef>
                <a:spcPct val="0"/>
              </a:spcBef>
              <a:buFontTx/>
              <a:buNone/>
            </a:pPr>
            <a:r>
              <a:rPr lang="en-US" altLang="en-US" sz="2400" dirty="0">
                <a:latin typeface="Comic Sans MS" panose="030F0702030302020204" pitchFamily="66" charset="0"/>
              </a:rPr>
              <a:t>   </a:t>
            </a:r>
          </a:p>
          <a:p>
            <a:pPr eaLnBrk="1" hangingPunct="1">
              <a:lnSpc>
                <a:spcPct val="100000"/>
              </a:lnSpc>
              <a:spcBef>
                <a:spcPct val="0"/>
              </a:spcBef>
              <a:buFontTx/>
              <a:buNone/>
            </a:pPr>
            <a:endParaRPr lang="en-US" altLang="en-US" sz="2400" dirty="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DNAhelix2">
            <a:extLst>
              <a:ext uri="{FF2B5EF4-FFF2-40B4-BE49-F238E27FC236}">
                <a16:creationId xmlns:a16="http://schemas.microsoft.com/office/drawing/2014/main" id="{256CFFEA-B5D1-7241-81B3-471B397C7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a:extLst>
              <a:ext uri="{FF2B5EF4-FFF2-40B4-BE49-F238E27FC236}">
                <a16:creationId xmlns:a16="http://schemas.microsoft.com/office/drawing/2014/main" id="{A1FBF630-ED5C-8A41-B07C-76B8714B070D}"/>
              </a:ext>
            </a:extLst>
          </p:cNvPr>
          <p:cNvSpPr>
            <a:spLocks noGrp="1" noChangeArrowheads="1"/>
          </p:cNvSpPr>
          <p:nvPr>
            <p:ph type="title" idx="4294967295"/>
          </p:nvPr>
        </p:nvSpPr>
        <p:spPr>
          <a:xfrm>
            <a:off x="4953000" y="609600"/>
            <a:ext cx="4191000" cy="914400"/>
          </a:xfrm>
        </p:spPr>
        <p:txBody>
          <a:bodyPr rtlCol="0">
            <a:normAutofit/>
          </a:bodyPr>
          <a:lstStyle/>
          <a:p>
            <a:pPr eaLnBrk="1" fontAlgn="auto" hangingPunct="1">
              <a:spcAft>
                <a:spcPts val="0"/>
              </a:spcAft>
              <a:defRPr/>
            </a:pPr>
            <a:r>
              <a:rPr lang="en-US" altLang="en-US" b="1" i="1">
                <a:effectLst>
                  <a:outerShdw blurRad="38100" dist="38100" dir="2700000" algn="tl">
                    <a:srgbClr val="FFFFFF"/>
                  </a:outerShdw>
                </a:effectLst>
                <a:latin typeface="Comic Sans MS" panose="030F0702030302020204" pitchFamily="66" charset="0"/>
              </a:rPr>
              <a:t>History</a:t>
            </a:r>
          </a:p>
        </p:txBody>
      </p:sp>
      <p:sp>
        <p:nvSpPr>
          <p:cNvPr id="39939" name="Rectangle 4">
            <a:extLst>
              <a:ext uri="{FF2B5EF4-FFF2-40B4-BE49-F238E27FC236}">
                <a16:creationId xmlns:a16="http://schemas.microsoft.com/office/drawing/2014/main" id="{9D08370F-93D5-2040-921F-8EF743B2785D}"/>
              </a:ext>
            </a:extLst>
          </p:cNvPr>
          <p:cNvSpPr>
            <a:spLocks noChangeArrowheads="1"/>
          </p:cNvSpPr>
          <p:nvPr/>
        </p:nvSpPr>
        <p:spPr bwMode="auto">
          <a:xfrm>
            <a:off x="2209800" y="1694408"/>
            <a:ext cx="6324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dirty="0">
                <a:latin typeface="Comic Sans MS" panose="030F0702030302020204" pitchFamily="66" charset="0"/>
              </a:rPr>
              <a:t>   While Miescher found these nucleic acids interesting and spent a great deal of time studying their chemical composition, he wasn’t alone in believing that </a:t>
            </a:r>
            <a:r>
              <a:rPr lang="en-US" altLang="en-US" sz="2400" b="1" dirty="0">
                <a:latin typeface="Comic Sans MS" panose="030F0702030302020204" pitchFamily="66" charset="0"/>
              </a:rPr>
              <a:t>proteins were </a:t>
            </a:r>
            <a:r>
              <a:rPr lang="en-US" altLang="en-US" sz="2400" b="1" u="sng" dirty="0">
                <a:latin typeface="Comic Sans MS" panose="030F0702030302020204" pitchFamily="66" charset="0"/>
              </a:rPr>
              <a:t>more</a:t>
            </a:r>
            <a:r>
              <a:rPr lang="en-US" altLang="en-US" sz="2400" b="1" dirty="0">
                <a:latin typeface="Comic Sans MS" panose="030F0702030302020204" pitchFamily="66" charset="0"/>
              </a:rPr>
              <a:t> likely to be the chemicals involved in inheritance, because of their immense variability. </a:t>
            </a:r>
          </a:p>
          <a:p>
            <a:pPr algn="just" eaLnBrk="1" hangingPunct="1">
              <a:lnSpc>
                <a:spcPct val="100000"/>
              </a:lnSpc>
              <a:spcBef>
                <a:spcPct val="0"/>
              </a:spcBef>
              <a:buFontTx/>
              <a:buNone/>
            </a:pPr>
            <a:r>
              <a:rPr lang="en-US" altLang="en-US" sz="2400">
                <a:latin typeface="Comic Sans MS" panose="030F0702030302020204" pitchFamily="66" charset="0"/>
              </a:rPr>
              <a:t>   Proteins were made up of </a:t>
            </a:r>
            <a:r>
              <a:rPr lang="en-US" altLang="en-US" sz="2400" u="sng">
                <a:latin typeface="Comic Sans MS" panose="030F0702030302020204" pitchFamily="66" charset="0"/>
              </a:rPr>
              <a:t>20</a:t>
            </a:r>
            <a:r>
              <a:rPr lang="en-US" altLang="en-US" sz="2400">
                <a:latin typeface="Comic Sans MS" panose="030F0702030302020204" pitchFamily="66" charset="0"/>
              </a:rPr>
              <a:t> different building blocks (amino acids), </a:t>
            </a:r>
          </a:p>
          <a:p>
            <a:pPr algn="just" eaLnBrk="1" hangingPunct="1">
              <a:lnSpc>
                <a:spcPct val="100000"/>
              </a:lnSpc>
              <a:spcBef>
                <a:spcPct val="0"/>
              </a:spcBef>
              <a:buFontTx/>
              <a:buNone/>
            </a:pPr>
            <a:r>
              <a:rPr lang="en-US" altLang="en-US" sz="2400">
                <a:latin typeface="Comic Sans MS" panose="030F0702030302020204" pitchFamily="66" charset="0"/>
              </a:rPr>
              <a:t>as opposed to the mere </a:t>
            </a:r>
            <a:r>
              <a:rPr lang="en-US" altLang="en-US" sz="2400" u="sng">
                <a:latin typeface="Comic Sans MS" panose="030F0702030302020204" pitchFamily="66" charset="0"/>
              </a:rPr>
              <a:t>4</a:t>
            </a:r>
            <a:r>
              <a:rPr lang="en-US" altLang="en-US" sz="2400">
                <a:latin typeface="Comic Sans MS" panose="030F0702030302020204" pitchFamily="66" charset="0"/>
              </a:rPr>
              <a:t> building blocks of nucleic acids.</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BE3B287D-F115-E74C-91FC-D8F9C991D62F}"/>
              </a:ext>
            </a:extLst>
          </p:cNvPr>
          <p:cNvSpPr>
            <a:spLocks noChangeArrowheads="1"/>
          </p:cNvSpPr>
          <p:nvPr/>
        </p:nvSpPr>
        <p:spPr bwMode="auto">
          <a:xfrm>
            <a:off x="381000" y="304800"/>
            <a:ext cx="8305800"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b="1">
                <a:latin typeface="Arial Black" panose="020B0604020202020204" pitchFamily="34" charset="0"/>
              </a:rPr>
              <a:t>Discovery of a “Transforming Principle”</a:t>
            </a:r>
          </a:p>
          <a:p>
            <a:pPr eaLnBrk="1" hangingPunct="1">
              <a:spcBef>
                <a:spcPct val="50000"/>
              </a:spcBef>
            </a:pPr>
            <a:endParaRPr lang="en-US" altLang="en-US" sz="1000" b="1"/>
          </a:p>
          <a:p>
            <a:pPr eaLnBrk="1" hangingPunct="1">
              <a:spcBef>
                <a:spcPct val="50000"/>
              </a:spcBef>
            </a:pPr>
            <a:r>
              <a:rPr lang="en-US" altLang="en-US" sz="2800" b="1"/>
              <a:t>Frederick Griffith, in 1928</a:t>
            </a:r>
          </a:p>
          <a:p>
            <a:pPr eaLnBrk="1" hangingPunct="1">
              <a:spcBef>
                <a:spcPct val="50000"/>
              </a:spcBef>
            </a:pPr>
            <a:r>
              <a:rPr lang="en-US" altLang="en-US"/>
              <a:t>	- Pneumonia (</a:t>
            </a:r>
            <a:r>
              <a:rPr lang="en-US" altLang="en-US" i="1"/>
              <a:t>Diplococcus pneumoniae</a:t>
            </a:r>
            <a:r>
              <a:rPr lang="en-US" altLang="en-US"/>
              <a:t>) infects mice.  </a:t>
            </a:r>
          </a:p>
          <a:p>
            <a:pPr eaLnBrk="1" hangingPunct="1">
              <a:spcBef>
                <a:spcPct val="50000"/>
              </a:spcBef>
            </a:pPr>
            <a:r>
              <a:rPr lang="en-US" altLang="en-US"/>
              <a:t>	- Mice develop pneumonia and die.</a:t>
            </a:r>
          </a:p>
          <a:p>
            <a:pPr eaLnBrk="1" hangingPunct="1">
              <a:spcBef>
                <a:spcPct val="50000"/>
              </a:spcBef>
            </a:pPr>
            <a:r>
              <a:rPr lang="en-US" altLang="en-US" sz="2800" b="1"/>
              <a:t>   Two types of bacteria:</a:t>
            </a:r>
          </a:p>
          <a:p>
            <a:pPr eaLnBrk="1" hangingPunct="1">
              <a:spcBef>
                <a:spcPct val="50000"/>
              </a:spcBef>
            </a:pPr>
            <a:r>
              <a:rPr lang="en-US" altLang="en-US"/>
              <a:t>	- S bacteria smooth coat – pneumonia</a:t>
            </a:r>
          </a:p>
          <a:p>
            <a:pPr eaLnBrk="1" hangingPunct="1">
              <a:spcBef>
                <a:spcPct val="50000"/>
              </a:spcBef>
            </a:pPr>
            <a:r>
              <a:rPr lang="en-US" altLang="en-US"/>
              <a:t>      - R bacteria rough coat - no pneumonia </a:t>
            </a:r>
          </a:p>
          <a:p>
            <a:pPr eaLnBrk="1" hangingPunct="1">
              <a:spcBef>
                <a:spcPct val="50000"/>
              </a:spcBef>
            </a:pPr>
            <a:endParaRPr lang="en-US" altLang="en-US" sz="800"/>
          </a:p>
          <a:p>
            <a:pPr eaLnBrk="1" hangingPunct="1">
              <a:spcBef>
                <a:spcPct val="50000"/>
              </a:spcBef>
            </a:pPr>
            <a:r>
              <a:rPr lang="en-US" altLang="en-US" sz="2800" b="1"/>
              <a:t>Coat type is associated with virulence.</a:t>
            </a:r>
          </a:p>
        </p:txBody>
      </p:sp>
      <p:sp>
        <p:nvSpPr>
          <p:cNvPr id="40962" name="Rectangle 4">
            <a:extLst>
              <a:ext uri="{FF2B5EF4-FFF2-40B4-BE49-F238E27FC236}">
                <a16:creationId xmlns:a16="http://schemas.microsoft.com/office/drawing/2014/main" id="{A4B82028-2810-7B4E-8830-3EF23D1318E8}"/>
              </a:ext>
            </a:extLst>
          </p:cNvPr>
          <p:cNvSpPr>
            <a:spLocks noChangeArrowheads="1"/>
          </p:cNvSpPr>
          <p:nvPr/>
        </p:nvSpPr>
        <p:spPr bwMode="auto">
          <a:xfrm>
            <a:off x="6705600" y="3067050"/>
            <a:ext cx="2133600" cy="213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latin typeface="Times New Roman" panose="02020603050405020304" pitchFamily="18" charset="0"/>
              </a:rPr>
              <a:t> </a:t>
            </a:r>
          </a:p>
        </p:txBody>
      </p:sp>
      <p:pic>
        <p:nvPicPr>
          <p:cNvPr id="40963" name="Picture 6" descr="T044601A">
            <a:extLst>
              <a:ext uri="{FF2B5EF4-FFF2-40B4-BE49-F238E27FC236}">
                <a16:creationId xmlns:a16="http://schemas.microsoft.com/office/drawing/2014/main" id="{D715F8D2-8A01-874A-8133-CAABE1902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06705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7">
            <a:extLst>
              <a:ext uri="{FF2B5EF4-FFF2-40B4-BE49-F238E27FC236}">
                <a16:creationId xmlns:a16="http://schemas.microsoft.com/office/drawing/2014/main" id="{CF557907-0966-6044-B2FA-94BA56D2F7BB}"/>
              </a:ext>
            </a:extLst>
          </p:cNvPr>
          <p:cNvSpPr txBox="1">
            <a:spLocks noChangeArrowheads="1"/>
          </p:cNvSpPr>
          <p:nvPr/>
        </p:nvSpPr>
        <p:spPr bwMode="auto">
          <a:xfrm>
            <a:off x="6823075" y="5248275"/>
            <a:ext cx="19034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a:latin typeface="Times New Roman" panose="02020603050405020304" pitchFamily="18" charset="0"/>
              </a:rPr>
              <a:t>1881 - 1941</a:t>
            </a:r>
          </a:p>
        </p:txBody>
      </p:sp>
      <p:sp>
        <p:nvSpPr>
          <p:cNvPr id="5128" name="Text Box 8">
            <a:extLst>
              <a:ext uri="{FF2B5EF4-FFF2-40B4-BE49-F238E27FC236}">
                <a16:creationId xmlns:a16="http://schemas.microsoft.com/office/drawing/2014/main" id="{650D98E8-ED4D-544D-8B25-49933B44F379}"/>
              </a:ext>
            </a:extLst>
          </p:cNvPr>
          <p:cNvSpPr txBox="1">
            <a:spLocks noChangeArrowheads="1"/>
          </p:cNvSpPr>
          <p:nvPr/>
        </p:nvSpPr>
        <p:spPr bwMode="auto">
          <a:xfrm>
            <a:off x="3352800" y="5821363"/>
            <a:ext cx="5611813" cy="884237"/>
          </a:xfrm>
          <a:prstGeom prst="rect">
            <a:avLst/>
          </a:prstGeom>
          <a:noFill/>
          <a:ln>
            <a:noFill/>
          </a:ln>
          <a:effectLst/>
        </p:spPr>
        <p:txBody>
          <a:bodyPr wrap="none">
            <a:spAutoFit/>
          </a:bodyPr>
          <a:lstStyle/>
          <a:p>
            <a:pPr lvl="1" eaLnBrk="1" hangingPunct="1">
              <a:spcBef>
                <a:spcPct val="20000"/>
              </a:spcBef>
              <a:buClr>
                <a:schemeClr val="hlink"/>
              </a:buClr>
              <a:buSzPct val="65000"/>
              <a:buFont typeface="Wingdings" panose="05000000000000000000" pitchFamily="2" charset="2"/>
              <a:buNone/>
              <a:defRPr/>
            </a:pPr>
            <a:r>
              <a:rPr lang="en-US" altLang="en-US" sz="2800">
                <a:effectLst>
                  <a:outerShdw blurRad="38100" dist="38100" dir="2700000" algn="tl">
                    <a:srgbClr val="FFFFFF"/>
                  </a:outerShdw>
                </a:effectLst>
                <a:latin typeface="Tahoma" panose="020B0604030504040204" pitchFamily="34" charset="0"/>
              </a:rPr>
              <a:t>     English army medical officer</a:t>
            </a:r>
            <a:endParaRPr lang="en-US" altLang="en-US" sz="2800">
              <a:solidFill>
                <a:srgbClr val="FF0000"/>
              </a:solidFill>
              <a:effectLst>
                <a:outerShdw blurRad="38100" dist="38100" dir="2700000" algn="tl">
                  <a:srgbClr val="000000"/>
                </a:outerShdw>
              </a:effectLst>
              <a:latin typeface="Tahoma" panose="020B0604030504040204" pitchFamily="34" charset="0"/>
            </a:endParaRPr>
          </a:p>
          <a:p>
            <a:pPr eaLnBrk="1" hangingPunct="1">
              <a:defRPr/>
            </a:pPr>
            <a:endParaRPr lang="en-US" altLang="en-US"/>
          </a:p>
        </p:txBody>
      </p:sp>
    </p:spTree>
  </p:cSld>
  <p:clrMapOvr>
    <a:masterClrMapping/>
  </p:clrMapOvr>
  <p:transition>
    <p:random/>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2789</Words>
  <Application>Microsoft Macintosh PowerPoint</Application>
  <PresentationFormat>On-screen Show (4:3)</PresentationFormat>
  <Paragraphs>324</Paragraphs>
  <Slides>49</Slides>
  <Notes>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60" baseType="lpstr">
      <vt:lpstr>Arial</vt:lpstr>
      <vt:lpstr>Arial Black</vt:lpstr>
      <vt:lpstr>Calibri</vt:lpstr>
      <vt:lpstr>Calibri Light</vt:lpstr>
      <vt:lpstr>Comic Sans MS</vt:lpstr>
      <vt:lpstr>Tahoma</vt:lpstr>
      <vt:lpstr>Times New Roman</vt:lpstr>
      <vt:lpstr>Wingdings</vt:lpstr>
      <vt:lpstr>Default Design</vt:lpstr>
      <vt:lpstr>Office Theme</vt:lpstr>
      <vt:lpstr>Slide</vt:lpstr>
      <vt:lpstr>PowerPoint Presentation</vt:lpstr>
      <vt:lpstr>PowerPoint Presentation</vt:lpstr>
      <vt:lpstr> </vt:lpstr>
      <vt:lpstr>History</vt:lpstr>
      <vt:lpstr>History</vt:lpstr>
      <vt:lpstr>History</vt:lpstr>
      <vt:lpstr>PowerPoint Presentation</vt:lpstr>
      <vt:lpstr>History</vt:lpstr>
      <vt:lpstr>PowerPoint Presentation</vt:lpstr>
      <vt:lpstr>History</vt:lpstr>
      <vt:lpstr>Frederick Griffith’s 1928 Experiment </vt:lpstr>
      <vt:lpstr>PowerPoint Presentation</vt:lpstr>
      <vt:lpstr>PowerPoint Presentation</vt:lpstr>
      <vt:lpstr>Discovery of DNA</vt:lpstr>
      <vt:lpstr>  </vt:lpstr>
      <vt:lpstr>PowerPoint Presentation</vt:lpstr>
      <vt:lpstr>Discovery of DNA</vt:lpstr>
      <vt:lpstr>PowerPoint Presentation</vt:lpstr>
      <vt:lpstr>History</vt:lpstr>
      <vt:lpstr>1600s 1800s 1850s 1900s 1950s  2000s</vt:lpstr>
      <vt:lpstr>What are viruses?</vt:lpstr>
      <vt:lpstr>PowerPoint Presentation</vt:lpstr>
      <vt:lpstr>DNA discovery Hershey-Chase 1952  </vt:lpstr>
      <vt:lpstr>DNA discovery Hershey-Chase     1952  </vt:lpstr>
      <vt:lpstr>History</vt:lpstr>
      <vt:lpstr>PowerPoint Presentation</vt:lpstr>
      <vt:lpstr>PowerPoint Presentation</vt:lpstr>
      <vt:lpstr>History</vt:lpstr>
      <vt:lpstr>PowerPoint Presentation</vt:lpstr>
      <vt:lpstr>  </vt:lpstr>
      <vt:lpstr>PowerPoint Presentation</vt:lpstr>
      <vt:lpstr>The Scientists</vt:lpstr>
      <vt:lpstr>PowerPoint Presentation</vt:lpstr>
      <vt:lpstr>PowerPoint Presentation</vt:lpstr>
      <vt:lpstr>The Discovery</vt:lpstr>
      <vt:lpstr>The Discovery</vt:lpstr>
      <vt:lpstr>  </vt:lpstr>
      <vt:lpstr>PowerPoint Presentation</vt:lpstr>
      <vt:lpstr>PowerPoint Presentation</vt:lpstr>
      <vt:lpstr>  </vt:lpstr>
      <vt:lpstr>The Evidence</vt:lpstr>
      <vt:lpstr>PowerPoint Presentation</vt:lpstr>
      <vt:lpstr>PowerPoint Presentation</vt:lpstr>
      <vt:lpstr>Watson &amp; Crick</vt:lpstr>
      <vt:lpstr>Watson &amp; Crick</vt:lpstr>
      <vt:lpstr>History</vt:lpstr>
      <vt:lpstr>       Watson and Crick with their                 DNA model</vt:lpstr>
      <vt:lpstr>The Nobel Prize</vt:lpstr>
      <vt:lpstr>PowerPoint Presentation</vt:lpstr>
    </vt:vector>
  </TitlesOfParts>
  <Company>Westerville South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D. Hood</dc:creator>
  <cp:lastModifiedBy>Nuket.Bilgen</cp:lastModifiedBy>
  <cp:revision>38</cp:revision>
  <dcterms:created xsi:type="dcterms:W3CDTF">2006-01-02T16:44:12Z</dcterms:created>
  <dcterms:modified xsi:type="dcterms:W3CDTF">2020-12-10T06:28:59Z</dcterms:modified>
</cp:coreProperties>
</file>