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3"/>
  </p:notesMasterIdLst>
  <p:sldIdLst>
    <p:sldId id="259" r:id="rId2"/>
    <p:sldId id="256" r:id="rId3"/>
    <p:sldId id="260" r:id="rId4"/>
    <p:sldId id="276" r:id="rId5"/>
    <p:sldId id="261" r:id="rId6"/>
    <p:sldId id="258" r:id="rId7"/>
    <p:sldId id="262" r:id="rId8"/>
    <p:sldId id="280" r:id="rId9"/>
    <p:sldId id="263" r:id="rId10"/>
    <p:sldId id="264" r:id="rId11"/>
    <p:sldId id="265" r:id="rId12"/>
    <p:sldId id="277" r:id="rId13"/>
    <p:sldId id="266" r:id="rId14"/>
    <p:sldId id="281" r:id="rId15"/>
    <p:sldId id="267" r:id="rId16"/>
    <p:sldId id="279" r:id="rId17"/>
    <p:sldId id="268" r:id="rId18"/>
    <p:sldId id="269" r:id="rId19"/>
    <p:sldId id="270" r:id="rId20"/>
    <p:sldId id="271" r:id="rId21"/>
    <p:sldId id="272" r:id="rId2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705" autoAdjust="0"/>
  </p:normalViewPr>
  <p:slideViewPr>
    <p:cSldViewPr>
      <p:cViewPr varScale="1">
        <p:scale>
          <a:sx n="87" d="100"/>
          <a:sy n="87" d="100"/>
        </p:scale>
        <p:origin x="1500"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D4A7A18-BD0D-4BCA-9AEB-6B85B0DE43A8}" type="datetimeFigureOut">
              <a:rPr lang="tr-TR" smtClean="0"/>
              <a:t>13.12.2017</a:t>
            </a:fld>
            <a:endParaRPr lang="tr-T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E96F6C0-256F-441B-95CF-EB4CA30DA2E4}" type="slidenum">
              <a:rPr lang="tr-TR" smtClean="0"/>
              <a:t>‹#›</a:t>
            </a:fld>
            <a:endParaRPr lang="tr-TR"/>
          </a:p>
        </p:txBody>
      </p:sp>
    </p:spTree>
    <p:extLst>
      <p:ext uri="{BB962C8B-B14F-4D97-AF65-F5344CB8AC3E}">
        <p14:creationId xmlns:p14="http://schemas.microsoft.com/office/powerpoint/2010/main" val="41883636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07C515C-98AB-403D-AAF2-445BA4BC471D}" type="datetimeFigureOut">
              <a:rPr lang="tr-TR" smtClean="0"/>
              <a:t>13.12.2017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59EC57D-FC66-4A32-85CB-506D55CD29EC}"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7C515C-98AB-403D-AAF2-445BA4BC471D}" type="datetimeFigureOut">
              <a:rPr lang="tr-TR" smtClean="0"/>
              <a:t>13.12.2017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59EC57D-FC66-4A32-85CB-506D55CD29EC}"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007C515C-98AB-403D-AAF2-445BA4BC471D}" type="datetimeFigureOut">
              <a:rPr lang="tr-TR" smtClean="0"/>
              <a:t>13.12.2017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59EC57D-FC66-4A32-85CB-506D55CD29EC}" type="slidenum">
              <a:rPr lang="tr-TR" smtClean="0"/>
              <a:t>‹#›</a:t>
            </a:fld>
            <a:endParaRPr lang="tr-T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7C515C-98AB-403D-AAF2-445BA4BC471D}" type="datetimeFigureOut">
              <a:rPr lang="tr-TR" smtClean="0"/>
              <a:t>13.12.2017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59EC57D-FC66-4A32-85CB-506D55CD29EC}" type="slidenum">
              <a:rPr lang="tr-TR" smtClean="0"/>
              <a:t>‹#›</a:t>
            </a:fld>
            <a:endParaRPr lang="tr-TR"/>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07C515C-98AB-403D-AAF2-445BA4BC471D}" type="datetimeFigureOut">
              <a:rPr lang="tr-TR" smtClean="0"/>
              <a:t>13.12.2017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59EC57D-FC66-4A32-85CB-506D55CD29EC}"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007C515C-98AB-403D-AAF2-445BA4BC471D}" type="datetimeFigureOut">
              <a:rPr lang="tr-TR" smtClean="0"/>
              <a:t>13.12.2017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59EC57D-FC66-4A32-85CB-506D55CD29EC}" type="slidenum">
              <a:rPr lang="tr-TR" smtClean="0"/>
              <a:t>‹#›</a:t>
            </a:fld>
            <a:endParaRPr lang="tr-TR"/>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07C515C-98AB-403D-AAF2-445BA4BC471D}" type="datetimeFigureOut">
              <a:rPr lang="tr-TR" smtClean="0"/>
              <a:t>13.12.2017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59EC57D-FC66-4A32-85CB-506D55CD29EC}"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07C515C-98AB-403D-AAF2-445BA4BC471D}" type="datetimeFigureOut">
              <a:rPr lang="tr-TR" smtClean="0"/>
              <a:t>13.12.2017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59EC57D-FC66-4A32-85CB-506D55CD29EC}"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007C515C-98AB-403D-AAF2-445BA4BC471D}" type="datetimeFigureOut">
              <a:rPr lang="tr-TR" smtClean="0"/>
              <a:t>13.12.2017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59EC57D-FC66-4A32-85CB-506D55CD29EC}"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007C515C-98AB-403D-AAF2-445BA4BC471D}" type="datetimeFigureOut">
              <a:rPr lang="tr-TR" smtClean="0"/>
              <a:t>13.12.2017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59EC57D-FC66-4A32-85CB-506D55CD29EC}" type="slidenum">
              <a:rPr lang="tr-TR" smtClean="0"/>
              <a:t>‹#›</a:t>
            </a:fld>
            <a:endParaRPr lang="tr-T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7C515C-98AB-403D-AAF2-445BA4BC471D}" type="datetimeFigureOut">
              <a:rPr lang="tr-TR" smtClean="0"/>
              <a:t>13.12.2017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59EC57D-FC66-4A32-85CB-506D55CD29EC}" type="slidenum">
              <a:rPr lang="tr-TR" smtClean="0"/>
              <a:t>‹#›</a:t>
            </a:fld>
            <a:endParaRPr lang="tr-T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007C515C-98AB-403D-AAF2-445BA4BC471D}" type="datetimeFigureOut">
              <a:rPr lang="tr-TR" smtClean="0"/>
              <a:t>13.12.2017</a:t>
            </a:fld>
            <a:endParaRPr lang="tr-T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tr-T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359EC57D-FC66-4A32-85CB-506D55CD29EC}" type="slidenum">
              <a:rPr lang="tr-TR" smtClean="0"/>
              <a:t>‹#›</a:t>
            </a:fld>
            <a:endParaRPr lang="tr-T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75656" y="2060848"/>
            <a:ext cx="6552728" cy="3108543"/>
          </a:xfrm>
          <a:prstGeom prst="rect">
            <a:avLst/>
          </a:prstGeom>
        </p:spPr>
        <p:txBody>
          <a:bodyPr wrap="square">
            <a:spAutoFit/>
          </a:bodyPr>
          <a:lstStyle/>
          <a:p>
            <a:pPr algn="just"/>
            <a:r>
              <a:rPr lang="tr-TR" sz="2800" dirty="0"/>
              <a:t>Organik süt, sentetik kimyasal tarım ilaçları kullanılmadan yetiştirilen yem bitkilerini ile beslenen ve sentetik kimyasallar, hormonlar, GDO'lu ürünler kullanılmadan hayvan refahı göz önünde bulundurularak yetiştirilen hayvanlardan üretilen süttür. </a:t>
            </a:r>
          </a:p>
        </p:txBody>
      </p:sp>
      <p:sp>
        <p:nvSpPr>
          <p:cNvPr id="3" name="Rectangle 2"/>
          <p:cNvSpPr/>
          <p:nvPr/>
        </p:nvSpPr>
        <p:spPr>
          <a:xfrm>
            <a:off x="1999503" y="764704"/>
            <a:ext cx="5505033" cy="1107996"/>
          </a:xfrm>
          <a:prstGeom prst="rect">
            <a:avLst/>
          </a:prstGeom>
        </p:spPr>
        <p:txBody>
          <a:bodyPr wrap="none">
            <a:spAutoFit/>
          </a:bodyPr>
          <a:lstStyle/>
          <a:p>
            <a:r>
              <a:rPr lang="tr-TR" sz="5400" b="1" i="1" dirty="0">
                <a:solidFill>
                  <a:srgbClr val="FF0000"/>
                </a:solidFill>
              </a:rPr>
              <a:t>Organik süt nedir</a:t>
            </a:r>
            <a:r>
              <a:rPr lang="tr-TR" sz="6600" b="1" i="1" dirty="0">
                <a:solidFill>
                  <a:srgbClr val="FF0000"/>
                </a:solidFill>
              </a:rPr>
              <a:t>?</a:t>
            </a:r>
          </a:p>
        </p:txBody>
      </p:sp>
    </p:spTree>
    <p:extLst>
      <p:ext uri="{BB962C8B-B14F-4D97-AF65-F5344CB8AC3E}">
        <p14:creationId xmlns:p14="http://schemas.microsoft.com/office/powerpoint/2010/main" val="10342344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043608" y="1556792"/>
            <a:ext cx="7408333" cy="3960440"/>
          </a:xfrm>
        </p:spPr>
        <p:txBody>
          <a:bodyPr>
            <a:normAutofit fontScale="32500" lnSpcReduction="20000"/>
          </a:bodyPr>
          <a:lstStyle/>
          <a:p>
            <a:r>
              <a:rPr lang="tr-TR" sz="6200" b="1" dirty="0"/>
              <a:t>Hollanda'da yapılan en son araştırmaya göre, organik süt tüketen çocuklarda egzama hastalığının görülme sıklığı %36 oranında düşmüş. Bu çalışmada bilim adamları hamileliğinin son aylarındaki 2.834 kadınla bebekler 2 yaşına gelene kadar inceleme yapmışlardır. Özellikle batı toplumlarında çocukların üçte birinde egzama hastalığı görülmektedir. Birçok ebeveyn çocukların beslenme şeklinin değiştirilmesinin soruna yardımcı olduğunu tespit etmiştir.</a:t>
            </a:r>
          </a:p>
          <a:p>
            <a:r>
              <a:rPr lang="tr-TR" sz="6200" b="1" dirty="0"/>
              <a:t>Organik sütün besleyiciliği üzerine yapılan araştırmalara göre organik tarımın gereklerine uygun olarak beslenen ineklerden elde edilen sütler, ortalama %50 daha fazla E Vitamini ve %75 daha fazla beta karoten bulundurmaktadır. Ayrıca AB tarafından yaptırılan araştırmalarda organik sütün konvansiyonel süte göre antioksidanlar bakımından daha zengin olduğu ispatlanmıştır.</a:t>
            </a:r>
          </a:p>
          <a:p>
            <a:endParaRPr lang="tr-TR" dirty="0"/>
          </a:p>
        </p:txBody>
      </p:sp>
    </p:spTree>
    <p:extLst>
      <p:ext uri="{BB962C8B-B14F-4D97-AF65-F5344CB8AC3E}">
        <p14:creationId xmlns:p14="http://schemas.microsoft.com/office/powerpoint/2010/main" val="34679076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27584" y="1052736"/>
            <a:ext cx="7408333" cy="4968552"/>
          </a:xfrm>
        </p:spPr>
        <p:txBody>
          <a:bodyPr>
            <a:normAutofit fontScale="92500"/>
          </a:bodyPr>
          <a:lstStyle/>
          <a:p>
            <a:r>
              <a:rPr lang="tr-TR" b="1" dirty="0"/>
              <a:t>Organik sütün besleyiciliği üzerine yapılan araştırmalara göre organik tarımın gereklerine uygun olarak beslenen ineklerden elde edilen sütler, ortalama %50 daha fazla E Vitamini ve %75 daha fazla beta karoten bulundurmaktadır. Ayrıca AB tarafından yaptırılan araştırmalarda organik sütün konvansiyonel süte göre antioksidanlar bakımından daha zengin olduğu ispatlanmıştır</a:t>
            </a:r>
            <a:r>
              <a:rPr lang="tr-TR" b="1" dirty="0" smtClean="0"/>
              <a:t>.</a:t>
            </a:r>
          </a:p>
          <a:p>
            <a:r>
              <a:rPr lang="tr-TR" b="1" dirty="0"/>
              <a:t>Organik besinlerle beslenen hayvanlarda hastalık risklerinin az olduğu tespit edilmiş; bunun sonucunda da sütteki somatik hücre sayısında düşüş ve süt kalitesinde artış meydana gelmektedir. Sütün kalitesindeki artış sütün tadına yansımakta geçmişteki doğan sütün tadını özleyenler için de farklı bir lezzet sunmaktadır.</a:t>
            </a:r>
          </a:p>
        </p:txBody>
      </p:sp>
    </p:spTree>
    <p:extLst>
      <p:ext uri="{BB962C8B-B14F-4D97-AF65-F5344CB8AC3E}">
        <p14:creationId xmlns:p14="http://schemas.microsoft.com/office/powerpoint/2010/main" val="41849650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8363" y="1703388"/>
            <a:ext cx="7407275" cy="3451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3" name="Picture 3" descr="C:\Users\YUSUF\Desktop\images (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520" y="260648"/>
            <a:ext cx="8712968" cy="63728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92931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tr-TR" b="1" dirty="0"/>
              <a:t>Her ne kadar eskiler annelerin sütü yetmediğinde bebeklere inek sütü dayadıysa da günümüzde bunun sakıncalı olduğu, bebekler 1 yaşına gelmeden önce inek sütünün verilmemesi gerektiği biliniyor. Bebeklere bir yaşından önce inek sütü verilmesinin zeka geriliğinden kansızlığa, hazımsızlıktan alerjik reaksiyona kadar birçok zararı olduğu söyleniyor, ve onun yerine biberon mamalar öneriliyor.</a:t>
            </a:r>
          </a:p>
        </p:txBody>
      </p:sp>
      <p:sp>
        <p:nvSpPr>
          <p:cNvPr id="3" name="Title 2"/>
          <p:cNvSpPr>
            <a:spLocks noGrp="1"/>
          </p:cNvSpPr>
          <p:nvPr>
            <p:ph type="title"/>
          </p:nvPr>
        </p:nvSpPr>
        <p:spPr/>
        <p:txBody>
          <a:bodyPr/>
          <a:lstStyle/>
          <a:p>
            <a:r>
              <a:rPr lang="de-DE" b="1" i="1" dirty="0">
                <a:solidFill>
                  <a:srgbClr val="FF0000"/>
                </a:solidFill>
              </a:rPr>
              <a:t>Günlük süt mü, organik süt mü?</a:t>
            </a:r>
            <a:endParaRPr lang="tr-TR" b="1" i="1" dirty="0">
              <a:solidFill>
                <a:srgbClr val="FF0000"/>
              </a:solidFill>
            </a:endParaRPr>
          </a:p>
        </p:txBody>
      </p:sp>
    </p:spTree>
    <p:extLst>
      <p:ext uri="{BB962C8B-B14F-4D97-AF65-F5344CB8AC3E}">
        <p14:creationId xmlns:p14="http://schemas.microsoft.com/office/powerpoint/2010/main" val="24915127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C:\Users\YUSUF\Desktop\images (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56" y="0"/>
            <a:ext cx="9145156"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758749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tr-TR" b="1" dirty="0"/>
              <a:t>Doğal yollarla beslenen beslenen ineklerden elde edilen sütlerde E vitamini içeriğinde %50′e, beta karoten içeriğinde ise %70′e varan artışlar meydana gelmiştir. Ayrıca organik sütlerde 2 kat daha fazla antioksidan içeriği tespit edilmiştir.</a:t>
            </a:r>
          </a:p>
          <a:p>
            <a:endParaRPr lang="tr-TR" b="1" dirty="0"/>
          </a:p>
          <a:p>
            <a:r>
              <a:rPr lang="tr-TR" b="1" dirty="0"/>
              <a:t>Organik sütün en önemli faydalarından bir diğeri ise kalp sağlığı için gerekli olan omega-3 içeriği bakımından zengin oluşudur.</a:t>
            </a:r>
          </a:p>
          <a:p>
            <a:endParaRPr lang="tr-TR" b="1" dirty="0"/>
          </a:p>
          <a:p>
            <a:r>
              <a:rPr lang="tr-TR" b="1" dirty="0"/>
              <a:t>Organik besinlerle beslenen hayvanlarda mastitis hastalığı gibi risklerin daha az olduğu tespit edilmiştir. Bunun sonucunda sütteki somatik hücre sayısında düşüş ve süt kalitesinde artış meydana gelmektedir.</a:t>
            </a:r>
          </a:p>
        </p:txBody>
      </p:sp>
      <p:sp>
        <p:nvSpPr>
          <p:cNvPr id="3" name="Title 2"/>
          <p:cNvSpPr>
            <a:spLocks noGrp="1"/>
          </p:cNvSpPr>
          <p:nvPr>
            <p:ph type="title"/>
          </p:nvPr>
        </p:nvSpPr>
        <p:spPr>
          <a:xfrm>
            <a:off x="467544" y="692696"/>
            <a:ext cx="8229600" cy="1252728"/>
          </a:xfrm>
        </p:spPr>
        <p:txBody>
          <a:bodyPr>
            <a:normAutofit fontScale="90000"/>
          </a:bodyPr>
          <a:lstStyle/>
          <a:p>
            <a:r>
              <a:rPr lang="tr-TR" b="1" i="1" dirty="0">
                <a:solidFill>
                  <a:srgbClr val="FF0000"/>
                </a:solidFill>
              </a:rPr>
              <a:t>Peki neden daha pahalı olmasına rağmen organik sütü tercih etmemiz gerekiyor?</a:t>
            </a:r>
          </a:p>
        </p:txBody>
      </p:sp>
    </p:spTree>
    <p:extLst>
      <p:ext uri="{BB962C8B-B14F-4D97-AF65-F5344CB8AC3E}">
        <p14:creationId xmlns:p14="http://schemas.microsoft.com/office/powerpoint/2010/main" val="2192642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C:\Users\YUSUF\Desktop\imag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5253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0108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55576" y="1916832"/>
            <a:ext cx="7408333" cy="3450696"/>
          </a:xfrm>
        </p:spPr>
        <p:txBody>
          <a:bodyPr>
            <a:noAutofit/>
          </a:bodyPr>
          <a:lstStyle/>
          <a:p>
            <a:r>
              <a:rPr lang="tr-TR" sz="1800" b="1" dirty="0"/>
              <a:t>Dünya’da organik süt pazarına bakıldığında sürekli yatırım yapılan ve gelişen bir sektör olarak gözüküyor.</a:t>
            </a:r>
          </a:p>
          <a:p>
            <a:pPr marL="0" indent="0">
              <a:buNone/>
            </a:pPr>
            <a:endParaRPr lang="tr-TR" sz="1800" b="1" dirty="0"/>
          </a:p>
          <a:p>
            <a:r>
              <a:rPr lang="tr-TR" sz="1800" b="1" dirty="0"/>
              <a:t>İnsanların bilinçlenmesiyle birçok ülke bu alanda birtakım değişikliklere gitmiştir. Bunlardan en önemlisi hayvancılıkta kullanılacak yem katkı maddelerinin birçoğunda kısıtlamaya gidilmiş olmasıdır. Hayvan yemlerinde kullanılan katkı maddeleri hem et kalitesine hem de süt kalitesine önemli ölçüde zarar vermektedir</a:t>
            </a:r>
            <a:r>
              <a:rPr lang="tr-TR" sz="1800" b="1" dirty="0" smtClean="0"/>
              <a:t>.</a:t>
            </a:r>
          </a:p>
          <a:p>
            <a:pPr marL="0" indent="0">
              <a:buNone/>
            </a:pPr>
            <a:endParaRPr lang="tr-TR" sz="1800" b="1" dirty="0" smtClean="0"/>
          </a:p>
          <a:p>
            <a:r>
              <a:rPr lang="tr-TR" sz="1800" b="1" dirty="0" smtClean="0"/>
              <a:t>Dünyadaki </a:t>
            </a:r>
            <a:r>
              <a:rPr lang="tr-TR" sz="1800" b="1" dirty="0"/>
              <a:t>ülkelerin organik süt üretimine bakıldığında Avusturya, Danimarka, İsveç, Fransa ve Hollanda başı çekiyor.</a:t>
            </a:r>
          </a:p>
          <a:p>
            <a:endParaRPr lang="tr-TR" sz="1800" b="1" dirty="0"/>
          </a:p>
          <a:p>
            <a:r>
              <a:rPr lang="tr-TR" sz="1800" b="1" dirty="0"/>
              <a:t>İsveç’in hedefi 2021 yılına kadar toplam süt üretiminin %25′ini organik süt üretimi haline getirebilmek.</a:t>
            </a:r>
          </a:p>
        </p:txBody>
      </p:sp>
      <p:sp>
        <p:nvSpPr>
          <p:cNvPr id="3" name="Title 2"/>
          <p:cNvSpPr>
            <a:spLocks noGrp="1"/>
          </p:cNvSpPr>
          <p:nvPr>
            <p:ph type="title"/>
          </p:nvPr>
        </p:nvSpPr>
        <p:spPr/>
        <p:txBody>
          <a:bodyPr/>
          <a:lstStyle/>
          <a:p>
            <a:r>
              <a:rPr lang="tr-TR" b="1" i="1" dirty="0">
                <a:solidFill>
                  <a:srgbClr val="FF0000"/>
                </a:solidFill>
              </a:rPr>
              <a:t>Dünya’da organik süt üretimi:</a:t>
            </a:r>
          </a:p>
        </p:txBody>
      </p:sp>
    </p:spTree>
    <p:extLst>
      <p:ext uri="{BB962C8B-B14F-4D97-AF65-F5344CB8AC3E}">
        <p14:creationId xmlns:p14="http://schemas.microsoft.com/office/powerpoint/2010/main" val="19214114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99592" y="2420888"/>
            <a:ext cx="7408333" cy="3450696"/>
          </a:xfrm>
        </p:spPr>
        <p:txBody>
          <a:bodyPr>
            <a:noAutofit/>
          </a:bodyPr>
          <a:lstStyle/>
          <a:p>
            <a:r>
              <a:rPr lang="tr-TR" sz="1800" b="1" dirty="0"/>
              <a:t>Türkiye’de ise organik süt sektörü yeni yeni gelişmekte olan bir sektör. Türkiye’de ilk organik süt, 2005 yılında Pınar Süt ve Doğan Holding bünyesindeki Doğan Organik Ürünler arasında yapılan işbirliği sonucu 600 düve ile üretilme başlandı. Gümüşhane’nin Kelkit ilçesinde kurulan besi işletmesinden alınan sütler Pınar Süt’ün İzmir ve Eskişehir fabrikalarına gönderilerek dolumunu yapıp satışa sunan firma, şuan için ayda 3 bin ton organik süt üretimi yapmayı planlıyor.</a:t>
            </a:r>
          </a:p>
          <a:p>
            <a:endParaRPr lang="tr-TR" sz="1800" b="1" dirty="0"/>
          </a:p>
          <a:p>
            <a:r>
              <a:rPr lang="tr-TR" sz="1800" b="1" dirty="0"/>
              <a:t>Organik süt üretminin az miktarda olmasının nedeni insanların bu konu hakkında yeterince bilinçli olmaması ve organik süt fiyatlarının, normal süt fiyatlarına göre daha yüksek oluşudur. Türkiye’de organik süt tüketen kişilere baktığımızda eğitim seviyesi yüksek ve ekonomik durumu yerinde olan ve sağlığına dikkat eden kişilerin olduğu görülmektedir.</a:t>
            </a:r>
          </a:p>
        </p:txBody>
      </p:sp>
      <p:sp>
        <p:nvSpPr>
          <p:cNvPr id="3" name="Title 2"/>
          <p:cNvSpPr>
            <a:spLocks noGrp="1"/>
          </p:cNvSpPr>
          <p:nvPr>
            <p:ph type="title"/>
          </p:nvPr>
        </p:nvSpPr>
        <p:spPr/>
        <p:txBody>
          <a:bodyPr/>
          <a:lstStyle/>
          <a:p>
            <a:r>
              <a:rPr lang="tr-TR" b="1" i="1" dirty="0">
                <a:solidFill>
                  <a:srgbClr val="FF0000"/>
                </a:solidFill>
              </a:rPr>
              <a:t>Türkiye’de organik süt üretimi:</a:t>
            </a:r>
          </a:p>
        </p:txBody>
      </p:sp>
    </p:spTree>
    <p:extLst>
      <p:ext uri="{BB962C8B-B14F-4D97-AF65-F5344CB8AC3E}">
        <p14:creationId xmlns:p14="http://schemas.microsoft.com/office/powerpoint/2010/main" val="5512355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043608" y="2564904"/>
            <a:ext cx="7408333" cy="3960439"/>
          </a:xfrm>
        </p:spPr>
        <p:txBody>
          <a:bodyPr>
            <a:normAutofit fontScale="92500" lnSpcReduction="20000"/>
          </a:bodyPr>
          <a:lstStyle/>
          <a:p>
            <a:r>
              <a:rPr lang="tr-TR" b="1" dirty="0"/>
              <a:t>2002 yılında (Gümüşhane) Kelkit'te kurulan Doğan Organik Ürünler Sanayi ve Ticaret A.Ş., aynı yıl Tarım Bakanlığı tarafından elverişli toprakları ile organik tarım için pilot bölge seçilen bu bölgede Kelkit Organik Süt Sığırcılığı İşletmesi'ni kurmuştur. </a:t>
            </a:r>
          </a:p>
          <a:p>
            <a:endParaRPr lang="tr-TR" b="1" dirty="0"/>
          </a:p>
          <a:p>
            <a:r>
              <a:rPr lang="tr-TR" b="1" dirty="0"/>
              <a:t>Kelkit ve çevresini organik süt ve besi hayvancılığının merkezi haline getirmeyi ve bu alanda Türkiye'de lider olmayı hedefleyen şirket, Türkiye'nin tek organik çiğ süt üreticisi, iç pazarda satılan organik içme sütünün tek hammadde tedarikçisi, yıllık 7500 tonluk üretim kapasitesi ile Avrupa'nın da en büyük organik hayvancılık işletmesidir. </a:t>
            </a:r>
          </a:p>
        </p:txBody>
      </p:sp>
      <p:sp>
        <p:nvSpPr>
          <p:cNvPr id="3" name="Title 2"/>
          <p:cNvSpPr>
            <a:spLocks noGrp="1"/>
          </p:cNvSpPr>
          <p:nvPr>
            <p:ph type="title"/>
          </p:nvPr>
        </p:nvSpPr>
        <p:spPr/>
        <p:txBody>
          <a:bodyPr>
            <a:normAutofit/>
          </a:bodyPr>
          <a:lstStyle/>
          <a:p>
            <a:r>
              <a:rPr lang="tr-TR" sz="4800" b="1" i="1" dirty="0" smtClean="0">
                <a:solidFill>
                  <a:srgbClr val="FF0000"/>
                </a:solidFill>
              </a:rPr>
              <a:t>Oluşan Organik Ürünler</a:t>
            </a:r>
            <a:endParaRPr lang="tr-TR" sz="4800" b="1" i="1" dirty="0">
              <a:solidFill>
                <a:srgbClr val="FF0000"/>
              </a:solidFill>
            </a:endParaRPr>
          </a:p>
        </p:txBody>
      </p:sp>
    </p:spTree>
    <p:extLst>
      <p:ext uri="{BB962C8B-B14F-4D97-AF65-F5344CB8AC3E}">
        <p14:creationId xmlns:p14="http://schemas.microsoft.com/office/powerpoint/2010/main" val="22038001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55576" y="1052736"/>
            <a:ext cx="7704856" cy="4176464"/>
          </a:xfrm>
        </p:spPr>
        <p:txBody>
          <a:bodyPr>
            <a:normAutofit/>
          </a:bodyPr>
          <a:lstStyle/>
          <a:p>
            <a:r>
              <a:rPr lang="tr-TR" sz="2400" b="1" dirty="0" smtClean="0"/>
              <a:t>        </a:t>
            </a:r>
            <a:r>
              <a:rPr lang="tr-TR" sz="2400" b="1" dirty="0" smtClean="0">
                <a:solidFill>
                  <a:schemeClr val="tx1"/>
                </a:solidFill>
              </a:rPr>
              <a:t>Süt</a:t>
            </a:r>
            <a:r>
              <a:rPr lang="tr-TR" sz="2400" b="1" dirty="0">
                <a:solidFill>
                  <a:schemeClr val="tx1"/>
                </a:solidFill>
              </a:rPr>
              <a:t>, insan sağlığı açısından çok faydalı bir gıda olmasına rağmen, içersinde bulunan kalıntı maddeleri insan sağlığı açısından büyük bir sorun teşkil ediyor. Birçok katkı maddesi ve doğal olmayan yollarla yapılan üretimler insanları organik gıdalar tüketmeye teşvik ediyor. Organik süt, organik hayvansal üretim ile meydana gelmiş hayvanların organik bitkiler ile beslenmesi sonucu üretilmektedir.</a:t>
            </a:r>
          </a:p>
        </p:txBody>
      </p:sp>
      <p:pic>
        <p:nvPicPr>
          <p:cNvPr id="4" name="3 İçerik Yer Tutucusu" descr="6107_banner5.jpg"/>
          <p:cNvPicPr>
            <a:picLocks noGrp="1" noChangeAspect="1"/>
          </p:cNvPicPr>
          <p:nvPr/>
        </p:nvPicPr>
        <p:blipFill>
          <a:blip r:embed="rId2"/>
          <a:stretch>
            <a:fillRect/>
          </a:stretch>
        </p:blipFill>
        <p:spPr>
          <a:xfrm>
            <a:off x="6588224" y="4149080"/>
            <a:ext cx="2077691" cy="2077691"/>
          </a:xfrm>
          <a:prstGeom prst="rect">
            <a:avLst/>
          </a:prstGeom>
        </p:spPr>
      </p:pic>
    </p:spTree>
    <p:extLst>
      <p:ext uri="{BB962C8B-B14F-4D97-AF65-F5344CB8AC3E}">
        <p14:creationId xmlns:p14="http://schemas.microsoft.com/office/powerpoint/2010/main" val="109671410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99592" y="1268760"/>
            <a:ext cx="7408333" cy="4608512"/>
          </a:xfrm>
        </p:spPr>
        <p:txBody>
          <a:bodyPr>
            <a:noAutofit/>
          </a:bodyPr>
          <a:lstStyle/>
          <a:p>
            <a:r>
              <a:rPr lang="tr-TR" sz="2800" b="1" dirty="0"/>
              <a:t>İşletme, 2005 yılında Avrupa Birliği'nden akredite bir kontrol ve sertifikasyon kuruluşundan organiklik sertifikası almış, ürettiği organik sütü iç pazara sunmaya başlamıştır. 2006 yılında ise Kelkit'te sözleşmeli çiftçilik projesini başlatmış, bölge halkına organik yem bitkisi, sağım, barınak sistemi, gübre yönetimi gibi konularda eğitimler verip, hayvan barınaklarını tadil ederek, onların da organik üretime katılmalarını sağlamıştır.</a:t>
            </a:r>
          </a:p>
        </p:txBody>
      </p:sp>
    </p:spTree>
    <p:extLst>
      <p:ext uri="{BB962C8B-B14F-4D97-AF65-F5344CB8AC3E}">
        <p14:creationId xmlns:p14="http://schemas.microsoft.com/office/powerpoint/2010/main" val="4195975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971600" y="1484784"/>
            <a:ext cx="7408333" cy="3450696"/>
          </a:xfrm>
        </p:spPr>
        <p:txBody>
          <a:bodyPr>
            <a:noAutofit/>
          </a:bodyPr>
          <a:lstStyle/>
          <a:p>
            <a:r>
              <a:rPr lang="tr-TR" sz="2800" b="1" dirty="0"/>
              <a:t>Kelkit Organik Süt Sığırcılığı İşletmesi, sosyal sorumlu yaklaşımı ile bir yandan organik üretimi sayesinde tüketiciler için kimyasal kalıntılar içermeyen, sağlıklı ve güvenilir süt üretmeyi ve çevreyi koruyarak gelecek nesillere verimli tarım alanları bırakmayı; diğer yandan bölge halkını eğitip iş sahibi yaparak, bölgesel göçün önüne geçmeyi ve kişi başı gelirde ciddi bir artış sağlamayı hedeflemektedir. </a:t>
            </a:r>
          </a:p>
        </p:txBody>
      </p:sp>
    </p:spTree>
    <p:extLst>
      <p:ext uri="{BB962C8B-B14F-4D97-AF65-F5344CB8AC3E}">
        <p14:creationId xmlns:p14="http://schemas.microsoft.com/office/powerpoint/2010/main" val="8433166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99592" y="764704"/>
            <a:ext cx="7408333" cy="5400600"/>
          </a:xfrm>
        </p:spPr>
        <p:txBody>
          <a:bodyPr>
            <a:normAutofit fontScale="55000" lnSpcReduction="20000"/>
          </a:bodyPr>
          <a:lstStyle/>
          <a:p>
            <a:r>
              <a:rPr lang="tr-TR" sz="5800" b="1" i="1" dirty="0">
                <a:solidFill>
                  <a:srgbClr val="FF0000"/>
                </a:solidFill>
              </a:rPr>
              <a:t>Peki neden daha pahalı olmasına rağmen organik sütü tercih etmemiz gerekiyor</a:t>
            </a:r>
            <a:r>
              <a:rPr lang="tr-TR" sz="5800" b="1" i="1" dirty="0" smtClean="0">
                <a:solidFill>
                  <a:srgbClr val="FF0000"/>
                </a:solidFill>
              </a:rPr>
              <a:t>?</a:t>
            </a:r>
            <a:r>
              <a:rPr lang="tr-TR" dirty="0"/>
              <a:t/>
            </a:r>
            <a:br>
              <a:rPr lang="tr-TR" dirty="0"/>
            </a:br>
            <a:r>
              <a:rPr lang="tr-TR" dirty="0"/>
              <a:t/>
            </a:r>
            <a:br>
              <a:rPr lang="tr-TR" dirty="0"/>
            </a:br>
            <a:endParaRPr lang="tr-TR" dirty="0"/>
          </a:p>
          <a:p>
            <a:endParaRPr lang="tr-TR" sz="3500" b="1" dirty="0" smtClean="0"/>
          </a:p>
          <a:p>
            <a:r>
              <a:rPr lang="tr-TR" sz="3500" b="1" dirty="0" smtClean="0"/>
              <a:t>Doğal </a:t>
            </a:r>
            <a:r>
              <a:rPr lang="tr-TR" sz="3500" b="1" dirty="0"/>
              <a:t>yollarla beslenen beslenen ineklerden elde edilen sütlerde E vitamini içeriğinde %50′e, beta karoten içeriğinde ise %70′e varan artışlar meydana gelmiştir. Ayrıca organik sütlerde 2 kat daha fazla antioksidan içeriği tespit edilmiştir.</a:t>
            </a:r>
            <a:br>
              <a:rPr lang="tr-TR" sz="3500" b="1" dirty="0"/>
            </a:br>
            <a:r>
              <a:rPr lang="tr-TR" sz="3500" b="1" dirty="0"/>
              <a:t/>
            </a:r>
            <a:br>
              <a:rPr lang="tr-TR" sz="3500" b="1" dirty="0"/>
            </a:br>
            <a:r>
              <a:rPr lang="tr-TR" sz="3500" b="1" dirty="0"/>
              <a:t>Organik sütün en önemli faydalarından bir diğeri ise kalp sağlığı için gerekli olan omega-3 içeriği bakımından zengin oluşudur.</a:t>
            </a:r>
            <a:br>
              <a:rPr lang="tr-TR" sz="3500" b="1" dirty="0"/>
            </a:br>
            <a:r>
              <a:rPr lang="tr-TR" sz="3500" b="1" dirty="0"/>
              <a:t/>
            </a:r>
            <a:br>
              <a:rPr lang="tr-TR" sz="3500" b="1" dirty="0"/>
            </a:br>
            <a:r>
              <a:rPr lang="tr-TR" sz="3500" b="1" dirty="0"/>
              <a:t>Organik besinlerle beslenen hayvanlarda mastitis hastalığı gibi risklerin daha az olduğu tespit edilmiştir. Bunun sonucunda sütteki somatik hücre sayısında düşüş ve süt kalitesinde artış meydana gelmektedir.</a:t>
            </a:r>
          </a:p>
        </p:txBody>
      </p:sp>
    </p:spTree>
    <p:extLst>
      <p:ext uri="{BB962C8B-B14F-4D97-AF65-F5344CB8AC3E}">
        <p14:creationId xmlns:p14="http://schemas.microsoft.com/office/powerpoint/2010/main" val="41223551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YUSUF\Desktop\images (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548680"/>
            <a:ext cx="7560840" cy="61470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91559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675466"/>
            <a:ext cx="7408333" cy="3633853"/>
          </a:xfrm>
        </p:spPr>
        <p:txBody>
          <a:bodyPr>
            <a:normAutofit fontScale="92500" lnSpcReduction="10000"/>
          </a:bodyPr>
          <a:lstStyle/>
          <a:p>
            <a:pPr algn="just"/>
            <a:r>
              <a:rPr lang="tr-TR" b="1" dirty="0"/>
              <a:t>pestisit kalıntısı taşımayan,</a:t>
            </a:r>
          </a:p>
          <a:p>
            <a:pPr algn="just"/>
            <a:r>
              <a:rPr lang="tr-TR" b="1" dirty="0"/>
              <a:t>küf bulundurmayan (aflatoksin),</a:t>
            </a:r>
          </a:p>
          <a:p>
            <a:pPr algn="just"/>
            <a:r>
              <a:rPr lang="tr-TR" b="1" dirty="0"/>
              <a:t>üretiminin hiçbir aşamasında GDO içermeyen,</a:t>
            </a:r>
          </a:p>
          <a:p>
            <a:pPr algn="just"/>
            <a:r>
              <a:rPr lang="tr-TR" b="1" dirty="0"/>
              <a:t>besleme değerleri konvansiyonel sütlere göre daha yüksek,</a:t>
            </a:r>
          </a:p>
          <a:p>
            <a:pPr algn="just"/>
            <a:r>
              <a:rPr lang="tr-TR" b="1" dirty="0"/>
              <a:t>toplam bakteri sayısı kanunla belirlenen sınırların bile çok altında</a:t>
            </a:r>
          </a:p>
          <a:p>
            <a:pPr algn="just"/>
            <a:r>
              <a:rPr lang="tr-TR" b="1" dirty="0"/>
              <a:t>hayvan refahının ve koruyucu hekimliğin dikkate alındığı</a:t>
            </a:r>
          </a:p>
          <a:p>
            <a:pPr algn="just"/>
            <a:r>
              <a:rPr lang="tr-TR" b="1" dirty="0"/>
              <a:t>antibiyotik ve hormon içermeyen</a:t>
            </a:r>
          </a:p>
          <a:p>
            <a:pPr algn="just"/>
            <a:r>
              <a:rPr lang="tr-TR" b="1" dirty="0"/>
              <a:t>sağlıklı ve güvenilir bir üründür.</a:t>
            </a:r>
            <a:endParaRPr lang="tr-TR" b="1" dirty="0">
              <a:solidFill>
                <a:srgbClr val="FF0000"/>
              </a:solidFill>
            </a:endParaRPr>
          </a:p>
          <a:p>
            <a:endParaRPr lang="tr-TR" dirty="0"/>
          </a:p>
        </p:txBody>
      </p:sp>
      <p:sp>
        <p:nvSpPr>
          <p:cNvPr id="3" name="Title 2"/>
          <p:cNvSpPr>
            <a:spLocks noGrp="1"/>
          </p:cNvSpPr>
          <p:nvPr>
            <p:ph type="title"/>
          </p:nvPr>
        </p:nvSpPr>
        <p:spPr>
          <a:xfrm>
            <a:off x="611560" y="836712"/>
            <a:ext cx="8229600" cy="1252728"/>
          </a:xfrm>
        </p:spPr>
        <p:txBody>
          <a:bodyPr>
            <a:normAutofit fontScale="90000"/>
          </a:bodyPr>
          <a:lstStyle/>
          <a:p>
            <a:r>
              <a:rPr lang="tr-TR" sz="3600" b="1" i="1" dirty="0">
                <a:solidFill>
                  <a:srgbClr val="FF0000"/>
                </a:solidFill>
              </a:rPr>
              <a:t>Hayvanın doğal yapısına uygun bu uygulamalar neticesinde üretilen organik sütün özellikleri;</a:t>
            </a:r>
            <a:r>
              <a:rPr lang="tr-TR" dirty="0"/>
              <a:t/>
            </a:r>
            <a:br>
              <a:rPr lang="tr-TR" dirty="0"/>
            </a:br>
            <a:endParaRPr lang="tr-TR" dirty="0"/>
          </a:p>
        </p:txBody>
      </p:sp>
    </p:spTree>
    <p:extLst>
      <p:ext uri="{BB962C8B-B14F-4D97-AF65-F5344CB8AC3E}">
        <p14:creationId xmlns:p14="http://schemas.microsoft.com/office/powerpoint/2010/main" val="7168525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27584" y="1556792"/>
            <a:ext cx="7408333" cy="3450696"/>
          </a:xfrm>
        </p:spPr>
        <p:txBody>
          <a:bodyPr>
            <a:noAutofit/>
          </a:bodyPr>
          <a:lstStyle/>
          <a:p>
            <a:pPr marL="0" indent="0" algn="ctr">
              <a:buNone/>
            </a:pPr>
            <a:r>
              <a:rPr lang="tr-TR" sz="3200" b="1" dirty="0" smtClean="0"/>
              <a:t>        Organik </a:t>
            </a:r>
            <a:r>
              <a:rPr lang="tr-TR" sz="3200" b="1" dirty="0"/>
              <a:t>süt üretmi yapan tesislerden alınan sütlere bazı analizler yapılıyor ve sonuçlar normal üretim yapan çiftliklerden alınan sütler ile karşılaştırılıyor. Her iki sütteki protein, yağ ve kuru madde oranlarına bakıldığında çok küçük miktarlarda farklılık olduğu gözleniyor.</a:t>
            </a:r>
            <a:r>
              <a:rPr lang="tr-TR" sz="3200" dirty="0"/>
              <a:t/>
            </a:r>
            <a:br>
              <a:rPr lang="tr-TR" sz="3200" dirty="0"/>
            </a:br>
            <a:endParaRPr lang="tr-TR" sz="3200" dirty="0"/>
          </a:p>
        </p:txBody>
      </p:sp>
      <p:sp>
        <p:nvSpPr>
          <p:cNvPr id="5" name="TextBox 4"/>
          <p:cNvSpPr txBox="1"/>
          <p:nvPr/>
        </p:nvSpPr>
        <p:spPr>
          <a:xfrm>
            <a:off x="8964488" y="3933056"/>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7237517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99592" y="2132856"/>
            <a:ext cx="7408333" cy="4464496"/>
          </a:xfrm>
        </p:spPr>
        <p:txBody>
          <a:bodyPr>
            <a:normAutofit fontScale="70000" lnSpcReduction="20000"/>
          </a:bodyPr>
          <a:lstStyle/>
          <a:p>
            <a:r>
              <a:rPr lang="tr-TR" sz="2600" b="1" dirty="0"/>
              <a:t>Yoğun posalı gıdalar, dane yemler, süt artırıcı katkılar yerine doğal yaşamlarına uygun organik yemleri otlayan ineklerin sütlerinde E vitamini, ALA (Omega-3 esaslı yağ asitleri), beta karoteni ve diğer antioksidan seviyeleri konvansiyonel sütlere göre daha yüksektir.</a:t>
            </a:r>
          </a:p>
          <a:p>
            <a:endParaRPr lang="tr-TR" sz="2600" b="1" dirty="0"/>
          </a:p>
          <a:p>
            <a:r>
              <a:rPr lang="tr-TR" sz="2600" b="1" dirty="0"/>
              <a:t>Omega-3, sağlıklı yağ asitleri kategorisine giren bir yağ asidi türüdür. Beyin ve retinadaki en önemli yapısal yağ asitlerinden biridir. Bilim adamları yaptıkları araştırmalar neticesinde, Omega-3 içeren beslenme şeklinin bu alanları desteklediğini kanıtlamışlardır. Omega-3 'ün ayrıca kalp sağlığına katkıları da gözlenmiştir. Omega-3, her yaştaki insanın sağlığına doğrudan etkisi olan çok önemli bir yağ asididir. Hamilelik sırasında annelerin, bebek ve çocukların, yetişkinlerin ve yaşlıların Omega-3 içeren beslenme şeklini tercih etmeleri gereklidir. Özellikle bebek ve çocukların Omega-3 içeren gıdalarla beslenmesi beyin ve gözlerin gelişimine katkıda bulunur. Yaşlılarda ise, yine göz sağlığı ve zihinsel faaliyetlere olumlu etkileri vardır.</a:t>
            </a:r>
          </a:p>
          <a:p>
            <a:endParaRPr lang="tr-TR" dirty="0"/>
          </a:p>
        </p:txBody>
      </p:sp>
      <p:sp>
        <p:nvSpPr>
          <p:cNvPr id="3" name="Title 2"/>
          <p:cNvSpPr>
            <a:spLocks noGrp="1"/>
          </p:cNvSpPr>
          <p:nvPr>
            <p:ph type="title"/>
          </p:nvPr>
        </p:nvSpPr>
        <p:spPr>
          <a:xfrm>
            <a:off x="467544" y="476672"/>
            <a:ext cx="8229600" cy="1252728"/>
          </a:xfrm>
        </p:spPr>
        <p:txBody>
          <a:bodyPr>
            <a:normAutofit/>
          </a:bodyPr>
          <a:lstStyle/>
          <a:p>
            <a:r>
              <a:rPr lang="en-US" b="1" i="1" dirty="0" err="1">
                <a:solidFill>
                  <a:srgbClr val="FF0000"/>
                </a:solidFill>
              </a:rPr>
              <a:t>Organik</a:t>
            </a:r>
            <a:r>
              <a:rPr lang="en-US" b="1" i="1" dirty="0">
                <a:solidFill>
                  <a:srgbClr val="FF0000"/>
                </a:solidFill>
              </a:rPr>
              <a:t> </a:t>
            </a:r>
            <a:r>
              <a:rPr lang="en-US" b="1" i="1" dirty="0" err="1">
                <a:solidFill>
                  <a:srgbClr val="FF0000"/>
                </a:solidFill>
              </a:rPr>
              <a:t>Sütün</a:t>
            </a:r>
            <a:r>
              <a:rPr lang="en-US" b="1" i="1" dirty="0">
                <a:solidFill>
                  <a:srgbClr val="FF0000"/>
                </a:solidFill>
              </a:rPr>
              <a:t> </a:t>
            </a:r>
            <a:r>
              <a:rPr lang="en-US" b="1" i="1" dirty="0" err="1" smtClean="0">
                <a:solidFill>
                  <a:srgbClr val="FF0000"/>
                </a:solidFill>
              </a:rPr>
              <a:t>Faydaları</a:t>
            </a:r>
            <a:endParaRPr lang="tr-TR" b="1" i="1" dirty="0">
              <a:solidFill>
                <a:srgbClr val="FF0000"/>
              </a:solidFill>
            </a:endParaRPr>
          </a:p>
        </p:txBody>
      </p:sp>
    </p:spTree>
    <p:extLst>
      <p:ext uri="{BB962C8B-B14F-4D97-AF65-F5344CB8AC3E}">
        <p14:creationId xmlns:p14="http://schemas.microsoft.com/office/powerpoint/2010/main" val="14926005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C:\Users\YUSUF\Desktop\images (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710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065766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27584" y="1340768"/>
            <a:ext cx="7408333" cy="4608512"/>
          </a:xfrm>
        </p:spPr>
        <p:txBody>
          <a:bodyPr>
            <a:normAutofit fontScale="92500" lnSpcReduction="20000"/>
          </a:bodyPr>
          <a:lstStyle/>
          <a:p>
            <a:r>
              <a:rPr lang="tr-TR" b="1" dirty="0"/>
              <a:t>DHA (docosahexaeonic acid), yani bilinen adıyla Omega-3, sağlıklı yağ asitleri kategorisine giren bir yağ asidi türüdür. DHA, beyin ve retinadaki en önemli yapısal yağ asitlerinden biridir. Beyindeki omega-3 yağlarının %97'si, retinadaki omega-3 yağlarının %93'ü DHA'dan oluşur. Bilim adamları yaptıkları araştırmalar neticesinde, DHA içeren beslenme şeklinin bu alanları desteklediğini kanıtlamışlardır. DHA'nın ayrıca kalp sağlığına katkıları da gözlenmiştir. DHA, her yaştaki insanın sağlığına doğrudan etkisi olan çok önemli bir yağ asididir. Hamilelik sırasında annelerin, bebek ve çocukların, yetişkinlerin ve yaşlıların DHA içeren beslenme şeklini tercih etmeleri gereklidir. Özellikle bebek ve çocukların DHA içeren gıdalarla beslenmesi beyin ve gözlerin gelişimine katkıda bulunur. Yaşlılarda ise, yine göz sağlığı ve zihinsel faaliyetlere olumlu etkileri vardır.</a:t>
            </a:r>
          </a:p>
        </p:txBody>
      </p:sp>
    </p:spTree>
    <p:extLst>
      <p:ext uri="{BB962C8B-B14F-4D97-AF65-F5344CB8AC3E}">
        <p14:creationId xmlns:p14="http://schemas.microsoft.com/office/powerpoint/2010/main" val="246012535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139</TotalTime>
  <Words>1284</Words>
  <Application>Microsoft Office PowerPoint</Application>
  <PresentationFormat>Ekran Gösterisi (4:3)</PresentationFormat>
  <Paragraphs>51</Paragraphs>
  <Slides>21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21</vt:i4>
      </vt:variant>
    </vt:vector>
  </HeadingPairs>
  <TitlesOfParts>
    <vt:vector size="25" baseType="lpstr">
      <vt:lpstr>Calibri</vt:lpstr>
      <vt:lpstr>Candara</vt:lpstr>
      <vt:lpstr>Symbol</vt:lpstr>
      <vt:lpstr>Waveform</vt:lpstr>
      <vt:lpstr>PowerPoint Sunusu</vt:lpstr>
      <vt:lpstr>PowerPoint Sunusu</vt:lpstr>
      <vt:lpstr>PowerPoint Sunusu</vt:lpstr>
      <vt:lpstr>PowerPoint Sunusu</vt:lpstr>
      <vt:lpstr>Hayvanın doğal yapısına uygun bu uygulamalar neticesinde üretilen organik sütün özellikleri; </vt:lpstr>
      <vt:lpstr>PowerPoint Sunusu</vt:lpstr>
      <vt:lpstr>Organik Sütün Faydaları</vt:lpstr>
      <vt:lpstr>PowerPoint Sunusu</vt:lpstr>
      <vt:lpstr>PowerPoint Sunusu</vt:lpstr>
      <vt:lpstr>PowerPoint Sunusu</vt:lpstr>
      <vt:lpstr>PowerPoint Sunusu</vt:lpstr>
      <vt:lpstr>PowerPoint Sunusu</vt:lpstr>
      <vt:lpstr>Günlük süt mü, organik süt mü?</vt:lpstr>
      <vt:lpstr>PowerPoint Sunusu</vt:lpstr>
      <vt:lpstr>Peki neden daha pahalı olmasına rağmen organik sütü tercih etmemiz gerekiyor?</vt:lpstr>
      <vt:lpstr>PowerPoint Sunusu</vt:lpstr>
      <vt:lpstr>Dünya’da organik süt üretimi:</vt:lpstr>
      <vt:lpstr>Türkiye’de organik süt üretimi:</vt:lpstr>
      <vt:lpstr>Oluşan Organik Ürünler</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YUSUF</dc:creator>
  <cp:lastModifiedBy>Suzan Altınok</cp:lastModifiedBy>
  <cp:revision>13</cp:revision>
  <dcterms:created xsi:type="dcterms:W3CDTF">2015-12-16T11:11:45Z</dcterms:created>
  <dcterms:modified xsi:type="dcterms:W3CDTF">2017-12-13T13:31:03Z</dcterms:modified>
</cp:coreProperties>
</file>