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2" r:id="rId12"/>
    <p:sldId id="281" r:id="rId13"/>
    <p:sldId id="28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4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9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8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2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1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4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4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2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4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6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uter.howstuffworks.com/grid-computing.htm" TargetMode="External"/><Relationship Id="rId2" Type="http://schemas.openxmlformats.org/officeDocument/2006/relationships/hyperlink" Target="https://computer.howstuffworks.com/cloud-computing/cloud-computing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legraph.co.uk/technology/google/4217055/Two-Google-searches-produce-same-CO2-as-boiling-a-kettle.html?fbclid=IwAR1YkJQhkp9_fzO5TWIhFhBoXnhuFdSQssmw3zjWHjs3XqqkYoZCtPpG5n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guardian.com/technology/2018/jan/17/bitcoin-electricity-usage-huge-climate-cryptocurrenc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Information Technology in Business and Society </a:t>
            </a:r>
            <a:r>
              <a:rPr lang="en-US" b="1" dirty="0" smtClean="0"/>
              <a:t>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Contemporary</a:t>
            </a:r>
            <a:r>
              <a:rPr lang="tr-TR" dirty="0" smtClean="0"/>
              <a:t> Hardware </a:t>
            </a:r>
            <a:r>
              <a:rPr lang="tr-TR" dirty="0" err="1" smtClean="0"/>
              <a:t>Platforms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72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4. </a:t>
            </a:r>
            <a:r>
              <a:rPr lang="en-US" b="1" dirty="0" smtClean="0"/>
              <a:t>Green Computing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4000" b="1" dirty="0" smtClean="0"/>
          </a:p>
          <a:p>
            <a:r>
              <a:rPr lang="en-US" sz="4000" b="1" dirty="0" smtClean="0"/>
              <a:t>What </a:t>
            </a:r>
            <a:r>
              <a:rPr lang="en-US" sz="4000" b="1" dirty="0"/>
              <a:t>can be done?</a:t>
            </a:r>
            <a:endParaRPr lang="en-US" sz="4000" dirty="0"/>
          </a:p>
          <a:p>
            <a:pPr lvl="1"/>
            <a:endParaRPr lang="tr-TR" sz="3600" i="1" dirty="0" smtClean="0"/>
          </a:p>
          <a:p>
            <a:pPr lvl="1"/>
            <a:r>
              <a:rPr lang="en-US" sz="3600" dirty="0" smtClean="0"/>
              <a:t>Recycling </a:t>
            </a:r>
            <a:r>
              <a:rPr lang="en-US" sz="3600" dirty="0"/>
              <a:t>and producing less e-waste: </a:t>
            </a:r>
            <a:endParaRPr lang="tr-TR" sz="3600" dirty="0" smtClean="0"/>
          </a:p>
          <a:p>
            <a:pPr lvl="1"/>
            <a:endParaRPr lang="tr-TR" sz="3600" dirty="0" smtClean="0"/>
          </a:p>
          <a:p>
            <a:pPr lvl="1"/>
            <a:r>
              <a:rPr lang="en-US" sz="3600" dirty="0" smtClean="0"/>
              <a:t>Adopting </a:t>
            </a:r>
            <a:r>
              <a:rPr lang="en-US" sz="3600" dirty="0"/>
              <a:t>greener solutions for energy usage and cooling down the systems</a:t>
            </a:r>
          </a:p>
        </p:txBody>
      </p:sp>
    </p:spTree>
    <p:extLst>
      <p:ext uri="{BB962C8B-B14F-4D97-AF65-F5344CB8AC3E}">
        <p14:creationId xmlns:p14="http://schemas.microsoft.com/office/powerpoint/2010/main" val="172663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4. </a:t>
            </a:r>
            <a:r>
              <a:rPr lang="en-US" b="1" dirty="0" smtClean="0"/>
              <a:t>Green Computing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A</a:t>
            </a:r>
            <a:r>
              <a:rPr lang="en-US" sz="4000" dirty="0" err="1" smtClean="0"/>
              <a:t>dopt</a:t>
            </a:r>
            <a:r>
              <a:rPr lang="en-US" sz="4000" dirty="0" smtClean="0"/>
              <a:t> </a:t>
            </a:r>
            <a:r>
              <a:rPr lang="en-US" sz="4000" dirty="0"/>
              <a:t>green </a:t>
            </a:r>
            <a:r>
              <a:rPr lang="en-US" sz="4000" dirty="0" smtClean="0"/>
              <a:t>solutions</a:t>
            </a:r>
            <a:r>
              <a:rPr lang="tr-TR" sz="4000" dirty="0" smtClean="0"/>
              <a:t> </a:t>
            </a:r>
            <a:r>
              <a:rPr lang="tr-TR" sz="4000" dirty="0" err="1" smtClean="0"/>
              <a:t>for</a:t>
            </a:r>
            <a:r>
              <a:rPr lang="tr-TR" sz="4000" dirty="0" smtClean="0"/>
              <a:t>:</a:t>
            </a:r>
          </a:p>
          <a:p>
            <a:pPr lvl="1"/>
            <a:r>
              <a:rPr lang="en-US" sz="3600" dirty="0"/>
              <a:t>To decrease energy </a:t>
            </a:r>
            <a:r>
              <a:rPr lang="en-US" sz="3600" dirty="0" err="1"/>
              <a:t>comsumptions</a:t>
            </a:r>
            <a:r>
              <a:rPr lang="en-US" sz="3600" dirty="0"/>
              <a:t>, so the costs. </a:t>
            </a:r>
            <a:endParaRPr lang="tr-TR" sz="3600" dirty="0" smtClean="0"/>
          </a:p>
          <a:p>
            <a:pPr lvl="1"/>
            <a:r>
              <a:rPr lang="en-US" sz="3600" dirty="0" smtClean="0"/>
              <a:t>Extending </a:t>
            </a:r>
            <a:r>
              <a:rPr lang="en-US" sz="3600" dirty="0"/>
              <a:t>the useful life of hardware and to reduce e-waste; </a:t>
            </a:r>
            <a:endParaRPr lang="tr-TR" sz="3600" dirty="0" smtClean="0"/>
          </a:p>
          <a:p>
            <a:pPr lvl="1"/>
            <a:r>
              <a:rPr lang="en-US" sz="3600" dirty="0" smtClean="0"/>
              <a:t>Improving </a:t>
            </a:r>
            <a:r>
              <a:rPr lang="en-US" sz="3600" dirty="0"/>
              <a:t>corporate image.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1087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5. </a:t>
            </a:r>
            <a:r>
              <a:rPr lang="en-US" b="1" dirty="0"/>
              <a:t>Autonomic </a:t>
            </a:r>
            <a:r>
              <a:rPr lang="en-US" b="1" dirty="0" smtClean="0"/>
              <a:t>Computing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en-US" dirty="0"/>
              <a:t>networked </a:t>
            </a:r>
            <a:r>
              <a:rPr lang="en-US" dirty="0" smtClean="0"/>
              <a:t>devices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en-US" dirty="0" smtClean="0"/>
              <a:t> </a:t>
            </a:r>
            <a:r>
              <a:rPr lang="en-US" dirty="0"/>
              <a:t>computer </a:t>
            </a:r>
            <a:r>
              <a:rPr lang="en-US" dirty="0" smtClean="0"/>
              <a:t>systems</a:t>
            </a:r>
            <a:endParaRPr lang="tr-TR" dirty="0" smtClean="0"/>
          </a:p>
          <a:p>
            <a:r>
              <a:rPr lang="tr-TR" dirty="0" smtClean="0"/>
              <a:t>Not </a:t>
            </a:r>
            <a:r>
              <a:rPr lang="tr-TR" dirty="0" err="1" smtClean="0"/>
              <a:t>manageable</a:t>
            </a:r>
            <a:endParaRPr lang="tr-TR" dirty="0" smtClean="0"/>
          </a:p>
          <a:p>
            <a:r>
              <a:rPr lang="en-US" dirty="0"/>
              <a:t>Autonomic computing is a self-managing computing model </a:t>
            </a:r>
            <a:r>
              <a:rPr lang="tr-TR" dirty="0" err="1" smtClean="0"/>
              <a:t>like</a:t>
            </a:r>
            <a:r>
              <a:rPr lang="en-US" dirty="0" smtClean="0"/>
              <a:t> </a:t>
            </a:r>
            <a:r>
              <a:rPr lang="en-US" dirty="0"/>
              <a:t>human body's autonomic nervous </a:t>
            </a:r>
            <a:r>
              <a:rPr lang="en-US" dirty="0" smtClean="0"/>
              <a:t>system</a:t>
            </a:r>
            <a:endParaRPr lang="tr-TR" dirty="0" smtClean="0"/>
          </a:p>
          <a:p>
            <a:r>
              <a:rPr lang="en-US" dirty="0"/>
              <a:t>an industry-wide effort to develop systems </a:t>
            </a:r>
            <a:endParaRPr lang="tr-TR" dirty="0"/>
          </a:p>
          <a:p>
            <a:pPr lvl="1"/>
            <a:r>
              <a:rPr lang="en-US" dirty="0" smtClean="0"/>
              <a:t>that </a:t>
            </a:r>
            <a:r>
              <a:rPr lang="en-US" dirty="0"/>
              <a:t>can </a:t>
            </a:r>
            <a:r>
              <a:rPr lang="en-US" dirty="0" smtClean="0"/>
              <a:t>configure, </a:t>
            </a:r>
            <a:endParaRPr lang="tr-TR" dirty="0" smtClean="0"/>
          </a:p>
          <a:p>
            <a:pPr lvl="1"/>
            <a:r>
              <a:rPr lang="en-US" dirty="0" smtClean="0"/>
              <a:t>optimize </a:t>
            </a:r>
            <a:r>
              <a:rPr lang="en-US" dirty="0"/>
              <a:t>and </a:t>
            </a:r>
            <a:r>
              <a:rPr lang="en-US" dirty="0" smtClean="0"/>
              <a:t>tune, </a:t>
            </a:r>
            <a:endParaRPr lang="tr-TR" dirty="0" smtClean="0"/>
          </a:p>
          <a:p>
            <a:pPr lvl="1"/>
            <a:r>
              <a:rPr lang="en-US" dirty="0" smtClean="0"/>
              <a:t>heal when </a:t>
            </a:r>
            <a:r>
              <a:rPr lang="en-US" dirty="0"/>
              <a:t>broken, </a:t>
            </a:r>
            <a:endParaRPr lang="tr-TR" dirty="0" smtClean="0"/>
          </a:p>
          <a:p>
            <a:pPr lvl="1"/>
            <a:r>
              <a:rPr lang="en-US" dirty="0" smtClean="0"/>
              <a:t>protect </a:t>
            </a:r>
            <a:r>
              <a:rPr lang="en-US" dirty="0"/>
              <a:t>themselves from outside intruders and self-destruction. </a:t>
            </a:r>
          </a:p>
        </p:txBody>
      </p:sp>
    </p:spTree>
    <p:extLst>
      <p:ext uri="{BB962C8B-B14F-4D97-AF65-F5344CB8AC3E}">
        <p14:creationId xmlns:p14="http://schemas.microsoft.com/office/powerpoint/2010/main" val="135371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Chaffey</a:t>
            </a:r>
            <a:r>
              <a:rPr lang="tr-TR" dirty="0" smtClean="0"/>
              <a:t> D.</a:t>
            </a:r>
            <a:r>
              <a:rPr lang="en-US" dirty="0" smtClean="0"/>
              <a:t> and </a:t>
            </a:r>
            <a:r>
              <a:rPr lang="tr-TR" dirty="0" smtClean="0"/>
              <a:t>S. </a:t>
            </a:r>
            <a:r>
              <a:rPr lang="en-US" dirty="0" smtClean="0"/>
              <a:t>Wood</a:t>
            </a:r>
            <a:r>
              <a:rPr lang="tr-TR" dirty="0" smtClean="0"/>
              <a:t> (2005)</a:t>
            </a:r>
            <a:r>
              <a:rPr lang="en-US" dirty="0" smtClean="0"/>
              <a:t>, Business information management: improving performance using information systems</a:t>
            </a:r>
            <a:r>
              <a:rPr lang="tr-TR" dirty="0" smtClean="0"/>
              <a:t>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.</a:t>
            </a:r>
          </a:p>
          <a:p>
            <a:r>
              <a:rPr lang="en-US" dirty="0" smtClean="0"/>
              <a:t>Laudon K. and P. Laudon (2017), Essentials of MIS, Pearson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Laudon</a:t>
            </a:r>
            <a:r>
              <a:rPr lang="tr-TR" dirty="0" smtClean="0"/>
              <a:t>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(2018), </a:t>
            </a:r>
            <a:r>
              <a:rPr lang="tr-TR" dirty="0" err="1" smtClean="0"/>
              <a:t>Managing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en-US" dirty="0" smtClean="0">
                <a:hlinkClick r:id="rId2"/>
              </a:rPr>
              <a:t>https://computer.howstuffworks.com/cloud-computing/cloud-computing.htm</a:t>
            </a:r>
            <a:endParaRPr lang="tr-TR" dirty="0" smtClean="0"/>
          </a:p>
          <a:p>
            <a:r>
              <a:rPr lang="en-US" dirty="0" smtClean="0">
                <a:hlinkClick r:id="rId3"/>
              </a:rPr>
              <a:t>https://computer.howstuffworks.com/grid-computing.htm</a:t>
            </a:r>
            <a:endParaRPr lang="tr-TR" smtClean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trends</a:t>
            </a:r>
            <a:r>
              <a:rPr lang="tr-TR" b="1" dirty="0" smtClean="0"/>
              <a:t> in hardware </a:t>
            </a:r>
            <a:r>
              <a:rPr lang="tr-TR" b="1" dirty="0" err="1" smtClean="0"/>
              <a:t>platforms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trends</a:t>
            </a:r>
            <a:r>
              <a:rPr lang="tr-TR" sz="3600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Virtualization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Cloud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Grid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Green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Autonomic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869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3. </a:t>
            </a:r>
            <a:r>
              <a:rPr lang="en-US" b="1" dirty="0" smtClean="0"/>
              <a:t>Grid Computing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Benefits of grid computing</a:t>
            </a:r>
            <a:endParaRPr lang="en-US" sz="3600" dirty="0"/>
          </a:p>
          <a:p>
            <a:pPr lvl="1"/>
            <a:r>
              <a:rPr lang="tr-TR" sz="3200" dirty="0" err="1" smtClean="0"/>
              <a:t>Efficient</a:t>
            </a:r>
            <a:r>
              <a:rPr lang="tr-TR" sz="3200" dirty="0" smtClean="0"/>
              <a:t> </a:t>
            </a:r>
            <a:r>
              <a:rPr lang="tr-TR" sz="3200" dirty="0" err="1" smtClean="0"/>
              <a:t>use</a:t>
            </a:r>
            <a:r>
              <a:rPr lang="tr-TR" sz="3200" dirty="0" smtClean="0"/>
              <a:t> of </a:t>
            </a:r>
            <a:r>
              <a:rPr lang="tr-TR" sz="3200" dirty="0" err="1" smtClean="0"/>
              <a:t>resources</a:t>
            </a:r>
            <a:endParaRPr lang="tr-TR" sz="3200" dirty="0" smtClean="0"/>
          </a:p>
          <a:p>
            <a:pPr lvl="1"/>
            <a:r>
              <a:rPr lang="tr-TR" sz="3200" dirty="0" err="1" smtClean="0"/>
              <a:t>Higher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r>
              <a:rPr lang="tr-TR" sz="3200" dirty="0" smtClean="0"/>
              <a:t> </a:t>
            </a:r>
            <a:r>
              <a:rPr lang="tr-TR" sz="3200" dirty="0" err="1" smtClean="0"/>
              <a:t>power</a:t>
            </a:r>
            <a:endParaRPr lang="tr-TR" sz="3200" dirty="0" smtClean="0"/>
          </a:p>
          <a:p>
            <a:pPr lvl="1"/>
            <a:r>
              <a:rPr lang="tr-TR" sz="3200" dirty="0" err="1" smtClean="0"/>
              <a:t>Low</a:t>
            </a:r>
            <a:r>
              <a:rPr lang="tr-TR" sz="3200" dirty="0" smtClean="0"/>
              <a:t> </a:t>
            </a:r>
            <a:r>
              <a:rPr lang="tr-TR" sz="3200" dirty="0" err="1" smtClean="0"/>
              <a:t>cost</a:t>
            </a:r>
            <a:endParaRPr lang="tr-TR" sz="3200" dirty="0" smtClean="0"/>
          </a:p>
          <a:p>
            <a:pPr lvl="1"/>
            <a:r>
              <a:rPr lang="tr-TR" sz="3200" dirty="0" err="1" smtClean="0"/>
              <a:t>Greater</a:t>
            </a:r>
            <a:r>
              <a:rPr lang="tr-TR" sz="3200" dirty="0" smtClean="0"/>
              <a:t> </a:t>
            </a:r>
            <a:r>
              <a:rPr lang="tr-TR" sz="3200" dirty="0" err="1" smtClean="0"/>
              <a:t>scalability</a:t>
            </a:r>
            <a:endParaRPr lang="tr-TR" sz="3200" dirty="0" smtClean="0"/>
          </a:p>
          <a:p>
            <a:pPr lvl="1"/>
            <a:r>
              <a:rPr lang="tr-TR" sz="3200" dirty="0" err="1" smtClean="0"/>
              <a:t>Solving</a:t>
            </a:r>
            <a:r>
              <a:rPr lang="tr-TR" sz="3200" dirty="0" smtClean="0"/>
              <a:t> </a:t>
            </a:r>
            <a:r>
              <a:rPr lang="tr-TR" sz="3200" dirty="0" err="1" smtClean="0"/>
              <a:t>problems</a:t>
            </a:r>
            <a:r>
              <a:rPr lang="tr-TR" sz="3200" dirty="0" smtClean="0"/>
              <a:t> </a:t>
            </a:r>
            <a:r>
              <a:rPr lang="tr-TR" sz="3200" dirty="0" err="1" smtClean="0"/>
              <a:t>which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impossible</a:t>
            </a:r>
            <a:r>
              <a:rPr lang="tr-TR" sz="3200" dirty="0" smtClean="0"/>
              <a:t> </a:t>
            </a:r>
            <a:r>
              <a:rPr lang="tr-TR" sz="3200" dirty="0" err="1" smtClean="0"/>
              <a:t>with</a:t>
            </a:r>
            <a:r>
              <a:rPr lang="tr-TR" sz="3200" dirty="0" smtClean="0"/>
              <a:t> a </a:t>
            </a:r>
            <a:r>
              <a:rPr lang="tr-TR" sz="3200" dirty="0" err="1" smtClean="0"/>
              <a:t>single</a:t>
            </a:r>
            <a:r>
              <a:rPr lang="tr-TR" sz="3200" dirty="0" smtClean="0"/>
              <a:t> </a:t>
            </a:r>
            <a:r>
              <a:rPr lang="tr-TR" sz="3200" dirty="0" err="1" smtClean="0"/>
              <a:t>computer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485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3. </a:t>
            </a:r>
            <a:r>
              <a:rPr lang="en-US" b="1" dirty="0" smtClean="0"/>
              <a:t>Grid Computing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Disadvantages/ Concerns</a:t>
            </a:r>
            <a:endParaRPr lang="en-US" sz="3200" dirty="0"/>
          </a:p>
          <a:p>
            <a:pPr lvl="1"/>
            <a:r>
              <a:rPr lang="en-US" sz="2800" dirty="0"/>
              <a:t>the calculations might not be entirely trustworthy. </a:t>
            </a:r>
            <a:endParaRPr lang="tr-TR" sz="2800" dirty="0" smtClean="0"/>
          </a:p>
          <a:p>
            <a:pPr lvl="1"/>
            <a:r>
              <a:rPr lang="tr-TR" sz="2800" dirty="0" err="1" smtClean="0"/>
              <a:t>Privacy</a:t>
            </a:r>
            <a:endParaRPr lang="tr-TR" sz="2800" dirty="0" smtClean="0"/>
          </a:p>
          <a:p>
            <a:pPr lvl="1"/>
            <a:r>
              <a:rPr lang="tr-TR" sz="2800" dirty="0" smtClean="0"/>
              <a:t>Security</a:t>
            </a:r>
          </a:p>
          <a:p>
            <a:pPr lvl="1"/>
            <a:r>
              <a:rPr lang="en-US" sz="2800" dirty="0"/>
              <a:t>How do you control who can access the system and use its resources</a:t>
            </a:r>
            <a:r>
              <a:rPr lang="en-US" sz="2800" dirty="0" smtClean="0"/>
              <a:t>?</a:t>
            </a:r>
            <a:endParaRPr lang="tr-TR" sz="2800" dirty="0" smtClean="0"/>
          </a:p>
          <a:p>
            <a:pPr lvl="1"/>
            <a:r>
              <a:rPr lang="en-US" sz="2800" dirty="0"/>
              <a:t>the lack of central control </a:t>
            </a:r>
            <a:r>
              <a:rPr lang="tr-TR" sz="2800" dirty="0" err="1" smtClean="0"/>
              <a:t>over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hardware</a:t>
            </a:r>
          </a:p>
          <a:p>
            <a:pPr lvl="1"/>
            <a:r>
              <a:rPr lang="en-US" sz="2800" dirty="0"/>
              <a:t>no agreed-upon </a:t>
            </a:r>
            <a:r>
              <a:rPr lang="en-US" sz="2800" dirty="0" smtClean="0"/>
              <a:t>protocols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379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4. </a:t>
            </a:r>
            <a:r>
              <a:rPr lang="en-US" b="1" dirty="0" smtClean="0"/>
              <a:t>Green </a:t>
            </a:r>
            <a:r>
              <a:rPr lang="en-US" b="1" dirty="0"/>
              <a:t>Computing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sz="3200" dirty="0" smtClean="0"/>
          </a:p>
          <a:p>
            <a:r>
              <a:rPr lang="en-US" sz="3600" dirty="0" smtClean="0"/>
              <a:t>Two </a:t>
            </a:r>
            <a:r>
              <a:rPr lang="en-US" sz="3600" dirty="0"/>
              <a:t>Google searches 'produce same CO2 as boiling a kettle'</a:t>
            </a:r>
          </a:p>
          <a:p>
            <a:pPr lvl="1"/>
            <a:endParaRPr lang="tr-TR" sz="2800" dirty="0" smtClean="0"/>
          </a:p>
          <a:p>
            <a:pPr lvl="1"/>
            <a:r>
              <a:rPr lang="en-US" sz="3200" dirty="0" smtClean="0"/>
              <a:t>A </a:t>
            </a:r>
            <a:r>
              <a:rPr lang="en-US" sz="3200" dirty="0"/>
              <a:t>typical search burns 7g of CO2, and a kettle produces 15gr.</a:t>
            </a:r>
          </a:p>
          <a:p>
            <a:pPr lvl="1"/>
            <a:endParaRPr lang="tr-TR" sz="1800" dirty="0" smtClean="0"/>
          </a:p>
          <a:p>
            <a:pPr lvl="1"/>
            <a:endParaRPr lang="tr-TR" sz="1800" dirty="0"/>
          </a:p>
          <a:p>
            <a:pPr lvl="1"/>
            <a:endParaRPr lang="tr-TR" sz="1800" dirty="0"/>
          </a:p>
          <a:p>
            <a:pPr lvl="1"/>
            <a:r>
              <a:rPr lang="tr-TR" sz="1800" dirty="0" smtClean="0"/>
              <a:t>Source:</a:t>
            </a:r>
            <a:r>
              <a:rPr lang="tr-TR" dirty="0" smtClean="0"/>
              <a:t> </a:t>
            </a:r>
            <a:r>
              <a:rPr lang="en-US" sz="1600" u="sng" dirty="0">
                <a:hlinkClick r:id="rId2"/>
              </a:rPr>
              <a:t>https://</a:t>
            </a:r>
            <a:r>
              <a:rPr lang="en-US" sz="1600" u="sng" dirty="0" smtClean="0">
                <a:hlinkClick r:id="rId2"/>
              </a:rPr>
              <a:t>www.telegraph.co.uk/technology/google/4217055/Two-Google-searches-produce-same-CO2-as-boiling-a-kettle.html?fbclid=IwAR1YkJQhkp9_fzO5TWIhFhBoXnhuFdSQssmw3zjWHjs3XqqkYoZCtPpG5nY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3894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4. </a:t>
            </a:r>
            <a:r>
              <a:rPr lang="en-US" b="1" dirty="0" smtClean="0"/>
              <a:t>Green </a:t>
            </a:r>
            <a:r>
              <a:rPr lang="en-US" b="1" dirty="0"/>
              <a:t>Computing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Enormous</a:t>
            </a:r>
            <a:r>
              <a:rPr lang="tr-TR" sz="3200" dirty="0" smtClean="0"/>
              <a:t> </a:t>
            </a:r>
            <a:r>
              <a:rPr lang="tr-TR" sz="3200" dirty="0" err="1" smtClean="0"/>
              <a:t>electricity</a:t>
            </a:r>
            <a:r>
              <a:rPr lang="tr-TR" sz="3200" dirty="0" smtClean="0"/>
              <a:t> </a:t>
            </a:r>
            <a:r>
              <a:rPr lang="tr-TR" sz="3200" dirty="0" err="1" smtClean="0"/>
              <a:t>usage</a:t>
            </a:r>
            <a:r>
              <a:rPr lang="tr-TR" sz="3200" dirty="0" smtClean="0"/>
              <a:t> of </a:t>
            </a:r>
            <a:r>
              <a:rPr lang="tr-TR" sz="3200" dirty="0" err="1" smtClean="0"/>
              <a:t>Bitcoin</a:t>
            </a:r>
            <a:endParaRPr lang="tr-TR" sz="3200" dirty="0" smtClean="0"/>
          </a:p>
          <a:p>
            <a:pPr lvl="1"/>
            <a:r>
              <a:rPr lang="en-US" sz="2800" dirty="0" smtClean="0"/>
              <a:t>In </a:t>
            </a:r>
            <a:r>
              <a:rPr lang="en-US" sz="2800" dirty="0"/>
              <a:t>November (2018), the power consumed by the entire bitcoin network was estimated to be higher than that of the Republic of Ireland. </a:t>
            </a:r>
            <a:endParaRPr lang="tr-TR" sz="2800" dirty="0" smtClean="0"/>
          </a:p>
          <a:p>
            <a:pPr lvl="1"/>
            <a:r>
              <a:rPr lang="en-US" sz="2800" dirty="0" smtClean="0"/>
              <a:t>Especially </a:t>
            </a:r>
            <a:r>
              <a:rPr lang="en-US" sz="2800" dirty="0"/>
              <a:t>the bitcoin mining </a:t>
            </a:r>
            <a:endParaRPr lang="tr-TR" sz="2800" dirty="0" smtClean="0"/>
          </a:p>
          <a:p>
            <a:pPr lvl="1"/>
            <a:r>
              <a:rPr lang="en-US" sz="2800" dirty="0" smtClean="0"/>
              <a:t>(</a:t>
            </a:r>
            <a:r>
              <a:rPr lang="en-US" sz="2800" dirty="0"/>
              <a:t>the competition to waste the most electricity possible by doing pointless arithmetic computations in 10 mins</a:t>
            </a:r>
            <a:r>
              <a:rPr lang="en-US" sz="2800" dirty="0" smtClean="0"/>
              <a:t>).</a:t>
            </a:r>
            <a:endParaRPr lang="tr-TR" sz="2800" dirty="0" smtClean="0"/>
          </a:p>
          <a:p>
            <a:pPr lvl="1"/>
            <a:r>
              <a:rPr lang="tr-TR" sz="2800" dirty="0" smtClean="0"/>
              <a:t>Source: </a:t>
            </a:r>
            <a:r>
              <a:rPr lang="en-US" sz="2000" u="sng" dirty="0">
                <a:hlinkClick r:id="rId2"/>
              </a:rPr>
              <a:t>https://</a:t>
            </a:r>
            <a:r>
              <a:rPr lang="en-US" sz="2000" u="sng" dirty="0" smtClean="0">
                <a:hlinkClick r:id="rId2"/>
              </a:rPr>
              <a:t>www.theguardian.com/technology/2018/jan/17/bitcoin-electricity-usage-huge-climate-cryptocurrency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3894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4. </a:t>
            </a:r>
            <a:r>
              <a:rPr lang="en-US" b="1" dirty="0" smtClean="0"/>
              <a:t>Green Computing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effect</a:t>
            </a:r>
            <a:r>
              <a:rPr lang="tr-TR" sz="4000" dirty="0" smtClean="0"/>
              <a:t> of </a:t>
            </a:r>
            <a:r>
              <a:rPr lang="en-US" sz="4000" dirty="0"/>
              <a:t>Moore's law </a:t>
            </a:r>
            <a:endParaRPr lang="tr-TR" sz="4000" dirty="0" smtClean="0"/>
          </a:p>
          <a:p>
            <a:pPr lvl="1"/>
            <a:endParaRPr lang="tr-TR" sz="3200" dirty="0" smtClean="0"/>
          </a:p>
          <a:p>
            <a:pPr lvl="1"/>
            <a:r>
              <a:rPr lang="tr-TR" sz="3200" dirty="0" smtClean="0"/>
              <a:t>T</a:t>
            </a:r>
            <a:r>
              <a:rPr lang="en-US" sz="3200" dirty="0" smtClean="0"/>
              <a:t>he </a:t>
            </a:r>
            <a:r>
              <a:rPr lang="en-US" sz="3200" dirty="0"/>
              <a:t>number of transistors in a dense integrated circuit doubles approximately every two years. </a:t>
            </a:r>
            <a:endParaRPr lang="tr-TR" sz="3200" dirty="0" smtClean="0"/>
          </a:p>
          <a:p>
            <a:pPr lvl="1"/>
            <a:endParaRPr lang="tr-TR" sz="3200" dirty="0" smtClean="0"/>
          </a:p>
          <a:p>
            <a:pPr lvl="1"/>
            <a:r>
              <a:rPr lang="tr-TR" sz="3200" dirty="0" err="1" smtClean="0"/>
              <a:t>Faster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cheaper</a:t>
            </a:r>
            <a:r>
              <a:rPr lang="tr-TR" sz="3200" dirty="0" smtClean="0"/>
              <a:t> </a:t>
            </a:r>
            <a:r>
              <a:rPr lang="tr-TR" sz="3200" dirty="0" err="1" smtClean="0"/>
              <a:t>advancement</a:t>
            </a:r>
            <a:r>
              <a:rPr lang="tr-TR" sz="3200" dirty="0" smtClean="0"/>
              <a:t>, </a:t>
            </a:r>
            <a:r>
              <a:rPr lang="tr-TR" sz="3200" dirty="0" err="1" smtClean="0"/>
              <a:t>smaller</a:t>
            </a:r>
            <a:r>
              <a:rPr lang="tr-TR" sz="3200" dirty="0" smtClean="0"/>
              <a:t> </a:t>
            </a:r>
            <a:r>
              <a:rPr lang="tr-TR" sz="3200" dirty="0" err="1" smtClean="0"/>
              <a:t>technological</a:t>
            </a:r>
            <a:r>
              <a:rPr lang="tr-TR" sz="3200" dirty="0" smtClean="0"/>
              <a:t> </a:t>
            </a:r>
            <a:r>
              <a:rPr lang="tr-TR" sz="3200" dirty="0" err="1" smtClean="0"/>
              <a:t>devices</a:t>
            </a:r>
            <a:endParaRPr lang="tr-TR" sz="3200" dirty="0" smtClean="0"/>
          </a:p>
          <a:p>
            <a:pPr lvl="1"/>
            <a:endParaRPr lang="tr-TR" sz="3200" dirty="0" smtClean="0"/>
          </a:p>
          <a:p>
            <a:pPr lvl="1"/>
            <a:r>
              <a:rPr lang="tr-TR" sz="3200" dirty="0" err="1" smtClean="0"/>
              <a:t>What</a:t>
            </a:r>
            <a:r>
              <a:rPr lang="tr-TR" sz="3200" dirty="0" smtClean="0"/>
              <a:t> is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dark</a:t>
            </a:r>
            <a:r>
              <a:rPr lang="tr-TR" sz="3200" dirty="0" smtClean="0"/>
              <a:t> </a:t>
            </a:r>
            <a:r>
              <a:rPr lang="tr-TR" sz="3200" dirty="0" err="1" smtClean="0"/>
              <a:t>side</a:t>
            </a:r>
            <a:r>
              <a:rPr lang="tr-TR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74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4. </a:t>
            </a:r>
            <a:r>
              <a:rPr lang="en-US" b="1" dirty="0" smtClean="0"/>
              <a:t>Green Computing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Sustainable, or green, MIS</a:t>
            </a:r>
            <a:r>
              <a:rPr lang="en-US" sz="3600" dirty="0"/>
              <a:t> describes </a:t>
            </a:r>
            <a:endParaRPr lang="tr-TR" sz="3600" dirty="0" smtClean="0"/>
          </a:p>
          <a:p>
            <a:pPr lvl="1"/>
            <a:r>
              <a:rPr lang="en-US" sz="3200" dirty="0" smtClean="0"/>
              <a:t>the </a:t>
            </a:r>
            <a:r>
              <a:rPr lang="en-US" sz="3200" dirty="0"/>
              <a:t>production, management, use, and disposal of technology </a:t>
            </a:r>
            <a:endParaRPr lang="tr-TR" sz="3200" dirty="0" smtClean="0"/>
          </a:p>
          <a:p>
            <a:pPr lvl="1"/>
            <a:r>
              <a:rPr lang="en-US" sz="3200" dirty="0" smtClean="0"/>
              <a:t>in </a:t>
            </a:r>
            <a:r>
              <a:rPr lang="en-US" sz="3200" dirty="0"/>
              <a:t>a way that minimizes damage to the environment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lvl="1"/>
            <a:r>
              <a:rPr lang="en-US" sz="3200" dirty="0"/>
              <a:t>a </a:t>
            </a:r>
            <a:r>
              <a:rPr lang="en-US" sz="3200" dirty="0" smtClean="0"/>
              <a:t>part </a:t>
            </a:r>
            <a:r>
              <a:rPr lang="en-US" sz="3200" dirty="0"/>
              <a:t>of corporate social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429150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4. </a:t>
            </a:r>
            <a:r>
              <a:rPr lang="en-US" b="1" dirty="0" smtClean="0"/>
              <a:t>Green Computing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Two</a:t>
            </a:r>
            <a:r>
              <a:rPr lang="tr-TR" sz="3600" dirty="0" smtClean="0"/>
              <a:t> </a:t>
            </a:r>
            <a:r>
              <a:rPr lang="tr-TR" sz="3600" dirty="0" err="1" smtClean="0"/>
              <a:t>concerns</a:t>
            </a:r>
            <a:r>
              <a:rPr lang="tr-TR" sz="3600" dirty="0" smtClean="0"/>
              <a:t> of </a:t>
            </a:r>
            <a:r>
              <a:rPr lang="tr-TR" sz="3600" dirty="0" err="1" smtClean="0"/>
              <a:t>green</a:t>
            </a:r>
            <a:r>
              <a:rPr lang="tr-TR" sz="3600" dirty="0" smtClean="0"/>
              <a:t> </a:t>
            </a:r>
            <a:r>
              <a:rPr lang="tr-TR" sz="3600" dirty="0" err="1" smtClean="0"/>
              <a:t>computing</a:t>
            </a:r>
            <a:r>
              <a:rPr lang="tr-TR" sz="3600" dirty="0" smtClean="0"/>
              <a:t>:</a:t>
            </a:r>
          </a:p>
          <a:p>
            <a:pPr lvl="1"/>
            <a:r>
              <a:rPr lang="en-US" sz="3200" dirty="0"/>
              <a:t>1. The increased energy usage </a:t>
            </a:r>
            <a:endParaRPr lang="tr-TR" sz="3200" dirty="0" smtClean="0"/>
          </a:p>
          <a:p>
            <a:pPr lvl="2"/>
            <a:r>
              <a:rPr lang="en-US" sz="2800" dirty="0" smtClean="0"/>
              <a:t>the increased rates of CO2 emissions</a:t>
            </a:r>
            <a:endParaRPr lang="tr-TR" sz="2800" dirty="0" smtClean="0"/>
          </a:p>
          <a:p>
            <a:pPr lvl="2"/>
            <a:r>
              <a:rPr lang="en-US" sz="2800" dirty="0" smtClean="0"/>
              <a:t>global warming </a:t>
            </a:r>
            <a:endParaRPr lang="tr-TR" sz="2800" dirty="0" smtClean="0"/>
          </a:p>
          <a:p>
            <a:pPr lvl="2"/>
            <a:r>
              <a:rPr lang="en-US" sz="2800" dirty="0" smtClean="0"/>
              <a:t>the energy and cooling costs of firms</a:t>
            </a:r>
            <a:endParaRPr lang="tr-TR" sz="2800" dirty="0" smtClean="0"/>
          </a:p>
          <a:p>
            <a:pPr lvl="1"/>
            <a:r>
              <a:rPr lang="en-US" sz="3200" dirty="0" smtClean="0"/>
              <a:t>2</a:t>
            </a:r>
            <a:r>
              <a:rPr lang="en-US" sz="3200" dirty="0"/>
              <a:t>. The increased </a:t>
            </a:r>
            <a:r>
              <a:rPr lang="en-US" sz="3200" dirty="0" smtClean="0"/>
              <a:t>e-waste</a:t>
            </a:r>
            <a:endParaRPr lang="tr-TR" sz="3200" dirty="0" smtClean="0"/>
          </a:p>
          <a:p>
            <a:pPr lvl="2"/>
            <a:r>
              <a:rPr lang="tr-TR" sz="2800" dirty="0" err="1" smtClean="0"/>
              <a:t>Recycling</a:t>
            </a:r>
            <a:r>
              <a:rPr lang="tr-TR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417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461</Words>
  <Application>Microsoft Office PowerPoint</Application>
  <PresentationFormat>Geniş ekran</PresentationFormat>
  <Paragraphs>87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Information Technology in Business and Society II</vt:lpstr>
      <vt:lpstr>The trends in hardware platforms</vt:lpstr>
      <vt:lpstr>3. Grid Computing</vt:lpstr>
      <vt:lpstr>3. Grid Computing</vt:lpstr>
      <vt:lpstr>4. Green Computing </vt:lpstr>
      <vt:lpstr>4. Green Computing </vt:lpstr>
      <vt:lpstr>4. Green Computing </vt:lpstr>
      <vt:lpstr>4. Green Computing </vt:lpstr>
      <vt:lpstr>4. Green Computing </vt:lpstr>
      <vt:lpstr>4. Green Computing </vt:lpstr>
      <vt:lpstr>4. Green Computing </vt:lpstr>
      <vt:lpstr>5. Autonomic Computing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51</cp:revision>
  <dcterms:created xsi:type="dcterms:W3CDTF">2020-01-16T11:32:54Z</dcterms:created>
  <dcterms:modified xsi:type="dcterms:W3CDTF">2020-01-16T13:36:09Z</dcterms:modified>
</cp:coreProperties>
</file>