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8"/>
  </p:notesMasterIdLst>
  <p:sldIdLst>
    <p:sldId id="471" r:id="rId2"/>
    <p:sldId id="472" r:id="rId3"/>
    <p:sldId id="475" r:id="rId4"/>
    <p:sldId id="473" r:id="rId5"/>
    <p:sldId id="474" r:id="rId6"/>
    <p:sldId id="529" r:id="rId7"/>
  </p:sldIdLst>
  <p:sldSz cx="9144000" cy="6858000" type="screen4x3"/>
  <p:notesSz cx="6858000" cy="9144000"/>
  <p:defaultTextStyle>
    <a:defPPr>
      <a:defRPr lang="tr-T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D326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271" autoAdjust="0"/>
    <p:restoredTop sz="93634" autoAdjust="0"/>
  </p:normalViewPr>
  <p:slideViewPr>
    <p:cSldViewPr>
      <p:cViewPr varScale="1">
        <p:scale>
          <a:sx n="103" d="100"/>
          <a:sy n="103" d="100"/>
        </p:scale>
        <p:origin x="-22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936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4AB5E4-C69B-410E-A69D-C710F3FAB01E}" type="datetimeFigureOut">
              <a:rPr lang="tr-TR" smtClean="0"/>
              <a:pPr/>
              <a:t>11.07.2017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F3D6CD-491A-4FE2-961A-9331108EF19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7163304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895600" y="1371600"/>
            <a:ext cx="5867400" cy="2286000"/>
          </a:xfrm>
        </p:spPr>
        <p:txBody>
          <a:bodyPr/>
          <a:lstStyle>
            <a:lvl1pPr>
              <a:defRPr sz="45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5791200" cy="14478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600" b="1"/>
            </a:lvl1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57348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57349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57350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9A842AE5-82C7-435D-B4B2-436A4AC6FA22}" type="slidenum">
              <a:rPr lang="tr-TR"/>
              <a:pPr/>
              <a:t>‹#›</a:t>
            </a:fld>
            <a:endParaRPr lang="tr-TR"/>
          </a:p>
        </p:txBody>
      </p:sp>
      <p:sp>
        <p:nvSpPr>
          <p:cNvPr id="57351" name="Line 7"/>
          <p:cNvSpPr>
            <a:spLocks noChangeShapeType="1"/>
          </p:cNvSpPr>
          <p:nvPr/>
        </p:nvSpPr>
        <p:spPr bwMode="auto">
          <a:xfrm>
            <a:off x="228600" y="990600"/>
            <a:ext cx="8610600" cy="0"/>
          </a:xfrm>
          <a:prstGeom prst="line">
            <a:avLst/>
          </a:prstGeom>
          <a:noFill/>
          <a:ln w="66675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tr-TR"/>
          </a:p>
        </p:txBody>
      </p:sp>
      <p:grpSp>
        <p:nvGrpSpPr>
          <p:cNvPr id="57352" name="Group 8"/>
          <p:cNvGrpSpPr>
            <a:grpSpLocks/>
          </p:cNvGrpSpPr>
          <p:nvPr/>
        </p:nvGrpSpPr>
        <p:grpSpPr bwMode="auto">
          <a:xfrm>
            <a:off x="228600" y="1447800"/>
            <a:ext cx="2286000" cy="2514600"/>
            <a:chOff x="144" y="912"/>
            <a:chExt cx="1440" cy="1584"/>
          </a:xfrm>
        </p:grpSpPr>
        <p:sp>
          <p:nvSpPr>
            <p:cNvPr id="57353" name="Rectangle 9"/>
            <p:cNvSpPr>
              <a:spLocks noChangeArrowheads="1"/>
            </p:cNvSpPr>
            <p:nvPr/>
          </p:nvSpPr>
          <p:spPr bwMode="auto">
            <a:xfrm>
              <a:off x="960" y="912"/>
              <a:ext cx="52" cy="97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57354" name="Rectangle 10"/>
            <p:cNvSpPr>
              <a:spLocks noChangeArrowheads="1"/>
            </p:cNvSpPr>
            <p:nvPr/>
          </p:nvSpPr>
          <p:spPr bwMode="auto">
            <a:xfrm>
              <a:off x="844" y="912"/>
              <a:ext cx="52" cy="861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57355" name="Rectangle 11"/>
            <p:cNvSpPr>
              <a:spLocks noChangeArrowheads="1"/>
            </p:cNvSpPr>
            <p:nvPr/>
          </p:nvSpPr>
          <p:spPr bwMode="auto">
            <a:xfrm>
              <a:off x="727" y="912"/>
              <a:ext cx="52" cy="73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57356" name="Rectangle 12"/>
            <p:cNvSpPr>
              <a:spLocks noChangeArrowheads="1"/>
            </p:cNvSpPr>
            <p:nvPr/>
          </p:nvSpPr>
          <p:spPr bwMode="auto">
            <a:xfrm>
              <a:off x="610" y="912"/>
              <a:ext cx="52" cy="612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57357" name="Rectangle 13"/>
            <p:cNvSpPr>
              <a:spLocks noChangeArrowheads="1"/>
            </p:cNvSpPr>
            <p:nvPr/>
          </p:nvSpPr>
          <p:spPr bwMode="auto">
            <a:xfrm>
              <a:off x="494" y="912"/>
              <a:ext cx="52" cy="49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57358" name="Rectangle 14"/>
            <p:cNvSpPr>
              <a:spLocks noChangeArrowheads="1"/>
            </p:cNvSpPr>
            <p:nvPr/>
          </p:nvSpPr>
          <p:spPr bwMode="auto">
            <a:xfrm>
              <a:off x="377" y="912"/>
              <a:ext cx="52" cy="361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57359" name="Rectangle 15"/>
            <p:cNvSpPr>
              <a:spLocks noChangeArrowheads="1"/>
            </p:cNvSpPr>
            <p:nvPr/>
          </p:nvSpPr>
          <p:spPr bwMode="auto">
            <a:xfrm>
              <a:off x="260" y="912"/>
              <a:ext cx="52" cy="249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57360" name="Rectangle 16"/>
            <p:cNvSpPr>
              <a:spLocks noChangeArrowheads="1"/>
            </p:cNvSpPr>
            <p:nvPr/>
          </p:nvSpPr>
          <p:spPr bwMode="auto">
            <a:xfrm>
              <a:off x="144" y="912"/>
              <a:ext cx="52" cy="125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57361" name="Rectangle 17"/>
            <p:cNvSpPr>
              <a:spLocks noChangeArrowheads="1"/>
            </p:cNvSpPr>
            <p:nvPr/>
          </p:nvSpPr>
          <p:spPr bwMode="auto">
            <a:xfrm>
              <a:off x="1077" y="912"/>
              <a:ext cx="49" cy="1098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57362" name="Rectangle 18"/>
            <p:cNvSpPr>
              <a:spLocks noChangeArrowheads="1"/>
            </p:cNvSpPr>
            <p:nvPr/>
          </p:nvSpPr>
          <p:spPr bwMode="auto">
            <a:xfrm>
              <a:off x="1191" y="912"/>
              <a:ext cx="49" cy="1223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57363" name="Rectangle 19"/>
            <p:cNvSpPr>
              <a:spLocks noChangeArrowheads="1"/>
            </p:cNvSpPr>
            <p:nvPr/>
          </p:nvSpPr>
          <p:spPr bwMode="auto">
            <a:xfrm>
              <a:off x="1304" y="912"/>
              <a:ext cx="49" cy="1341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57364" name="Rectangle 20"/>
            <p:cNvSpPr>
              <a:spLocks noChangeArrowheads="1"/>
            </p:cNvSpPr>
            <p:nvPr/>
          </p:nvSpPr>
          <p:spPr bwMode="auto">
            <a:xfrm>
              <a:off x="1418" y="912"/>
              <a:ext cx="52" cy="1466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57365" name="Rectangle 21"/>
            <p:cNvSpPr>
              <a:spLocks noChangeArrowheads="1"/>
            </p:cNvSpPr>
            <p:nvPr/>
          </p:nvSpPr>
          <p:spPr bwMode="auto">
            <a:xfrm>
              <a:off x="1535" y="912"/>
              <a:ext cx="49" cy="1584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</p:grpSp>
      <p:sp>
        <p:nvSpPr>
          <p:cNvPr id="57366" name="Line 22"/>
          <p:cNvSpPr>
            <a:spLocks noChangeShapeType="1"/>
          </p:cNvSpPr>
          <p:nvPr/>
        </p:nvSpPr>
        <p:spPr bwMode="auto">
          <a:xfrm>
            <a:off x="266700" y="6172200"/>
            <a:ext cx="8610600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CCC8EDC-F457-4929-A331-0C01F763442E}" type="slidenum">
              <a:rPr lang="tr-TR"/>
              <a:pPr/>
              <a:t>‹#›</a:t>
            </a:fld>
            <a:endParaRPr lang="tr-TR"/>
          </a:p>
        </p:txBody>
      </p:sp>
      <p:sp>
        <p:nvSpPr>
          <p:cNvPr id="6" name="5 Veri Yer Tutucusu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934200" y="457200"/>
            <a:ext cx="1752600" cy="5638800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1676400" y="457200"/>
            <a:ext cx="5105400" cy="5638800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077CD35-93FD-4433-AD38-B5F2D30E4FC4}" type="slidenum">
              <a:rPr lang="tr-TR"/>
              <a:pPr/>
              <a:t>‹#›</a:t>
            </a:fld>
            <a:endParaRPr lang="tr-TR"/>
          </a:p>
        </p:txBody>
      </p:sp>
      <p:sp>
        <p:nvSpPr>
          <p:cNvPr id="6" name="5 Veri Yer Tutucusu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Başlık ve Tab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676400" y="457200"/>
            <a:ext cx="7010400" cy="12954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Tablo Yer Tutucusu"/>
          <p:cNvSpPr>
            <a:spLocks noGrp="1"/>
          </p:cNvSpPr>
          <p:nvPr>
            <p:ph type="tbl" idx="1"/>
          </p:nvPr>
        </p:nvSpPr>
        <p:spPr>
          <a:xfrm>
            <a:off x="1676400" y="1981200"/>
            <a:ext cx="7010400" cy="4114800"/>
          </a:xfrm>
        </p:spPr>
        <p:txBody>
          <a:bodyPr/>
          <a:lstStyle/>
          <a:p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8F70470B-E0DD-4024-BB23-74AE03E67E3C}" type="slidenum">
              <a:rPr lang="tr-TR"/>
              <a:pPr/>
              <a:t>‹#›</a:t>
            </a:fld>
            <a:endParaRPr lang="tr-TR"/>
          </a:p>
        </p:txBody>
      </p:sp>
      <p:sp>
        <p:nvSpPr>
          <p:cNvPr id="6" name="5 Veri Yer Tutucusu"/>
          <p:cNvSpPr>
            <a:spLocks noGrp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4B34ED0-4103-4425-BC4D-76748146754C}" type="slidenum">
              <a:rPr lang="tr-TR"/>
              <a:pPr/>
              <a:t>‹#›</a:t>
            </a:fld>
            <a:endParaRPr lang="tr-TR"/>
          </a:p>
        </p:txBody>
      </p:sp>
      <p:sp>
        <p:nvSpPr>
          <p:cNvPr id="6" name="5 Veri Yer Tutucusu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857BF0F-8E2C-4860-AB1C-A0912262D4D5}" type="slidenum">
              <a:rPr lang="tr-TR"/>
              <a:pPr/>
              <a:t>‹#›</a:t>
            </a:fld>
            <a:endParaRPr lang="tr-TR"/>
          </a:p>
        </p:txBody>
      </p:sp>
      <p:sp>
        <p:nvSpPr>
          <p:cNvPr id="6" name="5 Veri Yer Tutucusu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1676400" y="1981200"/>
            <a:ext cx="3429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5257800" y="1981200"/>
            <a:ext cx="3429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FBFC8E2-A29A-4EFE-A02D-1B209CD6CB61}" type="slidenum">
              <a:rPr lang="tr-TR"/>
              <a:pPr/>
              <a:t>‹#›</a:t>
            </a:fld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Altbilgi Yer Tutucusu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8" name="7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9BABCDD-7B4F-4840-9C74-1256F2A6D5B3}" type="slidenum">
              <a:rPr lang="tr-TR"/>
              <a:pPr/>
              <a:t>‹#›</a:t>
            </a:fld>
            <a:endParaRPr lang="tr-TR"/>
          </a:p>
        </p:txBody>
      </p:sp>
      <p:sp>
        <p:nvSpPr>
          <p:cNvPr id="9" name="8 Veri Yer Tutucusu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A252241-4AA3-4992-B0EB-2C9AD77A7CD9}" type="slidenum">
              <a:rPr lang="tr-TR"/>
              <a:pPr/>
              <a:t>‹#›</a:t>
            </a:fld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Altbilgi Yer Tutucusu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3" name="2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1C79C9C-6F3D-4999-8299-61130A0F6EFD}" type="slidenum">
              <a:rPr lang="tr-TR"/>
              <a:pPr/>
              <a:t>‹#›</a:t>
            </a:fld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977652F-7186-42E5-B0C8-5D413A552061}" type="slidenum">
              <a:rPr lang="tr-TR"/>
              <a:pPr/>
              <a:t>‹#›</a:t>
            </a:fld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CC749F6-B33F-45F3-BC9F-C792A6D54F8C}" type="slidenum">
              <a:rPr lang="tr-TR"/>
              <a:pPr/>
              <a:t>‹#›</a:t>
            </a:fld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676400" y="457200"/>
            <a:ext cx="70104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başlık stili için tıklatın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676400" y="1981200"/>
            <a:ext cx="7010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</a:p>
        </p:txBody>
      </p:sp>
      <p:sp>
        <p:nvSpPr>
          <p:cNvPr id="56324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56325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1D76E58C-D6FC-44D9-B6CC-6F6E889F60FA}" type="slidenum">
              <a:rPr lang="tr-TR"/>
              <a:pPr/>
              <a:t>‹#›</a:t>
            </a:fld>
            <a:endParaRPr lang="tr-TR"/>
          </a:p>
        </p:txBody>
      </p:sp>
      <p:sp>
        <p:nvSpPr>
          <p:cNvPr id="56326" name="Line 6"/>
          <p:cNvSpPr>
            <a:spLocks noChangeShapeType="1"/>
          </p:cNvSpPr>
          <p:nvPr/>
        </p:nvSpPr>
        <p:spPr bwMode="auto">
          <a:xfrm>
            <a:off x="266700" y="6172200"/>
            <a:ext cx="8610600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tr-TR"/>
          </a:p>
        </p:txBody>
      </p:sp>
      <p:sp>
        <p:nvSpPr>
          <p:cNvPr id="56327" name="Line 7"/>
          <p:cNvSpPr>
            <a:spLocks noChangeShapeType="1"/>
          </p:cNvSpPr>
          <p:nvPr/>
        </p:nvSpPr>
        <p:spPr bwMode="auto">
          <a:xfrm>
            <a:off x="228600" y="304800"/>
            <a:ext cx="8610600" cy="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tr-TR"/>
          </a:p>
        </p:txBody>
      </p:sp>
      <p:grpSp>
        <p:nvGrpSpPr>
          <p:cNvPr id="56328" name="Group 8"/>
          <p:cNvGrpSpPr>
            <a:grpSpLocks/>
          </p:cNvGrpSpPr>
          <p:nvPr/>
        </p:nvGrpSpPr>
        <p:grpSpPr bwMode="auto">
          <a:xfrm>
            <a:off x="228600" y="457200"/>
            <a:ext cx="1246188" cy="1371600"/>
            <a:chOff x="144" y="288"/>
            <a:chExt cx="785" cy="864"/>
          </a:xfrm>
        </p:grpSpPr>
        <p:sp>
          <p:nvSpPr>
            <p:cNvPr id="56329" name="Rectangle 9"/>
            <p:cNvSpPr>
              <a:spLocks noChangeArrowheads="1"/>
            </p:cNvSpPr>
            <p:nvPr/>
          </p:nvSpPr>
          <p:spPr bwMode="auto">
            <a:xfrm>
              <a:off x="589" y="288"/>
              <a:ext cx="28" cy="534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56330" name="Rectangle 10"/>
            <p:cNvSpPr>
              <a:spLocks noChangeArrowheads="1"/>
            </p:cNvSpPr>
            <p:nvPr/>
          </p:nvSpPr>
          <p:spPr bwMode="auto">
            <a:xfrm>
              <a:off x="526" y="288"/>
              <a:ext cx="28" cy="47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56331" name="Rectangle 11"/>
            <p:cNvSpPr>
              <a:spLocks noChangeArrowheads="1"/>
            </p:cNvSpPr>
            <p:nvPr/>
          </p:nvSpPr>
          <p:spPr bwMode="auto">
            <a:xfrm>
              <a:off x="462" y="288"/>
              <a:ext cx="28" cy="401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56332" name="Rectangle 12"/>
            <p:cNvSpPr>
              <a:spLocks noChangeArrowheads="1"/>
            </p:cNvSpPr>
            <p:nvPr/>
          </p:nvSpPr>
          <p:spPr bwMode="auto">
            <a:xfrm>
              <a:off x="398" y="288"/>
              <a:ext cx="28" cy="334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56333" name="Rectangle 13"/>
            <p:cNvSpPr>
              <a:spLocks noChangeArrowheads="1"/>
            </p:cNvSpPr>
            <p:nvPr/>
          </p:nvSpPr>
          <p:spPr bwMode="auto">
            <a:xfrm>
              <a:off x="335" y="288"/>
              <a:ext cx="28" cy="269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56334" name="Rectangle 14"/>
            <p:cNvSpPr>
              <a:spLocks noChangeArrowheads="1"/>
            </p:cNvSpPr>
            <p:nvPr/>
          </p:nvSpPr>
          <p:spPr bwMode="auto">
            <a:xfrm>
              <a:off x="271" y="288"/>
              <a:ext cx="28" cy="19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56335" name="Rectangle 15"/>
            <p:cNvSpPr>
              <a:spLocks noChangeArrowheads="1"/>
            </p:cNvSpPr>
            <p:nvPr/>
          </p:nvSpPr>
          <p:spPr bwMode="auto">
            <a:xfrm>
              <a:off x="207" y="288"/>
              <a:ext cx="29" cy="13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56336" name="Rectangle 16"/>
            <p:cNvSpPr>
              <a:spLocks noChangeArrowheads="1"/>
            </p:cNvSpPr>
            <p:nvPr/>
          </p:nvSpPr>
          <p:spPr bwMode="auto">
            <a:xfrm>
              <a:off x="144" y="288"/>
              <a:ext cx="28" cy="68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56337" name="Rectangle 17"/>
            <p:cNvSpPr>
              <a:spLocks noChangeArrowheads="1"/>
            </p:cNvSpPr>
            <p:nvPr/>
          </p:nvSpPr>
          <p:spPr bwMode="auto">
            <a:xfrm>
              <a:off x="653" y="288"/>
              <a:ext cx="26" cy="59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56338" name="Rectangle 18"/>
            <p:cNvSpPr>
              <a:spLocks noChangeArrowheads="1"/>
            </p:cNvSpPr>
            <p:nvPr/>
          </p:nvSpPr>
          <p:spPr bwMode="auto">
            <a:xfrm>
              <a:off x="715" y="288"/>
              <a:ext cx="26" cy="66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56339" name="Rectangle 19"/>
            <p:cNvSpPr>
              <a:spLocks noChangeArrowheads="1"/>
            </p:cNvSpPr>
            <p:nvPr/>
          </p:nvSpPr>
          <p:spPr bwMode="auto">
            <a:xfrm>
              <a:off x="776" y="288"/>
              <a:ext cx="27" cy="731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56340" name="Rectangle 20"/>
            <p:cNvSpPr>
              <a:spLocks noChangeArrowheads="1"/>
            </p:cNvSpPr>
            <p:nvPr/>
          </p:nvSpPr>
          <p:spPr bwMode="auto">
            <a:xfrm>
              <a:off x="839" y="288"/>
              <a:ext cx="28" cy="800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56341" name="Rectangle 21"/>
            <p:cNvSpPr>
              <a:spLocks noChangeArrowheads="1"/>
            </p:cNvSpPr>
            <p:nvPr/>
          </p:nvSpPr>
          <p:spPr bwMode="auto">
            <a:xfrm>
              <a:off x="902" y="288"/>
              <a:ext cx="27" cy="864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</p:grpSp>
      <p:sp>
        <p:nvSpPr>
          <p:cNvPr id="56342" name="Rectangle 2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xStyles>
    <p:titleStyle>
      <a:lvl1pPr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" pitchFamily="2" charset="2"/>
        <a:buChar char="o"/>
        <a:defRPr sz="28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500">
          <a:solidFill>
            <a:schemeClr val="tx2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p"/>
        <a:defRPr sz="2200">
          <a:solidFill>
            <a:schemeClr val="tx2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2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o"/>
        <a:defRPr sz="2000">
          <a:solidFill>
            <a:schemeClr val="tx2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o"/>
        <a:defRPr sz="2000">
          <a:solidFill>
            <a:schemeClr val="tx2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o"/>
        <a:defRPr sz="2000">
          <a:solidFill>
            <a:schemeClr val="tx2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o"/>
        <a:defRPr sz="2000">
          <a:solidFill>
            <a:schemeClr val="tx2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o"/>
        <a:defRPr sz="2000">
          <a:solidFill>
            <a:schemeClr val="tx2"/>
          </a:solidFill>
          <a:latin typeface="+mn-lt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jpeg"/><Relationship Id="rId4" Type="http://schemas.openxmlformats.org/officeDocument/2006/relationships/oleObject" Target="../embeddings/oleObject2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dirty="0" smtClean="0">
                <a:solidFill>
                  <a:srgbClr val="FFD326"/>
                </a:solidFill>
              </a:rPr>
              <a:t>SPECT    /  PET–PET/BT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idx="1"/>
          </p:nvPr>
        </p:nvSpPr>
        <p:spPr>
          <a:xfrm>
            <a:off x="673224" y="2050504"/>
            <a:ext cx="8435280" cy="4114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tr-TR" b="1" dirty="0" err="1" smtClean="0">
                <a:solidFill>
                  <a:schemeClr val="bg1">
                    <a:lumMod val="90000"/>
                  </a:schemeClr>
                </a:solidFill>
              </a:rPr>
              <a:t>S</a:t>
            </a:r>
            <a:r>
              <a:rPr lang="tr-TR" b="1" dirty="0" err="1" smtClean="0"/>
              <a:t>ingle</a:t>
            </a:r>
            <a:r>
              <a:rPr lang="tr-TR" b="1" dirty="0" smtClean="0"/>
              <a:t> </a:t>
            </a:r>
            <a:r>
              <a:rPr lang="tr-TR" b="1" dirty="0" err="1" smtClean="0">
                <a:solidFill>
                  <a:schemeClr val="bg1">
                    <a:lumMod val="90000"/>
                  </a:schemeClr>
                </a:solidFill>
              </a:rPr>
              <a:t>P</a:t>
            </a:r>
            <a:r>
              <a:rPr lang="tr-TR" b="1" dirty="0" err="1" smtClean="0"/>
              <a:t>hoton</a:t>
            </a:r>
            <a:r>
              <a:rPr lang="tr-TR" b="1" dirty="0" smtClean="0"/>
              <a:t> </a:t>
            </a:r>
            <a:r>
              <a:rPr lang="tr-TR" b="1" dirty="0" err="1" smtClean="0">
                <a:solidFill>
                  <a:schemeClr val="bg1">
                    <a:lumMod val="90000"/>
                  </a:schemeClr>
                </a:solidFill>
              </a:rPr>
              <a:t>E</a:t>
            </a:r>
            <a:r>
              <a:rPr lang="tr-TR" b="1" dirty="0" err="1" smtClean="0"/>
              <a:t>mission</a:t>
            </a:r>
            <a:r>
              <a:rPr lang="tr-TR" b="1" dirty="0" smtClean="0"/>
              <a:t> </a:t>
            </a:r>
            <a:r>
              <a:rPr lang="tr-TR" b="1" dirty="0" err="1" smtClean="0">
                <a:solidFill>
                  <a:schemeClr val="bg1">
                    <a:lumMod val="90000"/>
                  </a:schemeClr>
                </a:solidFill>
              </a:rPr>
              <a:t>C</a:t>
            </a:r>
            <a:r>
              <a:rPr lang="tr-TR" b="1" dirty="0" err="1" smtClean="0"/>
              <a:t>omputed</a:t>
            </a:r>
            <a:r>
              <a:rPr lang="tr-TR" b="1" dirty="0" smtClean="0"/>
              <a:t> </a:t>
            </a:r>
            <a:r>
              <a:rPr lang="tr-TR" b="1" dirty="0" err="1" smtClean="0">
                <a:solidFill>
                  <a:schemeClr val="bg1">
                    <a:lumMod val="90000"/>
                  </a:schemeClr>
                </a:solidFill>
              </a:rPr>
              <a:t>T</a:t>
            </a:r>
            <a:r>
              <a:rPr lang="tr-TR" b="1" dirty="0" err="1" smtClean="0"/>
              <a:t>omography</a:t>
            </a:r>
            <a:endParaRPr lang="tr-TR" b="1" dirty="0" smtClean="0"/>
          </a:p>
          <a:p>
            <a:pPr eaLnBrk="1" hangingPunct="1">
              <a:buFont typeface="Wingdings" pitchFamily="2" charset="2"/>
              <a:buNone/>
            </a:pPr>
            <a:r>
              <a:rPr lang="tr-TR" i="1" dirty="0" smtClean="0"/>
              <a:t>	Esas olarak gamma kameranın tomografi yapabilme yeteneğidir</a:t>
            </a:r>
            <a:r>
              <a:rPr lang="tr-TR" dirty="0" smtClean="0"/>
              <a:t>.</a:t>
            </a:r>
          </a:p>
          <a:p>
            <a:pPr eaLnBrk="1" hangingPunct="1">
              <a:buFont typeface="Wingdings" pitchFamily="2" charset="2"/>
              <a:buNone/>
            </a:pPr>
            <a:endParaRPr lang="tr-TR" b="1" dirty="0" smtClean="0">
              <a:solidFill>
                <a:schemeClr val="bg1">
                  <a:lumMod val="90000"/>
                </a:schemeClr>
              </a:solidFill>
            </a:endParaRPr>
          </a:p>
          <a:p>
            <a:pPr eaLnBrk="1" hangingPunct="1">
              <a:buFont typeface="Wingdings" pitchFamily="2" charset="2"/>
              <a:buNone/>
            </a:pPr>
            <a:r>
              <a:rPr lang="tr-TR" b="1" dirty="0" err="1" smtClean="0">
                <a:solidFill>
                  <a:schemeClr val="bg1">
                    <a:lumMod val="90000"/>
                  </a:schemeClr>
                </a:solidFill>
              </a:rPr>
              <a:t>P</a:t>
            </a:r>
            <a:r>
              <a:rPr lang="tr-TR" b="1" dirty="0" err="1" smtClean="0"/>
              <a:t>ositron</a:t>
            </a:r>
            <a:r>
              <a:rPr lang="tr-TR" b="1" dirty="0" smtClean="0"/>
              <a:t> </a:t>
            </a:r>
            <a:r>
              <a:rPr lang="tr-TR" b="1" dirty="0" err="1" smtClean="0">
                <a:solidFill>
                  <a:schemeClr val="bg1">
                    <a:lumMod val="90000"/>
                  </a:schemeClr>
                </a:solidFill>
              </a:rPr>
              <a:t>E</a:t>
            </a:r>
            <a:r>
              <a:rPr lang="tr-TR" b="1" dirty="0" err="1" smtClean="0"/>
              <a:t>mission</a:t>
            </a:r>
            <a:r>
              <a:rPr lang="tr-TR" b="1" dirty="0" smtClean="0"/>
              <a:t> </a:t>
            </a:r>
            <a:r>
              <a:rPr lang="tr-TR" b="1" dirty="0" err="1" smtClean="0">
                <a:solidFill>
                  <a:schemeClr val="bg1">
                    <a:lumMod val="90000"/>
                  </a:schemeClr>
                </a:solidFill>
              </a:rPr>
              <a:t>T</a:t>
            </a:r>
            <a:r>
              <a:rPr lang="tr-TR" b="1" dirty="0" err="1" smtClean="0"/>
              <a:t>omography</a:t>
            </a:r>
            <a:endParaRPr lang="tr-TR" b="1" dirty="0" smtClean="0"/>
          </a:p>
          <a:p>
            <a:pPr eaLnBrk="1" hangingPunct="1">
              <a:buFont typeface="Wingdings" pitchFamily="2" charset="2"/>
              <a:buNone/>
            </a:pPr>
            <a:r>
              <a:rPr lang="tr-TR" i="1" dirty="0" smtClean="0"/>
              <a:t>	Pozitron yayıcıların radyasyonunu saptamakta kullanılır. </a:t>
            </a:r>
          </a:p>
          <a:p>
            <a:pPr eaLnBrk="1" hangingPunct="1">
              <a:buFont typeface="Wingdings" pitchFamily="2" charset="2"/>
              <a:buNone/>
            </a:pPr>
            <a:r>
              <a:rPr lang="tr-TR" i="1" dirty="0"/>
              <a:t> </a:t>
            </a:r>
            <a:r>
              <a:rPr lang="tr-TR" i="1" dirty="0" smtClean="0"/>
              <a:t>  BT ile birlikte kullanımı sıktır.</a:t>
            </a:r>
          </a:p>
          <a:p>
            <a:pPr eaLnBrk="1" hangingPunct="1">
              <a:buFont typeface="Wingdings" pitchFamily="2" charset="2"/>
              <a:buNone/>
            </a:pPr>
            <a:endParaRPr lang="tr-TR" i="1" dirty="0" smtClean="0"/>
          </a:p>
          <a:p>
            <a:pPr eaLnBrk="1" hangingPunct="1">
              <a:buFont typeface="Wingdings" pitchFamily="2" charset="2"/>
              <a:buNone/>
            </a:pPr>
            <a:endParaRPr lang="tr-TR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2401571927"/>
              </p:ext>
            </p:extLst>
          </p:nvPr>
        </p:nvGraphicFramePr>
        <p:xfrm>
          <a:off x="539552" y="116632"/>
          <a:ext cx="5292725" cy="3321050"/>
        </p:xfrm>
        <a:graphic>
          <a:graphicData uri="http://schemas.openxmlformats.org/presentationml/2006/ole">
            <p:oleObj spid="_x0000_s182307" name="Bit Eşlem Resmi" r:id="rId3" imgW="3323810" imgH="2085714" progId="PBrush">
              <p:embed/>
            </p:oleObj>
          </a:graphicData>
        </a:graphic>
      </p:graphicFrame>
      <p:graphicFrame>
        <p:nvGraphicFramePr>
          <p:cNvPr id="1027" name="Object 4"/>
          <p:cNvGraphicFramePr>
            <a:graphicFrameLocks noChangeAspect="1"/>
          </p:cNvGraphicFramePr>
          <p:nvPr/>
        </p:nvGraphicFramePr>
        <p:xfrm>
          <a:off x="0" y="4194175"/>
          <a:ext cx="3779838" cy="2168525"/>
        </p:xfrm>
        <a:graphic>
          <a:graphicData uri="http://schemas.openxmlformats.org/presentationml/2006/ole">
            <p:oleObj spid="_x0000_s182308" name="Bit Eşlem Resmi" r:id="rId4" imgW="3104762" imgH="1781424" progId="PBrush">
              <p:embed/>
            </p:oleObj>
          </a:graphicData>
        </a:graphic>
      </p:graphicFrame>
      <p:pic>
        <p:nvPicPr>
          <p:cNvPr id="1028" name="Picture 5" descr="256px-SiemensEcamDuet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067175" y="3068638"/>
            <a:ext cx="5076825" cy="3789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Rectangle 1"/>
          <p:cNvSpPr/>
          <p:nvPr/>
        </p:nvSpPr>
        <p:spPr>
          <a:xfrm>
            <a:off x="6156176" y="1052736"/>
            <a:ext cx="249344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SPECT</a:t>
            </a:r>
            <a:endParaRPr lang="tr-TR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130" name="Picture 2" descr="200px-PETDetectors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25859"/>
            <a:ext cx="4211638" cy="315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8131" name="Picture 3" descr="200px-PETScanne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35375" y="2725738"/>
            <a:ext cx="5508625" cy="4132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/>
          <p:cNvSpPr/>
          <p:nvPr/>
        </p:nvSpPr>
        <p:spPr>
          <a:xfrm>
            <a:off x="6300192" y="1052736"/>
            <a:ext cx="153145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PET</a:t>
            </a:r>
            <a:endParaRPr lang="tr-TR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  <a:effectLst>
            <a:outerShdw dist="13470" dir="2700000" algn="ctr" rotWithShape="0">
              <a:schemeClr val="bg2"/>
            </a:outerShdw>
          </a:effectLst>
        </p:spPr>
        <p:txBody>
          <a:bodyPr lIns="91440" tIns="45720" rIns="91440" bIns="45720"/>
          <a:lstStyle/>
          <a:p>
            <a:r>
              <a:rPr lang="sv-SE" dirty="0" err="1" smtClean="0">
                <a:solidFill>
                  <a:srgbClr val="FFD326"/>
                </a:solidFill>
              </a:rPr>
              <a:t>Anhilasyon</a:t>
            </a:r>
            <a:endParaRPr lang="sv-SE" dirty="0">
              <a:solidFill>
                <a:srgbClr val="FFD326"/>
              </a:solidFill>
            </a:endParaRPr>
          </a:p>
        </p:txBody>
      </p:sp>
      <p:sp>
        <p:nvSpPr>
          <p:cNvPr id="12" name="2 Altbilgi Yer Tutucusu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/>
              <a:t>Part 0. Introduction to Nuclear Medicine</a:t>
            </a:r>
          </a:p>
        </p:txBody>
      </p:sp>
      <p:sp>
        <p:nvSpPr>
          <p:cNvPr id="13" name="3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A43AA28-2DFE-4293-9EA9-751E6F09831B}" type="slidenum">
              <a:rPr lang="en-GB"/>
              <a:pPr/>
              <a:t>4</a:t>
            </a:fld>
            <a:endParaRPr lang="en-GB"/>
          </a:p>
        </p:txBody>
      </p:sp>
      <p:sp>
        <p:nvSpPr>
          <p:cNvPr id="82947" name="Oval 3"/>
          <p:cNvSpPr>
            <a:spLocks noChangeArrowheads="1"/>
          </p:cNvSpPr>
          <p:nvPr/>
        </p:nvSpPr>
        <p:spPr bwMode="auto">
          <a:xfrm>
            <a:off x="2384425" y="2613025"/>
            <a:ext cx="533400" cy="533400"/>
          </a:xfrm>
          <a:prstGeom prst="ellipse">
            <a:avLst/>
          </a:prstGeom>
          <a:solidFill>
            <a:srgbClr val="FFCC00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110490" tIns="55246" rIns="110490" bIns="55246" anchor="ctr"/>
          <a:lstStyle/>
          <a:p>
            <a:pPr defTabSz="1096963" eaLnBrk="0" hangingPunct="0"/>
            <a:r>
              <a:rPr lang="sv-SE" sz="2900">
                <a:effectLst>
                  <a:outerShdw blurRad="38100" dist="38100" dir="2700000" algn="tl">
                    <a:srgbClr val="000000"/>
                  </a:outerShdw>
                </a:effectLst>
              </a:rPr>
              <a:t>+</a:t>
            </a:r>
          </a:p>
        </p:txBody>
      </p:sp>
      <p:sp>
        <p:nvSpPr>
          <p:cNvPr id="82948" name="Line 4"/>
          <p:cNvSpPr>
            <a:spLocks noChangeShapeType="1"/>
          </p:cNvSpPr>
          <p:nvPr/>
        </p:nvSpPr>
        <p:spPr bwMode="auto">
          <a:xfrm>
            <a:off x="2925763" y="2971800"/>
            <a:ext cx="914400" cy="3651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82949" name="Oval 5"/>
          <p:cNvSpPr>
            <a:spLocks noChangeArrowheads="1"/>
          </p:cNvSpPr>
          <p:nvPr/>
        </p:nvSpPr>
        <p:spPr bwMode="auto">
          <a:xfrm>
            <a:off x="3390900" y="3436938"/>
            <a:ext cx="533400" cy="533400"/>
          </a:xfrm>
          <a:prstGeom prst="ellipse">
            <a:avLst/>
          </a:prstGeom>
          <a:solidFill>
            <a:srgbClr val="FFCC00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110490" tIns="55246" rIns="110490" bIns="55246" anchor="ctr"/>
          <a:lstStyle/>
          <a:p>
            <a:pPr defTabSz="1096963" eaLnBrk="0" hangingPunct="0"/>
            <a:r>
              <a:rPr lang="sv-SE" sz="2900">
                <a:effectLst>
                  <a:outerShdw blurRad="38100" dist="38100" dir="2700000" algn="tl">
                    <a:srgbClr val="000000"/>
                  </a:outerShdw>
                </a:effectLst>
              </a:rPr>
              <a:t>+</a:t>
            </a:r>
          </a:p>
        </p:txBody>
      </p:sp>
      <p:sp>
        <p:nvSpPr>
          <p:cNvPr id="82950" name="Oval 6"/>
          <p:cNvSpPr>
            <a:spLocks noChangeArrowheads="1"/>
          </p:cNvSpPr>
          <p:nvPr/>
        </p:nvSpPr>
        <p:spPr bwMode="auto">
          <a:xfrm>
            <a:off x="3756025" y="2797175"/>
            <a:ext cx="533400" cy="533400"/>
          </a:xfrm>
          <a:prstGeom prst="ellipse">
            <a:avLst/>
          </a:prstGeom>
          <a:solidFill>
            <a:srgbClr val="FFCC00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110490" tIns="55246" rIns="110490" bIns="55246" anchor="ctr"/>
          <a:lstStyle/>
          <a:p>
            <a:pPr defTabSz="1096963" eaLnBrk="0" hangingPunct="0"/>
            <a:r>
              <a:rPr lang="sv-SE" sz="29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-</a:t>
            </a:r>
          </a:p>
        </p:txBody>
      </p:sp>
      <p:sp>
        <p:nvSpPr>
          <p:cNvPr id="82951" name="Line 7"/>
          <p:cNvSpPr>
            <a:spLocks noChangeShapeType="1"/>
          </p:cNvSpPr>
          <p:nvPr/>
        </p:nvSpPr>
        <p:spPr bwMode="auto">
          <a:xfrm flipH="1">
            <a:off x="3581400" y="1752600"/>
            <a:ext cx="1676400" cy="3352800"/>
          </a:xfrm>
          <a:prstGeom prst="line">
            <a:avLst/>
          </a:prstGeom>
          <a:noFill/>
          <a:ln w="57150" cmpd="tri">
            <a:solidFill>
              <a:schemeClr val="tx1"/>
            </a:solidFill>
            <a:prstDash val="dashDot"/>
            <a:round/>
            <a:headEnd type="stealth" w="med" len="lg"/>
            <a:tailEnd type="stealth" w="med" len="lg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82952" name="AutoShape 8"/>
          <p:cNvSpPr>
            <a:spLocks noChangeArrowheads="1"/>
          </p:cNvSpPr>
          <p:nvPr/>
        </p:nvSpPr>
        <p:spPr bwMode="auto">
          <a:xfrm>
            <a:off x="4030663" y="3344863"/>
            <a:ext cx="442912" cy="442912"/>
          </a:xfrm>
          <a:prstGeom prst="star5">
            <a:avLst/>
          </a:prstGeom>
          <a:solidFill>
            <a:srgbClr val="FF33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82953" name="Rectangle 9"/>
          <p:cNvSpPr>
            <a:spLocks noChangeArrowheads="1"/>
          </p:cNvSpPr>
          <p:nvPr/>
        </p:nvSpPr>
        <p:spPr bwMode="auto">
          <a:xfrm>
            <a:off x="5486400" y="1752600"/>
            <a:ext cx="1593850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10490" tIns="55246" rIns="110490" bIns="55246">
            <a:spAutoFit/>
          </a:bodyPr>
          <a:lstStyle/>
          <a:p>
            <a:pPr algn="l" defTabSz="1096963" eaLnBrk="0" hangingPunct="0"/>
            <a:r>
              <a:rPr lang="sv-SE" sz="2900" b="1">
                <a:effectLst>
                  <a:outerShdw blurRad="38100" dist="38100" dir="2700000" algn="tl">
                    <a:srgbClr val="C0C0C0"/>
                  </a:outerShdw>
                </a:effectLst>
              </a:rPr>
              <a:t>511 keV</a:t>
            </a:r>
          </a:p>
        </p:txBody>
      </p:sp>
      <p:sp>
        <p:nvSpPr>
          <p:cNvPr id="82954" name="Rectangle 10"/>
          <p:cNvSpPr>
            <a:spLocks noChangeArrowheads="1"/>
          </p:cNvSpPr>
          <p:nvPr/>
        </p:nvSpPr>
        <p:spPr bwMode="auto">
          <a:xfrm>
            <a:off x="4114800" y="4724400"/>
            <a:ext cx="1593850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10490" tIns="55246" rIns="110490" bIns="55246">
            <a:spAutoFit/>
          </a:bodyPr>
          <a:lstStyle/>
          <a:p>
            <a:pPr algn="l" defTabSz="1096963" eaLnBrk="0" hangingPunct="0"/>
            <a:r>
              <a:rPr lang="sv-SE" sz="2900" b="1">
                <a:effectLst>
                  <a:outerShdw blurRad="38100" dist="38100" dir="2700000" algn="tl">
                    <a:srgbClr val="C0C0C0"/>
                  </a:outerShdw>
                </a:effectLst>
              </a:rPr>
              <a:t>511 keV</a:t>
            </a:r>
          </a:p>
        </p:txBody>
      </p:sp>
      <p:sp>
        <p:nvSpPr>
          <p:cNvPr id="82955" name="Text Box 11"/>
          <p:cNvSpPr txBox="1">
            <a:spLocks noChangeArrowheads="1"/>
          </p:cNvSpPr>
          <p:nvPr/>
        </p:nvSpPr>
        <p:spPr bwMode="auto">
          <a:xfrm>
            <a:off x="2133600" y="2005013"/>
            <a:ext cx="160813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sv-SE" sz="2800" b="1" dirty="0"/>
              <a:t>positron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1676400" y="457200"/>
            <a:ext cx="7010400" cy="963613"/>
          </a:xfrm>
        </p:spPr>
        <p:txBody>
          <a:bodyPr/>
          <a:lstStyle/>
          <a:p>
            <a:pPr eaLnBrk="1" hangingPunct="1"/>
            <a:r>
              <a:rPr lang="tr-TR" dirty="0" smtClean="0">
                <a:solidFill>
                  <a:srgbClr val="FFD326"/>
                </a:solidFill>
              </a:rPr>
              <a:t>PET Çalışma Prensibi</a:t>
            </a:r>
          </a:p>
        </p:txBody>
      </p:sp>
      <p:pic>
        <p:nvPicPr>
          <p:cNvPr id="46083" name="Picture 3" descr="511Detection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88528" y="2276872"/>
            <a:ext cx="5435600" cy="3379787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  <p:pic>
        <p:nvPicPr>
          <p:cNvPr id="46084" name="Picture 4" descr="PetScanner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5951548" y="2852936"/>
            <a:ext cx="2436876" cy="2404872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151085289"/>
              </p:ext>
            </p:extLst>
          </p:nvPr>
        </p:nvGraphicFramePr>
        <p:xfrm>
          <a:off x="211803" y="476672"/>
          <a:ext cx="8752685" cy="5616624"/>
        </p:xfrm>
        <a:graphic>
          <a:graphicData uri="http://schemas.openxmlformats.org/presentationml/2006/ole">
            <p:oleObj spid="_x0000_s207879" name="Bit Eşlem Resmi" r:id="rId3" imgW="8609524" imgH="5525271" progId="PBrush">
              <p:embed/>
            </p:oleObj>
          </a:graphicData>
        </a:graphic>
      </p:graphicFrame>
    </p:spTree>
    <p:extLst>
      <p:ext uri="{BB962C8B-B14F-4D97-AF65-F5344CB8AC3E}">
        <p14:creationId xmlns="" xmlns:p14="http://schemas.microsoft.com/office/powerpoint/2010/main" val="2245208511"/>
      </p:ext>
    </p:extLst>
  </p:cSld>
  <p:clrMapOvr>
    <a:masterClrMapping/>
  </p:clrMapOvr>
</p:sld>
</file>

<file path=ppt/theme/theme1.xml><?xml version="1.0" encoding="utf-8"?>
<a:theme xmlns:a="http://schemas.openxmlformats.org/drawingml/2006/main" name="Art Arda Sıralı">
  <a:themeElements>
    <a:clrScheme name="Art Arda Sıralı 4">
      <a:dk1>
        <a:srgbClr val="FFFFCC"/>
      </a:dk1>
      <a:lt1>
        <a:srgbClr val="FFFFFF"/>
      </a:lt1>
      <a:dk2>
        <a:srgbClr val="000066"/>
      </a:dk2>
      <a:lt2>
        <a:srgbClr val="FFFFFF"/>
      </a:lt2>
      <a:accent1>
        <a:srgbClr val="0078F0"/>
      </a:accent1>
      <a:accent2>
        <a:srgbClr val="CCECFF"/>
      </a:accent2>
      <a:accent3>
        <a:srgbClr val="AAAAB8"/>
      </a:accent3>
      <a:accent4>
        <a:srgbClr val="DADADA"/>
      </a:accent4>
      <a:accent5>
        <a:srgbClr val="AABEF6"/>
      </a:accent5>
      <a:accent6>
        <a:srgbClr val="B9D6E7"/>
      </a:accent6>
      <a:hlink>
        <a:srgbClr val="3399FF"/>
      </a:hlink>
      <a:folHlink>
        <a:srgbClr val="FFCC00"/>
      </a:folHlink>
    </a:clrScheme>
    <a:fontScheme name="Art Arda Sıralı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/>
        </a:defPPr>
      </a:lstStyle>
    </a:txDef>
  </a:objectDefaults>
  <a:extraClrSchemeLst>
    <a:extraClrScheme>
      <a:clrScheme name="Art Arda Sıralı 1">
        <a:dk1>
          <a:srgbClr val="C0C0C0"/>
        </a:dk1>
        <a:lt1>
          <a:srgbClr val="FFFFFF"/>
        </a:lt1>
        <a:dk2>
          <a:srgbClr val="000000"/>
        </a:dk2>
        <a:lt2>
          <a:srgbClr val="FFFFFF"/>
        </a:lt2>
        <a:accent1>
          <a:srgbClr val="FF3300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FFADAA"/>
        </a:accent5>
        <a:accent6>
          <a:srgbClr val="5C5C8A"/>
        </a:accent6>
        <a:hlink>
          <a:srgbClr val="FFFF99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t Arda Sıralı 2">
        <a:dk1>
          <a:srgbClr val="CC99FF"/>
        </a:dk1>
        <a:lt1>
          <a:srgbClr val="FFFFFF"/>
        </a:lt1>
        <a:dk2>
          <a:srgbClr val="400040"/>
        </a:dk2>
        <a:lt2>
          <a:srgbClr val="FFFFFF"/>
        </a:lt2>
        <a:accent1>
          <a:srgbClr val="FF66FF"/>
        </a:accent1>
        <a:accent2>
          <a:srgbClr val="CC00CC"/>
        </a:accent2>
        <a:accent3>
          <a:srgbClr val="AFAAAF"/>
        </a:accent3>
        <a:accent4>
          <a:srgbClr val="DADADA"/>
        </a:accent4>
        <a:accent5>
          <a:srgbClr val="FFB8FF"/>
        </a:accent5>
        <a:accent6>
          <a:srgbClr val="B900B9"/>
        </a:accent6>
        <a:hlink>
          <a:srgbClr val="FF7C80"/>
        </a:hlink>
        <a:folHlink>
          <a:srgbClr val="9900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t Arda Sıralı 3">
        <a:dk1>
          <a:srgbClr val="CC99FF"/>
        </a:dk1>
        <a:lt1>
          <a:srgbClr val="FFFFFF"/>
        </a:lt1>
        <a:dk2>
          <a:srgbClr val="34022D"/>
        </a:dk2>
        <a:lt2>
          <a:srgbClr val="FFFFFF"/>
        </a:lt2>
        <a:accent1>
          <a:srgbClr val="775EC8"/>
        </a:accent1>
        <a:accent2>
          <a:srgbClr val="9933FF"/>
        </a:accent2>
        <a:accent3>
          <a:srgbClr val="AEAAAD"/>
        </a:accent3>
        <a:accent4>
          <a:srgbClr val="DADADA"/>
        </a:accent4>
        <a:accent5>
          <a:srgbClr val="BDB6E0"/>
        </a:accent5>
        <a:accent6>
          <a:srgbClr val="8A2DE7"/>
        </a:accent6>
        <a:hlink>
          <a:srgbClr val="993366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t Arda Sıralı 4">
        <a:dk1>
          <a:srgbClr val="FFFFCC"/>
        </a:dk1>
        <a:lt1>
          <a:srgbClr val="FFFFFF"/>
        </a:lt1>
        <a:dk2>
          <a:srgbClr val="000066"/>
        </a:dk2>
        <a:lt2>
          <a:srgbClr val="FFFFFF"/>
        </a:lt2>
        <a:accent1>
          <a:srgbClr val="0078F0"/>
        </a:accent1>
        <a:accent2>
          <a:srgbClr val="CCECFF"/>
        </a:accent2>
        <a:accent3>
          <a:srgbClr val="AAAAB8"/>
        </a:accent3>
        <a:accent4>
          <a:srgbClr val="DADADA"/>
        </a:accent4>
        <a:accent5>
          <a:srgbClr val="AABEF6"/>
        </a:accent5>
        <a:accent6>
          <a:srgbClr val="B9D6E7"/>
        </a:accent6>
        <a:hlink>
          <a:srgbClr val="3399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t Arda Sıralı 5">
        <a:dk1>
          <a:srgbClr val="00FFFF"/>
        </a:dk1>
        <a:lt1>
          <a:srgbClr val="FFFFFF"/>
        </a:lt1>
        <a:dk2>
          <a:srgbClr val="4E009C"/>
        </a:dk2>
        <a:lt2>
          <a:srgbClr val="FFFFFF"/>
        </a:lt2>
        <a:accent1>
          <a:srgbClr val="00A8A4"/>
        </a:accent1>
        <a:accent2>
          <a:srgbClr val="3399FF"/>
        </a:accent2>
        <a:accent3>
          <a:srgbClr val="B2AACB"/>
        </a:accent3>
        <a:accent4>
          <a:srgbClr val="DADADA"/>
        </a:accent4>
        <a:accent5>
          <a:srgbClr val="AAD1CF"/>
        </a:accent5>
        <a:accent6>
          <a:srgbClr val="2D8A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t Arda Sıralı 6">
        <a:dk1>
          <a:srgbClr val="CCCC33"/>
        </a:dk1>
        <a:lt1>
          <a:srgbClr val="FFFFFF"/>
        </a:lt1>
        <a:dk2>
          <a:srgbClr val="003300"/>
        </a:dk2>
        <a:lt2>
          <a:srgbClr val="FFFFCC"/>
        </a:lt2>
        <a:accent1>
          <a:srgbClr val="008000"/>
        </a:accent1>
        <a:accent2>
          <a:srgbClr val="669900"/>
        </a:accent2>
        <a:accent3>
          <a:srgbClr val="AAADAA"/>
        </a:accent3>
        <a:accent4>
          <a:srgbClr val="DADADA"/>
        </a:accent4>
        <a:accent5>
          <a:srgbClr val="AAC0AA"/>
        </a:accent5>
        <a:accent6>
          <a:srgbClr val="5C8A00"/>
        </a:accent6>
        <a:hlink>
          <a:srgbClr val="FF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t Arda Sıralı 7">
        <a:dk1>
          <a:srgbClr val="CCCC99"/>
        </a:dk1>
        <a:lt1>
          <a:srgbClr val="FFFFFF"/>
        </a:lt1>
        <a:dk2>
          <a:srgbClr val="800000"/>
        </a:dk2>
        <a:lt2>
          <a:srgbClr val="FFFFFF"/>
        </a:lt2>
        <a:accent1>
          <a:srgbClr val="CC9900"/>
        </a:accent1>
        <a:accent2>
          <a:srgbClr val="996633"/>
        </a:accent2>
        <a:accent3>
          <a:srgbClr val="C0AAAA"/>
        </a:accent3>
        <a:accent4>
          <a:srgbClr val="DADADA"/>
        </a:accent4>
        <a:accent5>
          <a:srgbClr val="E2CAAA"/>
        </a:accent5>
        <a:accent6>
          <a:srgbClr val="8A5C2D"/>
        </a:accent6>
        <a:hlink>
          <a:srgbClr val="FFFFCC"/>
        </a:hlink>
        <a:folHlink>
          <a:srgbClr val="DDD8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t Arda Sıralı 8">
        <a:dk1>
          <a:srgbClr val="204162"/>
        </a:dk1>
        <a:lt1>
          <a:srgbClr val="FFFFFF"/>
        </a:lt1>
        <a:dk2>
          <a:srgbClr val="204162"/>
        </a:dk2>
        <a:lt2>
          <a:srgbClr val="003300"/>
        </a:lt2>
        <a:accent1>
          <a:srgbClr val="99CC00"/>
        </a:accent1>
        <a:accent2>
          <a:srgbClr val="336633"/>
        </a:accent2>
        <a:accent3>
          <a:srgbClr val="FFFFFF"/>
        </a:accent3>
        <a:accent4>
          <a:srgbClr val="1A3653"/>
        </a:accent4>
        <a:accent5>
          <a:srgbClr val="CAE2AA"/>
        </a:accent5>
        <a:accent6>
          <a:srgbClr val="2D5C2D"/>
        </a:accent6>
        <a:hlink>
          <a:srgbClr val="6666FF"/>
        </a:hlink>
        <a:folHlink>
          <a:srgbClr val="C5C2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t Arda Sıralı 9">
        <a:dk1>
          <a:srgbClr val="000000"/>
        </a:dk1>
        <a:lt1>
          <a:srgbClr val="FFFFFF"/>
        </a:lt1>
        <a:dk2>
          <a:srgbClr val="1C1C34"/>
        </a:dk2>
        <a:lt2>
          <a:srgbClr val="000066"/>
        </a:lt2>
        <a:accent1>
          <a:srgbClr val="DDDDDD"/>
        </a:accent1>
        <a:accent2>
          <a:srgbClr val="6699CC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5C8AB9"/>
        </a:accent6>
        <a:hlink>
          <a:srgbClr val="005A58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1384</TotalTime>
  <Words>30</Words>
  <Application>Microsoft Macintosh PowerPoint</Application>
  <PresentationFormat>Ekran Gösterisi (4:3)</PresentationFormat>
  <Paragraphs>19</Paragraphs>
  <Slides>6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Katıştırılmış OLE Hizmet Programları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8" baseType="lpstr">
      <vt:lpstr>Art Arda Sıralı</vt:lpstr>
      <vt:lpstr>Bit Eşlem Resmi</vt:lpstr>
      <vt:lpstr>SPECT    /  PET–PET/BT</vt:lpstr>
      <vt:lpstr>Slayt 2</vt:lpstr>
      <vt:lpstr>Slayt 3</vt:lpstr>
      <vt:lpstr>Anhilasyon</vt:lpstr>
      <vt:lpstr>PET Çalışma Prensibi</vt:lpstr>
      <vt:lpstr>Slayt 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mk</dc:creator>
  <cp:lastModifiedBy>KALPMERKZ1677</cp:lastModifiedBy>
  <cp:revision>119</cp:revision>
  <dcterms:created xsi:type="dcterms:W3CDTF">2006-09-01T07:26:47Z</dcterms:created>
  <dcterms:modified xsi:type="dcterms:W3CDTF">2017-07-11T07:43:40Z</dcterms:modified>
</cp:coreProperties>
</file>