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471" r:id="rId2"/>
    <p:sldId id="472" r:id="rId3"/>
    <p:sldId id="475" r:id="rId4"/>
    <p:sldId id="473" r:id="rId5"/>
    <p:sldId id="474" r:id="rId6"/>
    <p:sldId id="529" r:id="rId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3634" autoAdjust="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B5E4-C69B-410E-A69D-C710F3FAB01E}" type="datetimeFigureOut">
              <a:rPr lang="tr-TR" smtClean="0"/>
              <a:pPr/>
              <a:t>11.07.2017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3D6CD-491A-4FE2-961A-9331108EF1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1633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842AE5-82C7-435D-B4B2-436A4AC6FA2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735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CC8EDC-F457-4929-A331-0C01F763442E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77CD35-93FD-4433-AD38-B5F2D30E4FC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70470B-E0DD-4024-BB23-74AE03E67E3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34ED0-4103-4425-BC4D-76748146754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7BF0F-8E2C-4860-AB1C-A0912262D4D5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BFC8E2-A29A-4EFE-A02D-1B209CD6CB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BABCDD-7B4F-4840-9C74-1256F2A6D5B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52241-4AA3-4992-B0EB-2C9AD77A7C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C79C9C-6F3D-4999-8299-61130A0F6EF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77652F-7186-42E5-B0C8-5D413A5520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C749F6-B33F-45F3-BC9F-C792A6D5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D76E58C-D6FC-44D9-B6CC-6F6E889F60FA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632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5632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634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FFD326"/>
                </a:solidFill>
              </a:rPr>
              <a:t>SPECT    /  PET–PET/BT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73224" y="2050504"/>
            <a:ext cx="843528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S</a:t>
            </a:r>
            <a:r>
              <a:rPr lang="tr-TR" b="1" dirty="0" err="1" smtClean="0"/>
              <a:t>ingle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P</a:t>
            </a:r>
            <a:r>
              <a:rPr lang="tr-TR" b="1" dirty="0" err="1" smtClean="0"/>
              <a:t>hoton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E</a:t>
            </a:r>
            <a:r>
              <a:rPr lang="tr-TR" b="1" dirty="0" err="1" smtClean="0"/>
              <a:t>mission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C</a:t>
            </a:r>
            <a:r>
              <a:rPr lang="tr-TR" b="1" dirty="0" err="1" smtClean="0"/>
              <a:t>omputed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T</a:t>
            </a:r>
            <a:r>
              <a:rPr lang="tr-TR" b="1" dirty="0" err="1" smtClean="0"/>
              <a:t>omography</a:t>
            </a:r>
            <a:endParaRPr lang="tr-TR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tr-TR" i="1" dirty="0" smtClean="0"/>
              <a:t>	Esas olarak gamma kameranın tomografi yapabilme yeteneğidir</a:t>
            </a:r>
            <a:r>
              <a:rPr lang="tr-TR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tr-TR" b="1" dirty="0" smtClean="0">
              <a:solidFill>
                <a:schemeClr val="bg1">
                  <a:lumMod val="90000"/>
                </a:schemeClr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P</a:t>
            </a:r>
            <a:r>
              <a:rPr lang="tr-TR" b="1" dirty="0" err="1" smtClean="0"/>
              <a:t>ositron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E</a:t>
            </a:r>
            <a:r>
              <a:rPr lang="tr-TR" b="1" dirty="0" err="1" smtClean="0"/>
              <a:t>mission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chemeClr val="bg1">
                    <a:lumMod val="90000"/>
                  </a:schemeClr>
                </a:solidFill>
              </a:rPr>
              <a:t>T</a:t>
            </a:r>
            <a:r>
              <a:rPr lang="tr-TR" b="1" dirty="0" err="1" smtClean="0"/>
              <a:t>omography</a:t>
            </a:r>
            <a:endParaRPr lang="tr-TR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tr-TR" i="1" dirty="0" smtClean="0"/>
              <a:t>	Pozitron yayıcıların radyasyonunu saptamakta kullanılır.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i="1" dirty="0"/>
              <a:t> </a:t>
            </a:r>
            <a:r>
              <a:rPr lang="tr-TR" i="1" dirty="0" smtClean="0"/>
              <a:t>  BT ile birlikte kullanımı sıktır.</a:t>
            </a:r>
          </a:p>
          <a:p>
            <a:pPr eaLnBrk="1" hangingPunct="1">
              <a:buFont typeface="Wingdings" pitchFamily="2" charset="2"/>
              <a:buNone/>
            </a:pPr>
            <a:endParaRPr lang="tr-TR" i="1" dirty="0" smtClean="0"/>
          </a:p>
          <a:p>
            <a:pPr eaLnBrk="1" hangingPunct="1">
              <a:buFont typeface="Wingdings" pitchFamily="2" charset="2"/>
              <a:buNone/>
            </a:pPr>
            <a:endParaRPr lang="tr-T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01571927"/>
              </p:ext>
            </p:extLst>
          </p:nvPr>
        </p:nvGraphicFramePr>
        <p:xfrm>
          <a:off x="539552" y="116632"/>
          <a:ext cx="5292725" cy="3321050"/>
        </p:xfrm>
        <a:graphic>
          <a:graphicData uri="http://schemas.openxmlformats.org/presentationml/2006/ole">
            <p:oleObj spid="_x0000_s182307" name="Bit Eşlem Resmi" r:id="rId3" imgW="3323810" imgH="2085714" progId="PBrush">
              <p:embed/>
            </p:oleObj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0" y="4194175"/>
          <a:ext cx="3779838" cy="2168525"/>
        </p:xfrm>
        <a:graphic>
          <a:graphicData uri="http://schemas.openxmlformats.org/presentationml/2006/ole">
            <p:oleObj spid="_x0000_s182308" name="Bit Eşlem Resmi" r:id="rId4" imgW="3104762" imgH="1781424" progId="PBrush">
              <p:embed/>
            </p:oleObj>
          </a:graphicData>
        </a:graphic>
      </p:graphicFrame>
      <p:pic>
        <p:nvPicPr>
          <p:cNvPr id="1028" name="Picture 5" descr="256px-SiemensEcamDue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175" y="3068638"/>
            <a:ext cx="5076825" cy="378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6156176" y="1052736"/>
            <a:ext cx="24934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SPECT</a:t>
            </a:r>
            <a:endParaRPr lang="tr-T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200px-PETDetectors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5859"/>
            <a:ext cx="421163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1" name="Picture 3" descr="200px-PETSc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2725738"/>
            <a:ext cx="550862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300192" y="1052736"/>
            <a:ext cx="1531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PET</a:t>
            </a:r>
            <a:endParaRPr lang="tr-T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3470" dir="2700000" algn="ctr" rotWithShape="0">
              <a:schemeClr val="bg2"/>
            </a:outerShdw>
          </a:effectLst>
        </p:spPr>
        <p:txBody>
          <a:bodyPr lIns="91440" tIns="45720" rIns="91440" bIns="45720"/>
          <a:lstStyle/>
          <a:p>
            <a:r>
              <a:rPr lang="sv-SE" dirty="0" err="1" smtClean="0">
                <a:solidFill>
                  <a:srgbClr val="FFD326"/>
                </a:solidFill>
              </a:rPr>
              <a:t>Anhilasyon</a:t>
            </a:r>
            <a:endParaRPr lang="sv-SE" dirty="0">
              <a:solidFill>
                <a:srgbClr val="FFD326"/>
              </a:solidFill>
            </a:endParaRPr>
          </a:p>
        </p:txBody>
      </p:sp>
      <p:sp>
        <p:nvSpPr>
          <p:cNvPr id="12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Part 0. Introduction to Nuclear Medicine</a:t>
            </a:r>
          </a:p>
        </p:txBody>
      </p:sp>
      <p:sp>
        <p:nvSpPr>
          <p:cNvPr id="13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43AA28-2DFE-4293-9EA9-751E6F09831B}" type="slidenum">
              <a:rPr lang="en-GB"/>
              <a:pPr/>
              <a:t>4</a:t>
            </a:fld>
            <a:endParaRPr lang="en-GB"/>
          </a:p>
        </p:txBody>
      </p:sp>
      <p:sp>
        <p:nvSpPr>
          <p:cNvPr id="82947" name="Oval 3"/>
          <p:cNvSpPr>
            <a:spLocks noChangeArrowheads="1"/>
          </p:cNvSpPr>
          <p:nvPr/>
        </p:nvSpPr>
        <p:spPr bwMode="auto">
          <a:xfrm>
            <a:off x="2384425" y="2613025"/>
            <a:ext cx="533400" cy="5334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490" tIns="55246" rIns="110490" bIns="55246" anchor="ctr"/>
          <a:lstStyle/>
          <a:p>
            <a:pPr defTabSz="1096963" eaLnBrk="0" hangingPunct="0"/>
            <a:r>
              <a:rPr lang="sv-SE" sz="2900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2925763" y="2971800"/>
            <a:ext cx="914400" cy="365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3390900" y="3436938"/>
            <a:ext cx="533400" cy="5334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490" tIns="55246" rIns="110490" bIns="55246" anchor="ctr"/>
          <a:lstStyle/>
          <a:p>
            <a:pPr defTabSz="1096963" eaLnBrk="0" hangingPunct="0"/>
            <a:r>
              <a:rPr lang="sv-SE" sz="2900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</a:p>
        </p:txBody>
      </p:sp>
      <p:sp>
        <p:nvSpPr>
          <p:cNvPr id="82950" name="Oval 6"/>
          <p:cNvSpPr>
            <a:spLocks noChangeArrowheads="1"/>
          </p:cNvSpPr>
          <p:nvPr/>
        </p:nvSpPr>
        <p:spPr bwMode="auto">
          <a:xfrm>
            <a:off x="3756025" y="2797175"/>
            <a:ext cx="533400" cy="5334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0490" tIns="55246" rIns="110490" bIns="55246" anchor="ctr"/>
          <a:lstStyle/>
          <a:p>
            <a:pPr defTabSz="1096963" eaLnBrk="0" hangingPunct="0"/>
            <a:r>
              <a:rPr lang="sv-SE" sz="2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 flipH="1">
            <a:off x="3581400" y="1752600"/>
            <a:ext cx="1676400" cy="3352800"/>
          </a:xfrm>
          <a:prstGeom prst="line">
            <a:avLst/>
          </a:prstGeom>
          <a:noFill/>
          <a:ln w="57150" cmpd="tri">
            <a:solidFill>
              <a:schemeClr val="tx1"/>
            </a:solidFill>
            <a:prstDash val="dashDot"/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2952" name="AutoShape 8"/>
          <p:cNvSpPr>
            <a:spLocks noChangeArrowheads="1"/>
          </p:cNvSpPr>
          <p:nvPr/>
        </p:nvSpPr>
        <p:spPr bwMode="auto">
          <a:xfrm>
            <a:off x="4030663" y="3344863"/>
            <a:ext cx="442912" cy="442912"/>
          </a:xfrm>
          <a:prstGeom prst="star5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5486400" y="1752600"/>
            <a:ext cx="15938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490" tIns="55246" rIns="110490" bIns="55246">
            <a:spAutoFit/>
          </a:bodyPr>
          <a:lstStyle/>
          <a:p>
            <a:pPr algn="l" defTabSz="1096963" eaLnBrk="0" hangingPunct="0"/>
            <a:r>
              <a:rPr lang="sv-SE" sz="2900" b="1">
                <a:effectLst>
                  <a:outerShdw blurRad="38100" dist="38100" dir="2700000" algn="tl">
                    <a:srgbClr val="C0C0C0"/>
                  </a:outerShdw>
                </a:effectLst>
              </a:rPr>
              <a:t>511 keV</a:t>
            </a: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4114800" y="4724400"/>
            <a:ext cx="15938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490" tIns="55246" rIns="110490" bIns="55246">
            <a:spAutoFit/>
          </a:bodyPr>
          <a:lstStyle/>
          <a:p>
            <a:pPr algn="l" defTabSz="1096963" eaLnBrk="0" hangingPunct="0"/>
            <a:r>
              <a:rPr lang="sv-SE" sz="2900" b="1">
                <a:effectLst>
                  <a:outerShdw blurRad="38100" dist="38100" dir="2700000" algn="tl">
                    <a:srgbClr val="C0C0C0"/>
                  </a:outerShdw>
                </a:effectLst>
              </a:rPr>
              <a:t>511 keV</a:t>
            </a:r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2133600" y="2005013"/>
            <a:ext cx="1608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sv-SE" sz="2800" b="1" dirty="0"/>
              <a:t>positron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963613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FFD326"/>
                </a:solidFill>
              </a:rPr>
              <a:t>PET Çalışma Prensibi</a:t>
            </a:r>
          </a:p>
        </p:txBody>
      </p:sp>
      <p:pic>
        <p:nvPicPr>
          <p:cNvPr id="46083" name="Picture 3" descr="511Detectio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8528" y="2276872"/>
            <a:ext cx="5435600" cy="337978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46084" name="Picture 4" descr="PetScann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951548" y="2852936"/>
            <a:ext cx="2436876" cy="24048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1085289"/>
              </p:ext>
            </p:extLst>
          </p:nvPr>
        </p:nvGraphicFramePr>
        <p:xfrm>
          <a:off x="211803" y="476672"/>
          <a:ext cx="8752685" cy="5616624"/>
        </p:xfrm>
        <a:graphic>
          <a:graphicData uri="http://schemas.openxmlformats.org/presentationml/2006/ole">
            <p:oleObj spid="_x0000_s207879" name="Bit Eşlem Resmi" r:id="rId3" imgW="8609524" imgH="5525271" progId="PBrush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245208511"/>
      </p:ext>
    </p:extLst>
  </p:cSld>
  <p:clrMapOvr>
    <a:masterClrMapping/>
  </p:clrMapOvr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</TotalTime>
  <Words>30</Words>
  <Application>Microsoft Macintosh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8" baseType="lpstr">
      <vt:lpstr>Art Arda Sıralı</vt:lpstr>
      <vt:lpstr>Bit Eşlem Resmi</vt:lpstr>
      <vt:lpstr>SPECT    /  PET–PET/BT</vt:lpstr>
      <vt:lpstr>Slayt 2</vt:lpstr>
      <vt:lpstr>Slayt 3</vt:lpstr>
      <vt:lpstr>Anhilasyon</vt:lpstr>
      <vt:lpstr>PET Çalışma Prensibi</vt:lpstr>
      <vt:lpstr>Slayt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mk</dc:creator>
  <cp:lastModifiedBy>KALPMERKZ1677</cp:lastModifiedBy>
  <cp:revision>119</cp:revision>
  <dcterms:created xsi:type="dcterms:W3CDTF">2006-09-01T07:26:47Z</dcterms:created>
  <dcterms:modified xsi:type="dcterms:W3CDTF">2017-07-11T07:43:40Z</dcterms:modified>
</cp:coreProperties>
</file>