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351" r:id="rId2"/>
    <p:sldId id="353" r:id="rId3"/>
    <p:sldId id="349" r:id="rId4"/>
    <p:sldId id="431" r:id="rId5"/>
    <p:sldId id="315" r:id="rId6"/>
    <p:sldId id="317" r:id="rId7"/>
    <p:sldId id="413" r:id="rId8"/>
    <p:sldId id="414" r:id="rId9"/>
    <p:sldId id="320" r:id="rId10"/>
    <p:sldId id="321" r:id="rId11"/>
    <p:sldId id="322" r:id="rId12"/>
    <p:sldId id="323" r:id="rId13"/>
    <p:sldId id="325" r:id="rId14"/>
    <p:sldId id="350" r:id="rId15"/>
    <p:sldId id="329" r:id="rId16"/>
    <p:sldId id="331" r:id="rId17"/>
    <p:sldId id="337" r:id="rId18"/>
    <p:sldId id="338" r:id="rId19"/>
    <p:sldId id="339" r:id="rId20"/>
    <p:sldId id="361" r:id="rId21"/>
    <p:sldId id="363" r:id="rId22"/>
    <p:sldId id="364" r:id="rId23"/>
    <p:sldId id="365" r:id="rId24"/>
    <p:sldId id="405" r:id="rId25"/>
    <p:sldId id="368" r:id="rId26"/>
    <p:sldId id="370" r:id="rId27"/>
    <p:sldId id="371" r:id="rId28"/>
    <p:sldId id="372" r:id="rId29"/>
    <p:sldId id="373" r:id="rId30"/>
    <p:sldId id="378" r:id="rId31"/>
    <p:sldId id="421" r:id="rId32"/>
    <p:sldId id="420" r:id="rId33"/>
    <p:sldId id="408" r:id="rId34"/>
    <p:sldId id="384" r:id="rId35"/>
    <p:sldId id="385" r:id="rId36"/>
    <p:sldId id="386" r:id="rId37"/>
    <p:sldId id="389" r:id="rId38"/>
    <p:sldId id="390" r:id="rId39"/>
    <p:sldId id="392" r:id="rId40"/>
    <p:sldId id="396" r:id="rId41"/>
    <p:sldId id="432" r:id="rId42"/>
    <p:sldId id="398" r:id="rId43"/>
    <p:sldId id="399" r:id="rId44"/>
    <p:sldId id="402" r:id="rId45"/>
    <p:sldId id="425" r:id="rId46"/>
    <p:sldId id="426" r:id="rId47"/>
    <p:sldId id="427"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CF0"/>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22" autoAdjust="0"/>
    <p:restoredTop sz="86429" autoAdjust="0"/>
  </p:normalViewPr>
  <p:slideViewPr>
    <p:cSldViewPr>
      <p:cViewPr varScale="1">
        <p:scale>
          <a:sx n="60" d="100"/>
          <a:sy n="60" d="100"/>
        </p:scale>
        <p:origin x="192" y="648"/>
      </p:cViewPr>
      <p:guideLst>
        <p:guide orient="horz" pos="2160"/>
        <p:guide pos="2880"/>
      </p:guideLst>
    </p:cSldViewPr>
  </p:slideViewPr>
  <p:outlineViewPr>
    <p:cViewPr>
      <p:scale>
        <a:sx n="33" d="100"/>
        <a:sy n="33" d="100"/>
      </p:scale>
      <p:origin x="0" y="4437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38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3/14/20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3/14/20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2000" kern="1200">
        <a:solidFill>
          <a:schemeClr val="tx1"/>
        </a:solidFill>
        <a:latin typeface="+mn-lt"/>
        <a:ea typeface="+mn-ea"/>
        <a:cs typeface="+mn-cs"/>
      </a:defRPr>
    </a:lvl1pPr>
    <a:lvl2pPr marL="457200" algn="l" defTabSz="914400" rtl="0" eaLnBrk="1" latinLnBrk="0" hangingPunct="1">
      <a:defRPr sz="2000" kern="1200">
        <a:solidFill>
          <a:schemeClr val="tx1"/>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this PowerPoint presentation contains mathematical equations, you may need to check</a:t>
            </a:r>
            <a:r>
              <a:rPr lang="en-US" baseline="0" dirty="0"/>
              <a:t> that your computer has the following installed:</a:t>
            </a:r>
          </a:p>
          <a:p>
            <a:pPr marL="0" indent="0">
              <a:buNone/>
            </a:pPr>
            <a:r>
              <a:rPr lang="en-US" baseline="0" dirty="0"/>
              <a:t>1) </a:t>
            </a:r>
            <a:r>
              <a:rPr lang="en-US" baseline="0" dirty="0" err="1"/>
              <a:t>MathType</a:t>
            </a:r>
            <a:r>
              <a:rPr lang="en-US" baseline="0" dirty="0"/>
              <a:t> Plugin</a:t>
            </a:r>
          </a:p>
          <a:p>
            <a:pPr marL="0" indent="0">
              <a:buNone/>
            </a:pPr>
            <a:r>
              <a:rPr lang="en-US" baseline="0" dirty="0"/>
              <a:t>2) Math Player (free versions available)</a:t>
            </a:r>
          </a:p>
          <a:p>
            <a:pPr marL="0" indent="0">
              <a:buNone/>
            </a:pPr>
            <a:r>
              <a:rPr lang="en-US" baseline="0" dirty="0"/>
              <a:t>3) NVDA Reader (free versions available)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3132365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extLst>
      <p:ext uri="{BB962C8B-B14F-4D97-AF65-F5344CB8AC3E}">
        <p14:creationId xmlns:p14="http://schemas.microsoft.com/office/powerpoint/2010/main" val="3430121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val="2499288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12</a:t>
            </a:fld>
            <a:endParaRPr lang="en-US" dirty="0"/>
          </a:p>
        </p:txBody>
      </p:sp>
    </p:spTree>
    <p:extLst>
      <p:ext uri="{BB962C8B-B14F-4D97-AF65-F5344CB8AC3E}">
        <p14:creationId xmlns:p14="http://schemas.microsoft.com/office/powerpoint/2010/main" val="3362270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13</a:t>
            </a:fld>
            <a:endParaRPr lang="en-US" dirty="0"/>
          </a:p>
        </p:txBody>
      </p:sp>
    </p:spTree>
    <p:extLst>
      <p:ext uri="{BB962C8B-B14F-4D97-AF65-F5344CB8AC3E}">
        <p14:creationId xmlns:p14="http://schemas.microsoft.com/office/powerpoint/2010/main" val="907929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The quantity of credit demanded is plotted on the horizontal axis, and the real interest rate is plotted on the vertical axis. As the real interest rate rises, the quantity of credit demanded falls. This is a movement along the credit demand curve.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val="1621389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You may want to reference the example of </a:t>
            </a:r>
            <a:r>
              <a:rPr lang="en-US" dirty="0" err="1"/>
              <a:t>BatteryPark</a:t>
            </a:r>
            <a:r>
              <a:rPr lang="en-US" dirty="0"/>
              <a:t> from the text.  In that example, you want to borrow $500,000 to start an electric taxi and limo company called </a:t>
            </a:r>
            <a:r>
              <a:rPr lang="en-US" dirty="0" err="1"/>
              <a:t>BatteryPark</a:t>
            </a:r>
            <a:r>
              <a:rPr lang="en-US" dirty="0"/>
              <a:t>. At </a:t>
            </a:r>
            <a:r>
              <a:rPr lang="en-US" i="1" dirty="0" err="1"/>
              <a:t>i</a:t>
            </a:r>
            <a:r>
              <a:rPr lang="en-US" dirty="0"/>
              <a:t> = 10%, your interest payments are $50,000 so you are likely to borrow the full amount. At </a:t>
            </a:r>
            <a:r>
              <a:rPr lang="en-US" i="1" dirty="0" err="1"/>
              <a:t>i</a:t>
            </a:r>
            <a:r>
              <a:rPr lang="en-US" dirty="0"/>
              <a:t> = 20%, your interest payments rise to $100,000, but you will still borrow the full amount. At </a:t>
            </a:r>
            <a:r>
              <a:rPr lang="en-US" i="1" dirty="0" err="1"/>
              <a:t>i</a:t>
            </a:r>
            <a:r>
              <a:rPr lang="en-US" dirty="0"/>
              <a:t> = 50%, your interest payments rise to $250,000, and you will not borrow the full amount. At </a:t>
            </a:r>
            <a:r>
              <a:rPr lang="en-US" i="1" dirty="0" err="1"/>
              <a:t>i</a:t>
            </a:r>
            <a:r>
              <a:rPr lang="en-US" dirty="0"/>
              <a:t> = 100%, your interest payments rise to $500,000  and you will not borrow at all!</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15</a:t>
            </a:fld>
            <a:endParaRPr lang="en-US" dirty="0"/>
          </a:p>
        </p:txBody>
      </p:sp>
    </p:spTree>
    <p:extLst>
      <p:ext uri="{BB962C8B-B14F-4D97-AF65-F5344CB8AC3E}">
        <p14:creationId xmlns:p14="http://schemas.microsoft.com/office/powerpoint/2010/main" val="2753962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pitchFamily="18" charset="0"/>
                <a:cs typeface="Times New Roman" pitchFamily="18" charset="0"/>
              </a:rPr>
              <a:t>Answer</a:t>
            </a:r>
            <a:r>
              <a:rPr lang="en-US" dirty="0">
                <a:latin typeface="Times New Roman" pitchFamily="18" charset="0"/>
                <a:cs typeface="Times New Roman" pitchFamily="18" charset="0"/>
              </a:rPr>
              <a:t>: The quantity of credit demanded doesn’t change that much in response to variation in the real interest rate.</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dirty="0"/>
          </a:p>
        </p:txBody>
      </p:sp>
    </p:spTree>
    <p:extLst>
      <p:ext uri="{BB962C8B-B14F-4D97-AF65-F5344CB8AC3E}">
        <p14:creationId xmlns:p14="http://schemas.microsoft.com/office/powerpoint/2010/main" val="977938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17</a:t>
            </a:fld>
            <a:endParaRPr lang="en-US" dirty="0"/>
          </a:p>
        </p:txBody>
      </p:sp>
    </p:spTree>
    <p:extLst>
      <p:ext uri="{BB962C8B-B14F-4D97-AF65-F5344CB8AC3E}">
        <p14:creationId xmlns:p14="http://schemas.microsoft.com/office/powerpoint/2010/main" val="4080906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18</a:t>
            </a:fld>
            <a:endParaRPr lang="en-US" dirty="0"/>
          </a:p>
        </p:txBody>
      </p:sp>
    </p:spTree>
    <p:extLst>
      <p:ext uri="{BB962C8B-B14F-4D97-AF65-F5344CB8AC3E}">
        <p14:creationId xmlns:p14="http://schemas.microsoft.com/office/powerpoint/2010/main" val="1912321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1. The credit demand curve shifts to the right. 2. The credit demand curve shifts to the left. 3. The credit demand curve shifts to the left.</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extLst>
      <p:ext uri="{BB962C8B-B14F-4D97-AF65-F5344CB8AC3E}">
        <p14:creationId xmlns:p14="http://schemas.microsoft.com/office/powerpoint/2010/main" val="1187096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3491278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20</a:t>
            </a:fld>
            <a:endParaRPr lang="en-US" dirty="0"/>
          </a:p>
        </p:txBody>
      </p:sp>
    </p:spTree>
    <p:extLst>
      <p:ext uri="{BB962C8B-B14F-4D97-AF65-F5344CB8AC3E}">
        <p14:creationId xmlns:p14="http://schemas.microsoft.com/office/powerpoint/2010/main" val="2846701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21</a:t>
            </a:fld>
            <a:endParaRPr lang="en-US" dirty="0"/>
          </a:p>
        </p:txBody>
      </p:sp>
    </p:spTree>
    <p:extLst>
      <p:ext uri="{BB962C8B-B14F-4D97-AF65-F5344CB8AC3E}">
        <p14:creationId xmlns:p14="http://schemas.microsoft.com/office/powerpoint/2010/main" val="42201332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The quantity of credit supplied is plotted on the horizontal axis, and the real interest rate is plotted on the vertical axis. As the real interest rate rises, the quantity of credit supplied increases. This is a movement along the credit supply curve.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22</a:t>
            </a:fld>
            <a:endParaRPr lang="en-US" dirty="0"/>
          </a:p>
        </p:txBody>
      </p:sp>
    </p:spTree>
    <p:extLst>
      <p:ext uri="{BB962C8B-B14F-4D97-AF65-F5344CB8AC3E}">
        <p14:creationId xmlns:p14="http://schemas.microsoft.com/office/powerpoint/2010/main" val="1473973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23</a:t>
            </a:fld>
            <a:endParaRPr lang="en-US" dirty="0"/>
          </a:p>
        </p:txBody>
      </p:sp>
    </p:spTree>
    <p:extLst>
      <p:ext uri="{BB962C8B-B14F-4D97-AF65-F5344CB8AC3E}">
        <p14:creationId xmlns:p14="http://schemas.microsoft.com/office/powerpoint/2010/main" val="29109989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24</a:t>
            </a:fld>
            <a:endParaRPr lang="en-US" dirty="0"/>
          </a:p>
        </p:txBody>
      </p:sp>
    </p:spTree>
    <p:extLst>
      <p:ext uri="{BB962C8B-B14F-4D97-AF65-F5344CB8AC3E}">
        <p14:creationId xmlns:p14="http://schemas.microsoft.com/office/powerpoint/2010/main" val="2610198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1. The credit supply curve shifts to the right. 2. The credit supply curve shifts to the left.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25</a:t>
            </a:fld>
            <a:endParaRPr lang="en-US" dirty="0"/>
          </a:p>
        </p:txBody>
      </p:sp>
    </p:spTree>
    <p:extLst>
      <p:ext uri="{BB962C8B-B14F-4D97-AF65-F5344CB8AC3E}">
        <p14:creationId xmlns:p14="http://schemas.microsoft.com/office/powerpoint/2010/main" val="32846962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26</a:t>
            </a:fld>
            <a:endParaRPr lang="en-US" dirty="0"/>
          </a:p>
        </p:txBody>
      </p:sp>
    </p:spTree>
    <p:extLst>
      <p:ext uri="{BB962C8B-B14F-4D97-AF65-F5344CB8AC3E}">
        <p14:creationId xmlns:p14="http://schemas.microsoft.com/office/powerpoint/2010/main" val="36488119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The U.S. federal government will have to borrow more by issuing more Treasury bills and bonds.  As a result, the credit demand curve shifts to the right . The new equilibrium point has a higher real interest rate (</a:t>
            </a:r>
            <a:r>
              <a:rPr lang="en-US" i="1" dirty="0"/>
              <a:t>r</a:t>
            </a:r>
            <a:r>
              <a:rPr lang="en-US" dirty="0"/>
              <a:t>**) and a greater quantity of credit supplied and demanded (</a:t>
            </a:r>
            <a:r>
              <a:rPr lang="en-US" i="1" dirty="0"/>
              <a:t>Q</a:t>
            </a:r>
            <a:r>
              <a:rPr lang="en-US" dirty="0"/>
              <a:t>**).</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27</a:t>
            </a:fld>
            <a:endParaRPr lang="en-US" dirty="0"/>
          </a:p>
        </p:txBody>
      </p:sp>
    </p:spTree>
    <p:extLst>
      <p:ext uri="{BB962C8B-B14F-4D97-AF65-F5344CB8AC3E}">
        <p14:creationId xmlns:p14="http://schemas.microsoft.com/office/powerpoint/2010/main" val="38248453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(1) the demand for credit increases, and the equilibrium real interest rate and quantity of credit increase; (2) the demand for credit decreases, and the equilibrium real interest rate and quantity of credit decrease; (3) the supply of credit increases, the equilibrium real interest rate decreases, and the equilibrium quantity of credit increases; (4) the supply of credit decreases, the equilibrium real interest rate increases, and the equilibrium quantity of credit increases.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28</a:t>
            </a:fld>
            <a:endParaRPr lang="en-US" dirty="0"/>
          </a:p>
        </p:txBody>
      </p:sp>
    </p:spTree>
    <p:extLst>
      <p:ext uri="{BB962C8B-B14F-4D97-AF65-F5344CB8AC3E}">
        <p14:creationId xmlns:p14="http://schemas.microsoft.com/office/powerpoint/2010/main" val="5221587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(1) the demand for credit increases, and the equilibrium real interest rate and quantity of credit increase; (2) the demand for credit decreases, and the equilibrium real interest rate and quantity of credit decrease; (3) the supply of credit increases, the equilibrium real interest rate decreases, and the equilibrium quantity of credit increases; (4) the supply of credit decreases, the equilibrium real interest rate increases, and the equilibrium quantity of credit increases.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29</a:t>
            </a:fld>
            <a:endParaRPr lang="en-US" dirty="0"/>
          </a:p>
        </p:txBody>
      </p:sp>
    </p:spTree>
    <p:extLst>
      <p:ext uri="{BB962C8B-B14F-4D97-AF65-F5344CB8AC3E}">
        <p14:creationId xmlns:p14="http://schemas.microsoft.com/office/powerpoint/2010/main" val="3946547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3</a:t>
            </a:fld>
            <a:endParaRPr lang="en-US" dirty="0"/>
          </a:p>
        </p:txBody>
      </p:sp>
    </p:spTree>
    <p:extLst>
      <p:ext uri="{BB962C8B-B14F-4D97-AF65-F5344CB8AC3E}">
        <p14:creationId xmlns:p14="http://schemas.microsoft.com/office/powerpoint/2010/main" val="3984275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from http://cnx.org/contents/4061c832-098e-4b3c-a1d9-7eb593a2cb31@10.3:74/Macroeconomics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30</a:t>
            </a:fld>
            <a:endParaRPr lang="en-US" dirty="0"/>
          </a:p>
        </p:txBody>
      </p:sp>
    </p:spTree>
    <p:extLst>
      <p:ext uri="{BB962C8B-B14F-4D97-AF65-F5344CB8AC3E}">
        <p14:creationId xmlns:p14="http://schemas.microsoft.com/office/powerpoint/2010/main" val="9965830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31</a:t>
            </a:fld>
            <a:endParaRPr lang="en-US" dirty="0"/>
          </a:p>
        </p:txBody>
      </p:sp>
    </p:spTree>
    <p:extLst>
      <p:ext uri="{BB962C8B-B14F-4D97-AF65-F5344CB8AC3E}">
        <p14:creationId xmlns:p14="http://schemas.microsoft.com/office/powerpoint/2010/main" val="42806180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32</a:t>
            </a:fld>
            <a:endParaRPr lang="en-US" dirty="0"/>
          </a:p>
        </p:txBody>
      </p:sp>
    </p:spTree>
    <p:extLst>
      <p:ext uri="{BB962C8B-B14F-4D97-AF65-F5344CB8AC3E}">
        <p14:creationId xmlns:p14="http://schemas.microsoft.com/office/powerpoint/2010/main" val="20135013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33</a:t>
            </a:fld>
            <a:endParaRPr lang="en-US" dirty="0"/>
          </a:p>
        </p:txBody>
      </p:sp>
    </p:spTree>
    <p:extLst>
      <p:ext uri="{BB962C8B-B14F-4D97-AF65-F5344CB8AC3E}">
        <p14:creationId xmlns:p14="http://schemas.microsoft.com/office/powerpoint/2010/main" val="15610749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34</a:t>
            </a:fld>
            <a:endParaRPr lang="en-US" dirty="0"/>
          </a:p>
        </p:txBody>
      </p:sp>
    </p:spTree>
    <p:extLst>
      <p:ext uri="{BB962C8B-B14F-4D97-AF65-F5344CB8AC3E}">
        <p14:creationId xmlns:p14="http://schemas.microsoft.com/office/powerpoint/2010/main" val="24793778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35</a:t>
            </a:fld>
            <a:endParaRPr lang="en-US" dirty="0"/>
          </a:p>
        </p:txBody>
      </p:sp>
    </p:spTree>
    <p:extLst>
      <p:ext uri="{BB962C8B-B14F-4D97-AF65-F5344CB8AC3E}">
        <p14:creationId xmlns:p14="http://schemas.microsoft.com/office/powerpoint/2010/main" val="13662567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36</a:t>
            </a:fld>
            <a:endParaRPr lang="en-US" dirty="0"/>
          </a:p>
        </p:txBody>
      </p:sp>
    </p:spTree>
    <p:extLst>
      <p:ext uri="{BB962C8B-B14F-4D97-AF65-F5344CB8AC3E}">
        <p14:creationId xmlns:p14="http://schemas.microsoft.com/office/powerpoint/2010/main" val="36705818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37</a:t>
            </a:fld>
            <a:endParaRPr lang="en-US" dirty="0"/>
          </a:p>
        </p:txBody>
      </p:sp>
    </p:spTree>
    <p:extLst>
      <p:ext uri="{BB962C8B-B14F-4D97-AF65-F5344CB8AC3E}">
        <p14:creationId xmlns:p14="http://schemas.microsoft.com/office/powerpoint/2010/main" val="29133588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In this example, Citibank has transformed $1,465 billion of short-term liabilities into $1,398 billion of long-term assets.  The remaining $67 billion of the short-term liabilities are held as short-term reserves or cash equivalents.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38</a:t>
            </a:fld>
            <a:endParaRPr lang="en-US" dirty="0"/>
          </a:p>
        </p:txBody>
      </p:sp>
    </p:spTree>
    <p:extLst>
      <p:ext uri="{BB962C8B-B14F-4D97-AF65-F5344CB8AC3E}">
        <p14:creationId xmlns:p14="http://schemas.microsoft.com/office/powerpoint/2010/main" val="35347481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39</a:t>
            </a:fld>
            <a:endParaRPr lang="en-US" dirty="0"/>
          </a:p>
        </p:txBody>
      </p:sp>
    </p:spTree>
    <p:extLst>
      <p:ext uri="{BB962C8B-B14F-4D97-AF65-F5344CB8AC3E}">
        <p14:creationId xmlns:p14="http://schemas.microsoft.com/office/powerpoint/2010/main" val="2644079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val="3984275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Remind the students that total assets must equal total liabilities.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40</a:t>
            </a:fld>
            <a:endParaRPr lang="en-US" dirty="0"/>
          </a:p>
        </p:txBody>
      </p:sp>
    </p:spTree>
    <p:extLst>
      <p:ext uri="{BB962C8B-B14F-4D97-AF65-F5344CB8AC3E}">
        <p14:creationId xmlns:p14="http://schemas.microsoft.com/office/powerpoint/2010/main" val="40789105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Remind the students that total assets must equal total liabilities.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41</a:t>
            </a:fld>
            <a:endParaRPr lang="en-US" dirty="0"/>
          </a:p>
        </p:txBody>
      </p:sp>
    </p:spTree>
    <p:extLst>
      <p:ext uri="{BB962C8B-B14F-4D97-AF65-F5344CB8AC3E}">
        <p14:creationId xmlns:p14="http://schemas.microsoft.com/office/powerpoint/2010/main" val="40789105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Demand deposits stay the same due to FDIC insurance. Stockholders equity can only go to zero. As a result, total liabilities fall to 9, and the bank becomes insolvent.</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42</a:t>
            </a:fld>
            <a:endParaRPr lang="en-US" dirty="0"/>
          </a:p>
        </p:txBody>
      </p:sp>
    </p:spTree>
    <p:extLst>
      <p:ext uri="{BB962C8B-B14F-4D97-AF65-F5344CB8AC3E}">
        <p14:creationId xmlns:p14="http://schemas.microsoft.com/office/powerpoint/2010/main" val="20293856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43</a:t>
            </a:fld>
            <a:endParaRPr lang="en-US" dirty="0"/>
          </a:p>
        </p:txBody>
      </p:sp>
    </p:spTree>
    <p:extLst>
      <p:ext uri="{BB962C8B-B14F-4D97-AF65-F5344CB8AC3E}">
        <p14:creationId xmlns:p14="http://schemas.microsoft.com/office/powerpoint/2010/main" val="23671626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44</a:t>
            </a:fld>
            <a:endParaRPr lang="en-US" dirty="0"/>
          </a:p>
        </p:txBody>
      </p:sp>
    </p:spTree>
    <p:extLst>
      <p:ext uri="{BB962C8B-B14F-4D97-AF65-F5344CB8AC3E}">
        <p14:creationId xmlns:p14="http://schemas.microsoft.com/office/powerpoint/2010/main" val="19781306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45</a:t>
            </a:fld>
            <a:endParaRPr lang="en-US" dirty="0"/>
          </a:p>
        </p:txBody>
      </p:sp>
    </p:spTree>
    <p:extLst>
      <p:ext uri="{BB962C8B-B14F-4D97-AF65-F5344CB8AC3E}">
        <p14:creationId xmlns:p14="http://schemas.microsoft.com/office/powerpoint/2010/main" val="12944572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46</a:t>
            </a:fld>
            <a:endParaRPr lang="en-US" dirty="0"/>
          </a:p>
        </p:txBody>
      </p:sp>
    </p:spTree>
    <p:extLst>
      <p:ext uri="{BB962C8B-B14F-4D97-AF65-F5344CB8AC3E}">
        <p14:creationId xmlns:p14="http://schemas.microsoft.com/office/powerpoint/2010/main" val="15236336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47</a:t>
            </a:fld>
            <a:endParaRPr lang="en-US" dirty="0"/>
          </a:p>
        </p:txBody>
      </p:sp>
    </p:spTree>
    <p:extLst>
      <p:ext uri="{BB962C8B-B14F-4D97-AF65-F5344CB8AC3E}">
        <p14:creationId xmlns:p14="http://schemas.microsoft.com/office/powerpoint/2010/main" val="3795940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1987538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1045173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val="1561619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8</a:t>
            </a:fld>
            <a:endParaRPr lang="en-US" dirty="0"/>
          </a:p>
        </p:txBody>
      </p:sp>
    </p:spTree>
    <p:extLst>
      <p:ext uri="{BB962C8B-B14F-4D97-AF65-F5344CB8AC3E}">
        <p14:creationId xmlns:p14="http://schemas.microsoft.com/office/powerpoint/2010/main" val="1736395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The equation for the real interest rate is called the Fisher equation, named after the great economist Irving Fisher (1867‒1947).</a:t>
            </a:r>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val="3679530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3/14/20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25685"/>
            <a:ext cx="918000" cy="279915"/>
          </a:xfrm>
          <a:prstGeom prst="rect">
            <a:avLst/>
          </a:prstGeom>
        </p:spPr>
      </p:pic>
      <p:sp>
        <p:nvSpPr>
          <p:cNvPr id="14" name="TextBox 13"/>
          <p:cNvSpPr txBox="1"/>
          <p:nvPr userDrawn="1"/>
        </p:nvSpPr>
        <p:spPr>
          <a:xfrm>
            <a:off x="3505200" y="6553200"/>
            <a:ext cx="5562600" cy="276999"/>
          </a:xfrm>
          <a:prstGeom prst="rect">
            <a:avLst/>
          </a:prstGeom>
          <a:noFill/>
        </p:spPr>
        <p:txBody>
          <a:bodyPr wrap="square" rtlCol="0">
            <a:spAutoFit/>
          </a:bodyPr>
          <a:lstStyle/>
          <a:p>
            <a:pPr marL="0" indent="0">
              <a:buNone/>
            </a:pPr>
            <a:r>
              <a:rPr lang="en-US" sz="1200" dirty="0">
                <a:latin typeface="Verdana" panose="020B0604030504040204" pitchFamily="34" charset="0"/>
                <a:ea typeface="Verdana" panose="020B0604030504040204" pitchFamily="34" charset="0"/>
                <a:cs typeface="Verdana" panose="020B0604030504040204" pitchFamily="34" charset="0"/>
              </a:rPr>
              <a:t>Copyright © 2019 Pearson Education, Ltd.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3/14/20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0" name="Picture 9"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25685"/>
            <a:ext cx="918000" cy="279915"/>
          </a:xfrm>
          <a:prstGeom prst="rect">
            <a:avLst/>
          </a:prstGeom>
        </p:spPr>
      </p:pic>
      <p:sp>
        <p:nvSpPr>
          <p:cNvPr id="12" name="TextBox 11"/>
          <p:cNvSpPr txBox="1"/>
          <p:nvPr userDrawn="1"/>
        </p:nvSpPr>
        <p:spPr>
          <a:xfrm>
            <a:off x="3581400" y="6553200"/>
            <a:ext cx="5486400" cy="276999"/>
          </a:xfrm>
          <a:prstGeom prst="rect">
            <a:avLst/>
          </a:prstGeom>
          <a:noFill/>
        </p:spPr>
        <p:txBody>
          <a:bodyPr wrap="square" rtlCol="0">
            <a:spAutoFit/>
          </a:bodyPr>
          <a:lstStyle/>
          <a:p>
            <a:pPr marL="0" indent="0">
              <a:buNone/>
            </a:pPr>
            <a:r>
              <a:rPr lang="en-US" sz="1200" dirty="0">
                <a:latin typeface="Verdana" panose="020B0604030504040204" pitchFamily="34" charset="0"/>
                <a:ea typeface="Verdana" panose="020B0604030504040204" pitchFamily="34" charset="0"/>
                <a:cs typeface="Verdana" panose="020B0604030504040204" pitchFamily="34" charset="0"/>
              </a:rPr>
              <a:t>Copyright © 2019 Pearson Education, Ltd.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3/14/20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25685"/>
            <a:ext cx="918000" cy="279915"/>
          </a:xfrm>
          <a:prstGeom prst="rect">
            <a:avLst/>
          </a:prstGeom>
        </p:spPr>
      </p:pic>
      <p:sp>
        <p:nvSpPr>
          <p:cNvPr id="2" name="Rectangle 1"/>
          <p:cNvSpPr/>
          <p:nvPr userDrawn="1"/>
        </p:nvSpPr>
        <p:spPr>
          <a:xfrm>
            <a:off x="3505200" y="6448266"/>
            <a:ext cx="5513439" cy="276999"/>
          </a:xfrm>
          <a:prstGeom prst="rect">
            <a:avLst/>
          </a:prstGeom>
        </p:spPr>
        <p:txBody>
          <a:bodyPr wrap="square">
            <a:spAutoFit/>
          </a:bodyPr>
          <a:lstStyle/>
          <a:p>
            <a:r>
              <a:rPr lang="en-US" sz="1200" dirty="0">
                <a:latin typeface="Verdana" panose="020B0604030504040204" pitchFamily="34" charset="0"/>
              </a:rPr>
              <a:t>Copyright © 2019 Pearson Education, Ltd. All Rights Reserved</a:t>
            </a:r>
          </a:p>
        </p:txBody>
      </p:sp>
    </p:spTree>
    <p:extLst>
      <p:ext uri="{BB962C8B-B14F-4D97-AF65-F5344CB8AC3E}">
        <p14:creationId xmlns:p14="http://schemas.microsoft.com/office/powerpoint/2010/main" val="2981062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3/14/20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25685"/>
            <a:ext cx="918000" cy="279915"/>
          </a:xfrm>
          <a:prstGeom prst="rect">
            <a:avLst/>
          </a:prstGeom>
        </p:spPr>
      </p:pic>
      <p:sp>
        <p:nvSpPr>
          <p:cNvPr id="17" name="TextBox 16"/>
          <p:cNvSpPr txBox="1"/>
          <p:nvPr userDrawn="1"/>
        </p:nvSpPr>
        <p:spPr>
          <a:xfrm>
            <a:off x="3581400" y="6553200"/>
            <a:ext cx="5486400" cy="276999"/>
          </a:xfrm>
          <a:prstGeom prst="rect">
            <a:avLst/>
          </a:prstGeom>
          <a:noFill/>
        </p:spPr>
        <p:txBody>
          <a:bodyPr wrap="square" rtlCol="0">
            <a:spAutoFit/>
          </a:bodyPr>
          <a:lstStyle/>
          <a:p>
            <a:pPr marL="0" indent="0">
              <a:buNone/>
            </a:pPr>
            <a:r>
              <a:rPr lang="en-US" sz="1200" dirty="0">
                <a:latin typeface="Verdana" panose="020B0604030504040204" pitchFamily="34" charset="0"/>
                <a:ea typeface="Verdana" panose="020B0604030504040204" pitchFamily="34" charset="0"/>
                <a:cs typeface="Verdana" panose="020B0604030504040204" pitchFamily="34" charset="0"/>
              </a:rPr>
              <a:t>Copyright © 2019 Pearson Education, Ltd. All Rights Reserved</a:t>
            </a: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3/14/20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3/14/20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3/14/20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3/14/20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4" name="Picture 13"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25685"/>
            <a:ext cx="918000" cy="279915"/>
          </a:xfrm>
          <a:prstGeom prst="rect">
            <a:avLst/>
          </a:prstGeom>
        </p:spPr>
      </p:pic>
      <p:sp>
        <p:nvSpPr>
          <p:cNvPr id="15" name="TextBox 14"/>
          <p:cNvSpPr txBox="1"/>
          <p:nvPr userDrawn="1"/>
        </p:nvSpPr>
        <p:spPr>
          <a:xfrm>
            <a:off x="3581400" y="6553200"/>
            <a:ext cx="5486400" cy="276999"/>
          </a:xfrm>
          <a:prstGeom prst="rect">
            <a:avLst/>
          </a:prstGeom>
          <a:noFill/>
        </p:spPr>
        <p:txBody>
          <a:bodyPr wrap="square" rtlCol="0">
            <a:spAutoFit/>
          </a:bodyPr>
          <a:lstStyle/>
          <a:p>
            <a:pPr marL="0" indent="0">
              <a:buNone/>
            </a:pPr>
            <a:r>
              <a:rPr lang="en-US" sz="1200" dirty="0">
                <a:latin typeface="Verdana" panose="020B0604030504040204" pitchFamily="34" charset="0"/>
                <a:ea typeface="Verdana" panose="020B0604030504040204" pitchFamily="34" charset="0"/>
                <a:cs typeface="Verdana" panose="020B0604030504040204" pitchFamily="34" charset="0"/>
              </a:rPr>
              <a:t>Copyright © 2019 Pearson Education, Ltd.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3/14/20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3/14/20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3/14/20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3/14/20</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7200" y="6425685"/>
            <a:ext cx="918000" cy="279915"/>
          </a:xfrm>
          <a:prstGeom prst="rect">
            <a:avLst/>
          </a:prstGeom>
        </p:spPr>
      </p:pic>
      <p:sp>
        <p:nvSpPr>
          <p:cNvPr id="8" name="TextBox 7"/>
          <p:cNvSpPr txBox="1"/>
          <p:nvPr userDrawn="1"/>
        </p:nvSpPr>
        <p:spPr>
          <a:xfrm>
            <a:off x="3581400" y="6553200"/>
            <a:ext cx="5486400" cy="276999"/>
          </a:xfrm>
          <a:prstGeom prst="rect">
            <a:avLst/>
          </a:prstGeom>
          <a:noFill/>
        </p:spPr>
        <p:txBody>
          <a:bodyPr wrap="square" rtlCol="0">
            <a:spAutoFit/>
          </a:bodyPr>
          <a:lstStyle/>
          <a:p>
            <a:pPr marL="0" indent="0">
              <a:buNone/>
            </a:pPr>
            <a:r>
              <a:rPr lang="en-US" sz="1200" dirty="0">
                <a:latin typeface="Verdana" panose="020B0604030504040204" pitchFamily="34" charset="0"/>
                <a:ea typeface="Verdana" panose="020B0604030504040204" pitchFamily="34" charset="0"/>
                <a:cs typeface="Verdana" panose="020B0604030504040204" pitchFamily="34" charset="0"/>
              </a:rPr>
              <a:t>Copyright © 2019 Pearson Education, Ltd.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chor="b"/>
          <a:lstStyle/>
          <a:p>
            <a:r>
              <a:rPr lang="en-US" sz="3600" dirty="0" err="1"/>
              <a:t>Makroiktisat</a:t>
            </a:r>
            <a:endParaRPr lang="en-IN" sz="3600" dirty="0">
              <a:latin typeface="+mj-lt"/>
            </a:endParaRPr>
          </a:p>
        </p:txBody>
      </p:sp>
      <p:sp>
        <p:nvSpPr>
          <p:cNvPr id="3" name="Text Placeholder 2"/>
          <p:cNvSpPr>
            <a:spLocks noGrp="1"/>
          </p:cNvSpPr>
          <p:nvPr>
            <p:ph type="body" sz="quarter" idx="13"/>
          </p:nvPr>
        </p:nvSpPr>
        <p:spPr>
          <a:xfrm>
            <a:off x="457200" y="968830"/>
            <a:ext cx="8229600" cy="478970"/>
          </a:xfrm>
        </p:spPr>
        <p:txBody>
          <a:bodyPr/>
          <a:lstStyle/>
          <a:p>
            <a:r>
              <a:rPr lang="en-US" sz="2400" dirty="0" err="1">
                <a:latin typeface="Times New Roman" panose="02020603050405020304" pitchFamily="18" charset="0"/>
                <a:cs typeface="Times New Roman" panose="02020603050405020304" pitchFamily="18" charset="0"/>
              </a:rPr>
              <a:t>Acemoğlu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vd</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Basım</a:t>
            </a:r>
            <a:r>
              <a:rPr lang="en-US" sz="2400" dirty="0">
                <a:latin typeface="Times New Roman" panose="02020603050405020304" pitchFamily="18" charset="0"/>
                <a:cs typeface="Times New Roman" panose="02020603050405020304" pitchFamily="18" charset="0"/>
              </a:rPr>
              <a:t>)</a:t>
            </a:r>
          </a:p>
        </p:txBody>
      </p:sp>
      <p:sp>
        <p:nvSpPr>
          <p:cNvPr id="4" name="Text Placeholder 3"/>
          <p:cNvSpPr>
            <a:spLocks noGrp="1"/>
          </p:cNvSpPr>
          <p:nvPr>
            <p:ph type="body" sz="quarter" idx="14"/>
          </p:nvPr>
        </p:nvSpPr>
        <p:spPr>
          <a:xfrm>
            <a:off x="5029200" y="2895600"/>
            <a:ext cx="3657600" cy="762000"/>
          </a:xfrm>
        </p:spPr>
        <p:txBody>
          <a:bodyPr/>
          <a:lstStyle/>
          <a:p>
            <a:pPr algn="ctr" defTabSz="457200"/>
            <a:r>
              <a:rPr lang="en-US" sz="3600" b="1" dirty="0" err="1">
                <a:solidFill>
                  <a:srgbClr val="000000"/>
                </a:solidFill>
                <a:cs typeface="Times New Roman" pitchFamily="18" charset="0"/>
              </a:rPr>
              <a:t>Bölüm</a:t>
            </a:r>
            <a:r>
              <a:rPr lang="en-US" sz="3600" b="1" dirty="0">
                <a:solidFill>
                  <a:srgbClr val="000000"/>
                </a:solidFill>
                <a:cs typeface="Times New Roman" pitchFamily="18" charset="0"/>
              </a:rPr>
              <a:t> 10 </a:t>
            </a:r>
          </a:p>
        </p:txBody>
      </p:sp>
      <p:sp>
        <p:nvSpPr>
          <p:cNvPr id="5" name="Text Placeholder 4"/>
          <p:cNvSpPr>
            <a:spLocks noGrp="1"/>
          </p:cNvSpPr>
          <p:nvPr>
            <p:ph type="body" sz="quarter" idx="15"/>
          </p:nvPr>
        </p:nvSpPr>
        <p:spPr>
          <a:xfrm>
            <a:off x="5029200" y="3733800"/>
            <a:ext cx="3657600" cy="533400"/>
          </a:xfrm>
        </p:spPr>
        <p:txBody>
          <a:bodyPr/>
          <a:lstStyle/>
          <a:p>
            <a:pPr algn="ctr" defTabSz="457200"/>
            <a:r>
              <a:rPr lang="en-US" sz="3200" dirty="0" err="1">
                <a:solidFill>
                  <a:prstClr val="black"/>
                </a:solidFill>
              </a:rPr>
              <a:t>Kredi</a:t>
            </a:r>
            <a:r>
              <a:rPr lang="en-US" sz="3200" dirty="0">
                <a:solidFill>
                  <a:prstClr val="black"/>
                </a:solidFill>
              </a:rPr>
              <a:t> </a:t>
            </a:r>
            <a:r>
              <a:rPr lang="en-US" sz="3200" dirty="0" err="1">
                <a:solidFill>
                  <a:prstClr val="black"/>
                </a:solidFill>
              </a:rPr>
              <a:t>Piyasaları</a:t>
            </a:r>
            <a:endParaRPr lang="en-US" sz="3200" dirty="0">
              <a:solidFill>
                <a:prstClr val="black"/>
              </a:solidFill>
              <a:cs typeface="Times New Roman" pitchFamily="18" charset="0"/>
            </a:endParaRPr>
          </a:p>
        </p:txBody>
      </p:sp>
    </p:spTree>
    <p:extLst>
      <p:ext uri="{BB962C8B-B14F-4D97-AF65-F5344CB8AC3E}">
        <p14:creationId xmlns:p14="http://schemas.microsoft.com/office/powerpoint/2010/main" val="3372170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67772"/>
            <a:ext cx="8229600" cy="622828"/>
          </a:xfrm>
        </p:spPr>
        <p:txBody>
          <a:bodyPr/>
          <a:lstStyle/>
          <a:p>
            <a:r>
              <a:rPr lang="en-US" sz="3600" dirty="0" err="1">
                <a:solidFill>
                  <a:schemeClr val="bg2"/>
                </a:solidFill>
              </a:rPr>
              <a:t>Kredi</a:t>
            </a:r>
            <a:r>
              <a:rPr lang="en-US" sz="3600" dirty="0">
                <a:solidFill>
                  <a:schemeClr val="bg2"/>
                </a:solidFill>
              </a:rPr>
              <a:t> </a:t>
            </a:r>
            <a:r>
              <a:rPr lang="en-US" sz="3600" dirty="0" err="1">
                <a:solidFill>
                  <a:schemeClr val="bg2"/>
                </a:solidFill>
              </a:rPr>
              <a:t>Piyasası</a:t>
            </a:r>
            <a:r>
              <a:rPr lang="en-US" sz="3600" dirty="0">
                <a:solidFill>
                  <a:schemeClr val="bg2"/>
                </a:solidFill>
              </a:rPr>
              <a:t> </a:t>
            </a:r>
            <a:r>
              <a:rPr lang="en-US" sz="3600" dirty="0" err="1">
                <a:solidFill>
                  <a:schemeClr val="bg2"/>
                </a:solidFill>
              </a:rPr>
              <a:t>Nedir</a:t>
            </a:r>
            <a:r>
              <a:rPr lang="en-US" sz="3600" dirty="0">
                <a:solidFill>
                  <a:schemeClr val="bg2"/>
                </a:solidFill>
              </a:rPr>
              <a:t>?</a:t>
            </a:r>
            <a:endParaRPr lang="en-IN" sz="2000" dirty="0">
              <a:solidFill>
                <a:schemeClr val="bg2"/>
              </a:solidFill>
            </a:endParaRPr>
          </a:p>
        </p:txBody>
      </p:sp>
      <p:sp>
        <p:nvSpPr>
          <p:cNvPr id="2" name="Content Placeholder 1"/>
          <p:cNvSpPr>
            <a:spLocks noGrp="1"/>
          </p:cNvSpPr>
          <p:nvPr>
            <p:ph idx="1"/>
          </p:nvPr>
        </p:nvSpPr>
        <p:spPr>
          <a:xfrm>
            <a:off x="457200" y="1600201"/>
            <a:ext cx="8229600" cy="1600200"/>
          </a:xfrm>
        </p:spPr>
        <p:txBody>
          <a:bodyPr/>
          <a:lstStyle/>
          <a:p>
            <a:pPr marL="0" indent="0">
              <a:buNone/>
            </a:pPr>
            <a:r>
              <a:rPr lang="en-US" sz="2800" dirty="0" err="1">
                <a:cs typeface="Times New Roman" pitchFamily="18" charset="0"/>
              </a:rPr>
              <a:t>Enflasyon</a:t>
            </a:r>
            <a:r>
              <a:rPr lang="en-US" sz="2800" dirty="0">
                <a:cs typeface="Times New Roman" pitchFamily="18" charset="0"/>
              </a:rPr>
              <a:t> </a:t>
            </a:r>
            <a:r>
              <a:rPr lang="en-US" sz="2800" dirty="0" err="1">
                <a:cs typeface="Times New Roman" pitchFamily="18" charset="0"/>
              </a:rPr>
              <a:t>haddinin</a:t>
            </a:r>
            <a:r>
              <a:rPr lang="en-US" sz="2800" dirty="0">
                <a:cs typeface="Times New Roman" pitchFamily="18" charset="0"/>
              </a:rPr>
              <a:t> 2% </a:t>
            </a:r>
            <a:r>
              <a:rPr lang="en-US" sz="2800" dirty="0" err="1">
                <a:cs typeface="Times New Roman" pitchFamily="18" charset="0"/>
              </a:rPr>
              <a:t>olduğunu</a:t>
            </a:r>
            <a:r>
              <a:rPr lang="en-US" sz="2800" dirty="0">
                <a:cs typeface="Times New Roman" pitchFamily="18" charset="0"/>
              </a:rPr>
              <a:t> </a:t>
            </a:r>
            <a:r>
              <a:rPr lang="en-US" sz="2800" dirty="0" err="1">
                <a:cs typeface="Times New Roman" pitchFamily="18" charset="0"/>
              </a:rPr>
              <a:t>varsayalım</a:t>
            </a:r>
            <a:r>
              <a:rPr lang="en-US" sz="2800" dirty="0">
                <a:cs typeface="Times New Roman" pitchFamily="18" charset="0"/>
              </a:rPr>
              <a:t>.</a:t>
            </a:r>
          </a:p>
          <a:p>
            <a:pPr marL="0" indent="0">
              <a:spcBef>
                <a:spcPts val="2000"/>
              </a:spcBef>
              <a:buNone/>
            </a:pPr>
            <a:r>
              <a:rPr lang="en-US" sz="2800" b="1" dirty="0" err="1">
                <a:cs typeface="Times New Roman" pitchFamily="18" charset="0"/>
              </a:rPr>
              <a:t>Soru</a:t>
            </a:r>
            <a:r>
              <a:rPr lang="en-US" sz="2800" b="1" dirty="0">
                <a:cs typeface="Times New Roman" pitchFamily="18" charset="0"/>
              </a:rPr>
              <a:t>:</a:t>
            </a:r>
            <a:r>
              <a:rPr lang="en-US" sz="2800" dirty="0">
                <a:cs typeface="Times New Roman" pitchFamily="18" charset="0"/>
              </a:rPr>
              <a:t> Reel </a:t>
            </a:r>
            <a:r>
              <a:rPr lang="en-US" sz="2800" dirty="0" err="1">
                <a:cs typeface="Times New Roman" pitchFamily="18" charset="0"/>
              </a:rPr>
              <a:t>faiz</a:t>
            </a:r>
            <a:r>
              <a:rPr lang="en-US" sz="2800" dirty="0">
                <a:cs typeface="Times New Roman" pitchFamily="18" charset="0"/>
              </a:rPr>
              <a:t> </a:t>
            </a:r>
            <a:r>
              <a:rPr lang="en-US" sz="2800" dirty="0" err="1">
                <a:cs typeface="Times New Roman" pitchFamily="18" charset="0"/>
              </a:rPr>
              <a:t>haddi</a:t>
            </a:r>
            <a:r>
              <a:rPr lang="en-US" sz="2800" dirty="0">
                <a:cs typeface="Times New Roman" pitchFamily="18" charset="0"/>
              </a:rPr>
              <a:t> </a:t>
            </a:r>
            <a:r>
              <a:rPr lang="en-US" sz="2800" dirty="0" err="1">
                <a:cs typeface="Times New Roman" pitchFamily="18" charset="0"/>
              </a:rPr>
              <a:t>nedir</a:t>
            </a:r>
            <a:r>
              <a:rPr lang="en-US" sz="2800" dirty="0">
                <a:cs typeface="Times New Roman" pitchFamily="18" charset="0"/>
              </a:rPr>
              <a:t>?</a:t>
            </a:r>
          </a:p>
        </p:txBody>
      </p:sp>
      <p:graphicFrame>
        <p:nvGraphicFramePr>
          <p:cNvPr id="5" name="Table 4"/>
          <p:cNvGraphicFramePr>
            <a:graphicFrameLocks noGrp="1"/>
          </p:cNvGraphicFramePr>
          <p:nvPr>
            <p:extLst>
              <p:ext uri="{D42A27DB-BD31-4B8C-83A1-F6EECF244321}">
                <p14:modId xmlns:p14="http://schemas.microsoft.com/office/powerpoint/2010/main" val="2977485166"/>
              </p:ext>
            </p:extLst>
          </p:nvPr>
        </p:nvGraphicFramePr>
        <p:xfrm>
          <a:off x="1752600" y="3312795"/>
          <a:ext cx="5537200" cy="2362200"/>
        </p:xfrm>
        <a:graphic>
          <a:graphicData uri="http://schemas.openxmlformats.org/drawingml/2006/table">
            <a:tbl>
              <a:tblPr firstRow="1">
                <a:tableStyleId>{69CF1AB2-1976-4502-BF36-3FF5EA218861}</a:tableStyleId>
              </a:tblPr>
              <a:tblGrid>
                <a:gridCol w="1854200">
                  <a:extLst>
                    <a:ext uri="{9D8B030D-6E8A-4147-A177-3AD203B41FA5}">
                      <a16:colId xmlns:a16="http://schemas.microsoft.com/office/drawing/2014/main" val="20000"/>
                    </a:ext>
                  </a:extLst>
                </a:gridCol>
                <a:gridCol w="18542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762000">
                <a:tc>
                  <a:txBody>
                    <a:bodyPr/>
                    <a:lstStyle/>
                    <a:p>
                      <a:pPr algn="ctr" fontAlgn="b"/>
                      <a:r>
                        <a:rPr lang="en-US" sz="2400" u="none" strike="noStrike" dirty="0">
                          <a:effectLst/>
                        </a:rPr>
                        <a:t>Nominal </a:t>
                      </a:r>
                      <a:r>
                        <a:rPr lang="en-US" sz="2400" u="none" strike="noStrike" dirty="0" err="1">
                          <a:effectLst/>
                        </a:rPr>
                        <a:t>Faiz</a:t>
                      </a:r>
                      <a:r>
                        <a:rPr lang="en-US" sz="2400" u="none" strike="noStrike" dirty="0">
                          <a:effectLst/>
                        </a:rPr>
                        <a:t> </a:t>
                      </a:r>
                      <a:r>
                        <a:rPr lang="en-US" sz="2400" u="none" strike="noStrike" dirty="0" err="1">
                          <a:effectLst/>
                        </a:rPr>
                        <a:t>haddi</a:t>
                      </a:r>
                      <a:endParaRPr lang="en-US" sz="2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400" u="none" strike="noStrike" dirty="0" err="1">
                          <a:effectLst/>
                        </a:rPr>
                        <a:t>Enflasyon</a:t>
                      </a:r>
                      <a:r>
                        <a:rPr lang="en-US" sz="2400" u="none" strike="noStrike" dirty="0">
                          <a:effectLst/>
                        </a:rPr>
                        <a:t> </a:t>
                      </a:r>
                      <a:r>
                        <a:rPr lang="en-US" sz="2400" u="none" strike="noStrike" dirty="0" err="1">
                          <a:effectLst/>
                        </a:rPr>
                        <a:t>haddi</a:t>
                      </a:r>
                      <a:endParaRPr lang="en-US" sz="2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400" u="none" strike="noStrike" dirty="0">
                          <a:effectLst/>
                        </a:rPr>
                        <a:t>Reel </a:t>
                      </a:r>
                      <a:r>
                        <a:rPr lang="en-US" sz="2400" u="none" strike="noStrike" dirty="0" err="1">
                          <a:effectLst/>
                        </a:rPr>
                        <a:t>faiz</a:t>
                      </a:r>
                      <a:r>
                        <a:rPr lang="en-US" sz="2400" u="none" strike="noStrike" dirty="0">
                          <a:effectLst/>
                        </a:rPr>
                        <a:t> </a:t>
                      </a:r>
                      <a:r>
                        <a:rPr lang="en-US" sz="2400" u="none" strike="noStrike" dirty="0" err="1">
                          <a:effectLst/>
                        </a:rPr>
                        <a:t>haddi</a:t>
                      </a:r>
                      <a:endParaRPr lang="en-US" sz="24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00050">
                <a:tc>
                  <a:txBody>
                    <a:bodyPr/>
                    <a:lstStyle/>
                    <a:p>
                      <a:pPr algn="ctr" fontAlgn="b"/>
                      <a:r>
                        <a:rPr lang="en-US" sz="2400" u="none" strike="noStrike" dirty="0">
                          <a:effectLst/>
                        </a:rPr>
                        <a:t>1%</a:t>
                      </a:r>
                      <a:endParaRPr lang="en-US" sz="2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400" u="none" strike="noStrike" dirty="0">
                          <a:effectLst/>
                        </a:rPr>
                        <a:t>2%</a:t>
                      </a:r>
                      <a:endParaRPr lang="en-US" sz="2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2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00050">
                <a:tc>
                  <a:txBody>
                    <a:bodyPr/>
                    <a:lstStyle/>
                    <a:p>
                      <a:pPr algn="ctr" fontAlgn="b"/>
                      <a:r>
                        <a:rPr lang="en-US" sz="2400" u="none" strike="noStrike" dirty="0">
                          <a:effectLst/>
                        </a:rPr>
                        <a:t>5%</a:t>
                      </a:r>
                      <a:endParaRPr lang="en-US" sz="24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400" u="none" strike="noStrike" dirty="0">
                          <a:effectLst/>
                        </a:rPr>
                        <a:t>2%</a:t>
                      </a:r>
                      <a:endParaRPr lang="en-US" sz="24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2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0005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400" u="none" strike="noStrike" dirty="0">
                          <a:effectLst/>
                        </a:rPr>
                        <a:t>10%</a:t>
                      </a:r>
                      <a:endParaRPr lang="en-US" sz="2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400" u="none" strike="noStrike" dirty="0">
                          <a:effectLst/>
                        </a:rPr>
                        <a:t>2% </a:t>
                      </a:r>
                      <a:endParaRPr lang="en-US" sz="2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2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00050">
                <a:tc>
                  <a:txBody>
                    <a:bodyPr/>
                    <a:lstStyle/>
                    <a:p>
                      <a:pPr algn="ctr" fontAlgn="b"/>
                      <a:r>
                        <a:rPr lang="en-US" sz="2400" u="none" strike="noStrike" dirty="0">
                          <a:effectLst/>
                        </a:rPr>
                        <a:t>20%</a:t>
                      </a:r>
                      <a:endParaRPr lang="en-US" sz="2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400" u="none" strike="noStrike" dirty="0">
                          <a:effectLst/>
                        </a:rPr>
                        <a:t>2%</a:t>
                      </a:r>
                      <a:endParaRPr lang="en-US" sz="24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2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47746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4820"/>
            <a:ext cx="8229600" cy="629580"/>
          </a:xfrm>
        </p:spPr>
        <p:txBody>
          <a:bodyPr/>
          <a:lstStyle/>
          <a:p>
            <a:r>
              <a:rPr lang="en-US" sz="3600" dirty="0" err="1">
                <a:solidFill>
                  <a:schemeClr val="bg2"/>
                </a:solidFill>
              </a:rPr>
              <a:t>Kredi</a:t>
            </a:r>
            <a:r>
              <a:rPr lang="en-US" sz="3600" dirty="0">
                <a:solidFill>
                  <a:schemeClr val="bg2"/>
                </a:solidFill>
              </a:rPr>
              <a:t> </a:t>
            </a:r>
            <a:r>
              <a:rPr lang="en-US" sz="3600" dirty="0" err="1">
                <a:solidFill>
                  <a:schemeClr val="bg2"/>
                </a:solidFill>
              </a:rPr>
              <a:t>Piyasası</a:t>
            </a:r>
            <a:r>
              <a:rPr lang="en-US" sz="3600" dirty="0">
                <a:solidFill>
                  <a:schemeClr val="bg2"/>
                </a:solidFill>
              </a:rPr>
              <a:t> </a:t>
            </a:r>
            <a:r>
              <a:rPr lang="en-US" sz="3600" dirty="0" err="1">
                <a:solidFill>
                  <a:schemeClr val="bg2"/>
                </a:solidFill>
              </a:rPr>
              <a:t>Nedir</a:t>
            </a:r>
            <a:r>
              <a:rPr lang="en-US" sz="3600" dirty="0">
                <a:solidFill>
                  <a:schemeClr val="bg2"/>
                </a:solidFill>
              </a:rPr>
              <a:t>?</a:t>
            </a:r>
            <a:endParaRPr lang="en-IN" sz="2000" dirty="0">
              <a:solidFill>
                <a:schemeClr val="bg2"/>
              </a:solidFill>
            </a:endParaRPr>
          </a:p>
        </p:txBody>
      </p:sp>
      <p:sp>
        <p:nvSpPr>
          <p:cNvPr id="2" name="Content Placeholder 1"/>
          <p:cNvSpPr>
            <a:spLocks noGrp="1"/>
          </p:cNvSpPr>
          <p:nvPr>
            <p:ph idx="1"/>
          </p:nvPr>
        </p:nvSpPr>
        <p:spPr>
          <a:xfrm>
            <a:off x="457200" y="1524000"/>
            <a:ext cx="8229600" cy="1447800"/>
          </a:xfrm>
        </p:spPr>
        <p:txBody>
          <a:bodyPr/>
          <a:lstStyle/>
          <a:p>
            <a:pPr marL="0" indent="0">
              <a:buNone/>
            </a:pPr>
            <a:r>
              <a:rPr lang="en-US" sz="2800" b="1" dirty="0" err="1">
                <a:cs typeface="Times New Roman" pitchFamily="18" charset="0"/>
              </a:rPr>
              <a:t>Cevap</a:t>
            </a:r>
            <a:r>
              <a:rPr lang="en-US" sz="2800" b="1" dirty="0">
                <a:cs typeface="Times New Roman" pitchFamily="18" charset="0"/>
              </a:rPr>
              <a:t>:</a:t>
            </a:r>
          </a:p>
        </p:txBody>
      </p:sp>
      <p:graphicFrame>
        <p:nvGraphicFramePr>
          <p:cNvPr id="5" name="Table 4"/>
          <p:cNvGraphicFramePr>
            <a:graphicFrameLocks noGrp="1"/>
          </p:cNvGraphicFramePr>
          <p:nvPr>
            <p:extLst>
              <p:ext uri="{D42A27DB-BD31-4B8C-83A1-F6EECF244321}">
                <p14:modId xmlns:p14="http://schemas.microsoft.com/office/powerpoint/2010/main" val="1914548672"/>
              </p:ext>
            </p:extLst>
          </p:nvPr>
        </p:nvGraphicFramePr>
        <p:xfrm>
          <a:off x="1600200" y="2590800"/>
          <a:ext cx="5537200" cy="2362200"/>
        </p:xfrm>
        <a:graphic>
          <a:graphicData uri="http://schemas.openxmlformats.org/drawingml/2006/table">
            <a:tbl>
              <a:tblPr firstRow="1">
                <a:tableStyleId>{69CF1AB2-1976-4502-BF36-3FF5EA218861}</a:tableStyleId>
              </a:tblPr>
              <a:tblGrid>
                <a:gridCol w="1854200">
                  <a:extLst>
                    <a:ext uri="{9D8B030D-6E8A-4147-A177-3AD203B41FA5}">
                      <a16:colId xmlns:a16="http://schemas.microsoft.com/office/drawing/2014/main" val="20000"/>
                    </a:ext>
                  </a:extLst>
                </a:gridCol>
                <a:gridCol w="18542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762000">
                <a:tc>
                  <a:txBody>
                    <a:bodyPr/>
                    <a:lstStyle/>
                    <a:p>
                      <a:pPr algn="ctr" fontAlgn="b"/>
                      <a:r>
                        <a:rPr lang="en-US" sz="2400" u="none" strike="noStrike" dirty="0">
                          <a:effectLst/>
                        </a:rPr>
                        <a:t>Nominal </a:t>
                      </a:r>
                      <a:r>
                        <a:rPr lang="en-US" sz="2400" u="none" strike="noStrike" dirty="0" err="1">
                          <a:effectLst/>
                        </a:rPr>
                        <a:t>Faiz</a:t>
                      </a:r>
                      <a:r>
                        <a:rPr lang="en-US" sz="2400" u="none" strike="noStrike" dirty="0">
                          <a:effectLst/>
                        </a:rPr>
                        <a:t> </a:t>
                      </a:r>
                      <a:r>
                        <a:rPr lang="en-US" sz="2400" u="none" strike="noStrike" dirty="0" err="1">
                          <a:effectLst/>
                        </a:rPr>
                        <a:t>haddi</a:t>
                      </a:r>
                      <a:endParaRPr lang="en-US" sz="2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400" u="none" strike="noStrike" dirty="0" err="1">
                          <a:effectLst/>
                        </a:rPr>
                        <a:t>Enflasyon</a:t>
                      </a:r>
                      <a:r>
                        <a:rPr lang="en-US" sz="2400" u="none" strike="noStrike" dirty="0">
                          <a:effectLst/>
                        </a:rPr>
                        <a:t> </a:t>
                      </a:r>
                      <a:r>
                        <a:rPr lang="en-US" sz="2400" u="none" strike="noStrike" dirty="0" err="1">
                          <a:effectLst/>
                        </a:rPr>
                        <a:t>haddi</a:t>
                      </a:r>
                      <a:endParaRPr lang="en-US" sz="2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400" u="none" strike="noStrike" dirty="0">
                          <a:effectLst/>
                        </a:rPr>
                        <a:t>Reel </a:t>
                      </a:r>
                      <a:r>
                        <a:rPr lang="en-US" sz="2400" u="none" strike="noStrike" dirty="0" err="1">
                          <a:effectLst/>
                        </a:rPr>
                        <a:t>Faiz</a:t>
                      </a:r>
                      <a:r>
                        <a:rPr lang="en-US" sz="2400" u="none" strike="noStrike" dirty="0">
                          <a:effectLst/>
                        </a:rPr>
                        <a:t> </a:t>
                      </a:r>
                      <a:r>
                        <a:rPr lang="en-US" sz="2400" u="none" strike="noStrike" dirty="0" err="1">
                          <a:effectLst/>
                        </a:rPr>
                        <a:t>haddi</a:t>
                      </a:r>
                      <a:endParaRPr lang="en-US" sz="24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00050">
                <a:tc>
                  <a:txBody>
                    <a:bodyPr/>
                    <a:lstStyle/>
                    <a:p>
                      <a:pPr algn="ctr" fontAlgn="b"/>
                      <a:r>
                        <a:rPr lang="en-US" sz="2400" u="none" strike="noStrike" dirty="0">
                          <a:effectLst/>
                        </a:rPr>
                        <a:t>1%</a:t>
                      </a:r>
                      <a:endParaRPr lang="en-US" sz="2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400" u="none" strike="noStrike" dirty="0">
                          <a:effectLst/>
                        </a:rPr>
                        <a:t>2%</a:t>
                      </a:r>
                      <a:endParaRPr lang="en-US" sz="2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400" b="0" i="0" u="none" strike="noStrike" dirty="0">
                          <a:solidFill>
                            <a:srgbClr val="000000"/>
                          </a:solidFill>
                          <a:effectLst/>
                          <a:latin typeface="+mn-lt"/>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00050">
                <a:tc>
                  <a:txBody>
                    <a:bodyPr/>
                    <a:lstStyle/>
                    <a:p>
                      <a:pPr algn="ctr" fontAlgn="b"/>
                      <a:r>
                        <a:rPr lang="en-US" sz="2400" u="none" strike="noStrike" dirty="0">
                          <a:effectLst/>
                        </a:rPr>
                        <a:t>5%</a:t>
                      </a:r>
                      <a:endParaRPr lang="en-US" sz="24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400" u="none" strike="noStrike" dirty="0">
                          <a:effectLst/>
                        </a:rPr>
                        <a:t>2%</a:t>
                      </a:r>
                      <a:endParaRPr lang="en-US" sz="24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400" b="0" i="0" u="none" strike="noStrike" dirty="0">
                          <a:solidFill>
                            <a:srgbClr val="000000"/>
                          </a:solidFill>
                          <a:effectLst/>
                          <a:latin typeface="+mn-lt"/>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0005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400" u="none" strike="noStrike" dirty="0">
                          <a:effectLst/>
                        </a:rPr>
                        <a:t>10%</a:t>
                      </a:r>
                      <a:endParaRPr lang="en-US" sz="2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400" u="none" strike="noStrike" dirty="0">
                          <a:effectLst/>
                        </a:rPr>
                        <a:t>2% </a:t>
                      </a:r>
                      <a:endParaRPr lang="en-US" sz="2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400" b="0" i="0" u="none" strike="noStrike" dirty="0">
                          <a:solidFill>
                            <a:srgbClr val="000000"/>
                          </a:solidFill>
                          <a:effectLst/>
                          <a:latin typeface="+mn-lt"/>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00050">
                <a:tc>
                  <a:txBody>
                    <a:bodyPr/>
                    <a:lstStyle/>
                    <a:p>
                      <a:pPr algn="ctr" fontAlgn="b"/>
                      <a:r>
                        <a:rPr lang="en-US" sz="2400" u="none" strike="noStrike" dirty="0">
                          <a:effectLst/>
                        </a:rPr>
                        <a:t>20%</a:t>
                      </a:r>
                      <a:endParaRPr lang="en-US" sz="2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400" u="none" strike="noStrike" dirty="0">
                          <a:effectLst/>
                        </a:rPr>
                        <a:t>2%</a:t>
                      </a:r>
                      <a:endParaRPr lang="en-US" sz="24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400" b="0" i="0" u="none" strike="noStrike" dirty="0">
                          <a:solidFill>
                            <a:srgbClr val="000000"/>
                          </a:solidFill>
                          <a:effectLst/>
                          <a:latin typeface="+mn-lt"/>
                        </a:rPr>
                        <a:t>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55021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0172"/>
            <a:ext cx="8229600" cy="622828"/>
          </a:xfrm>
        </p:spPr>
        <p:txBody>
          <a:bodyPr/>
          <a:lstStyle/>
          <a:p>
            <a:r>
              <a:rPr lang="en-US" sz="3600" dirty="0" err="1">
                <a:solidFill>
                  <a:schemeClr val="bg2"/>
                </a:solidFill>
              </a:rPr>
              <a:t>Kredi</a:t>
            </a:r>
            <a:r>
              <a:rPr lang="en-US" sz="3600" dirty="0">
                <a:solidFill>
                  <a:schemeClr val="bg2"/>
                </a:solidFill>
              </a:rPr>
              <a:t> </a:t>
            </a:r>
            <a:r>
              <a:rPr lang="en-US" sz="3600" dirty="0" err="1">
                <a:solidFill>
                  <a:schemeClr val="bg2"/>
                </a:solidFill>
              </a:rPr>
              <a:t>Piyasası</a:t>
            </a:r>
            <a:r>
              <a:rPr lang="en-US" sz="3600" dirty="0">
                <a:solidFill>
                  <a:schemeClr val="bg2"/>
                </a:solidFill>
              </a:rPr>
              <a:t> </a:t>
            </a:r>
            <a:r>
              <a:rPr lang="en-US" sz="3600" dirty="0" err="1">
                <a:solidFill>
                  <a:schemeClr val="bg2"/>
                </a:solidFill>
              </a:rPr>
              <a:t>Nedir</a:t>
            </a:r>
            <a:r>
              <a:rPr lang="en-US" sz="3600" dirty="0">
                <a:solidFill>
                  <a:schemeClr val="bg2"/>
                </a:solidFill>
              </a:rPr>
              <a:t>?</a:t>
            </a:r>
            <a:endParaRPr lang="en-IN" sz="2000" dirty="0">
              <a:solidFill>
                <a:schemeClr val="bg2"/>
              </a:solidFill>
            </a:endParaRPr>
          </a:p>
        </p:txBody>
      </p:sp>
      <p:sp>
        <p:nvSpPr>
          <p:cNvPr id="3" name="Text Box 1"/>
          <p:cNvSpPr>
            <a:spLocks noGrp="1"/>
          </p:cNvSpPr>
          <p:nvPr>
            <p:ph idx="1"/>
          </p:nvPr>
        </p:nvSpPr>
        <p:spPr>
          <a:xfrm>
            <a:off x="457200" y="1371600"/>
            <a:ext cx="8229600" cy="4953000"/>
          </a:xfrm>
        </p:spPr>
        <p:txBody>
          <a:bodyPr/>
          <a:lstStyle/>
          <a:p>
            <a:pPr marL="0" indent="0">
              <a:lnSpc>
                <a:spcPct val="150000"/>
              </a:lnSpc>
              <a:spcBef>
                <a:spcPts val="0"/>
              </a:spcBef>
              <a:buNone/>
            </a:pPr>
            <a:r>
              <a:rPr lang="en-US" sz="2400" b="1" dirty="0" err="1">
                <a:cs typeface="Times New Roman" pitchFamily="18" charset="0"/>
              </a:rPr>
              <a:t>Soru</a:t>
            </a:r>
            <a:r>
              <a:rPr lang="en-US" sz="2400" b="1" dirty="0">
                <a:cs typeface="Times New Roman" pitchFamily="18" charset="0"/>
              </a:rPr>
              <a:t>: </a:t>
            </a:r>
            <a:r>
              <a:rPr lang="en-US" sz="2400" dirty="0" err="1">
                <a:cs typeface="Times New Roman" pitchFamily="18" charset="0"/>
              </a:rPr>
              <a:t>Bireyler</a:t>
            </a:r>
            <a:r>
              <a:rPr lang="en-US" sz="2400" dirty="0">
                <a:cs typeface="Times New Roman" pitchFamily="18" charset="0"/>
              </a:rPr>
              <a:t> </a:t>
            </a:r>
            <a:r>
              <a:rPr lang="en-US" sz="2400" dirty="0" err="1">
                <a:cs typeface="Times New Roman" pitchFamily="18" charset="0"/>
              </a:rPr>
              <a:t>ve</a:t>
            </a:r>
            <a:r>
              <a:rPr lang="en-US" sz="2400" dirty="0">
                <a:cs typeface="Times New Roman" pitchFamily="18" charset="0"/>
              </a:rPr>
              <a:t> </a:t>
            </a:r>
            <a:r>
              <a:rPr lang="en-US" sz="2400" dirty="0" err="1">
                <a:cs typeface="Times New Roman" pitchFamily="18" charset="0"/>
              </a:rPr>
              <a:t>firmalar</a:t>
            </a:r>
            <a:r>
              <a:rPr lang="en-US" sz="2400" dirty="0">
                <a:cs typeface="Times New Roman" pitchFamily="18" charset="0"/>
              </a:rPr>
              <a:t> </a:t>
            </a:r>
            <a:r>
              <a:rPr lang="en-US" sz="2400" dirty="0" err="1">
                <a:cs typeface="Times New Roman" pitchFamily="18" charset="0"/>
              </a:rPr>
              <a:t>kredi</a:t>
            </a:r>
            <a:r>
              <a:rPr lang="en-US" sz="2400" dirty="0">
                <a:cs typeface="Times New Roman" pitchFamily="18" charset="0"/>
              </a:rPr>
              <a:t> alma </a:t>
            </a:r>
            <a:r>
              <a:rPr lang="en-US" sz="2400" dirty="0" err="1">
                <a:cs typeface="Times New Roman" pitchFamily="18" charset="0"/>
              </a:rPr>
              <a:t>kararlarını</a:t>
            </a:r>
            <a:r>
              <a:rPr lang="en-US" sz="2400" dirty="0">
                <a:cs typeface="Times New Roman" pitchFamily="18" charset="0"/>
              </a:rPr>
              <a:t> nominal mi reel </a:t>
            </a:r>
            <a:r>
              <a:rPr lang="en-US" sz="2400" dirty="0" err="1">
                <a:cs typeface="Times New Roman" pitchFamily="18" charset="0"/>
              </a:rPr>
              <a:t>faiz</a:t>
            </a:r>
            <a:r>
              <a:rPr lang="en-US" sz="2400" dirty="0">
                <a:cs typeface="Times New Roman" pitchFamily="18" charset="0"/>
              </a:rPr>
              <a:t> </a:t>
            </a:r>
            <a:r>
              <a:rPr lang="en-US" sz="2400" dirty="0" err="1">
                <a:cs typeface="Times New Roman" pitchFamily="18" charset="0"/>
              </a:rPr>
              <a:t>haddine</a:t>
            </a:r>
            <a:r>
              <a:rPr lang="en-US" sz="2400" dirty="0">
                <a:cs typeface="Times New Roman" pitchFamily="18" charset="0"/>
              </a:rPr>
              <a:t> </a:t>
            </a:r>
            <a:r>
              <a:rPr lang="en-US" sz="2400" dirty="0" err="1">
                <a:cs typeface="Times New Roman" pitchFamily="18" charset="0"/>
              </a:rPr>
              <a:t>göre</a:t>
            </a:r>
            <a:r>
              <a:rPr lang="en-US" sz="2400" dirty="0">
                <a:cs typeface="Times New Roman" pitchFamily="18" charset="0"/>
              </a:rPr>
              <a:t> </a:t>
            </a:r>
            <a:r>
              <a:rPr lang="en-US" sz="2400" dirty="0" err="1">
                <a:cs typeface="Times New Roman" pitchFamily="18" charset="0"/>
              </a:rPr>
              <a:t>verirler</a:t>
            </a:r>
            <a:r>
              <a:rPr lang="en-US" sz="2400" dirty="0">
                <a:cs typeface="Times New Roman" pitchFamily="18" charset="0"/>
              </a:rPr>
              <a:t>?</a:t>
            </a:r>
            <a:endParaRPr lang="en-US" sz="2400" b="1" dirty="0">
              <a:cs typeface="Times New Roman" pitchFamily="18" charset="0"/>
            </a:endParaRPr>
          </a:p>
          <a:p>
            <a:pPr marL="0" indent="0">
              <a:lnSpc>
                <a:spcPct val="150000"/>
              </a:lnSpc>
              <a:spcBef>
                <a:spcPts val="0"/>
              </a:spcBef>
              <a:buNone/>
            </a:pPr>
            <a:r>
              <a:rPr lang="en-US" sz="2400" b="1" dirty="0" err="1">
                <a:cs typeface="Times New Roman" pitchFamily="18" charset="0"/>
              </a:rPr>
              <a:t>Cevap</a:t>
            </a:r>
            <a:r>
              <a:rPr lang="en-US" sz="2400" b="1" dirty="0">
                <a:cs typeface="Times New Roman" pitchFamily="18" charset="0"/>
              </a:rPr>
              <a:t>: </a:t>
            </a:r>
            <a:r>
              <a:rPr lang="en-US" sz="2400" dirty="0">
                <a:cs typeface="Times New Roman" pitchFamily="18" charset="0"/>
              </a:rPr>
              <a:t>Optimal </a:t>
            </a:r>
            <a:r>
              <a:rPr lang="en-US" sz="2400" dirty="0" err="1">
                <a:cs typeface="Times New Roman" pitchFamily="18" charset="0"/>
              </a:rPr>
              <a:t>karar</a:t>
            </a:r>
            <a:r>
              <a:rPr lang="en-US" sz="2400" dirty="0">
                <a:cs typeface="Times New Roman" pitchFamily="18" charset="0"/>
              </a:rPr>
              <a:t> </a:t>
            </a:r>
            <a:r>
              <a:rPr lang="en-US" sz="2400" dirty="0" err="1">
                <a:cs typeface="Times New Roman" pitchFamily="18" charset="0"/>
              </a:rPr>
              <a:t>alan</a:t>
            </a:r>
            <a:r>
              <a:rPr lang="en-US" sz="2400" dirty="0">
                <a:cs typeface="Times New Roman" pitchFamily="18" charset="0"/>
              </a:rPr>
              <a:t> </a:t>
            </a:r>
            <a:r>
              <a:rPr lang="en-US" sz="2400" dirty="0" err="1">
                <a:cs typeface="Times New Roman" pitchFamily="18" charset="0"/>
              </a:rPr>
              <a:t>iktisadi</a:t>
            </a:r>
            <a:r>
              <a:rPr lang="en-US" sz="2400" dirty="0">
                <a:cs typeface="Times New Roman" pitchFamily="18" charset="0"/>
              </a:rPr>
              <a:t> </a:t>
            </a:r>
            <a:r>
              <a:rPr lang="en-US" sz="2400" dirty="0" err="1">
                <a:cs typeface="Times New Roman" pitchFamily="18" charset="0"/>
              </a:rPr>
              <a:t>aktörler</a:t>
            </a:r>
            <a:r>
              <a:rPr lang="en-US" sz="2400" dirty="0">
                <a:cs typeface="Times New Roman" pitchFamily="18" charset="0"/>
              </a:rPr>
              <a:t> reel </a:t>
            </a:r>
            <a:r>
              <a:rPr lang="en-US" sz="2400" dirty="0" err="1">
                <a:cs typeface="Times New Roman" pitchFamily="18" charset="0"/>
              </a:rPr>
              <a:t>faiz</a:t>
            </a:r>
            <a:r>
              <a:rPr lang="en-US" sz="2400" dirty="0">
                <a:cs typeface="Times New Roman" pitchFamily="18" charset="0"/>
              </a:rPr>
              <a:t> </a:t>
            </a:r>
            <a:r>
              <a:rPr lang="en-US" sz="2400" dirty="0" err="1">
                <a:cs typeface="Times New Roman" pitchFamily="18" charset="0"/>
              </a:rPr>
              <a:t>haddine</a:t>
            </a:r>
            <a:r>
              <a:rPr lang="en-US" sz="2400" dirty="0">
                <a:cs typeface="Times New Roman" pitchFamily="18" charset="0"/>
              </a:rPr>
              <a:t> </a:t>
            </a:r>
            <a:r>
              <a:rPr lang="en-US" sz="2400" dirty="0" err="1">
                <a:cs typeface="Times New Roman" pitchFamily="18" charset="0"/>
              </a:rPr>
              <a:t>göre</a:t>
            </a:r>
            <a:r>
              <a:rPr lang="en-US" sz="2400" dirty="0">
                <a:cs typeface="Times New Roman" pitchFamily="18" charset="0"/>
              </a:rPr>
              <a:t> </a:t>
            </a:r>
            <a:r>
              <a:rPr lang="en-US" sz="2400" dirty="0" err="1">
                <a:cs typeface="Times New Roman" pitchFamily="18" charset="0"/>
              </a:rPr>
              <a:t>kredi</a:t>
            </a:r>
            <a:r>
              <a:rPr lang="en-US" sz="2400" dirty="0">
                <a:cs typeface="Times New Roman" pitchFamily="18" charset="0"/>
              </a:rPr>
              <a:t> alma </a:t>
            </a:r>
            <a:r>
              <a:rPr lang="en-US" sz="2400" dirty="0" err="1">
                <a:cs typeface="Times New Roman" pitchFamily="18" charset="0"/>
              </a:rPr>
              <a:t>kararı</a:t>
            </a:r>
            <a:r>
              <a:rPr lang="en-US" sz="2400" dirty="0">
                <a:cs typeface="Times New Roman" pitchFamily="18" charset="0"/>
              </a:rPr>
              <a:t> </a:t>
            </a:r>
            <a:r>
              <a:rPr lang="en-US" sz="2400" dirty="0" err="1">
                <a:cs typeface="Times New Roman" pitchFamily="18" charset="0"/>
              </a:rPr>
              <a:t>alırlar</a:t>
            </a:r>
            <a:r>
              <a:rPr lang="en-US" sz="2400" dirty="0">
                <a:cs typeface="Times New Roman" pitchFamily="18" charset="0"/>
              </a:rPr>
              <a:t>.  </a:t>
            </a:r>
          </a:p>
          <a:p>
            <a:pPr marL="0" indent="0">
              <a:lnSpc>
                <a:spcPct val="150000"/>
              </a:lnSpc>
              <a:spcBef>
                <a:spcPts val="0"/>
              </a:spcBef>
              <a:buNone/>
            </a:pPr>
            <a:endParaRPr lang="en-US" sz="2400" dirty="0">
              <a:cs typeface="Times New Roman" pitchFamily="18" charset="0"/>
            </a:endParaRPr>
          </a:p>
          <a:p>
            <a:pPr marL="0" indent="0">
              <a:lnSpc>
                <a:spcPct val="150000"/>
              </a:lnSpc>
              <a:spcBef>
                <a:spcPts val="0"/>
              </a:spcBef>
              <a:buNone/>
            </a:pPr>
            <a:r>
              <a:rPr lang="en-US" sz="2400" dirty="0">
                <a:cs typeface="Times New Roman" pitchFamily="18" charset="0"/>
              </a:rPr>
              <a:t>Bunun </a:t>
            </a:r>
            <a:r>
              <a:rPr lang="en-US" sz="2400" dirty="0" err="1">
                <a:cs typeface="Times New Roman" pitchFamily="18" charset="0"/>
              </a:rPr>
              <a:t>nedeni</a:t>
            </a:r>
            <a:r>
              <a:rPr lang="en-US" sz="2400" dirty="0">
                <a:cs typeface="Times New Roman" pitchFamily="18" charset="0"/>
              </a:rPr>
              <a:t>, optimal </a:t>
            </a:r>
            <a:r>
              <a:rPr lang="en-US" sz="2400" dirty="0" err="1">
                <a:cs typeface="Times New Roman" pitchFamily="18" charset="0"/>
              </a:rPr>
              <a:t>karar</a:t>
            </a:r>
            <a:r>
              <a:rPr lang="en-US" sz="2400" dirty="0">
                <a:cs typeface="Times New Roman" pitchFamily="18" charset="0"/>
              </a:rPr>
              <a:t> </a:t>
            </a:r>
            <a:r>
              <a:rPr lang="en-US" sz="2400" dirty="0" err="1">
                <a:cs typeface="Times New Roman" pitchFamily="18" charset="0"/>
              </a:rPr>
              <a:t>alıcıların</a:t>
            </a:r>
            <a:r>
              <a:rPr lang="en-US" sz="2400" dirty="0">
                <a:cs typeface="Times New Roman" pitchFamily="18" charset="0"/>
              </a:rPr>
              <a:t>, </a:t>
            </a:r>
            <a:r>
              <a:rPr lang="en-US" sz="2400" dirty="0" err="1">
                <a:cs typeface="Times New Roman" pitchFamily="18" charset="0"/>
              </a:rPr>
              <a:t>ödeyecekleri</a:t>
            </a:r>
            <a:r>
              <a:rPr lang="en-US" sz="2400" dirty="0">
                <a:cs typeface="Times New Roman" pitchFamily="18" charset="0"/>
              </a:rPr>
              <a:t> </a:t>
            </a:r>
            <a:r>
              <a:rPr lang="en-US" sz="2400" dirty="0" err="1">
                <a:cs typeface="Times New Roman" pitchFamily="18" charset="0"/>
              </a:rPr>
              <a:t>tutarı</a:t>
            </a:r>
            <a:r>
              <a:rPr lang="en-US" sz="2400" dirty="0">
                <a:cs typeface="Times New Roman" pitchFamily="18" charset="0"/>
              </a:rPr>
              <a:t> </a:t>
            </a:r>
            <a:r>
              <a:rPr lang="en-US" sz="2400" dirty="0" err="1">
                <a:cs typeface="Times New Roman" pitchFamily="18" charset="0"/>
              </a:rPr>
              <a:t>ödünç</a:t>
            </a:r>
            <a:r>
              <a:rPr lang="en-US" sz="2400" dirty="0">
                <a:cs typeface="Times New Roman" pitchFamily="18" charset="0"/>
              </a:rPr>
              <a:t> </a:t>
            </a:r>
            <a:r>
              <a:rPr lang="en-US" sz="2400" dirty="0" err="1">
                <a:cs typeface="Times New Roman" pitchFamily="18" charset="0"/>
              </a:rPr>
              <a:t>aldıkları</a:t>
            </a:r>
            <a:r>
              <a:rPr lang="en-US" sz="2400" dirty="0">
                <a:cs typeface="Times New Roman" pitchFamily="18" charset="0"/>
              </a:rPr>
              <a:t> </a:t>
            </a:r>
            <a:r>
              <a:rPr lang="en-US" sz="2400" dirty="0" err="1">
                <a:cs typeface="Times New Roman" pitchFamily="18" charset="0"/>
              </a:rPr>
              <a:t>miktarla</a:t>
            </a:r>
            <a:r>
              <a:rPr lang="en-US" sz="2400" dirty="0">
                <a:cs typeface="Times New Roman" pitchFamily="18" charset="0"/>
              </a:rPr>
              <a:t> </a:t>
            </a:r>
            <a:r>
              <a:rPr lang="en-US" sz="2400" dirty="0" err="1">
                <a:cs typeface="Times New Roman" pitchFamily="18" charset="0"/>
              </a:rPr>
              <a:t>kıyaslama</a:t>
            </a:r>
            <a:r>
              <a:rPr lang="en-US" sz="2400" dirty="0">
                <a:cs typeface="Times New Roman" pitchFamily="18" charset="0"/>
              </a:rPr>
              <a:t> </a:t>
            </a:r>
            <a:r>
              <a:rPr lang="en-US" sz="2400" dirty="0" err="1">
                <a:cs typeface="Times New Roman" pitchFamily="18" charset="0"/>
              </a:rPr>
              <a:t>yaparken</a:t>
            </a:r>
            <a:r>
              <a:rPr lang="en-US" sz="2400" dirty="0">
                <a:cs typeface="Times New Roman" pitchFamily="18" charset="0"/>
              </a:rPr>
              <a:t> </a:t>
            </a:r>
            <a:r>
              <a:rPr lang="en-US" sz="2400" dirty="0" err="1">
                <a:cs typeface="Times New Roman" pitchFamily="18" charset="0"/>
              </a:rPr>
              <a:t>miktarı</a:t>
            </a:r>
            <a:r>
              <a:rPr lang="en-US" sz="2400" dirty="0">
                <a:cs typeface="Times New Roman" pitchFamily="18" charset="0"/>
              </a:rPr>
              <a:t> </a:t>
            </a:r>
            <a:r>
              <a:rPr lang="en-US" sz="2400" dirty="0" err="1">
                <a:cs typeface="Times New Roman" pitchFamily="18" charset="0"/>
              </a:rPr>
              <a:t>bir</a:t>
            </a:r>
            <a:r>
              <a:rPr lang="en-US" sz="2400" dirty="0">
                <a:cs typeface="Times New Roman" pitchFamily="18" charset="0"/>
              </a:rPr>
              <a:t> </a:t>
            </a:r>
            <a:r>
              <a:rPr lang="en-US" sz="2400" dirty="0" err="1">
                <a:cs typeface="Times New Roman" pitchFamily="18" charset="0"/>
              </a:rPr>
              <a:t>yıllık</a:t>
            </a:r>
            <a:r>
              <a:rPr lang="en-US" sz="2400" dirty="0">
                <a:cs typeface="Times New Roman" pitchFamily="18" charset="0"/>
              </a:rPr>
              <a:t> </a:t>
            </a:r>
            <a:r>
              <a:rPr lang="en-US" sz="2400" dirty="0" err="1">
                <a:cs typeface="Times New Roman" pitchFamily="18" charset="0"/>
              </a:rPr>
              <a:t>enflasyonu</a:t>
            </a:r>
            <a:r>
              <a:rPr lang="en-US" sz="2400" dirty="0">
                <a:cs typeface="Times New Roman" pitchFamily="18" charset="0"/>
              </a:rPr>
              <a:t> </a:t>
            </a:r>
            <a:r>
              <a:rPr lang="en-US" sz="2400" dirty="0" err="1">
                <a:cs typeface="Times New Roman" pitchFamily="18" charset="0"/>
              </a:rPr>
              <a:t>gözetmeleri</a:t>
            </a:r>
            <a:r>
              <a:rPr lang="en-US" sz="2400" dirty="0">
                <a:cs typeface="Times New Roman" pitchFamily="18" charset="0"/>
              </a:rPr>
              <a:t> </a:t>
            </a:r>
            <a:r>
              <a:rPr lang="en-US" sz="2400" dirty="0" err="1">
                <a:cs typeface="Times New Roman" pitchFamily="18" charset="0"/>
              </a:rPr>
              <a:t>gerektiğinin</a:t>
            </a:r>
            <a:r>
              <a:rPr lang="en-US" sz="2400" dirty="0">
                <a:cs typeface="Times New Roman" pitchFamily="18" charset="0"/>
              </a:rPr>
              <a:t> </a:t>
            </a:r>
            <a:r>
              <a:rPr lang="en-US" sz="2400" dirty="0" err="1">
                <a:cs typeface="Times New Roman" pitchFamily="18" charset="0"/>
              </a:rPr>
              <a:t>farkında</a:t>
            </a:r>
            <a:r>
              <a:rPr lang="en-US" sz="2400" dirty="0">
                <a:cs typeface="Times New Roman" pitchFamily="18" charset="0"/>
              </a:rPr>
              <a:t> </a:t>
            </a:r>
            <a:r>
              <a:rPr lang="en-US" sz="2400" dirty="0" err="1">
                <a:cs typeface="Times New Roman" pitchFamily="18" charset="0"/>
              </a:rPr>
              <a:t>olmalarıdır</a:t>
            </a:r>
            <a:endParaRPr lang="en-US" sz="2400" dirty="0">
              <a:cs typeface="Times New Roman" pitchFamily="18" charset="0"/>
            </a:endParaRPr>
          </a:p>
        </p:txBody>
      </p:sp>
    </p:spTree>
    <p:extLst>
      <p:ext uri="{BB962C8B-B14F-4D97-AF65-F5344CB8AC3E}">
        <p14:creationId xmlns:p14="http://schemas.microsoft.com/office/powerpoint/2010/main" val="1049010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0172"/>
            <a:ext cx="8229600" cy="546628"/>
          </a:xfrm>
        </p:spPr>
        <p:txBody>
          <a:bodyPr/>
          <a:lstStyle/>
          <a:p>
            <a:r>
              <a:rPr lang="en-US" sz="3600" dirty="0" err="1">
                <a:solidFill>
                  <a:schemeClr val="bg2"/>
                </a:solidFill>
              </a:rPr>
              <a:t>Kredi</a:t>
            </a:r>
            <a:r>
              <a:rPr lang="en-US" sz="3600" dirty="0">
                <a:solidFill>
                  <a:schemeClr val="bg2"/>
                </a:solidFill>
              </a:rPr>
              <a:t> </a:t>
            </a:r>
            <a:r>
              <a:rPr lang="en-US" sz="3600" dirty="0" err="1">
                <a:solidFill>
                  <a:schemeClr val="bg2"/>
                </a:solidFill>
              </a:rPr>
              <a:t>Piyasası</a:t>
            </a:r>
            <a:r>
              <a:rPr lang="en-US" sz="3600" dirty="0">
                <a:solidFill>
                  <a:schemeClr val="bg2"/>
                </a:solidFill>
              </a:rPr>
              <a:t> </a:t>
            </a:r>
            <a:r>
              <a:rPr lang="en-US" sz="3600" dirty="0" err="1">
                <a:solidFill>
                  <a:schemeClr val="bg2"/>
                </a:solidFill>
              </a:rPr>
              <a:t>Nedir</a:t>
            </a:r>
            <a:r>
              <a:rPr lang="en-US" sz="3600" dirty="0">
                <a:solidFill>
                  <a:schemeClr val="bg2"/>
                </a:solidFill>
              </a:rPr>
              <a:t>?</a:t>
            </a:r>
            <a:endParaRPr lang="en-IN" sz="2000" dirty="0">
              <a:solidFill>
                <a:schemeClr val="bg2"/>
              </a:solidFill>
            </a:endParaRPr>
          </a:p>
        </p:txBody>
      </p:sp>
      <p:sp>
        <p:nvSpPr>
          <p:cNvPr id="3" name="Content Placeholder 2"/>
          <p:cNvSpPr>
            <a:spLocks noGrp="1"/>
          </p:cNvSpPr>
          <p:nvPr>
            <p:ph idx="1"/>
          </p:nvPr>
        </p:nvSpPr>
        <p:spPr>
          <a:xfrm>
            <a:off x="457200" y="1524000"/>
            <a:ext cx="8229600" cy="4876800"/>
          </a:xfrm>
        </p:spPr>
        <p:txBody>
          <a:bodyPr>
            <a:noAutofit/>
          </a:bodyPr>
          <a:lstStyle/>
          <a:p>
            <a:pPr marL="0" indent="0">
              <a:buNone/>
            </a:pPr>
            <a:r>
              <a:rPr lang="en-US" sz="2800" b="1" dirty="0" err="1">
                <a:cs typeface="Times New Roman" pitchFamily="18" charset="0"/>
              </a:rPr>
              <a:t>Kredi</a:t>
            </a:r>
            <a:r>
              <a:rPr lang="en-US" sz="2800" b="1" dirty="0">
                <a:cs typeface="Times New Roman" pitchFamily="18" charset="0"/>
              </a:rPr>
              <a:t> </a:t>
            </a:r>
            <a:r>
              <a:rPr lang="en-US" sz="2800" b="1" dirty="0" err="1">
                <a:cs typeface="Times New Roman" pitchFamily="18" charset="0"/>
              </a:rPr>
              <a:t>talep</a:t>
            </a:r>
            <a:r>
              <a:rPr lang="en-US" sz="2800" b="1" dirty="0">
                <a:cs typeface="Times New Roman" pitchFamily="18" charset="0"/>
              </a:rPr>
              <a:t> </a:t>
            </a:r>
            <a:r>
              <a:rPr lang="en-US" sz="2800" b="1" dirty="0" err="1">
                <a:cs typeface="Times New Roman" pitchFamily="18" charset="0"/>
              </a:rPr>
              <a:t>miktarı</a:t>
            </a:r>
            <a:endParaRPr lang="en-US" sz="2800" b="1" dirty="0">
              <a:cs typeface="Times New Roman" pitchFamily="18" charset="0"/>
            </a:endParaRPr>
          </a:p>
          <a:p>
            <a:pPr marL="457200" lvl="1" indent="0">
              <a:buNone/>
            </a:pPr>
            <a:r>
              <a:rPr lang="en-US" sz="2800" dirty="0" err="1">
                <a:cs typeface="Times New Roman" pitchFamily="18" charset="0"/>
              </a:rPr>
              <a:t>Borçluların</a:t>
            </a:r>
            <a:r>
              <a:rPr lang="en-US" sz="2800" dirty="0">
                <a:cs typeface="Times New Roman" pitchFamily="18" charset="0"/>
              </a:rPr>
              <a:t> </a:t>
            </a:r>
            <a:r>
              <a:rPr lang="en-US" sz="2800" dirty="0" err="1">
                <a:cs typeface="Times New Roman" pitchFamily="18" charset="0"/>
              </a:rPr>
              <a:t>belirli</a:t>
            </a:r>
            <a:r>
              <a:rPr lang="en-US" sz="2800" dirty="0">
                <a:cs typeface="Times New Roman" pitchFamily="18" charset="0"/>
              </a:rPr>
              <a:t> </a:t>
            </a:r>
            <a:r>
              <a:rPr lang="en-US" sz="2800" dirty="0" err="1">
                <a:cs typeface="Times New Roman" pitchFamily="18" charset="0"/>
              </a:rPr>
              <a:t>bir</a:t>
            </a:r>
            <a:r>
              <a:rPr lang="en-US" sz="2800" dirty="0">
                <a:cs typeface="Times New Roman" pitchFamily="18" charset="0"/>
              </a:rPr>
              <a:t> reel </a:t>
            </a:r>
            <a:r>
              <a:rPr lang="en-US" sz="2800" dirty="0" err="1">
                <a:cs typeface="Times New Roman" pitchFamily="18" charset="0"/>
              </a:rPr>
              <a:t>faiz</a:t>
            </a:r>
            <a:r>
              <a:rPr lang="en-US" sz="2800" dirty="0">
                <a:cs typeface="Times New Roman" pitchFamily="18" charset="0"/>
              </a:rPr>
              <a:t> </a:t>
            </a:r>
            <a:r>
              <a:rPr lang="en-US" sz="2800" dirty="0" err="1">
                <a:cs typeface="Times New Roman" pitchFamily="18" charset="0"/>
              </a:rPr>
              <a:t>oranıyla</a:t>
            </a:r>
            <a:r>
              <a:rPr lang="en-US" sz="2800" dirty="0">
                <a:cs typeface="Times New Roman" pitchFamily="18" charset="0"/>
              </a:rPr>
              <a:t> </a:t>
            </a:r>
            <a:r>
              <a:rPr lang="en-US" sz="2800" dirty="0" err="1">
                <a:cs typeface="Times New Roman" pitchFamily="18" charset="0"/>
              </a:rPr>
              <a:t>borçlanmak</a:t>
            </a:r>
            <a:r>
              <a:rPr lang="en-US" sz="2800" dirty="0">
                <a:cs typeface="Times New Roman" pitchFamily="18" charset="0"/>
              </a:rPr>
              <a:t> </a:t>
            </a:r>
            <a:r>
              <a:rPr lang="en-US" sz="2800" dirty="0" err="1">
                <a:cs typeface="Times New Roman" pitchFamily="18" charset="0"/>
              </a:rPr>
              <a:t>istediği</a:t>
            </a:r>
            <a:r>
              <a:rPr lang="en-US" sz="2800" dirty="0">
                <a:cs typeface="Times New Roman" pitchFamily="18" charset="0"/>
              </a:rPr>
              <a:t> </a:t>
            </a:r>
            <a:r>
              <a:rPr lang="en-US" sz="2800" dirty="0" err="1">
                <a:cs typeface="Times New Roman" pitchFamily="18" charset="0"/>
              </a:rPr>
              <a:t>kredi</a:t>
            </a:r>
            <a:r>
              <a:rPr lang="en-US" sz="2800" dirty="0">
                <a:cs typeface="Times New Roman" pitchFamily="18" charset="0"/>
              </a:rPr>
              <a:t> </a:t>
            </a:r>
            <a:r>
              <a:rPr lang="en-US" sz="2800" dirty="0" err="1">
                <a:cs typeface="Times New Roman" pitchFamily="18" charset="0"/>
              </a:rPr>
              <a:t>miktarı</a:t>
            </a:r>
            <a:r>
              <a:rPr lang="en-US" sz="2800" dirty="0">
                <a:cs typeface="Times New Roman" pitchFamily="18" charset="0"/>
              </a:rPr>
              <a:t>.</a:t>
            </a:r>
          </a:p>
          <a:p>
            <a:pPr marL="0" indent="0">
              <a:buNone/>
            </a:pPr>
            <a:r>
              <a:rPr lang="en-US" sz="2800" b="1" dirty="0" err="1">
                <a:cs typeface="Times New Roman" pitchFamily="18" charset="0"/>
              </a:rPr>
              <a:t>Kredi</a:t>
            </a:r>
            <a:r>
              <a:rPr lang="en-US" sz="2800" b="1" dirty="0">
                <a:cs typeface="Times New Roman" pitchFamily="18" charset="0"/>
              </a:rPr>
              <a:t> </a:t>
            </a:r>
            <a:r>
              <a:rPr lang="en-US" sz="2800" b="1" dirty="0" err="1">
                <a:cs typeface="Times New Roman" pitchFamily="18" charset="0"/>
              </a:rPr>
              <a:t>talebi</a:t>
            </a:r>
            <a:r>
              <a:rPr lang="en-US" sz="2800" b="1" dirty="0">
                <a:cs typeface="Times New Roman" pitchFamily="18" charset="0"/>
              </a:rPr>
              <a:t> </a:t>
            </a:r>
            <a:r>
              <a:rPr lang="en-US" sz="2800" b="1" dirty="0" err="1">
                <a:cs typeface="Times New Roman" pitchFamily="18" charset="0"/>
              </a:rPr>
              <a:t>şeması</a:t>
            </a:r>
            <a:endParaRPr lang="en-US" sz="2800" b="1" dirty="0">
              <a:cs typeface="Times New Roman" pitchFamily="18" charset="0"/>
            </a:endParaRPr>
          </a:p>
          <a:p>
            <a:pPr marL="457200" lvl="1" indent="0">
              <a:buNone/>
            </a:pPr>
            <a:r>
              <a:rPr lang="en-US" sz="2800" dirty="0" err="1">
                <a:cs typeface="Times New Roman" pitchFamily="18" charset="0"/>
              </a:rPr>
              <a:t>Diğer</a:t>
            </a:r>
            <a:r>
              <a:rPr lang="en-US" sz="2800" dirty="0">
                <a:cs typeface="Times New Roman" pitchFamily="18" charset="0"/>
              </a:rPr>
              <a:t> </a:t>
            </a:r>
            <a:r>
              <a:rPr lang="en-US" sz="2800" dirty="0" err="1">
                <a:cs typeface="Times New Roman" pitchFamily="18" charset="0"/>
              </a:rPr>
              <a:t>herşey</a:t>
            </a:r>
            <a:r>
              <a:rPr lang="en-US" sz="2800" dirty="0">
                <a:cs typeface="Times New Roman" pitchFamily="18" charset="0"/>
              </a:rPr>
              <a:t> </a:t>
            </a:r>
            <a:r>
              <a:rPr lang="en-US" sz="2800" dirty="0" err="1">
                <a:cs typeface="Times New Roman" pitchFamily="18" charset="0"/>
              </a:rPr>
              <a:t>sabitken</a:t>
            </a:r>
            <a:r>
              <a:rPr lang="en-US" sz="2800" dirty="0">
                <a:cs typeface="Times New Roman" pitchFamily="18" charset="0"/>
              </a:rPr>
              <a:t> </a:t>
            </a:r>
            <a:r>
              <a:rPr lang="en-US" sz="2800" dirty="0" err="1">
                <a:cs typeface="Times New Roman" pitchFamily="18" charset="0"/>
              </a:rPr>
              <a:t>farklı</a:t>
            </a:r>
            <a:r>
              <a:rPr lang="en-US" sz="2800" dirty="0">
                <a:cs typeface="Times New Roman" pitchFamily="18" charset="0"/>
              </a:rPr>
              <a:t> </a:t>
            </a:r>
            <a:r>
              <a:rPr lang="en-US" sz="2800" dirty="0" err="1">
                <a:cs typeface="Times New Roman" pitchFamily="18" charset="0"/>
              </a:rPr>
              <a:t>faiz</a:t>
            </a:r>
            <a:r>
              <a:rPr lang="en-US" sz="2800" dirty="0">
                <a:cs typeface="Times New Roman" pitchFamily="18" charset="0"/>
              </a:rPr>
              <a:t> </a:t>
            </a:r>
            <a:r>
              <a:rPr lang="en-US" sz="2800" dirty="0" err="1">
                <a:cs typeface="Times New Roman" pitchFamily="18" charset="0"/>
              </a:rPr>
              <a:t>hadlerinde</a:t>
            </a:r>
            <a:r>
              <a:rPr lang="en-US" sz="2800" dirty="0">
                <a:cs typeface="Times New Roman" pitchFamily="18" charset="0"/>
              </a:rPr>
              <a:t> </a:t>
            </a:r>
            <a:r>
              <a:rPr lang="en-US" sz="2800" dirty="0" err="1">
                <a:cs typeface="Times New Roman" pitchFamily="18" charset="0"/>
              </a:rPr>
              <a:t>alınmak</a:t>
            </a:r>
            <a:r>
              <a:rPr lang="en-US" sz="2800" dirty="0">
                <a:cs typeface="Times New Roman" pitchFamily="18" charset="0"/>
              </a:rPr>
              <a:t> </a:t>
            </a:r>
            <a:r>
              <a:rPr lang="en-US" sz="2800" dirty="0" err="1">
                <a:cs typeface="Times New Roman" pitchFamily="18" charset="0"/>
              </a:rPr>
              <a:t>istenen</a:t>
            </a:r>
            <a:r>
              <a:rPr lang="en-US" sz="2800" dirty="0">
                <a:cs typeface="Times New Roman" pitchFamily="18" charset="0"/>
              </a:rPr>
              <a:t> </a:t>
            </a:r>
            <a:r>
              <a:rPr lang="en-US" sz="2800" dirty="0" err="1">
                <a:cs typeface="Times New Roman" pitchFamily="18" charset="0"/>
              </a:rPr>
              <a:t>kredi</a:t>
            </a:r>
            <a:r>
              <a:rPr lang="en-US" sz="2800" dirty="0">
                <a:cs typeface="Times New Roman" pitchFamily="18" charset="0"/>
              </a:rPr>
              <a:t> </a:t>
            </a:r>
            <a:r>
              <a:rPr lang="en-US" sz="2800" dirty="0" err="1">
                <a:cs typeface="Times New Roman" pitchFamily="18" charset="0"/>
              </a:rPr>
              <a:t>miktarını</a:t>
            </a:r>
            <a:r>
              <a:rPr lang="en-US" sz="2800" dirty="0">
                <a:cs typeface="Times New Roman" pitchFamily="18" charset="0"/>
              </a:rPr>
              <a:t> </a:t>
            </a:r>
            <a:r>
              <a:rPr lang="en-US" sz="2800" dirty="0" err="1">
                <a:cs typeface="Times New Roman" pitchFamily="18" charset="0"/>
              </a:rPr>
              <a:t>gösterir</a:t>
            </a:r>
            <a:r>
              <a:rPr lang="en-US" sz="2800" dirty="0">
                <a:cs typeface="Times New Roman" pitchFamily="18" charset="0"/>
              </a:rPr>
              <a:t>.</a:t>
            </a:r>
          </a:p>
          <a:p>
            <a:pPr marL="0" indent="0">
              <a:buNone/>
            </a:pPr>
            <a:r>
              <a:rPr lang="en-US" sz="2800" b="1" dirty="0" err="1">
                <a:cs typeface="Times New Roman" pitchFamily="18" charset="0"/>
              </a:rPr>
              <a:t>Kredi</a:t>
            </a:r>
            <a:r>
              <a:rPr lang="en-US" sz="2800" b="1" dirty="0">
                <a:cs typeface="Times New Roman" pitchFamily="18" charset="0"/>
              </a:rPr>
              <a:t> </a:t>
            </a:r>
            <a:r>
              <a:rPr lang="en-US" sz="2800" b="1" dirty="0" err="1">
                <a:cs typeface="Times New Roman" pitchFamily="18" charset="0"/>
              </a:rPr>
              <a:t>talebi</a:t>
            </a:r>
            <a:r>
              <a:rPr lang="en-US" sz="2800" b="1" dirty="0">
                <a:cs typeface="Times New Roman" pitchFamily="18" charset="0"/>
              </a:rPr>
              <a:t> </a:t>
            </a:r>
            <a:r>
              <a:rPr lang="en-US" sz="2800" b="1" dirty="0" err="1">
                <a:cs typeface="Times New Roman" pitchFamily="18" charset="0"/>
              </a:rPr>
              <a:t>grafiği</a:t>
            </a:r>
            <a:endParaRPr lang="en-US" sz="2800" b="1" dirty="0">
              <a:cs typeface="Times New Roman" pitchFamily="18" charset="0"/>
            </a:endParaRPr>
          </a:p>
          <a:p>
            <a:pPr marL="457200" lvl="1" indent="0">
              <a:buNone/>
            </a:pPr>
            <a:r>
              <a:rPr lang="en-US" sz="2800" dirty="0" err="1">
                <a:cs typeface="Times New Roman" pitchFamily="18" charset="0"/>
              </a:rPr>
              <a:t>Farklı</a:t>
            </a:r>
            <a:r>
              <a:rPr lang="en-US" sz="2800" dirty="0">
                <a:cs typeface="Times New Roman" pitchFamily="18" charset="0"/>
              </a:rPr>
              <a:t> </a:t>
            </a:r>
            <a:r>
              <a:rPr lang="en-US" sz="2800" dirty="0" err="1">
                <a:cs typeface="Times New Roman" pitchFamily="18" charset="0"/>
              </a:rPr>
              <a:t>faiz</a:t>
            </a:r>
            <a:r>
              <a:rPr lang="en-US" sz="2800" dirty="0">
                <a:cs typeface="Times New Roman" pitchFamily="18" charset="0"/>
              </a:rPr>
              <a:t> </a:t>
            </a:r>
            <a:r>
              <a:rPr lang="en-US" sz="2800" dirty="0" err="1">
                <a:cs typeface="Times New Roman" pitchFamily="18" charset="0"/>
              </a:rPr>
              <a:t>hadlerinde</a:t>
            </a:r>
            <a:r>
              <a:rPr lang="en-US" sz="2800" dirty="0">
                <a:cs typeface="Times New Roman" pitchFamily="18" charset="0"/>
              </a:rPr>
              <a:t> </a:t>
            </a:r>
            <a:r>
              <a:rPr lang="en-US" sz="2800" dirty="0" err="1">
                <a:cs typeface="Times New Roman" pitchFamily="18" charset="0"/>
              </a:rPr>
              <a:t>kredi</a:t>
            </a:r>
            <a:r>
              <a:rPr lang="en-US" sz="2800" dirty="0">
                <a:cs typeface="Times New Roman" pitchFamily="18" charset="0"/>
              </a:rPr>
              <a:t> </a:t>
            </a:r>
            <a:r>
              <a:rPr lang="en-US" sz="2800" dirty="0" err="1">
                <a:cs typeface="Times New Roman" pitchFamily="18" charset="0"/>
              </a:rPr>
              <a:t>talep</a:t>
            </a:r>
            <a:r>
              <a:rPr lang="en-US" sz="2800" dirty="0">
                <a:cs typeface="Times New Roman" pitchFamily="18" charset="0"/>
              </a:rPr>
              <a:t> </a:t>
            </a:r>
            <a:r>
              <a:rPr lang="en-US" sz="2800" dirty="0" err="1">
                <a:cs typeface="Times New Roman" pitchFamily="18" charset="0"/>
              </a:rPr>
              <a:t>miktarını</a:t>
            </a:r>
            <a:r>
              <a:rPr lang="en-US" sz="2800" dirty="0">
                <a:cs typeface="Times New Roman" pitchFamily="18" charset="0"/>
              </a:rPr>
              <a:t> </a:t>
            </a:r>
            <a:r>
              <a:rPr lang="en-US" sz="2800" dirty="0" err="1">
                <a:cs typeface="Times New Roman" pitchFamily="18" charset="0"/>
              </a:rPr>
              <a:t>gösteren</a:t>
            </a:r>
            <a:r>
              <a:rPr lang="en-US" sz="2800" dirty="0">
                <a:cs typeface="Times New Roman" pitchFamily="18" charset="0"/>
              </a:rPr>
              <a:t> </a:t>
            </a:r>
            <a:r>
              <a:rPr lang="en-US" sz="2800" dirty="0" err="1">
                <a:cs typeface="Times New Roman" pitchFamily="18" charset="0"/>
              </a:rPr>
              <a:t>eğri</a:t>
            </a:r>
            <a:r>
              <a:rPr lang="en-US" sz="2800" dirty="0">
                <a:cs typeface="Times New Roman" pitchFamily="18" charset="0"/>
              </a:rPr>
              <a:t>(</a:t>
            </a:r>
            <a:r>
              <a:rPr lang="en-US" sz="2800" dirty="0" err="1">
                <a:cs typeface="Times New Roman" pitchFamily="18" charset="0"/>
              </a:rPr>
              <a:t>doğru</a:t>
            </a:r>
            <a:r>
              <a:rPr lang="en-US" sz="2800" dirty="0">
                <a:cs typeface="Times New Roman" pitchFamily="18" charset="0"/>
              </a:rPr>
              <a:t>).</a:t>
            </a:r>
          </a:p>
        </p:txBody>
      </p:sp>
    </p:spTree>
    <p:extLst>
      <p:ext uri="{BB962C8B-B14F-4D97-AF65-F5344CB8AC3E}">
        <p14:creationId xmlns:p14="http://schemas.microsoft.com/office/powerpoint/2010/main" val="3604442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0172"/>
            <a:ext cx="8229600" cy="622828"/>
          </a:xfrm>
        </p:spPr>
        <p:txBody>
          <a:bodyPr/>
          <a:lstStyle/>
          <a:p>
            <a:r>
              <a:rPr lang="en-US" sz="3600" dirty="0" err="1">
                <a:solidFill>
                  <a:schemeClr val="bg2"/>
                </a:solidFill>
              </a:rPr>
              <a:t>Kredi</a:t>
            </a:r>
            <a:r>
              <a:rPr lang="en-US" sz="3600" dirty="0">
                <a:solidFill>
                  <a:schemeClr val="bg2"/>
                </a:solidFill>
              </a:rPr>
              <a:t> </a:t>
            </a:r>
            <a:r>
              <a:rPr lang="en-US" sz="3600" dirty="0" err="1">
                <a:solidFill>
                  <a:schemeClr val="bg2"/>
                </a:solidFill>
              </a:rPr>
              <a:t>Piyasası</a:t>
            </a:r>
            <a:r>
              <a:rPr lang="en-US" sz="3600" dirty="0">
                <a:solidFill>
                  <a:schemeClr val="bg2"/>
                </a:solidFill>
              </a:rPr>
              <a:t> </a:t>
            </a:r>
            <a:r>
              <a:rPr lang="en-US" sz="3600" dirty="0" err="1">
                <a:solidFill>
                  <a:schemeClr val="bg2"/>
                </a:solidFill>
              </a:rPr>
              <a:t>Nedir</a:t>
            </a:r>
            <a:r>
              <a:rPr lang="en-US" sz="3600" dirty="0">
                <a:solidFill>
                  <a:schemeClr val="bg2"/>
                </a:solidFill>
              </a:rPr>
              <a:t>?</a:t>
            </a:r>
            <a:endParaRPr lang="en-US" sz="2000" dirty="0">
              <a:solidFill>
                <a:schemeClr val="bg2"/>
              </a:solidFill>
            </a:endParaRPr>
          </a:p>
        </p:txBody>
      </p:sp>
      <p:pic>
        <p:nvPicPr>
          <p:cNvPr id="3074" name="Picture 2" descr="A line graph depicts the credit demand curve.&#10;The vertical axis is labeled &quot;Real interest rate (percent)&quot; and ranges from 1 to 10 in increments of 1. The horizontal axis is labeled &quot;Quantity of credit demanded&quot; and ranges from 0 to 180 in increments of 20. The credit demand curve is a line sloping downward from upper left corner (9.5 on the vertical axis) to lower right corner (180 on the horizontal axis). The segment between 60 and 100 on the horizontal axis is marked with an arrow pointing toward left. The segment between 5 and 7 on the vertical axis is marked with an arrow pointing upward. An upward sloping arrow along the credit demand curve shows the decrease in demand with increase in the interest rate.&#10;The values used in the description are approxima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2746758"/>
            <a:ext cx="4765042" cy="3501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7538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20172"/>
            <a:ext cx="8229600" cy="622828"/>
          </a:xfrm>
        </p:spPr>
        <p:txBody>
          <a:bodyPr/>
          <a:lstStyle/>
          <a:p>
            <a:r>
              <a:rPr lang="en-US" sz="3600" dirty="0" err="1">
                <a:solidFill>
                  <a:schemeClr val="bg2"/>
                </a:solidFill>
              </a:rPr>
              <a:t>Kredi</a:t>
            </a:r>
            <a:r>
              <a:rPr lang="en-US" sz="3600" dirty="0">
                <a:solidFill>
                  <a:schemeClr val="bg2"/>
                </a:solidFill>
              </a:rPr>
              <a:t> </a:t>
            </a:r>
            <a:r>
              <a:rPr lang="en-US" sz="3600" dirty="0" err="1">
                <a:solidFill>
                  <a:schemeClr val="bg2"/>
                </a:solidFill>
              </a:rPr>
              <a:t>Piyasası</a:t>
            </a:r>
            <a:r>
              <a:rPr lang="en-US" sz="3600" dirty="0">
                <a:solidFill>
                  <a:schemeClr val="bg2"/>
                </a:solidFill>
              </a:rPr>
              <a:t> </a:t>
            </a:r>
            <a:r>
              <a:rPr lang="en-US" sz="3600" dirty="0" err="1">
                <a:solidFill>
                  <a:schemeClr val="bg2"/>
                </a:solidFill>
              </a:rPr>
              <a:t>Nedir</a:t>
            </a:r>
            <a:r>
              <a:rPr lang="en-US" sz="3600" dirty="0">
                <a:solidFill>
                  <a:schemeClr val="bg2"/>
                </a:solidFill>
              </a:rPr>
              <a:t>?</a:t>
            </a:r>
            <a:endParaRPr lang="en-IN" sz="2000" dirty="0">
              <a:solidFill>
                <a:schemeClr val="bg2"/>
              </a:solidFill>
            </a:endParaRPr>
          </a:p>
        </p:txBody>
      </p:sp>
      <p:sp>
        <p:nvSpPr>
          <p:cNvPr id="2" name="Text Box 1"/>
          <p:cNvSpPr>
            <a:spLocks noGrp="1"/>
          </p:cNvSpPr>
          <p:nvPr>
            <p:ph idx="1"/>
          </p:nvPr>
        </p:nvSpPr>
        <p:spPr>
          <a:xfrm>
            <a:off x="457200" y="1981200"/>
            <a:ext cx="8229600" cy="3810000"/>
          </a:xfrm>
        </p:spPr>
        <p:txBody>
          <a:bodyPr/>
          <a:lstStyle/>
          <a:p>
            <a:pPr marL="0" indent="0">
              <a:lnSpc>
                <a:spcPct val="150000"/>
              </a:lnSpc>
              <a:buNone/>
            </a:pPr>
            <a:r>
              <a:rPr lang="en-US" sz="2400" b="1" dirty="0" err="1">
                <a:cs typeface="Times New Roman" pitchFamily="18" charset="0"/>
              </a:rPr>
              <a:t>Soru</a:t>
            </a:r>
            <a:r>
              <a:rPr lang="en-US" sz="2400" b="1" dirty="0">
                <a:cs typeface="Times New Roman" pitchFamily="18" charset="0"/>
              </a:rPr>
              <a:t>:</a:t>
            </a:r>
            <a:r>
              <a:rPr lang="en-US" sz="2400" dirty="0">
                <a:cs typeface="Times New Roman" pitchFamily="18" charset="0"/>
              </a:rPr>
              <a:t> </a:t>
            </a:r>
            <a:r>
              <a:rPr lang="en-US" sz="2400" dirty="0" err="1">
                <a:cs typeface="Times New Roman" pitchFamily="18" charset="0"/>
              </a:rPr>
              <a:t>Kredi</a:t>
            </a:r>
            <a:r>
              <a:rPr lang="en-US" sz="2400" dirty="0">
                <a:cs typeface="Times New Roman" pitchFamily="18" charset="0"/>
              </a:rPr>
              <a:t> </a:t>
            </a:r>
            <a:r>
              <a:rPr lang="en-US" sz="2400" dirty="0" err="1">
                <a:cs typeface="Times New Roman" pitchFamily="18" charset="0"/>
              </a:rPr>
              <a:t>talebi</a:t>
            </a:r>
            <a:r>
              <a:rPr lang="en-US" sz="2400" dirty="0">
                <a:cs typeface="Times New Roman" pitchFamily="18" charset="0"/>
              </a:rPr>
              <a:t> </a:t>
            </a:r>
            <a:r>
              <a:rPr lang="en-US" sz="2400" dirty="0" err="1">
                <a:cs typeface="Times New Roman" pitchFamily="18" charset="0"/>
              </a:rPr>
              <a:t>neden</a:t>
            </a:r>
            <a:r>
              <a:rPr lang="en-US" sz="2400" dirty="0">
                <a:cs typeface="Times New Roman" pitchFamily="18" charset="0"/>
              </a:rPr>
              <a:t> negative </a:t>
            </a:r>
            <a:r>
              <a:rPr lang="en-US" sz="2400" dirty="0" err="1">
                <a:cs typeface="Times New Roman" pitchFamily="18" charset="0"/>
              </a:rPr>
              <a:t>eğimlidir</a:t>
            </a:r>
            <a:r>
              <a:rPr lang="en-US" sz="2400" dirty="0">
                <a:cs typeface="Times New Roman" pitchFamily="18" charset="0"/>
              </a:rPr>
              <a:t>?</a:t>
            </a:r>
          </a:p>
          <a:p>
            <a:pPr marL="0" indent="0">
              <a:lnSpc>
                <a:spcPct val="150000"/>
              </a:lnSpc>
              <a:buNone/>
            </a:pPr>
            <a:r>
              <a:rPr lang="en-US" sz="2400" b="1" dirty="0" err="1">
                <a:cs typeface="Times New Roman" pitchFamily="18" charset="0"/>
              </a:rPr>
              <a:t>Cevap</a:t>
            </a:r>
            <a:r>
              <a:rPr lang="en-US" sz="2400" b="1" dirty="0">
                <a:cs typeface="Times New Roman" pitchFamily="18" charset="0"/>
              </a:rPr>
              <a:t>: </a:t>
            </a:r>
            <a:r>
              <a:rPr lang="en-US" sz="2400" dirty="0">
                <a:cs typeface="Times New Roman" pitchFamily="18" charset="0"/>
              </a:rPr>
              <a:t>Reel </a:t>
            </a:r>
            <a:r>
              <a:rPr lang="en-US" sz="2400" dirty="0" err="1">
                <a:cs typeface="Times New Roman" pitchFamily="18" charset="0"/>
              </a:rPr>
              <a:t>faiz</a:t>
            </a:r>
            <a:r>
              <a:rPr lang="en-US" sz="2400" dirty="0">
                <a:cs typeface="Times New Roman" pitchFamily="18" charset="0"/>
              </a:rPr>
              <a:t> </a:t>
            </a:r>
            <a:r>
              <a:rPr lang="en-US" sz="2400" dirty="0" err="1">
                <a:cs typeface="Times New Roman" pitchFamily="18" charset="0"/>
              </a:rPr>
              <a:t>haddindeki</a:t>
            </a:r>
            <a:r>
              <a:rPr lang="en-US" sz="2400" dirty="0">
                <a:cs typeface="Times New Roman" pitchFamily="18" charset="0"/>
              </a:rPr>
              <a:t> </a:t>
            </a:r>
            <a:r>
              <a:rPr lang="en-US" sz="2400" dirty="0" err="1">
                <a:cs typeface="Times New Roman" pitchFamily="18" charset="0"/>
              </a:rPr>
              <a:t>artış</a:t>
            </a:r>
            <a:r>
              <a:rPr lang="en-US" sz="2400" dirty="0">
                <a:cs typeface="Times New Roman" pitchFamily="18" charset="0"/>
              </a:rPr>
              <a:t> </a:t>
            </a:r>
            <a:r>
              <a:rPr lang="en-US" sz="2400" dirty="0" err="1">
                <a:cs typeface="Times New Roman" pitchFamily="18" charset="0"/>
              </a:rPr>
              <a:t>borçlanma</a:t>
            </a:r>
            <a:r>
              <a:rPr lang="en-US" sz="2400" dirty="0">
                <a:cs typeface="Times New Roman" pitchFamily="18" charset="0"/>
              </a:rPr>
              <a:t> </a:t>
            </a:r>
            <a:r>
              <a:rPr lang="en-US" sz="2400" dirty="0" err="1">
                <a:cs typeface="Times New Roman" pitchFamily="18" charset="0"/>
              </a:rPr>
              <a:t>maliyetinin</a:t>
            </a:r>
            <a:r>
              <a:rPr lang="en-US" sz="2400" dirty="0">
                <a:cs typeface="Times New Roman" pitchFamily="18" charset="0"/>
              </a:rPr>
              <a:t> </a:t>
            </a:r>
            <a:r>
              <a:rPr lang="en-US" sz="2400" dirty="0" err="1">
                <a:cs typeface="Times New Roman" pitchFamily="18" charset="0"/>
              </a:rPr>
              <a:t>yükselmesi</a:t>
            </a:r>
            <a:r>
              <a:rPr lang="en-US" sz="2400" dirty="0">
                <a:cs typeface="Times New Roman" pitchFamily="18" charset="0"/>
              </a:rPr>
              <a:t> </a:t>
            </a:r>
            <a:r>
              <a:rPr lang="en-US" sz="2400" dirty="0" err="1">
                <a:cs typeface="Times New Roman" pitchFamily="18" charset="0"/>
              </a:rPr>
              <a:t>anlamına</a:t>
            </a:r>
            <a:r>
              <a:rPr lang="en-US" sz="2400" dirty="0">
                <a:cs typeface="Times New Roman" pitchFamily="18" charset="0"/>
              </a:rPr>
              <a:t> </a:t>
            </a:r>
            <a:r>
              <a:rPr lang="en-US" sz="2400" dirty="0" err="1">
                <a:cs typeface="Times New Roman" pitchFamily="18" charset="0"/>
              </a:rPr>
              <a:t>gelir</a:t>
            </a:r>
            <a:r>
              <a:rPr lang="en-US" sz="2400" dirty="0">
                <a:cs typeface="Times New Roman" pitchFamily="18" charset="0"/>
              </a:rPr>
              <a:t>. </a:t>
            </a:r>
            <a:r>
              <a:rPr lang="en-US" sz="2400" dirty="0" err="1">
                <a:cs typeface="Times New Roman" pitchFamily="18" charset="0"/>
              </a:rPr>
              <a:t>Dolayısıyla</a:t>
            </a:r>
            <a:r>
              <a:rPr lang="en-US" sz="2400" dirty="0">
                <a:cs typeface="Times New Roman" pitchFamily="18" charset="0"/>
              </a:rPr>
              <a:t> </a:t>
            </a:r>
            <a:r>
              <a:rPr lang="en-US" sz="2400" dirty="0" err="1">
                <a:cs typeface="Times New Roman" pitchFamily="18" charset="0"/>
              </a:rPr>
              <a:t>yüksek</a:t>
            </a:r>
            <a:r>
              <a:rPr lang="en-US" sz="2400" dirty="0">
                <a:cs typeface="Times New Roman" pitchFamily="18" charset="0"/>
              </a:rPr>
              <a:t> </a:t>
            </a:r>
            <a:r>
              <a:rPr lang="en-US" sz="2400" dirty="0" err="1">
                <a:cs typeface="Times New Roman" pitchFamily="18" charset="0"/>
              </a:rPr>
              <a:t>fais</a:t>
            </a:r>
            <a:r>
              <a:rPr lang="en-US" sz="2400" dirty="0">
                <a:cs typeface="Times New Roman" pitchFamily="18" charset="0"/>
              </a:rPr>
              <a:t> </a:t>
            </a:r>
            <a:r>
              <a:rPr lang="en-US" sz="2400" dirty="0" err="1">
                <a:cs typeface="Times New Roman" pitchFamily="18" charset="0"/>
              </a:rPr>
              <a:t>hadlerinde</a:t>
            </a:r>
            <a:r>
              <a:rPr lang="en-US" sz="2400" dirty="0">
                <a:cs typeface="Times New Roman" pitchFamily="18" charset="0"/>
              </a:rPr>
              <a:t> </a:t>
            </a:r>
            <a:r>
              <a:rPr lang="en-US" sz="2400" dirty="0" err="1">
                <a:cs typeface="Times New Roman" pitchFamily="18" charset="0"/>
              </a:rPr>
              <a:t>karlılık</a:t>
            </a:r>
            <a:r>
              <a:rPr lang="en-US" sz="2400" dirty="0">
                <a:cs typeface="Times New Roman" pitchFamily="18" charset="0"/>
              </a:rPr>
              <a:t> </a:t>
            </a:r>
            <a:r>
              <a:rPr lang="en-US" sz="2400" dirty="0" err="1">
                <a:cs typeface="Times New Roman" pitchFamily="18" charset="0"/>
              </a:rPr>
              <a:t>düşecek</a:t>
            </a:r>
            <a:r>
              <a:rPr lang="en-US" sz="2400" dirty="0">
                <a:cs typeface="Times New Roman" pitchFamily="18" charset="0"/>
              </a:rPr>
              <a:t> </a:t>
            </a:r>
            <a:r>
              <a:rPr lang="en-US" sz="2400" dirty="0" err="1">
                <a:cs typeface="Times New Roman" pitchFamily="18" charset="0"/>
              </a:rPr>
              <a:t>ve</a:t>
            </a:r>
            <a:r>
              <a:rPr lang="en-US" sz="2400" dirty="0">
                <a:cs typeface="Times New Roman" pitchFamily="18" charset="0"/>
              </a:rPr>
              <a:t> </a:t>
            </a:r>
            <a:r>
              <a:rPr lang="en-US" sz="2400" dirty="0" err="1">
                <a:cs typeface="Times New Roman" pitchFamily="18" charset="0"/>
              </a:rPr>
              <a:t>potansiyel</a:t>
            </a:r>
            <a:r>
              <a:rPr lang="en-US" sz="2400" dirty="0">
                <a:cs typeface="Times New Roman" pitchFamily="18" charset="0"/>
              </a:rPr>
              <a:t> </a:t>
            </a:r>
            <a:r>
              <a:rPr lang="en-US" sz="2400" dirty="0" err="1">
                <a:cs typeface="Times New Roman" pitchFamily="18" charset="0"/>
              </a:rPr>
              <a:t>borçlanmak</a:t>
            </a:r>
            <a:r>
              <a:rPr lang="en-US" sz="2400" dirty="0">
                <a:cs typeface="Times New Roman" pitchFamily="18" charset="0"/>
              </a:rPr>
              <a:t> </a:t>
            </a:r>
            <a:r>
              <a:rPr lang="en-US" sz="2400" dirty="0" err="1">
                <a:cs typeface="Times New Roman" pitchFamily="18" charset="0"/>
              </a:rPr>
              <a:t>isteyen</a:t>
            </a:r>
            <a:r>
              <a:rPr lang="en-US" sz="2400" dirty="0">
                <a:cs typeface="Times New Roman" pitchFamily="18" charset="0"/>
              </a:rPr>
              <a:t> </a:t>
            </a:r>
            <a:r>
              <a:rPr lang="en-US" sz="2400" dirty="0" err="1">
                <a:cs typeface="Times New Roman" pitchFamily="18" charset="0"/>
              </a:rPr>
              <a:t>sayısı</a:t>
            </a:r>
            <a:r>
              <a:rPr lang="en-US" sz="2400" dirty="0">
                <a:cs typeface="Times New Roman" pitchFamily="18" charset="0"/>
              </a:rPr>
              <a:t> </a:t>
            </a:r>
            <a:r>
              <a:rPr lang="en-US" sz="2400" dirty="0" err="1">
                <a:cs typeface="Times New Roman" pitchFamily="18" charset="0"/>
              </a:rPr>
              <a:t>azalacaktır</a:t>
            </a:r>
            <a:r>
              <a:rPr lang="en-US" sz="2400" dirty="0">
                <a:cs typeface="Times New Roman" pitchFamily="18" charset="0"/>
              </a:rPr>
              <a:t>. </a:t>
            </a:r>
          </a:p>
        </p:txBody>
      </p:sp>
    </p:spTree>
    <p:extLst>
      <p:ext uri="{BB962C8B-B14F-4D97-AF65-F5344CB8AC3E}">
        <p14:creationId xmlns:p14="http://schemas.microsoft.com/office/powerpoint/2010/main" val="82336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20172"/>
            <a:ext cx="8229600" cy="622828"/>
          </a:xfrm>
        </p:spPr>
        <p:txBody>
          <a:bodyPr/>
          <a:lstStyle/>
          <a:p>
            <a:r>
              <a:rPr lang="en-US" sz="3600" dirty="0" err="1">
                <a:solidFill>
                  <a:schemeClr val="bg2"/>
                </a:solidFill>
              </a:rPr>
              <a:t>Kredi</a:t>
            </a:r>
            <a:r>
              <a:rPr lang="en-US" sz="3600" dirty="0">
                <a:solidFill>
                  <a:schemeClr val="bg2"/>
                </a:solidFill>
              </a:rPr>
              <a:t> </a:t>
            </a:r>
            <a:r>
              <a:rPr lang="en-US" sz="3600" dirty="0" err="1">
                <a:solidFill>
                  <a:schemeClr val="bg2"/>
                </a:solidFill>
              </a:rPr>
              <a:t>Piyasası</a:t>
            </a:r>
            <a:r>
              <a:rPr lang="en-US" sz="3600" dirty="0">
                <a:solidFill>
                  <a:schemeClr val="bg2"/>
                </a:solidFill>
              </a:rPr>
              <a:t> </a:t>
            </a:r>
            <a:r>
              <a:rPr lang="en-US" sz="3600" dirty="0" err="1">
                <a:solidFill>
                  <a:schemeClr val="bg2"/>
                </a:solidFill>
              </a:rPr>
              <a:t>Nedir</a:t>
            </a:r>
            <a:r>
              <a:rPr lang="en-US" sz="3600" dirty="0">
                <a:solidFill>
                  <a:schemeClr val="bg2"/>
                </a:solidFill>
              </a:rPr>
              <a:t>?</a:t>
            </a:r>
            <a:endParaRPr lang="en-IN" sz="2000" dirty="0">
              <a:solidFill>
                <a:schemeClr val="bg2"/>
              </a:solidFill>
            </a:endParaRPr>
          </a:p>
        </p:txBody>
      </p:sp>
      <p:sp>
        <p:nvSpPr>
          <p:cNvPr id="2" name="Text Box 1"/>
          <p:cNvSpPr>
            <a:spLocks noGrp="1"/>
          </p:cNvSpPr>
          <p:nvPr>
            <p:ph idx="1"/>
          </p:nvPr>
        </p:nvSpPr>
        <p:spPr>
          <a:xfrm>
            <a:off x="457200" y="1562100"/>
            <a:ext cx="4114800" cy="4038600"/>
          </a:xfrm>
        </p:spPr>
        <p:txBody>
          <a:bodyPr/>
          <a:lstStyle/>
          <a:p>
            <a:pPr marL="0" indent="0">
              <a:lnSpc>
                <a:spcPct val="150000"/>
              </a:lnSpc>
              <a:buNone/>
            </a:pPr>
            <a:r>
              <a:rPr lang="en-US" sz="2400" b="1" dirty="0" err="1">
                <a:cs typeface="Times New Roman" pitchFamily="18" charset="0"/>
              </a:rPr>
              <a:t>Soru</a:t>
            </a:r>
            <a:r>
              <a:rPr lang="en-US" sz="2400" b="1" dirty="0">
                <a:cs typeface="Times New Roman" pitchFamily="18" charset="0"/>
              </a:rPr>
              <a:t>: </a:t>
            </a:r>
            <a:r>
              <a:rPr lang="en-US" sz="2400" dirty="0" err="1">
                <a:cs typeface="Times New Roman" pitchFamily="18" charset="0"/>
              </a:rPr>
              <a:t>Daha</a:t>
            </a:r>
            <a:r>
              <a:rPr lang="en-US" sz="2400" dirty="0">
                <a:cs typeface="Times New Roman" pitchFamily="18" charset="0"/>
              </a:rPr>
              <a:t> </a:t>
            </a:r>
            <a:r>
              <a:rPr lang="en-US" sz="2400" dirty="0" err="1">
                <a:cs typeface="Times New Roman" pitchFamily="18" charset="0"/>
              </a:rPr>
              <a:t>dik</a:t>
            </a:r>
            <a:r>
              <a:rPr lang="en-US" sz="2400" dirty="0">
                <a:cs typeface="Times New Roman" pitchFamily="18" charset="0"/>
              </a:rPr>
              <a:t> </a:t>
            </a:r>
            <a:r>
              <a:rPr lang="en-US" sz="2400" dirty="0" err="1">
                <a:cs typeface="Times New Roman" pitchFamily="18" charset="0"/>
              </a:rPr>
              <a:t>bir</a:t>
            </a:r>
            <a:r>
              <a:rPr lang="en-US" sz="2400" dirty="0">
                <a:cs typeface="Times New Roman" pitchFamily="18" charset="0"/>
              </a:rPr>
              <a:t> </a:t>
            </a:r>
            <a:r>
              <a:rPr lang="en-US" sz="2400" dirty="0" err="1">
                <a:cs typeface="Times New Roman" pitchFamily="18" charset="0"/>
              </a:rPr>
              <a:t>kredi</a:t>
            </a:r>
            <a:r>
              <a:rPr lang="en-US" sz="2400" dirty="0">
                <a:cs typeface="Times New Roman" pitchFamily="18" charset="0"/>
              </a:rPr>
              <a:t> </a:t>
            </a:r>
            <a:r>
              <a:rPr lang="en-US" sz="2400" dirty="0" err="1">
                <a:cs typeface="Times New Roman" pitchFamily="18" charset="0"/>
              </a:rPr>
              <a:t>talep</a:t>
            </a:r>
            <a:r>
              <a:rPr lang="en-US" sz="2400" dirty="0">
                <a:cs typeface="Times New Roman" pitchFamily="18" charset="0"/>
              </a:rPr>
              <a:t> </a:t>
            </a:r>
            <a:r>
              <a:rPr lang="en-US" sz="2400" dirty="0" err="1">
                <a:cs typeface="Times New Roman" pitchFamily="18" charset="0"/>
              </a:rPr>
              <a:t>doğrusu</a:t>
            </a:r>
            <a:r>
              <a:rPr lang="en-US" sz="2400" dirty="0">
                <a:cs typeface="Times New Roman" pitchFamily="18" charset="0"/>
              </a:rPr>
              <a:t> ne </a:t>
            </a:r>
            <a:r>
              <a:rPr lang="en-US" sz="2400" dirty="0" err="1">
                <a:cs typeface="Times New Roman" pitchFamily="18" charset="0"/>
              </a:rPr>
              <a:t>anlama</a:t>
            </a:r>
            <a:r>
              <a:rPr lang="en-US" sz="2400" dirty="0">
                <a:cs typeface="Times New Roman" pitchFamily="18" charset="0"/>
              </a:rPr>
              <a:t> </a:t>
            </a:r>
            <a:r>
              <a:rPr lang="en-US" sz="2400" dirty="0" err="1">
                <a:cs typeface="Times New Roman" pitchFamily="18" charset="0"/>
              </a:rPr>
              <a:t>gelir</a:t>
            </a:r>
            <a:r>
              <a:rPr lang="en-US" sz="2400" dirty="0">
                <a:cs typeface="Times New Roman" pitchFamily="18" charset="0"/>
              </a:rPr>
              <a:t>?</a:t>
            </a:r>
            <a:endParaRPr lang="en-US" sz="2400" b="1" dirty="0">
              <a:cs typeface="Times New Roman" pitchFamily="18" charset="0"/>
            </a:endParaRPr>
          </a:p>
          <a:p>
            <a:pPr marL="0" indent="0">
              <a:lnSpc>
                <a:spcPct val="150000"/>
              </a:lnSpc>
              <a:buNone/>
            </a:pPr>
            <a:r>
              <a:rPr lang="en-US" sz="2400" b="1" dirty="0" err="1">
                <a:cs typeface="Times New Roman" pitchFamily="18" charset="0"/>
              </a:rPr>
              <a:t>Cevap</a:t>
            </a:r>
            <a:r>
              <a:rPr lang="en-US" sz="2400" b="1" dirty="0">
                <a:cs typeface="Times New Roman" pitchFamily="18" charset="0"/>
              </a:rPr>
              <a:t>:</a:t>
            </a:r>
            <a:r>
              <a:rPr lang="en-US" sz="2400" dirty="0">
                <a:cs typeface="Times New Roman" pitchFamily="18" charset="0"/>
              </a:rPr>
              <a:t>  Reel </a:t>
            </a:r>
            <a:r>
              <a:rPr lang="en-US" sz="2400" dirty="0" err="1">
                <a:cs typeface="Times New Roman" pitchFamily="18" charset="0"/>
              </a:rPr>
              <a:t>faiz</a:t>
            </a:r>
            <a:r>
              <a:rPr lang="en-US" sz="2400" dirty="0">
                <a:cs typeface="Times New Roman" pitchFamily="18" charset="0"/>
              </a:rPr>
              <a:t> </a:t>
            </a:r>
            <a:r>
              <a:rPr lang="en-US" sz="2400" dirty="0" err="1">
                <a:cs typeface="Times New Roman" pitchFamily="18" charset="0"/>
              </a:rPr>
              <a:t>haddindeki</a:t>
            </a:r>
            <a:r>
              <a:rPr lang="en-US" sz="2400" dirty="0">
                <a:cs typeface="Times New Roman" pitchFamily="18" charset="0"/>
              </a:rPr>
              <a:t> </a:t>
            </a:r>
            <a:r>
              <a:rPr lang="en-US" sz="2400" dirty="0" err="1">
                <a:cs typeface="Times New Roman" pitchFamily="18" charset="0"/>
              </a:rPr>
              <a:t>bir</a:t>
            </a:r>
            <a:r>
              <a:rPr lang="en-US" sz="2400" dirty="0">
                <a:cs typeface="Times New Roman" pitchFamily="18" charset="0"/>
              </a:rPr>
              <a:t> </a:t>
            </a:r>
            <a:r>
              <a:rPr lang="en-US" sz="2400" dirty="0" err="1">
                <a:cs typeface="Times New Roman" pitchFamily="18" charset="0"/>
              </a:rPr>
              <a:t>birimlik</a:t>
            </a:r>
            <a:r>
              <a:rPr lang="en-US" sz="2400" dirty="0">
                <a:cs typeface="Times New Roman" pitchFamily="18" charset="0"/>
              </a:rPr>
              <a:t> </a:t>
            </a:r>
            <a:r>
              <a:rPr lang="en-US" sz="2400" dirty="0" err="1">
                <a:cs typeface="Times New Roman" pitchFamily="18" charset="0"/>
              </a:rPr>
              <a:t>değişşim</a:t>
            </a:r>
            <a:r>
              <a:rPr lang="en-US" sz="2400" dirty="0">
                <a:cs typeface="Times New Roman" pitchFamily="18" charset="0"/>
              </a:rPr>
              <a:t> </a:t>
            </a:r>
            <a:r>
              <a:rPr lang="en-US" sz="2400" dirty="0" err="1">
                <a:cs typeface="Times New Roman" pitchFamily="18" charset="0"/>
              </a:rPr>
              <a:t>kredi</a:t>
            </a:r>
            <a:r>
              <a:rPr lang="en-US" sz="2400" dirty="0">
                <a:cs typeface="Times New Roman" pitchFamily="18" charset="0"/>
              </a:rPr>
              <a:t> </a:t>
            </a:r>
            <a:r>
              <a:rPr lang="en-US" sz="2400" dirty="0" err="1">
                <a:cs typeface="Times New Roman" pitchFamily="18" charset="0"/>
              </a:rPr>
              <a:t>talep</a:t>
            </a:r>
            <a:r>
              <a:rPr lang="en-US" sz="2400" dirty="0">
                <a:cs typeface="Times New Roman" pitchFamily="18" charset="0"/>
              </a:rPr>
              <a:t> </a:t>
            </a:r>
            <a:r>
              <a:rPr lang="en-US" sz="2400" dirty="0" err="1">
                <a:cs typeface="Times New Roman" pitchFamily="18" charset="0"/>
              </a:rPr>
              <a:t>miktarında</a:t>
            </a:r>
            <a:r>
              <a:rPr lang="en-US" sz="2400" dirty="0">
                <a:cs typeface="Times New Roman" pitchFamily="18" charset="0"/>
              </a:rPr>
              <a:t> </a:t>
            </a:r>
            <a:r>
              <a:rPr lang="en-US" sz="2400" dirty="0" err="1">
                <a:cs typeface="Times New Roman" pitchFamily="18" charset="0"/>
              </a:rPr>
              <a:t>daha</a:t>
            </a:r>
            <a:r>
              <a:rPr lang="en-US" sz="2400" dirty="0">
                <a:cs typeface="Times New Roman" pitchFamily="18" charset="0"/>
              </a:rPr>
              <a:t> </a:t>
            </a:r>
            <a:r>
              <a:rPr lang="en-US" sz="2400" dirty="0" err="1">
                <a:cs typeface="Times New Roman" pitchFamily="18" charset="0"/>
              </a:rPr>
              <a:t>az</a:t>
            </a:r>
            <a:r>
              <a:rPr lang="en-US" sz="2400" dirty="0">
                <a:cs typeface="Times New Roman" pitchFamily="18" charset="0"/>
              </a:rPr>
              <a:t> </a:t>
            </a:r>
            <a:r>
              <a:rPr lang="en-US" sz="2400" dirty="0" err="1">
                <a:cs typeface="Times New Roman" pitchFamily="18" charset="0"/>
              </a:rPr>
              <a:t>değişime</a:t>
            </a:r>
            <a:r>
              <a:rPr lang="en-US" sz="2400" dirty="0">
                <a:cs typeface="Times New Roman" pitchFamily="18" charset="0"/>
              </a:rPr>
              <a:t> </a:t>
            </a:r>
            <a:r>
              <a:rPr lang="en-US" sz="2400" dirty="0" err="1">
                <a:cs typeface="Times New Roman" pitchFamily="18" charset="0"/>
              </a:rPr>
              <a:t>sebep</a:t>
            </a:r>
            <a:r>
              <a:rPr lang="en-US" sz="2400" dirty="0">
                <a:cs typeface="Times New Roman" pitchFamily="18" charset="0"/>
              </a:rPr>
              <a:t> </a:t>
            </a:r>
            <a:r>
              <a:rPr lang="en-US" sz="2400" dirty="0" err="1">
                <a:cs typeface="Times New Roman" pitchFamily="18" charset="0"/>
              </a:rPr>
              <a:t>oluyordur</a:t>
            </a:r>
            <a:r>
              <a:rPr lang="en-US" sz="2400" dirty="0">
                <a:cs typeface="Times New Roman" pitchFamily="18" charset="0"/>
              </a:rPr>
              <a:t>. </a:t>
            </a:r>
            <a:r>
              <a:rPr lang="en-US" sz="2400" dirty="0" err="1">
                <a:cs typeface="Times New Roman" pitchFamily="18" charset="0"/>
              </a:rPr>
              <a:t>Kredi</a:t>
            </a:r>
            <a:r>
              <a:rPr lang="en-US" sz="2400" dirty="0">
                <a:cs typeface="Times New Roman" pitchFamily="18" charset="0"/>
              </a:rPr>
              <a:t> </a:t>
            </a:r>
            <a:r>
              <a:rPr lang="en-US" sz="2400" dirty="0" err="1">
                <a:cs typeface="Times New Roman" pitchFamily="18" charset="0"/>
              </a:rPr>
              <a:t>miktarının</a:t>
            </a:r>
            <a:r>
              <a:rPr lang="en-US" sz="2400" dirty="0">
                <a:cs typeface="Times New Roman" pitchFamily="18" charset="0"/>
              </a:rPr>
              <a:t> </a:t>
            </a:r>
            <a:r>
              <a:rPr lang="en-US" sz="2400" dirty="0" err="1">
                <a:cs typeface="Times New Roman" pitchFamily="18" charset="0"/>
              </a:rPr>
              <a:t>faiz</a:t>
            </a:r>
            <a:r>
              <a:rPr lang="en-US" sz="2400" dirty="0">
                <a:cs typeface="Times New Roman" pitchFamily="18" charset="0"/>
              </a:rPr>
              <a:t> </a:t>
            </a:r>
            <a:r>
              <a:rPr lang="en-US" sz="2400" dirty="0" err="1">
                <a:cs typeface="Times New Roman" pitchFamily="18" charset="0"/>
              </a:rPr>
              <a:t>haddine</a:t>
            </a:r>
            <a:r>
              <a:rPr lang="en-US" sz="2400" dirty="0">
                <a:cs typeface="Times New Roman" pitchFamily="18" charset="0"/>
              </a:rPr>
              <a:t> </a:t>
            </a:r>
            <a:r>
              <a:rPr lang="en-US" sz="2400" dirty="0" err="1">
                <a:cs typeface="Times New Roman" pitchFamily="18" charset="0"/>
              </a:rPr>
              <a:t>duyarlılığına</a:t>
            </a:r>
            <a:r>
              <a:rPr lang="en-US" sz="2400" dirty="0">
                <a:cs typeface="Times New Roman" pitchFamily="18" charset="0"/>
              </a:rPr>
              <a:t> </a:t>
            </a:r>
            <a:r>
              <a:rPr lang="en-US" sz="2400" dirty="0" err="1">
                <a:cs typeface="Times New Roman" pitchFamily="18" charset="0"/>
              </a:rPr>
              <a:t>bağımlıdır</a:t>
            </a:r>
            <a:r>
              <a:rPr lang="en-US" sz="2400" dirty="0">
                <a:cs typeface="Times New Roman" pitchFamily="18" charset="0"/>
              </a:rPr>
              <a:t>. </a:t>
            </a:r>
          </a:p>
        </p:txBody>
      </p:sp>
      <p:pic>
        <p:nvPicPr>
          <p:cNvPr id="5" name="Picture 3" descr="A line chart shows steep credit demand curve.&#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9091" y="2123440"/>
            <a:ext cx="4008196" cy="29159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4719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20172"/>
            <a:ext cx="8229600" cy="546628"/>
          </a:xfrm>
        </p:spPr>
        <p:txBody>
          <a:bodyPr/>
          <a:lstStyle/>
          <a:p>
            <a:r>
              <a:rPr lang="en-US" sz="3600" dirty="0" err="1">
                <a:solidFill>
                  <a:schemeClr val="bg2"/>
                </a:solidFill>
              </a:rPr>
              <a:t>Kredi</a:t>
            </a:r>
            <a:r>
              <a:rPr lang="en-US" sz="3600" dirty="0">
                <a:solidFill>
                  <a:schemeClr val="bg2"/>
                </a:solidFill>
              </a:rPr>
              <a:t> </a:t>
            </a:r>
            <a:r>
              <a:rPr lang="en-US" sz="3600" dirty="0" err="1">
                <a:solidFill>
                  <a:schemeClr val="bg2"/>
                </a:solidFill>
              </a:rPr>
              <a:t>Piyasası</a:t>
            </a:r>
            <a:r>
              <a:rPr lang="en-US" sz="3600" dirty="0">
                <a:solidFill>
                  <a:schemeClr val="bg2"/>
                </a:solidFill>
              </a:rPr>
              <a:t> </a:t>
            </a:r>
            <a:r>
              <a:rPr lang="en-US" sz="3600" dirty="0" err="1">
                <a:solidFill>
                  <a:schemeClr val="bg2"/>
                </a:solidFill>
              </a:rPr>
              <a:t>Nedir</a:t>
            </a:r>
            <a:r>
              <a:rPr lang="en-US" sz="3600" dirty="0">
                <a:solidFill>
                  <a:schemeClr val="bg2"/>
                </a:solidFill>
              </a:rPr>
              <a:t>?</a:t>
            </a:r>
            <a:endParaRPr lang="en-IN" sz="2000" dirty="0">
              <a:solidFill>
                <a:schemeClr val="bg2"/>
              </a:solidFill>
            </a:endParaRPr>
          </a:p>
        </p:txBody>
      </p:sp>
      <p:sp>
        <p:nvSpPr>
          <p:cNvPr id="2" name="Text Box 1"/>
          <p:cNvSpPr>
            <a:spLocks noGrp="1"/>
          </p:cNvSpPr>
          <p:nvPr>
            <p:ph idx="1"/>
          </p:nvPr>
        </p:nvSpPr>
        <p:spPr>
          <a:xfrm>
            <a:off x="457200" y="1295400"/>
            <a:ext cx="8229600" cy="2590800"/>
          </a:xfrm>
        </p:spPr>
        <p:txBody>
          <a:bodyPr/>
          <a:lstStyle/>
          <a:p>
            <a:pPr marL="0" indent="0">
              <a:buNone/>
            </a:pPr>
            <a:r>
              <a:rPr lang="en-US" sz="2800" dirty="0" err="1">
                <a:cs typeface="Times New Roman" pitchFamily="18" charset="0"/>
              </a:rPr>
              <a:t>Kredi</a:t>
            </a:r>
            <a:r>
              <a:rPr lang="en-US" sz="2800" dirty="0">
                <a:cs typeface="Times New Roman" pitchFamily="18" charset="0"/>
              </a:rPr>
              <a:t> </a:t>
            </a:r>
            <a:r>
              <a:rPr lang="en-US" sz="2800" dirty="0" err="1">
                <a:cs typeface="Times New Roman" pitchFamily="18" charset="0"/>
              </a:rPr>
              <a:t>talebinin</a:t>
            </a:r>
            <a:r>
              <a:rPr lang="en-US" sz="2800" dirty="0">
                <a:cs typeface="Times New Roman" pitchFamily="18" charset="0"/>
              </a:rPr>
              <a:t> </a:t>
            </a:r>
            <a:r>
              <a:rPr lang="en-US" sz="2800" dirty="0" err="1">
                <a:cs typeface="Times New Roman" pitchFamily="18" charset="0"/>
              </a:rPr>
              <a:t>konumunu</a:t>
            </a:r>
            <a:r>
              <a:rPr lang="en-US" sz="2800" dirty="0">
                <a:cs typeface="Times New Roman" pitchFamily="18" charset="0"/>
              </a:rPr>
              <a:t> </a:t>
            </a:r>
            <a:r>
              <a:rPr lang="en-US" sz="2800" dirty="0" err="1">
                <a:cs typeface="Times New Roman" pitchFamily="18" charset="0"/>
              </a:rPr>
              <a:t>etkileyen</a:t>
            </a:r>
            <a:r>
              <a:rPr lang="en-US" sz="2800" dirty="0">
                <a:cs typeface="Times New Roman" pitchFamily="18" charset="0"/>
              </a:rPr>
              <a:t> </a:t>
            </a:r>
            <a:r>
              <a:rPr lang="en-US" sz="2800" dirty="0" err="1">
                <a:cs typeface="Times New Roman" pitchFamily="18" charset="0"/>
              </a:rPr>
              <a:t>faktörler</a:t>
            </a:r>
            <a:r>
              <a:rPr lang="en-US" sz="2800" dirty="0">
                <a:cs typeface="Times New Roman" pitchFamily="18" charset="0"/>
              </a:rPr>
              <a:t>:</a:t>
            </a:r>
            <a:r>
              <a:rPr lang="en-US" sz="2800" b="1" dirty="0">
                <a:cs typeface="Times New Roman" pitchFamily="18" charset="0"/>
              </a:rPr>
              <a:t> </a:t>
            </a:r>
          </a:p>
          <a:p>
            <a:pPr marL="971550" lvl="1" indent="-514350">
              <a:lnSpc>
                <a:spcPct val="150000"/>
              </a:lnSpc>
              <a:buFont typeface="+mj-lt"/>
              <a:buAutoNum type="arabicPeriod"/>
            </a:pPr>
            <a:r>
              <a:rPr lang="en-US" sz="2800" dirty="0" err="1">
                <a:cs typeface="Times New Roman" pitchFamily="18" charset="0"/>
              </a:rPr>
              <a:t>Firmaların</a:t>
            </a:r>
            <a:r>
              <a:rPr lang="en-US" sz="2800" dirty="0">
                <a:cs typeface="Times New Roman" pitchFamily="18" charset="0"/>
              </a:rPr>
              <a:t> </a:t>
            </a:r>
            <a:r>
              <a:rPr lang="en-US" sz="2800" dirty="0" err="1">
                <a:cs typeface="Times New Roman" pitchFamily="18" charset="0"/>
              </a:rPr>
              <a:t>gelecek</a:t>
            </a:r>
            <a:r>
              <a:rPr lang="en-US" sz="2800" dirty="0">
                <a:cs typeface="Times New Roman" pitchFamily="18" charset="0"/>
              </a:rPr>
              <a:t> </a:t>
            </a:r>
            <a:r>
              <a:rPr lang="en-US" sz="2800" dirty="0" err="1">
                <a:cs typeface="Times New Roman" pitchFamily="18" charset="0"/>
              </a:rPr>
              <a:t>algısı</a:t>
            </a:r>
            <a:endParaRPr lang="en-US" sz="2800" dirty="0">
              <a:cs typeface="Times New Roman" pitchFamily="18" charset="0"/>
            </a:endParaRPr>
          </a:p>
          <a:p>
            <a:pPr marL="971550" lvl="1" indent="-514350">
              <a:buFont typeface="+mj-lt"/>
              <a:buAutoNum type="arabicPeriod"/>
            </a:pPr>
            <a:r>
              <a:rPr lang="en-US" sz="2800" dirty="0" err="1">
                <a:cs typeface="Times New Roman" pitchFamily="18" charset="0"/>
              </a:rPr>
              <a:t>Hanehalklarının</a:t>
            </a:r>
            <a:r>
              <a:rPr lang="en-US" sz="2800" dirty="0">
                <a:cs typeface="Times New Roman" pitchFamily="18" charset="0"/>
              </a:rPr>
              <a:t> </a:t>
            </a:r>
            <a:r>
              <a:rPr lang="en-US" sz="2800" dirty="0" err="1">
                <a:cs typeface="Times New Roman" pitchFamily="18" charset="0"/>
              </a:rPr>
              <a:t>beklentileri</a:t>
            </a:r>
            <a:endParaRPr lang="en-US" sz="2800" dirty="0">
              <a:cs typeface="Times New Roman" pitchFamily="18" charset="0"/>
            </a:endParaRPr>
          </a:p>
          <a:p>
            <a:pPr marL="971550" lvl="1" indent="-514350">
              <a:buFont typeface="+mj-lt"/>
              <a:buAutoNum type="arabicPeriod"/>
            </a:pPr>
            <a:r>
              <a:rPr lang="en-US" sz="2800" dirty="0" err="1">
                <a:cs typeface="Times New Roman" pitchFamily="18" charset="0"/>
              </a:rPr>
              <a:t>Kamu</a:t>
            </a:r>
            <a:r>
              <a:rPr lang="en-US" sz="2800" dirty="0">
                <a:cs typeface="Times New Roman" pitchFamily="18" charset="0"/>
              </a:rPr>
              <a:t> </a:t>
            </a:r>
            <a:r>
              <a:rPr lang="en-US" sz="2800" dirty="0" err="1">
                <a:cs typeface="Times New Roman" pitchFamily="18" charset="0"/>
              </a:rPr>
              <a:t>politikaları</a:t>
            </a:r>
            <a:endParaRPr lang="en-US" sz="2800" dirty="0">
              <a:cs typeface="Times New Roman" pitchFamily="18" charset="0"/>
            </a:endParaRPr>
          </a:p>
        </p:txBody>
      </p:sp>
      <p:pic>
        <p:nvPicPr>
          <p:cNvPr id="6" name="Picture 5" descr="A photo shows approved small business loan application and stacks of dollar bill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4114800"/>
            <a:ext cx="3084559" cy="2057400"/>
          </a:xfrm>
          <a:prstGeom prst="rect">
            <a:avLst/>
          </a:prstGeom>
          <a:ln>
            <a:solidFill>
              <a:srgbClr val="000000"/>
            </a:solidFill>
          </a:ln>
        </p:spPr>
      </p:pic>
      <p:pic>
        <p:nvPicPr>
          <p:cNvPr id="5" name="Picture 4" descr="A photo shows vector illustration of business man dream at coffee brea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8600" y="4114800"/>
            <a:ext cx="2057400" cy="2057400"/>
          </a:xfrm>
          <a:prstGeom prst="rect">
            <a:avLst/>
          </a:prstGeom>
          <a:ln>
            <a:solidFill>
              <a:srgbClr val="000000"/>
            </a:solidFill>
          </a:ln>
        </p:spPr>
      </p:pic>
      <p:pic>
        <p:nvPicPr>
          <p:cNvPr id="7" name="Picture 6" descr="A photo shows Government Debt Meter Showing Nation Owing billion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7000" y="4114800"/>
            <a:ext cx="2133600" cy="2133600"/>
          </a:xfrm>
          <a:prstGeom prst="rect">
            <a:avLst/>
          </a:prstGeom>
          <a:ln>
            <a:solidFill>
              <a:srgbClr val="000000"/>
            </a:solidFill>
          </a:ln>
        </p:spPr>
      </p:pic>
    </p:spTree>
    <p:extLst>
      <p:ext uri="{BB962C8B-B14F-4D97-AF65-F5344CB8AC3E}">
        <p14:creationId xmlns:p14="http://schemas.microsoft.com/office/powerpoint/2010/main" val="2525869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title"/>
          </p:nvPr>
        </p:nvSpPr>
        <p:spPr>
          <a:xfrm>
            <a:off x="457200" y="520172"/>
            <a:ext cx="8229600" cy="546628"/>
          </a:xfrm>
        </p:spPr>
        <p:txBody>
          <a:bodyPr/>
          <a:lstStyle/>
          <a:p>
            <a:r>
              <a:rPr lang="en-US" sz="3600" dirty="0" err="1">
                <a:solidFill>
                  <a:schemeClr val="bg2"/>
                </a:solidFill>
              </a:rPr>
              <a:t>Kredi</a:t>
            </a:r>
            <a:r>
              <a:rPr lang="en-US" sz="3600" dirty="0">
                <a:solidFill>
                  <a:schemeClr val="bg2"/>
                </a:solidFill>
              </a:rPr>
              <a:t> </a:t>
            </a:r>
            <a:r>
              <a:rPr lang="en-US" sz="3600" dirty="0" err="1">
                <a:solidFill>
                  <a:schemeClr val="bg2"/>
                </a:solidFill>
              </a:rPr>
              <a:t>Piyasası</a:t>
            </a:r>
            <a:r>
              <a:rPr lang="en-US" sz="3600" dirty="0">
                <a:solidFill>
                  <a:schemeClr val="bg2"/>
                </a:solidFill>
              </a:rPr>
              <a:t> </a:t>
            </a:r>
            <a:r>
              <a:rPr lang="en-US" sz="3600" dirty="0" err="1">
                <a:solidFill>
                  <a:schemeClr val="bg2"/>
                </a:solidFill>
              </a:rPr>
              <a:t>Nedir</a:t>
            </a:r>
            <a:r>
              <a:rPr lang="en-US" sz="3600" dirty="0">
                <a:solidFill>
                  <a:schemeClr val="bg2"/>
                </a:solidFill>
              </a:rPr>
              <a:t>?</a:t>
            </a:r>
            <a:endParaRPr lang="en-US" sz="2000" dirty="0">
              <a:solidFill>
                <a:schemeClr val="bg2"/>
              </a:solidFill>
            </a:endParaRPr>
          </a:p>
        </p:txBody>
      </p:sp>
      <p:pic>
        <p:nvPicPr>
          <p:cNvPr id="4098" name="Picture 2" descr="A set of two line graphs depict the shifts in the credit demand curve.&#10;The vertical axis of each graph is labeled &quot;Real interest rate (percent)&quot; and ranges from 1 to 10 in increments of 1. The horizontal axis is labeled &quot;Quantity of credit demanded&quot; and ranges from 0 to 180 in increments of 20. The credit demand curve is a line sloping downward from upper left corner (9.5 on the vertical axis) to lower right corner (180 on the horizontal axis). In the first graph a downward sloping line from 7.5 on the vertical axis to 138 on the horizontal axis, left to the credit demand curve shows a shift left of the credit demand curve. In the second graph a downward sloping line from 9.5 on the vertical axis to 180 on the horizontal axis, right to the credit demand curve shows a shift right of the credit demand curve. &#10;The values used in the description are approxima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2743200"/>
            <a:ext cx="6871854" cy="2687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3288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20172"/>
            <a:ext cx="8229600" cy="622828"/>
          </a:xfrm>
        </p:spPr>
        <p:txBody>
          <a:bodyPr/>
          <a:lstStyle/>
          <a:p>
            <a:r>
              <a:rPr lang="en-US" sz="3600" dirty="0" err="1">
                <a:solidFill>
                  <a:schemeClr val="bg2"/>
                </a:solidFill>
              </a:rPr>
              <a:t>Kredi</a:t>
            </a:r>
            <a:r>
              <a:rPr lang="en-US" sz="3600" dirty="0">
                <a:solidFill>
                  <a:schemeClr val="bg2"/>
                </a:solidFill>
              </a:rPr>
              <a:t> </a:t>
            </a:r>
            <a:r>
              <a:rPr lang="en-US" sz="3600" dirty="0" err="1">
                <a:solidFill>
                  <a:schemeClr val="bg2"/>
                </a:solidFill>
              </a:rPr>
              <a:t>Piyasası</a:t>
            </a:r>
            <a:r>
              <a:rPr lang="en-US" sz="3600" dirty="0">
                <a:solidFill>
                  <a:schemeClr val="bg2"/>
                </a:solidFill>
              </a:rPr>
              <a:t> </a:t>
            </a:r>
            <a:r>
              <a:rPr lang="en-US" sz="3600" dirty="0" err="1">
                <a:solidFill>
                  <a:schemeClr val="bg2"/>
                </a:solidFill>
              </a:rPr>
              <a:t>Nedir</a:t>
            </a:r>
            <a:r>
              <a:rPr lang="en-US" sz="3600" dirty="0">
                <a:solidFill>
                  <a:schemeClr val="bg2"/>
                </a:solidFill>
              </a:rPr>
              <a:t>?</a:t>
            </a:r>
            <a:endParaRPr lang="en-IN" sz="2000" dirty="0">
              <a:solidFill>
                <a:schemeClr val="bg2"/>
              </a:solidFill>
            </a:endParaRPr>
          </a:p>
        </p:txBody>
      </p:sp>
      <p:sp>
        <p:nvSpPr>
          <p:cNvPr id="2" name="Text Box 1"/>
          <p:cNvSpPr>
            <a:spLocks noGrp="1"/>
          </p:cNvSpPr>
          <p:nvPr>
            <p:ph idx="1"/>
          </p:nvPr>
        </p:nvSpPr>
        <p:spPr>
          <a:xfrm>
            <a:off x="457200" y="1828800"/>
            <a:ext cx="8229600" cy="4114800"/>
          </a:xfrm>
        </p:spPr>
        <p:txBody>
          <a:bodyPr/>
          <a:lstStyle/>
          <a:p>
            <a:pPr marL="0" indent="0">
              <a:lnSpc>
                <a:spcPct val="150000"/>
              </a:lnSpc>
              <a:buNone/>
            </a:pPr>
            <a:r>
              <a:rPr lang="en-US" sz="2800" b="1" dirty="0" err="1">
                <a:cs typeface="Times New Roman" pitchFamily="18" charset="0"/>
              </a:rPr>
              <a:t>Soru</a:t>
            </a:r>
            <a:r>
              <a:rPr lang="en-US" sz="2800" b="1" dirty="0">
                <a:cs typeface="Times New Roman" pitchFamily="18" charset="0"/>
              </a:rPr>
              <a:t>: </a:t>
            </a:r>
            <a:r>
              <a:rPr lang="en-US" sz="2800" dirty="0" err="1">
                <a:cs typeface="Times New Roman" pitchFamily="18" charset="0"/>
              </a:rPr>
              <a:t>Kredi</a:t>
            </a:r>
            <a:r>
              <a:rPr lang="en-US" sz="2800" dirty="0">
                <a:cs typeface="Times New Roman" pitchFamily="18" charset="0"/>
              </a:rPr>
              <a:t> </a:t>
            </a:r>
            <a:r>
              <a:rPr lang="en-US" sz="2800" dirty="0" err="1">
                <a:cs typeface="Times New Roman" pitchFamily="18" charset="0"/>
              </a:rPr>
              <a:t>talebini</a:t>
            </a:r>
            <a:r>
              <a:rPr lang="en-US" sz="2800" dirty="0">
                <a:cs typeface="Times New Roman" pitchFamily="18" charset="0"/>
              </a:rPr>
              <a:t> </a:t>
            </a:r>
            <a:r>
              <a:rPr lang="en-US" sz="2800" dirty="0" err="1">
                <a:cs typeface="Times New Roman" pitchFamily="18" charset="0"/>
              </a:rPr>
              <a:t>sağa</a:t>
            </a:r>
            <a:r>
              <a:rPr lang="en-US" sz="2800" dirty="0">
                <a:cs typeface="Times New Roman" pitchFamily="18" charset="0"/>
              </a:rPr>
              <a:t>/sola </a:t>
            </a:r>
            <a:r>
              <a:rPr lang="en-US" sz="2800" dirty="0" err="1">
                <a:cs typeface="Times New Roman" pitchFamily="18" charset="0"/>
              </a:rPr>
              <a:t>doğru</a:t>
            </a:r>
            <a:r>
              <a:rPr lang="en-US" sz="2800" dirty="0">
                <a:cs typeface="Times New Roman" pitchFamily="18" charset="0"/>
              </a:rPr>
              <a:t> </a:t>
            </a:r>
            <a:r>
              <a:rPr lang="en-US" sz="2800" dirty="0" err="1">
                <a:cs typeface="Times New Roman" pitchFamily="18" charset="0"/>
              </a:rPr>
              <a:t>hareket</a:t>
            </a:r>
            <a:r>
              <a:rPr lang="en-US" sz="2800" dirty="0">
                <a:cs typeface="Times New Roman" pitchFamily="18" charset="0"/>
              </a:rPr>
              <a:t> </a:t>
            </a:r>
            <a:r>
              <a:rPr lang="en-US" sz="2800" dirty="0" err="1">
                <a:cs typeface="Times New Roman" pitchFamily="18" charset="0"/>
              </a:rPr>
              <a:t>ettiren</a:t>
            </a:r>
            <a:r>
              <a:rPr lang="en-US" sz="2800" dirty="0">
                <a:cs typeface="Times New Roman" pitchFamily="18" charset="0"/>
              </a:rPr>
              <a:t> </a:t>
            </a:r>
            <a:r>
              <a:rPr lang="en-US" sz="2800" dirty="0" err="1">
                <a:cs typeface="Times New Roman" pitchFamily="18" charset="0"/>
              </a:rPr>
              <a:t>faktörler</a:t>
            </a:r>
            <a:r>
              <a:rPr lang="en-US" sz="2800" dirty="0">
                <a:cs typeface="Times New Roman" pitchFamily="18" charset="0"/>
              </a:rPr>
              <a:t> </a:t>
            </a:r>
            <a:r>
              <a:rPr lang="en-US" sz="2800" dirty="0" err="1">
                <a:cs typeface="Times New Roman" pitchFamily="18" charset="0"/>
              </a:rPr>
              <a:t>nelerdir</a:t>
            </a:r>
            <a:r>
              <a:rPr lang="en-US" sz="2800" dirty="0">
                <a:cs typeface="Times New Roman" pitchFamily="18" charset="0"/>
              </a:rPr>
              <a:t>?</a:t>
            </a:r>
          </a:p>
          <a:p>
            <a:pPr marL="971550" lvl="1" indent="-514350">
              <a:lnSpc>
                <a:spcPct val="150000"/>
              </a:lnSpc>
              <a:buFont typeface="+mj-lt"/>
              <a:buAutoNum type="arabicPeriod"/>
            </a:pPr>
            <a:r>
              <a:rPr lang="en-US" sz="2800" dirty="0" err="1">
                <a:cs typeface="Times New Roman" pitchFamily="18" charset="0"/>
              </a:rPr>
              <a:t>Firmaların</a:t>
            </a:r>
            <a:r>
              <a:rPr lang="en-US" sz="2800" dirty="0">
                <a:cs typeface="Times New Roman" pitchFamily="18" charset="0"/>
              </a:rPr>
              <a:t> </a:t>
            </a:r>
            <a:r>
              <a:rPr lang="en-US" sz="2800" dirty="0" err="1">
                <a:cs typeface="Times New Roman" pitchFamily="18" charset="0"/>
              </a:rPr>
              <a:t>fiziksel</a:t>
            </a:r>
            <a:r>
              <a:rPr lang="en-US" sz="2800" dirty="0">
                <a:cs typeface="Times New Roman" pitchFamily="18" charset="0"/>
              </a:rPr>
              <a:t> </a:t>
            </a:r>
            <a:r>
              <a:rPr lang="en-US" sz="2800" dirty="0" err="1">
                <a:cs typeface="Times New Roman" pitchFamily="18" charset="0"/>
              </a:rPr>
              <a:t>sermaye</a:t>
            </a:r>
            <a:r>
              <a:rPr lang="en-US" sz="2800" dirty="0">
                <a:cs typeface="Times New Roman" pitchFamily="18" charset="0"/>
              </a:rPr>
              <a:t> </a:t>
            </a:r>
            <a:r>
              <a:rPr lang="en-US" sz="2800" dirty="0" err="1">
                <a:cs typeface="Times New Roman" pitchFamily="18" charset="0"/>
              </a:rPr>
              <a:t>alımları</a:t>
            </a:r>
            <a:r>
              <a:rPr lang="en-US" sz="2800" dirty="0">
                <a:cs typeface="Times New Roman" pitchFamily="18" charset="0"/>
              </a:rPr>
              <a:t> - </a:t>
            </a:r>
            <a:r>
              <a:rPr lang="en-US" sz="2800" dirty="0" err="1">
                <a:cs typeface="Times New Roman" pitchFamily="18" charset="0"/>
              </a:rPr>
              <a:t>sağa</a:t>
            </a:r>
            <a:r>
              <a:rPr lang="en-US" sz="2800" dirty="0">
                <a:cs typeface="Times New Roman" pitchFamily="18" charset="0"/>
              </a:rPr>
              <a:t>.</a:t>
            </a:r>
          </a:p>
          <a:p>
            <a:pPr marL="971550" lvl="1" indent="-514350">
              <a:lnSpc>
                <a:spcPct val="150000"/>
              </a:lnSpc>
              <a:buFont typeface="+mj-lt"/>
              <a:buAutoNum type="arabicPeriod"/>
            </a:pPr>
            <a:r>
              <a:rPr lang="en-US" sz="2800" dirty="0" err="1">
                <a:cs typeface="Times New Roman" pitchFamily="18" charset="0"/>
              </a:rPr>
              <a:t>Hanehalklarının</a:t>
            </a:r>
            <a:r>
              <a:rPr lang="en-US" sz="2800" dirty="0">
                <a:cs typeface="Times New Roman" pitchFamily="18" charset="0"/>
              </a:rPr>
              <a:t> </a:t>
            </a:r>
            <a:r>
              <a:rPr lang="en-US" sz="2800" dirty="0" err="1">
                <a:cs typeface="Times New Roman" pitchFamily="18" charset="0"/>
              </a:rPr>
              <a:t>işlerine</a:t>
            </a:r>
            <a:r>
              <a:rPr lang="en-US" sz="2800" dirty="0">
                <a:cs typeface="Times New Roman" pitchFamily="18" charset="0"/>
              </a:rPr>
              <a:t> </a:t>
            </a:r>
            <a:r>
              <a:rPr lang="en-US" sz="2800" dirty="0" err="1">
                <a:cs typeface="Times New Roman" pitchFamily="18" charset="0"/>
              </a:rPr>
              <a:t>dair</a:t>
            </a:r>
            <a:r>
              <a:rPr lang="en-US" sz="2800" dirty="0">
                <a:cs typeface="Times New Roman" pitchFamily="18" charset="0"/>
              </a:rPr>
              <a:t> </a:t>
            </a:r>
            <a:r>
              <a:rPr lang="en-US" sz="2800" dirty="0" err="1">
                <a:cs typeface="Times New Roman" pitchFamily="18" charset="0"/>
              </a:rPr>
              <a:t>endişeleri</a:t>
            </a:r>
            <a:r>
              <a:rPr lang="en-US" sz="2800" dirty="0">
                <a:cs typeface="Times New Roman" pitchFamily="18" charset="0"/>
              </a:rPr>
              <a:t> - sola.</a:t>
            </a:r>
          </a:p>
          <a:p>
            <a:pPr marL="971550" lvl="1" indent="-514350">
              <a:lnSpc>
                <a:spcPct val="150000"/>
              </a:lnSpc>
              <a:buFont typeface="+mj-lt"/>
              <a:buAutoNum type="arabicPeriod"/>
            </a:pPr>
            <a:r>
              <a:rPr lang="en-US" sz="2800" dirty="0" err="1">
                <a:cs typeface="Times New Roman" pitchFamily="18" charset="0"/>
              </a:rPr>
              <a:t>Bütçe</a:t>
            </a:r>
            <a:r>
              <a:rPr lang="en-US" sz="2800" dirty="0">
                <a:cs typeface="Times New Roman" pitchFamily="18" charset="0"/>
              </a:rPr>
              <a:t> </a:t>
            </a:r>
            <a:r>
              <a:rPr lang="en-US" sz="2800" dirty="0" err="1">
                <a:cs typeface="Times New Roman" pitchFamily="18" charset="0"/>
              </a:rPr>
              <a:t>açığını</a:t>
            </a:r>
            <a:r>
              <a:rPr lang="en-US" sz="2800" dirty="0">
                <a:cs typeface="Times New Roman" pitchFamily="18" charset="0"/>
              </a:rPr>
              <a:t> </a:t>
            </a:r>
            <a:r>
              <a:rPr lang="en-US" sz="2800" dirty="0" err="1">
                <a:cs typeface="Times New Roman" pitchFamily="18" charset="0"/>
              </a:rPr>
              <a:t>kapatmak</a:t>
            </a:r>
            <a:r>
              <a:rPr lang="en-US" sz="2800" dirty="0">
                <a:cs typeface="Times New Roman" pitchFamily="18" charset="0"/>
              </a:rPr>
              <a:t> </a:t>
            </a:r>
            <a:r>
              <a:rPr lang="en-US" sz="2800" dirty="0" err="1">
                <a:cs typeface="Times New Roman" pitchFamily="18" charset="0"/>
              </a:rPr>
              <a:t>için</a:t>
            </a:r>
            <a:r>
              <a:rPr lang="en-US" sz="2800" dirty="0">
                <a:cs typeface="Times New Roman" pitchFamily="18" charset="0"/>
              </a:rPr>
              <a:t> </a:t>
            </a:r>
            <a:r>
              <a:rPr lang="en-US" sz="2800" dirty="0" err="1">
                <a:cs typeface="Times New Roman" pitchFamily="18" charset="0"/>
              </a:rPr>
              <a:t>yapılan</a:t>
            </a:r>
            <a:r>
              <a:rPr lang="en-US" sz="2800" dirty="0">
                <a:cs typeface="Times New Roman" pitchFamily="18" charset="0"/>
              </a:rPr>
              <a:t> </a:t>
            </a:r>
            <a:r>
              <a:rPr lang="en-US" sz="2800" dirty="0" err="1">
                <a:cs typeface="Times New Roman" pitchFamily="18" charset="0"/>
              </a:rPr>
              <a:t>politika</a:t>
            </a:r>
            <a:r>
              <a:rPr lang="en-US" sz="2800" dirty="0">
                <a:cs typeface="Times New Roman" pitchFamily="18" charset="0"/>
              </a:rPr>
              <a:t> </a:t>
            </a:r>
            <a:r>
              <a:rPr lang="en-US" sz="2800" dirty="0" err="1">
                <a:cs typeface="Times New Roman" pitchFamily="18" charset="0"/>
              </a:rPr>
              <a:t>değişiklikleri</a:t>
            </a:r>
            <a:r>
              <a:rPr lang="en-US" sz="2800" dirty="0">
                <a:cs typeface="Times New Roman" pitchFamily="18" charset="0"/>
              </a:rPr>
              <a:t>- sola.</a:t>
            </a:r>
          </a:p>
        </p:txBody>
      </p:sp>
    </p:spTree>
    <p:extLst>
      <p:ext uri="{BB962C8B-B14F-4D97-AF65-F5344CB8AC3E}">
        <p14:creationId xmlns:p14="http://schemas.microsoft.com/office/powerpoint/2010/main" val="2752777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76820"/>
            <a:ext cx="8229600" cy="589980"/>
          </a:xfrm>
        </p:spPr>
        <p:txBody>
          <a:bodyPr/>
          <a:lstStyle/>
          <a:p>
            <a:r>
              <a:rPr lang="en-US" sz="3600" dirty="0" err="1">
                <a:solidFill>
                  <a:schemeClr val="bg2"/>
                </a:solidFill>
              </a:rPr>
              <a:t>Kredi</a:t>
            </a:r>
            <a:r>
              <a:rPr lang="en-US" sz="3600" dirty="0">
                <a:solidFill>
                  <a:schemeClr val="bg2"/>
                </a:solidFill>
              </a:rPr>
              <a:t> </a:t>
            </a:r>
            <a:r>
              <a:rPr lang="en-US" sz="3600" dirty="0" err="1">
                <a:solidFill>
                  <a:schemeClr val="bg2"/>
                </a:solidFill>
              </a:rPr>
              <a:t>Piyasaları</a:t>
            </a:r>
            <a:r>
              <a:rPr lang="en-US" sz="3600" dirty="0">
                <a:solidFill>
                  <a:schemeClr val="bg2"/>
                </a:solidFill>
              </a:rPr>
              <a:t> </a:t>
            </a:r>
            <a:r>
              <a:rPr lang="en-US" sz="3600" dirty="0" err="1">
                <a:solidFill>
                  <a:schemeClr val="bg2"/>
                </a:solidFill>
              </a:rPr>
              <a:t>Nedir</a:t>
            </a:r>
            <a:r>
              <a:rPr lang="en-US" sz="3600" dirty="0">
                <a:solidFill>
                  <a:schemeClr val="bg2"/>
                </a:solidFill>
              </a:rPr>
              <a:t>?</a:t>
            </a:r>
            <a:endParaRPr lang="en-IN" sz="2000" dirty="0">
              <a:solidFill>
                <a:schemeClr val="bg2"/>
              </a:solidFill>
              <a:latin typeface="+mj-lt"/>
            </a:endParaRPr>
          </a:p>
        </p:txBody>
      </p:sp>
      <p:sp>
        <p:nvSpPr>
          <p:cNvPr id="3" name="Content Placeholder 2"/>
          <p:cNvSpPr>
            <a:spLocks noGrp="1"/>
          </p:cNvSpPr>
          <p:nvPr>
            <p:ph idx="1"/>
          </p:nvPr>
        </p:nvSpPr>
        <p:spPr>
          <a:xfrm>
            <a:off x="457200" y="1447800"/>
            <a:ext cx="8229600" cy="4876800"/>
          </a:xfrm>
        </p:spPr>
        <p:txBody>
          <a:bodyPr/>
          <a:lstStyle/>
          <a:p>
            <a:pPr marL="0" indent="0">
              <a:lnSpc>
                <a:spcPct val="150000"/>
              </a:lnSpc>
              <a:spcBef>
                <a:spcPts val="2000"/>
              </a:spcBef>
              <a:buNone/>
            </a:pPr>
            <a:r>
              <a:rPr lang="en-US" sz="2400" dirty="0" err="1"/>
              <a:t>Bankaların</a:t>
            </a:r>
            <a:r>
              <a:rPr lang="en-US" sz="2400" dirty="0"/>
              <a:t> modern </a:t>
            </a:r>
            <a:r>
              <a:rPr lang="en-US" sz="2400" dirty="0" err="1"/>
              <a:t>ekonomilerde</a:t>
            </a:r>
            <a:r>
              <a:rPr lang="en-US" sz="2400" dirty="0"/>
              <a:t> </a:t>
            </a:r>
            <a:r>
              <a:rPr lang="en-US" sz="2400" dirty="0" err="1"/>
              <a:t>oynadığı</a:t>
            </a:r>
            <a:r>
              <a:rPr lang="en-US" sz="2400" dirty="0"/>
              <a:t> </a:t>
            </a:r>
            <a:r>
              <a:rPr lang="en-US" sz="2400" dirty="0" err="1"/>
              <a:t>rol</a:t>
            </a:r>
            <a:r>
              <a:rPr lang="en-US" sz="2400" dirty="0"/>
              <a:t> </a:t>
            </a:r>
            <a:r>
              <a:rPr lang="en-US" sz="2400" dirty="0" err="1"/>
              <a:t>nedir</a:t>
            </a:r>
            <a:r>
              <a:rPr lang="en-US" sz="2400" dirty="0"/>
              <a:t>?</a:t>
            </a:r>
          </a:p>
          <a:p>
            <a:pPr marL="0" indent="0">
              <a:lnSpc>
                <a:spcPct val="150000"/>
              </a:lnSpc>
              <a:spcBef>
                <a:spcPts val="0"/>
              </a:spcBef>
              <a:buNone/>
            </a:pPr>
            <a:endParaRPr lang="en-US" sz="2400" dirty="0"/>
          </a:p>
          <a:p>
            <a:pPr marL="0" indent="0">
              <a:lnSpc>
                <a:spcPct val="150000"/>
              </a:lnSpc>
              <a:spcBef>
                <a:spcPts val="0"/>
              </a:spcBef>
              <a:buNone/>
            </a:pPr>
            <a:r>
              <a:rPr lang="en-US" sz="2400" dirty="0"/>
              <a:t>Bu </a:t>
            </a:r>
            <a:r>
              <a:rPr lang="en-US" sz="2400" dirty="0" err="1"/>
              <a:t>bölüm</a:t>
            </a:r>
            <a:r>
              <a:rPr lang="en-US" sz="2400" dirty="0"/>
              <a:t>, </a:t>
            </a:r>
            <a:r>
              <a:rPr lang="en-US" sz="2400" dirty="0" err="1"/>
              <a:t>kredi</a:t>
            </a:r>
            <a:r>
              <a:rPr lang="en-US" sz="2400" dirty="0"/>
              <a:t> </a:t>
            </a:r>
            <a:r>
              <a:rPr lang="en-US" sz="2400" dirty="0" err="1"/>
              <a:t>piyasasının</a:t>
            </a:r>
            <a:r>
              <a:rPr lang="en-US" sz="2400" dirty="0"/>
              <a:t> </a:t>
            </a:r>
            <a:r>
              <a:rPr lang="en-US" sz="2400" dirty="0" err="1"/>
              <a:t>nasıl</a:t>
            </a:r>
            <a:r>
              <a:rPr lang="en-US" sz="2400" dirty="0"/>
              <a:t> </a:t>
            </a:r>
            <a:r>
              <a:rPr lang="en-US" sz="2400" dirty="0" err="1"/>
              <a:t>işlediğine</a:t>
            </a:r>
            <a:r>
              <a:rPr lang="en-US" sz="2400" dirty="0"/>
              <a:t> </a:t>
            </a:r>
            <a:r>
              <a:rPr lang="en-US" sz="2400" dirty="0" err="1"/>
              <a:t>ilişkin</a:t>
            </a:r>
            <a:r>
              <a:rPr lang="en-US" sz="2400" dirty="0"/>
              <a:t> </a:t>
            </a:r>
            <a:r>
              <a:rPr lang="en-US" sz="2400" dirty="0" err="1"/>
              <a:t>özel</a:t>
            </a:r>
            <a:r>
              <a:rPr lang="en-US" sz="2400" dirty="0"/>
              <a:t> </a:t>
            </a:r>
            <a:r>
              <a:rPr lang="en-US" sz="2400" dirty="0" err="1"/>
              <a:t>bankaların</a:t>
            </a:r>
            <a:r>
              <a:rPr lang="en-US" sz="2400" dirty="0"/>
              <a:t> </a:t>
            </a:r>
            <a:r>
              <a:rPr lang="en-US" sz="2400" dirty="0" err="1"/>
              <a:t>çalışmalarına</a:t>
            </a:r>
            <a:r>
              <a:rPr lang="en-US" sz="2400" dirty="0"/>
              <a:t> </a:t>
            </a:r>
            <a:r>
              <a:rPr lang="en-US" sz="2400" dirty="0" err="1"/>
              <a:t>dair</a:t>
            </a:r>
            <a:r>
              <a:rPr lang="en-US" sz="2400" dirty="0"/>
              <a:t> </a:t>
            </a:r>
            <a:r>
              <a:rPr lang="en-US" sz="2400" dirty="0" err="1"/>
              <a:t>bilgi</a:t>
            </a:r>
            <a:r>
              <a:rPr lang="en-US" sz="2400" dirty="0"/>
              <a:t> </a:t>
            </a:r>
            <a:r>
              <a:rPr lang="en-US" sz="2400" dirty="0" err="1"/>
              <a:t>sunmaktadır</a:t>
            </a:r>
            <a:r>
              <a:rPr lang="en-US" sz="2400" dirty="0"/>
              <a:t>.</a:t>
            </a:r>
            <a:endParaRPr lang="en-US" sz="2400" dirty="0">
              <a:cs typeface="Times New Roman" pitchFamily="18" charset="0"/>
            </a:endParaRPr>
          </a:p>
        </p:txBody>
      </p:sp>
    </p:spTree>
    <p:extLst>
      <p:ext uri="{BB962C8B-B14F-4D97-AF65-F5344CB8AC3E}">
        <p14:creationId xmlns:p14="http://schemas.microsoft.com/office/powerpoint/2010/main" val="780033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20172"/>
            <a:ext cx="8229600" cy="622828"/>
          </a:xfrm>
        </p:spPr>
        <p:txBody>
          <a:bodyPr/>
          <a:lstStyle/>
          <a:p>
            <a:r>
              <a:rPr lang="en-US" sz="3600" dirty="0" err="1">
                <a:solidFill>
                  <a:schemeClr val="bg2"/>
                </a:solidFill>
              </a:rPr>
              <a:t>Kredi</a:t>
            </a:r>
            <a:r>
              <a:rPr lang="en-US" sz="3600" dirty="0">
                <a:solidFill>
                  <a:schemeClr val="bg2"/>
                </a:solidFill>
              </a:rPr>
              <a:t> </a:t>
            </a:r>
            <a:r>
              <a:rPr lang="en-US" sz="3600" dirty="0" err="1">
                <a:solidFill>
                  <a:schemeClr val="bg2"/>
                </a:solidFill>
              </a:rPr>
              <a:t>Piyasası</a:t>
            </a:r>
            <a:r>
              <a:rPr lang="en-US" sz="3600" dirty="0">
                <a:solidFill>
                  <a:schemeClr val="bg2"/>
                </a:solidFill>
              </a:rPr>
              <a:t> </a:t>
            </a:r>
            <a:r>
              <a:rPr lang="en-US" sz="3600" dirty="0" err="1">
                <a:solidFill>
                  <a:schemeClr val="bg2"/>
                </a:solidFill>
              </a:rPr>
              <a:t>Nedir</a:t>
            </a:r>
            <a:r>
              <a:rPr lang="en-US" sz="3600" dirty="0">
                <a:solidFill>
                  <a:schemeClr val="bg2"/>
                </a:solidFill>
              </a:rPr>
              <a:t>?</a:t>
            </a:r>
            <a:endParaRPr lang="en-IN" sz="2000" dirty="0">
              <a:solidFill>
                <a:schemeClr val="bg2"/>
              </a:solidFill>
            </a:endParaRPr>
          </a:p>
        </p:txBody>
      </p:sp>
      <p:sp>
        <p:nvSpPr>
          <p:cNvPr id="2" name="Text Box 1"/>
          <p:cNvSpPr>
            <a:spLocks noGrp="1"/>
          </p:cNvSpPr>
          <p:nvPr>
            <p:ph idx="1"/>
          </p:nvPr>
        </p:nvSpPr>
        <p:spPr>
          <a:xfrm>
            <a:off x="457200" y="1371600"/>
            <a:ext cx="8534400" cy="4648200"/>
          </a:xfrm>
        </p:spPr>
        <p:txBody>
          <a:bodyPr/>
          <a:lstStyle/>
          <a:p>
            <a:pPr marL="0" indent="0">
              <a:lnSpc>
                <a:spcPct val="150000"/>
              </a:lnSpc>
              <a:buNone/>
            </a:pPr>
            <a:r>
              <a:rPr lang="en-US" sz="2400" b="1" dirty="0" err="1">
                <a:cs typeface="Times New Roman" pitchFamily="18" charset="0"/>
              </a:rPr>
              <a:t>Soru</a:t>
            </a:r>
            <a:r>
              <a:rPr lang="en-US" sz="2400" b="1" dirty="0">
                <a:cs typeface="Times New Roman" pitchFamily="18" charset="0"/>
              </a:rPr>
              <a:t>:</a:t>
            </a:r>
            <a:r>
              <a:rPr lang="en-US" sz="2400" dirty="0">
                <a:cs typeface="Times New Roman" pitchFamily="18" charset="0"/>
              </a:rPr>
              <a:t> </a:t>
            </a:r>
            <a:r>
              <a:rPr lang="en-US" sz="2400" dirty="0" err="1">
                <a:cs typeface="Times New Roman" pitchFamily="18" charset="0"/>
              </a:rPr>
              <a:t>Tasarruf</a:t>
            </a:r>
            <a:r>
              <a:rPr lang="en-US" sz="2400" dirty="0">
                <a:cs typeface="Times New Roman" pitchFamily="18" charset="0"/>
              </a:rPr>
              <a:t> </a:t>
            </a:r>
            <a:r>
              <a:rPr lang="en-US" sz="2400" dirty="0" err="1">
                <a:cs typeface="Times New Roman" pitchFamily="18" charset="0"/>
              </a:rPr>
              <a:t>etmenin</a:t>
            </a:r>
            <a:r>
              <a:rPr lang="en-US" sz="2400" dirty="0">
                <a:cs typeface="Times New Roman" pitchFamily="18" charset="0"/>
              </a:rPr>
              <a:t> </a:t>
            </a:r>
            <a:r>
              <a:rPr lang="en-US" sz="2400" dirty="0" err="1">
                <a:cs typeface="Times New Roman" pitchFamily="18" charset="0"/>
              </a:rPr>
              <a:t>nedenleri</a:t>
            </a:r>
            <a:r>
              <a:rPr lang="en-US" sz="2400" dirty="0">
                <a:cs typeface="Times New Roman" pitchFamily="18" charset="0"/>
              </a:rPr>
              <a:t>?  </a:t>
            </a:r>
          </a:p>
          <a:p>
            <a:pPr marL="0" indent="0">
              <a:lnSpc>
                <a:spcPct val="150000"/>
              </a:lnSpc>
              <a:buNone/>
            </a:pPr>
            <a:r>
              <a:rPr lang="en-US" sz="2400" b="1" dirty="0" err="1">
                <a:cs typeface="Times New Roman" pitchFamily="18" charset="0"/>
              </a:rPr>
              <a:t>Bazı</a:t>
            </a:r>
            <a:r>
              <a:rPr lang="en-US" sz="2400" b="1" dirty="0">
                <a:cs typeface="Times New Roman" pitchFamily="18" charset="0"/>
              </a:rPr>
              <a:t> </a:t>
            </a:r>
            <a:r>
              <a:rPr lang="en-US" sz="2400" b="1" dirty="0" err="1">
                <a:cs typeface="Times New Roman" pitchFamily="18" charset="0"/>
              </a:rPr>
              <a:t>yanıtlar</a:t>
            </a:r>
            <a:r>
              <a:rPr lang="en-US" sz="2400" b="1" dirty="0">
                <a:cs typeface="Times New Roman" pitchFamily="18" charset="0"/>
              </a:rPr>
              <a:t>:</a:t>
            </a:r>
            <a:r>
              <a:rPr lang="en-US" sz="2400" dirty="0">
                <a:cs typeface="Times New Roman" pitchFamily="18" charset="0"/>
              </a:rPr>
              <a:t> </a:t>
            </a:r>
          </a:p>
          <a:p>
            <a:pPr marL="514350" indent="-514350">
              <a:lnSpc>
                <a:spcPct val="150000"/>
              </a:lnSpc>
              <a:spcBef>
                <a:spcPts val="0"/>
              </a:spcBef>
              <a:buFont typeface="+mj-lt"/>
              <a:buAutoNum type="arabicPeriod"/>
            </a:pPr>
            <a:r>
              <a:rPr lang="en-US" sz="2400" dirty="0" err="1">
                <a:cs typeface="Times New Roman" pitchFamily="18" charset="0"/>
              </a:rPr>
              <a:t>Emeklilik</a:t>
            </a:r>
            <a:endParaRPr lang="en-US" sz="2400" dirty="0">
              <a:cs typeface="Times New Roman" pitchFamily="18" charset="0"/>
            </a:endParaRPr>
          </a:p>
          <a:p>
            <a:pPr marL="514350" indent="-514350">
              <a:lnSpc>
                <a:spcPct val="150000"/>
              </a:lnSpc>
              <a:spcBef>
                <a:spcPts val="600"/>
              </a:spcBef>
              <a:buFont typeface="+mj-lt"/>
              <a:buAutoNum type="arabicPeriod"/>
            </a:pPr>
            <a:r>
              <a:rPr lang="en-US" sz="2400" dirty="0" err="1">
                <a:cs typeface="Times New Roman" pitchFamily="18" charset="0"/>
              </a:rPr>
              <a:t>Çocukları</a:t>
            </a:r>
            <a:r>
              <a:rPr lang="en-US" sz="2400" dirty="0">
                <a:cs typeface="Times New Roman" pitchFamily="18" charset="0"/>
              </a:rPr>
              <a:t> </a:t>
            </a:r>
            <a:r>
              <a:rPr lang="en-US" sz="2400" dirty="0" err="1">
                <a:cs typeface="Times New Roman" pitchFamily="18" charset="0"/>
              </a:rPr>
              <a:t>için</a:t>
            </a:r>
            <a:endParaRPr lang="en-US" sz="2400" dirty="0">
              <a:cs typeface="Times New Roman" pitchFamily="18" charset="0"/>
            </a:endParaRPr>
          </a:p>
          <a:p>
            <a:pPr marL="514350" indent="-514350">
              <a:lnSpc>
                <a:spcPct val="150000"/>
              </a:lnSpc>
              <a:spcBef>
                <a:spcPts val="600"/>
              </a:spcBef>
              <a:buFont typeface="+mj-lt"/>
              <a:buAutoNum type="arabicPeriod"/>
            </a:pPr>
            <a:r>
              <a:rPr lang="en-US" sz="2400" dirty="0" err="1">
                <a:cs typeface="Times New Roman" pitchFamily="18" charset="0"/>
              </a:rPr>
              <a:t>Büyük</a:t>
            </a:r>
            <a:r>
              <a:rPr lang="en-US" sz="2400" dirty="0">
                <a:cs typeface="Times New Roman" pitchFamily="18" charset="0"/>
              </a:rPr>
              <a:t> mal </a:t>
            </a:r>
            <a:r>
              <a:rPr lang="en-US" sz="2400" dirty="0" err="1">
                <a:cs typeface="Times New Roman" pitchFamily="18" charset="0"/>
              </a:rPr>
              <a:t>ve</a:t>
            </a:r>
            <a:r>
              <a:rPr lang="en-US" sz="2400" dirty="0">
                <a:cs typeface="Times New Roman" pitchFamily="18" charset="0"/>
              </a:rPr>
              <a:t> </a:t>
            </a:r>
            <a:r>
              <a:rPr lang="en-US" sz="2400" dirty="0" err="1">
                <a:cs typeface="Times New Roman" pitchFamily="18" charset="0"/>
              </a:rPr>
              <a:t>hizmet</a:t>
            </a:r>
            <a:r>
              <a:rPr lang="en-US" sz="2400" dirty="0">
                <a:cs typeface="Times New Roman" pitchFamily="18" charset="0"/>
              </a:rPr>
              <a:t> </a:t>
            </a:r>
            <a:r>
              <a:rPr lang="en-US" sz="2400" dirty="0" err="1">
                <a:cs typeface="Times New Roman" pitchFamily="18" charset="0"/>
              </a:rPr>
              <a:t>alımları</a:t>
            </a:r>
            <a:r>
              <a:rPr lang="en-US" sz="2400" dirty="0">
                <a:cs typeface="Times New Roman" pitchFamily="18" charset="0"/>
              </a:rPr>
              <a:t> </a:t>
            </a:r>
            <a:r>
              <a:rPr lang="en-US" sz="2400" dirty="0" err="1">
                <a:cs typeface="Times New Roman" pitchFamily="18" charset="0"/>
              </a:rPr>
              <a:t>için</a:t>
            </a:r>
            <a:r>
              <a:rPr lang="en-US" sz="2400" dirty="0">
                <a:cs typeface="Times New Roman" pitchFamily="18" charset="0"/>
              </a:rPr>
              <a:t> </a:t>
            </a:r>
            <a:r>
              <a:rPr lang="en-US" sz="2400" dirty="0" err="1">
                <a:cs typeface="Times New Roman" pitchFamily="18" charset="0"/>
              </a:rPr>
              <a:t>ör</a:t>
            </a:r>
            <a:r>
              <a:rPr lang="en-US" sz="2400" dirty="0">
                <a:cs typeface="Times New Roman" pitchFamily="18" charset="0"/>
              </a:rPr>
              <a:t>. </a:t>
            </a:r>
            <a:r>
              <a:rPr lang="en-US" sz="2400" dirty="0" err="1">
                <a:cs typeface="Times New Roman" pitchFamily="18" charset="0"/>
              </a:rPr>
              <a:t>Otomobil</a:t>
            </a:r>
            <a:r>
              <a:rPr lang="en-US" sz="2400" dirty="0">
                <a:cs typeface="Times New Roman" pitchFamily="18" charset="0"/>
              </a:rPr>
              <a:t>, </a:t>
            </a:r>
            <a:r>
              <a:rPr lang="en-US" sz="2400" dirty="0" err="1">
                <a:cs typeface="Times New Roman" pitchFamily="18" charset="0"/>
              </a:rPr>
              <a:t>ev</a:t>
            </a:r>
            <a:r>
              <a:rPr lang="en-US" sz="2400" dirty="0">
                <a:cs typeface="Times New Roman" pitchFamily="18" charset="0"/>
              </a:rPr>
              <a:t>, </a:t>
            </a:r>
            <a:r>
              <a:rPr lang="en-US" sz="2400" dirty="0" err="1">
                <a:cs typeface="Times New Roman" pitchFamily="18" charset="0"/>
              </a:rPr>
              <a:t>bilgisayar</a:t>
            </a:r>
            <a:endParaRPr lang="en-US" sz="2400" dirty="0">
              <a:cs typeface="Times New Roman" pitchFamily="18" charset="0"/>
            </a:endParaRPr>
          </a:p>
          <a:p>
            <a:pPr marL="514350" indent="-514350">
              <a:lnSpc>
                <a:spcPct val="150000"/>
              </a:lnSpc>
              <a:spcBef>
                <a:spcPts val="600"/>
              </a:spcBef>
              <a:buFont typeface="+mj-lt"/>
              <a:buAutoNum type="arabicPeriod"/>
            </a:pPr>
            <a:r>
              <a:rPr lang="en-US" sz="2400" dirty="0" err="1">
                <a:cs typeface="Times New Roman" pitchFamily="18" charset="0"/>
              </a:rPr>
              <a:t>Yeni</a:t>
            </a:r>
            <a:r>
              <a:rPr lang="en-US" sz="2400" dirty="0">
                <a:cs typeface="Times New Roman" pitchFamily="18" charset="0"/>
              </a:rPr>
              <a:t> </a:t>
            </a:r>
            <a:r>
              <a:rPr lang="en-US" sz="2400" dirty="0" err="1">
                <a:cs typeface="Times New Roman" pitchFamily="18" charset="0"/>
              </a:rPr>
              <a:t>bir</a:t>
            </a:r>
            <a:r>
              <a:rPr lang="en-US" sz="2400" dirty="0">
                <a:cs typeface="Times New Roman" pitchFamily="18" charset="0"/>
              </a:rPr>
              <a:t> </a:t>
            </a:r>
            <a:r>
              <a:rPr lang="en-US" sz="2400" dirty="0" err="1">
                <a:cs typeface="Times New Roman" pitchFamily="18" charset="0"/>
              </a:rPr>
              <a:t>iş</a:t>
            </a:r>
            <a:r>
              <a:rPr lang="en-US" sz="2400" dirty="0">
                <a:cs typeface="Times New Roman" pitchFamily="18" charset="0"/>
              </a:rPr>
              <a:t> </a:t>
            </a:r>
            <a:r>
              <a:rPr lang="en-US" sz="2400" dirty="0" err="1">
                <a:cs typeface="Times New Roman" pitchFamily="18" charset="0"/>
              </a:rPr>
              <a:t>açmak</a:t>
            </a:r>
            <a:r>
              <a:rPr lang="en-US" sz="2400" dirty="0">
                <a:cs typeface="Times New Roman" pitchFamily="18" charset="0"/>
              </a:rPr>
              <a:t> </a:t>
            </a:r>
            <a:r>
              <a:rPr lang="en-US" sz="2400" dirty="0" err="1">
                <a:cs typeface="Times New Roman" pitchFamily="18" charset="0"/>
              </a:rPr>
              <a:t>için</a:t>
            </a:r>
            <a:endParaRPr lang="en-US" sz="2400" dirty="0">
              <a:cs typeface="Times New Roman" pitchFamily="18" charset="0"/>
            </a:endParaRPr>
          </a:p>
          <a:p>
            <a:pPr marL="514350" indent="-514350">
              <a:lnSpc>
                <a:spcPct val="150000"/>
              </a:lnSpc>
              <a:spcBef>
                <a:spcPts val="600"/>
              </a:spcBef>
              <a:buFont typeface="+mj-lt"/>
              <a:buAutoNum type="arabicPeriod"/>
            </a:pPr>
            <a:r>
              <a:rPr lang="en-US" sz="2400" dirty="0" err="1">
                <a:cs typeface="Times New Roman" pitchFamily="18" charset="0"/>
              </a:rPr>
              <a:t>Güvence</a:t>
            </a:r>
            <a:r>
              <a:rPr lang="en-US" sz="2400" dirty="0">
                <a:cs typeface="Times New Roman" pitchFamily="18" charset="0"/>
              </a:rPr>
              <a:t> </a:t>
            </a:r>
            <a:r>
              <a:rPr lang="en-US" sz="2400" dirty="0" err="1">
                <a:cs typeface="Times New Roman" pitchFamily="18" charset="0"/>
              </a:rPr>
              <a:t>için</a:t>
            </a:r>
            <a:r>
              <a:rPr lang="en-US" sz="2400" dirty="0">
                <a:cs typeface="Times New Roman" pitchFamily="18" charset="0"/>
              </a:rPr>
              <a:t> </a:t>
            </a:r>
            <a:r>
              <a:rPr lang="en-US" sz="2400" dirty="0" err="1">
                <a:cs typeface="Times New Roman" pitchFamily="18" charset="0"/>
              </a:rPr>
              <a:t>sigortalamak</a:t>
            </a:r>
            <a:r>
              <a:rPr lang="en-US" sz="2400" dirty="0">
                <a:cs typeface="Times New Roman" pitchFamily="18" charset="0"/>
              </a:rPr>
              <a:t> (insurance)</a:t>
            </a:r>
          </a:p>
        </p:txBody>
      </p:sp>
    </p:spTree>
    <p:extLst>
      <p:ext uri="{BB962C8B-B14F-4D97-AF65-F5344CB8AC3E}">
        <p14:creationId xmlns:p14="http://schemas.microsoft.com/office/powerpoint/2010/main" val="746574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20172"/>
            <a:ext cx="8229600" cy="622828"/>
          </a:xfrm>
        </p:spPr>
        <p:txBody>
          <a:bodyPr/>
          <a:lstStyle/>
          <a:p>
            <a:r>
              <a:rPr lang="en-US" sz="3600" dirty="0" err="1">
                <a:solidFill>
                  <a:schemeClr val="bg2"/>
                </a:solidFill>
              </a:rPr>
              <a:t>Kredi</a:t>
            </a:r>
            <a:r>
              <a:rPr lang="en-US" sz="3600" dirty="0">
                <a:solidFill>
                  <a:schemeClr val="bg2"/>
                </a:solidFill>
              </a:rPr>
              <a:t> </a:t>
            </a:r>
            <a:r>
              <a:rPr lang="en-US" sz="3600" dirty="0" err="1">
                <a:solidFill>
                  <a:schemeClr val="bg2"/>
                </a:solidFill>
              </a:rPr>
              <a:t>Piyasası</a:t>
            </a:r>
            <a:r>
              <a:rPr lang="en-US" sz="3600" dirty="0">
                <a:solidFill>
                  <a:schemeClr val="bg2"/>
                </a:solidFill>
              </a:rPr>
              <a:t> </a:t>
            </a:r>
            <a:r>
              <a:rPr lang="en-US" sz="3600" dirty="0" err="1">
                <a:solidFill>
                  <a:schemeClr val="bg2"/>
                </a:solidFill>
              </a:rPr>
              <a:t>Nedir</a:t>
            </a:r>
            <a:r>
              <a:rPr lang="en-US" sz="3600" dirty="0">
                <a:solidFill>
                  <a:schemeClr val="bg2"/>
                </a:solidFill>
              </a:rPr>
              <a:t>?</a:t>
            </a:r>
            <a:endParaRPr lang="en-IN" sz="2000" dirty="0">
              <a:solidFill>
                <a:schemeClr val="bg2"/>
              </a:solidFill>
            </a:endParaRPr>
          </a:p>
        </p:txBody>
      </p:sp>
      <p:sp>
        <p:nvSpPr>
          <p:cNvPr id="2" name="Text Box 1"/>
          <p:cNvSpPr>
            <a:spLocks noGrp="1"/>
          </p:cNvSpPr>
          <p:nvPr>
            <p:ph idx="1"/>
          </p:nvPr>
        </p:nvSpPr>
        <p:spPr>
          <a:xfrm>
            <a:off x="457200" y="1752600"/>
            <a:ext cx="8229600" cy="4343400"/>
          </a:xfrm>
        </p:spPr>
        <p:txBody>
          <a:bodyPr/>
          <a:lstStyle/>
          <a:p>
            <a:pPr marL="0" indent="0">
              <a:buNone/>
            </a:pPr>
            <a:r>
              <a:rPr lang="en-US" sz="2600" b="1" dirty="0" err="1">
                <a:cs typeface="Times New Roman" pitchFamily="18" charset="0"/>
              </a:rPr>
              <a:t>Kredi</a:t>
            </a:r>
            <a:r>
              <a:rPr lang="en-US" sz="2600" b="1" dirty="0">
                <a:cs typeface="Times New Roman" pitchFamily="18" charset="0"/>
              </a:rPr>
              <a:t> </a:t>
            </a:r>
            <a:r>
              <a:rPr lang="en-US" sz="2600" b="1" dirty="0" err="1">
                <a:cs typeface="Times New Roman" pitchFamily="18" charset="0"/>
              </a:rPr>
              <a:t>arzı</a:t>
            </a:r>
            <a:r>
              <a:rPr lang="en-US" sz="2600" b="1" dirty="0">
                <a:cs typeface="Times New Roman" pitchFamily="18" charset="0"/>
              </a:rPr>
              <a:t> </a:t>
            </a:r>
            <a:r>
              <a:rPr lang="en-US" sz="2600" b="1" dirty="0" err="1">
                <a:cs typeface="Times New Roman" pitchFamily="18" charset="0"/>
              </a:rPr>
              <a:t>miktarı</a:t>
            </a:r>
            <a:endParaRPr lang="en-US" sz="2600" b="1" dirty="0">
              <a:cs typeface="Times New Roman" pitchFamily="18" charset="0"/>
            </a:endParaRPr>
          </a:p>
          <a:p>
            <a:pPr marL="457200" lvl="1" indent="0">
              <a:spcBef>
                <a:spcPts val="0"/>
              </a:spcBef>
              <a:buNone/>
            </a:pPr>
            <a:r>
              <a:rPr lang="en-US" sz="2600" dirty="0" err="1">
                <a:cs typeface="Times New Roman" pitchFamily="18" charset="0"/>
              </a:rPr>
              <a:t>Hanehalklarının</a:t>
            </a:r>
            <a:r>
              <a:rPr lang="en-US" sz="2600" dirty="0">
                <a:cs typeface="Times New Roman" pitchFamily="18" charset="0"/>
              </a:rPr>
              <a:t> </a:t>
            </a:r>
            <a:r>
              <a:rPr lang="en-US" sz="2600" dirty="0" err="1">
                <a:cs typeface="Times New Roman" pitchFamily="18" charset="0"/>
              </a:rPr>
              <a:t>ve</a:t>
            </a:r>
            <a:r>
              <a:rPr lang="en-US" sz="2600" dirty="0">
                <a:cs typeface="Times New Roman" pitchFamily="18" charset="0"/>
              </a:rPr>
              <a:t> </a:t>
            </a:r>
            <a:r>
              <a:rPr lang="en-US" sz="2600" dirty="0" err="1">
                <a:cs typeface="Times New Roman" pitchFamily="18" charset="0"/>
              </a:rPr>
              <a:t>firmaların</a:t>
            </a:r>
            <a:r>
              <a:rPr lang="en-US" sz="2600" dirty="0">
                <a:cs typeface="Times New Roman" pitchFamily="18" charset="0"/>
              </a:rPr>
              <a:t> </a:t>
            </a:r>
            <a:r>
              <a:rPr lang="en-US" sz="2600" dirty="0" err="1">
                <a:cs typeface="Times New Roman" pitchFamily="18" charset="0"/>
              </a:rPr>
              <a:t>belirli</a:t>
            </a:r>
            <a:r>
              <a:rPr lang="en-US" sz="2600" dirty="0">
                <a:cs typeface="Times New Roman" pitchFamily="18" charset="0"/>
              </a:rPr>
              <a:t> </a:t>
            </a:r>
            <a:r>
              <a:rPr lang="en-US" sz="2600" dirty="0" err="1">
                <a:cs typeface="Times New Roman" pitchFamily="18" charset="0"/>
              </a:rPr>
              <a:t>bir</a:t>
            </a:r>
            <a:r>
              <a:rPr lang="en-US" sz="2600" dirty="0">
                <a:cs typeface="Times New Roman" pitchFamily="18" charset="0"/>
              </a:rPr>
              <a:t> </a:t>
            </a:r>
            <a:r>
              <a:rPr lang="en-US" sz="2600" dirty="0" err="1">
                <a:cs typeface="Times New Roman" pitchFamily="18" charset="0"/>
              </a:rPr>
              <a:t>faiz</a:t>
            </a:r>
            <a:r>
              <a:rPr lang="en-US" sz="2600" dirty="0">
                <a:cs typeface="Times New Roman" pitchFamily="18" charset="0"/>
              </a:rPr>
              <a:t> </a:t>
            </a:r>
            <a:r>
              <a:rPr lang="en-US" sz="2600" dirty="0" err="1">
                <a:cs typeface="Times New Roman" pitchFamily="18" charset="0"/>
              </a:rPr>
              <a:t>haddinde</a:t>
            </a:r>
            <a:r>
              <a:rPr lang="en-US" sz="2600" dirty="0">
                <a:cs typeface="Times New Roman" pitchFamily="18" charset="0"/>
              </a:rPr>
              <a:t> </a:t>
            </a:r>
            <a:r>
              <a:rPr lang="en-US" sz="2600" dirty="0" err="1">
                <a:cs typeface="Times New Roman" pitchFamily="18" charset="0"/>
              </a:rPr>
              <a:t>borç</a:t>
            </a:r>
            <a:r>
              <a:rPr lang="en-US" sz="2600" dirty="0">
                <a:cs typeface="Times New Roman" pitchFamily="18" charset="0"/>
              </a:rPr>
              <a:t> </a:t>
            </a:r>
            <a:r>
              <a:rPr lang="en-US" sz="2600" dirty="0" err="1">
                <a:cs typeface="Times New Roman" pitchFamily="18" charset="0"/>
              </a:rPr>
              <a:t>vermek</a:t>
            </a:r>
            <a:r>
              <a:rPr lang="en-US" sz="2600" dirty="0">
                <a:cs typeface="Times New Roman" pitchFamily="18" charset="0"/>
              </a:rPr>
              <a:t> </a:t>
            </a:r>
            <a:r>
              <a:rPr lang="en-US" sz="2600" dirty="0" err="1">
                <a:cs typeface="Times New Roman" pitchFamily="18" charset="0"/>
              </a:rPr>
              <a:t>istedikleri</a:t>
            </a:r>
            <a:r>
              <a:rPr lang="en-US" sz="2600" dirty="0">
                <a:cs typeface="Times New Roman" pitchFamily="18" charset="0"/>
              </a:rPr>
              <a:t> </a:t>
            </a:r>
            <a:r>
              <a:rPr lang="en-US" sz="2600" dirty="0" err="1">
                <a:cs typeface="Times New Roman" pitchFamily="18" charset="0"/>
              </a:rPr>
              <a:t>fon</a:t>
            </a:r>
            <a:r>
              <a:rPr lang="en-US" sz="2600" dirty="0">
                <a:cs typeface="Times New Roman" pitchFamily="18" charset="0"/>
              </a:rPr>
              <a:t> </a:t>
            </a:r>
            <a:r>
              <a:rPr lang="en-US" sz="2600" dirty="0" err="1">
                <a:cs typeface="Times New Roman" pitchFamily="18" charset="0"/>
              </a:rPr>
              <a:t>miktarı</a:t>
            </a:r>
            <a:r>
              <a:rPr lang="en-US" sz="2600" dirty="0">
                <a:cs typeface="Times New Roman" pitchFamily="18" charset="0"/>
              </a:rPr>
              <a:t>.</a:t>
            </a:r>
          </a:p>
          <a:p>
            <a:pPr marL="0" indent="0">
              <a:spcBef>
                <a:spcPts val="2500"/>
              </a:spcBef>
              <a:buNone/>
            </a:pPr>
            <a:r>
              <a:rPr lang="en-US" sz="2600" b="1" dirty="0" err="1">
                <a:cs typeface="Times New Roman" pitchFamily="18" charset="0"/>
              </a:rPr>
              <a:t>Kredi</a:t>
            </a:r>
            <a:r>
              <a:rPr lang="en-US" sz="2600" b="1" dirty="0">
                <a:cs typeface="Times New Roman" pitchFamily="18" charset="0"/>
              </a:rPr>
              <a:t> </a:t>
            </a:r>
            <a:r>
              <a:rPr lang="en-US" sz="2600" b="1" dirty="0" err="1">
                <a:cs typeface="Times New Roman" pitchFamily="18" charset="0"/>
              </a:rPr>
              <a:t>arzı</a:t>
            </a:r>
            <a:r>
              <a:rPr lang="en-US" sz="2600" b="1" dirty="0">
                <a:cs typeface="Times New Roman" pitchFamily="18" charset="0"/>
              </a:rPr>
              <a:t> </a:t>
            </a:r>
            <a:r>
              <a:rPr lang="en-US" sz="2600" b="1" dirty="0" err="1">
                <a:cs typeface="Times New Roman" pitchFamily="18" charset="0"/>
              </a:rPr>
              <a:t>şeması</a:t>
            </a:r>
            <a:endParaRPr lang="en-US" sz="2600" b="1" dirty="0">
              <a:cs typeface="Times New Roman" pitchFamily="18" charset="0"/>
            </a:endParaRPr>
          </a:p>
          <a:p>
            <a:pPr marL="457200" lvl="1" indent="0">
              <a:spcBef>
                <a:spcPts val="0"/>
              </a:spcBef>
              <a:buNone/>
            </a:pPr>
            <a:r>
              <a:rPr lang="en-US" sz="2600" dirty="0" err="1">
                <a:cs typeface="Times New Roman" pitchFamily="18" charset="0"/>
              </a:rPr>
              <a:t>Diğer</a:t>
            </a:r>
            <a:r>
              <a:rPr lang="en-US" sz="2600" dirty="0">
                <a:cs typeface="Times New Roman" pitchFamily="18" charset="0"/>
              </a:rPr>
              <a:t> </a:t>
            </a:r>
            <a:r>
              <a:rPr lang="en-US" sz="2600" dirty="0" err="1">
                <a:cs typeface="Times New Roman" pitchFamily="18" charset="0"/>
              </a:rPr>
              <a:t>herşey</a:t>
            </a:r>
            <a:r>
              <a:rPr lang="en-US" sz="2600" dirty="0">
                <a:cs typeface="Times New Roman" pitchFamily="18" charset="0"/>
              </a:rPr>
              <a:t> </a:t>
            </a:r>
            <a:r>
              <a:rPr lang="en-US" sz="2600" dirty="0" err="1">
                <a:cs typeface="Times New Roman" pitchFamily="18" charset="0"/>
              </a:rPr>
              <a:t>sabit</a:t>
            </a:r>
            <a:r>
              <a:rPr lang="en-US" sz="2600" dirty="0">
                <a:cs typeface="Times New Roman" pitchFamily="18" charset="0"/>
              </a:rPr>
              <a:t> </a:t>
            </a:r>
            <a:r>
              <a:rPr lang="en-US" sz="2600" dirty="0" err="1">
                <a:cs typeface="Times New Roman" pitchFamily="18" charset="0"/>
              </a:rPr>
              <a:t>tutulduğunda</a:t>
            </a:r>
            <a:r>
              <a:rPr lang="en-US" sz="2600" dirty="0">
                <a:cs typeface="Times New Roman" pitchFamily="18" charset="0"/>
              </a:rPr>
              <a:t> </a:t>
            </a:r>
            <a:r>
              <a:rPr lang="en-US" sz="2600" dirty="0" err="1">
                <a:cs typeface="Times New Roman" pitchFamily="18" charset="0"/>
              </a:rPr>
              <a:t>farklı</a:t>
            </a:r>
            <a:r>
              <a:rPr lang="en-US" sz="2600" dirty="0">
                <a:cs typeface="Times New Roman" pitchFamily="18" charset="0"/>
              </a:rPr>
              <a:t> </a:t>
            </a:r>
            <a:r>
              <a:rPr lang="en-US" sz="2600" dirty="0" err="1">
                <a:cs typeface="Times New Roman" pitchFamily="18" charset="0"/>
              </a:rPr>
              <a:t>faiz</a:t>
            </a:r>
            <a:r>
              <a:rPr lang="en-US" sz="2600" dirty="0">
                <a:cs typeface="Times New Roman" pitchFamily="18" charset="0"/>
              </a:rPr>
              <a:t> </a:t>
            </a:r>
            <a:r>
              <a:rPr lang="en-US" sz="2600" dirty="0" err="1">
                <a:cs typeface="Times New Roman" pitchFamily="18" charset="0"/>
              </a:rPr>
              <a:t>hadlerinde</a:t>
            </a:r>
            <a:r>
              <a:rPr lang="en-US" sz="2600" dirty="0">
                <a:cs typeface="Times New Roman" pitchFamily="18" charset="0"/>
              </a:rPr>
              <a:t> </a:t>
            </a:r>
            <a:r>
              <a:rPr lang="en-US" sz="2600" dirty="0" err="1">
                <a:cs typeface="Times New Roman" pitchFamily="18" charset="0"/>
              </a:rPr>
              <a:t>verilmek</a:t>
            </a:r>
            <a:r>
              <a:rPr lang="en-US" sz="2600" dirty="0">
                <a:cs typeface="Times New Roman" pitchFamily="18" charset="0"/>
              </a:rPr>
              <a:t> </a:t>
            </a:r>
            <a:r>
              <a:rPr lang="en-US" sz="2600" dirty="0" err="1">
                <a:cs typeface="Times New Roman" pitchFamily="18" charset="0"/>
              </a:rPr>
              <a:t>istenen</a:t>
            </a:r>
            <a:r>
              <a:rPr lang="en-US" sz="2600" dirty="0">
                <a:cs typeface="Times New Roman" pitchFamily="18" charset="0"/>
              </a:rPr>
              <a:t> </a:t>
            </a:r>
            <a:r>
              <a:rPr lang="en-US" sz="2600" dirty="0" err="1">
                <a:cs typeface="Times New Roman" pitchFamily="18" charset="0"/>
              </a:rPr>
              <a:t>borçlanabilir</a:t>
            </a:r>
            <a:r>
              <a:rPr lang="en-US" sz="2600" dirty="0">
                <a:cs typeface="Times New Roman" pitchFamily="18" charset="0"/>
              </a:rPr>
              <a:t> </a:t>
            </a:r>
            <a:r>
              <a:rPr lang="en-US" sz="2600" dirty="0" err="1">
                <a:cs typeface="Times New Roman" pitchFamily="18" charset="0"/>
              </a:rPr>
              <a:t>fon</a:t>
            </a:r>
            <a:r>
              <a:rPr lang="en-US" sz="2600" dirty="0">
                <a:cs typeface="Times New Roman" pitchFamily="18" charset="0"/>
              </a:rPr>
              <a:t> </a:t>
            </a:r>
            <a:r>
              <a:rPr lang="en-US" sz="2600" dirty="0" err="1">
                <a:cs typeface="Times New Roman" pitchFamily="18" charset="0"/>
              </a:rPr>
              <a:t>miktarı</a:t>
            </a:r>
            <a:r>
              <a:rPr lang="en-US" sz="2600" dirty="0">
                <a:cs typeface="Times New Roman" pitchFamily="18" charset="0"/>
              </a:rPr>
              <a:t>.</a:t>
            </a:r>
          </a:p>
          <a:p>
            <a:pPr marL="0" indent="0">
              <a:spcBef>
                <a:spcPts val="2500"/>
              </a:spcBef>
              <a:buNone/>
            </a:pPr>
            <a:r>
              <a:rPr lang="en-US" sz="2600" b="1" dirty="0" err="1">
                <a:cs typeface="Times New Roman" pitchFamily="18" charset="0"/>
              </a:rPr>
              <a:t>Kredi</a:t>
            </a:r>
            <a:r>
              <a:rPr lang="en-US" sz="2600" b="1" dirty="0">
                <a:cs typeface="Times New Roman" pitchFamily="18" charset="0"/>
              </a:rPr>
              <a:t> </a:t>
            </a:r>
            <a:r>
              <a:rPr lang="en-US" sz="2600" b="1" dirty="0" err="1">
                <a:cs typeface="Times New Roman" pitchFamily="18" charset="0"/>
              </a:rPr>
              <a:t>arz</a:t>
            </a:r>
            <a:r>
              <a:rPr lang="en-US" sz="2600" b="1" dirty="0">
                <a:cs typeface="Times New Roman" pitchFamily="18" charset="0"/>
              </a:rPr>
              <a:t> </a:t>
            </a:r>
            <a:r>
              <a:rPr lang="en-US" sz="2600" b="1" dirty="0" err="1">
                <a:cs typeface="Times New Roman" pitchFamily="18" charset="0"/>
              </a:rPr>
              <a:t>eğrisi</a:t>
            </a:r>
            <a:endParaRPr lang="en-US" sz="2600" b="1" dirty="0">
              <a:cs typeface="Times New Roman" pitchFamily="18" charset="0"/>
            </a:endParaRPr>
          </a:p>
          <a:p>
            <a:pPr marL="457200" lvl="1" indent="0">
              <a:spcBef>
                <a:spcPts val="0"/>
              </a:spcBef>
              <a:buNone/>
            </a:pPr>
            <a:r>
              <a:rPr lang="en-US" sz="2600" dirty="0" err="1">
                <a:cs typeface="Times New Roman" pitchFamily="18" charset="0"/>
              </a:rPr>
              <a:t>Farklı</a:t>
            </a:r>
            <a:r>
              <a:rPr lang="en-US" sz="2600" dirty="0">
                <a:cs typeface="Times New Roman" pitchFamily="18" charset="0"/>
              </a:rPr>
              <a:t> reel </a:t>
            </a:r>
            <a:r>
              <a:rPr lang="en-US" sz="2600" dirty="0" err="1">
                <a:cs typeface="Times New Roman" pitchFamily="18" charset="0"/>
              </a:rPr>
              <a:t>faiz</a:t>
            </a:r>
            <a:r>
              <a:rPr lang="en-US" sz="2600" dirty="0">
                <a:cs typeface="Times New Roman" pitchFamily="18" charset="0"/>
              </a:rPr>
              <a:t> </a:t>
            </a:r>
            <a:r>
              <a:rPr lang="en-US" sz="2600" dirty="0" err="1">
                <a:cs typeface="Times New Roman" pitchFamily="18" charset="0"/>
              </a:rPr>
              <a:t>hadlerine</a:t>
            </a:r>
            <a:r>
              <a:rPr lang="en-US" sz="2600" dirty="0">
                <a:cs typeface="Times New Roman" pitchFamily="18" charset="0"/>
              </a:rPr>
              <a:t> </a:t>
            </a:r>
            <a:r>
              <a:rPr lang="en-US" sz="2600" dirty="0" err="1">
                <a:cs typeface="Times New Roman" pitchFamily="18" charset="0"/>
              </a:rPr>
              <a:t>karşılık</a:t>
            </a:r>
            <a:r>
              <a:rPr lang="en-US" sz="2600" dirty="0">
                <a:cs typeface="Times New Roman" pitchFamily="18" charset="0"/>
              </a:rPr>
              <a:t> </a:t>
            </a:r>
            <a:r>
              <a:rPr lang="en-US" sz="2600" dirty="0" err="1">
                <a:cs typeface="Times New Roman" pitchFamily="18" charset="0"/>
              </a:rPr>
              <a:t>gelen</a:t>
            </a:r>
            <a:r>
              <a:rPr lang="en-US" sz="2600" dirty="0">
                <a:cs typeface="Times New Roman" pitchFamily="18" charset="0"/>
              </a:rPr>
              <a:t> </a:t>
            </a:r>
            <a:r>
              <a:rPr lang="en-US" sz="2600" dirty="0" err="1">
                <a:cs typeface="Times New Roman" pitchFamily="18" charset="0"/>
              </a:rPr>
              <a:t>borçlanabilir</a:t>
            </a:r>
            <a:r>
              <a:rPr lang="en-US" sz="2600" dirty="0">
                <a:cs typeface="Times New Roman" pitchFamily="18" charset="0"/>
              </a:rPr>
              <a:t> </a:t>
            </a:r>
            <a:r>
              <a:rPr lang="en-US" sz="2600" dirty="0" err="1">
                <a:cs typeface="Times New Roman" pitchFamily="18" charset="0"/>
              </a:rPr>
              <a:t>fonların</a:t>
            </a:r>
            <a:r>
              <a:rPr lang="en-US" sz="2600" dirty="0">
                <a:cs typeface="Times New Roman" pitchFamily="18" charset="0"/>
              </a:rPr>
              <a:t> </a:t>
            </a:r>
            <a:r>
              <a:rPr lang="en-US" sz="2600" dirty="0" err="1">
                <a:cs typeface="Times New Roman" pitchFamily="18" charset="0"/>
              </a:rPr>
              <a:t>miktarını</a:t>
            </a:r>
            <a:r>
              <a:rPr lang="en-US" sz="2600" dirty="0">
                <a:cs typeface="Times New Roman" pitchFamily="18" charset="0"/>
              </a:rPr>
              <a:t> </a:t>
            </a:r>
            <a:r>
              <a:rPr lang="en-US" sz="2600" dirty="0" err="1">
                <a:cs typeface="Times New Roman" pitchFamily="18" charset="0"/>
              </a:rPr>
              <a:t>gösteren</a:t>
            </a:r>
            <a:r>
              <a:rPr lang="en-US" sz="2600" dirty="0">
                <a:cs typeface="Times New Roman" pitchFamily="18" charset="0"/>
              </a:rPr>
              <a:t> </a:t>
            </a:r>
            <a:r>
              <a:rPr lang="en-US" sz="2600" dirty="0" err="1">
                <a:cs typeface="Times New Roman" pitchFamily="18" charset="0"/>
              </a:rPr>
              <a:t>eğri</a:t>
            </a:r>
            <a:r>
              <a:rPr lang="en-US" sz="2600" dirty="0">
                <a:cs typeface="Times New Roman" pitchFamily="18" charset="0"/>
              </a:rPr>
              <a:t> (</a:t>
            </a:r>
            <a:r>
              <a:rPr lang="en-US" sz="2600" dirty="0" err="1">
                <a:cs typeface="Times New Roman" pitchFamily="18" charset="0"/>
              </a:rPr>
              <a:t>doğru</a:t>
            </a:r>
            <a:r>
              <a:rPr lang="en-US" sz="2600" dirty="0">
                <a:cs typeface="Times New Roman" pitchFamily="18" charset="0"/>
              </a:rPr>
              <a:t>).</a:t>
            </a:r>
          </a:p>
        </p:txBody>
      </p:sp>
    </p:spTree>
    <p:extLst>
      <p:ext uri="{BB962C8B-B14F-4D97-AF65-F5344CB8AC3E}">
        <p14:creationId xmlns:p14="http://schemas.microsoft.com/office/powerpoint/2010/main" val="1157723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title"/>
          </p:nvPr>
        </p:nvSpPr>
        <p:spPr>
          <a:xfrm>
            <a:off x="457200" y="520172"/>
            <a:ext cx="8229600" cy="622828"/>
          </a:xfrm>
        </p:spPr>
        <p:txBody>
          <a:bodyPr/>
          <a:lstStyle/>
          <a:p>
            <a:r>
              <a:rPr lang="en-US" sz="3600" dirty="0" err="1">
                <a:solidFill>
                  <a:schemeClr val="bg2"/>
                </a:solidFill>
              </a:rPr>
              <a:t>Kredi</a:t>
            </a:r>
            <a:r>
              <a:rPr lang="en-US" sz="3600" dirty="0">
                <a:solidFill>
                  <a:schemeClr val="bg2"/>
                </a:solidFill>
              </a:rPr>
              <a:t> </a:t>
            </a:r>
            <a:r>
              <a:rPr lang="en-US" sz="3600" dirty="0" err="1">
                <a:solidFill>
                  <a:schemeClr val="bg2"/>
                </a:solidFill>
              </a:rPr>
              <a:t>Piyasası</a:t>
            </a:r>
            <a:r>
              <a:rPr lang="en-US" sz="3600" dirty="0">
                <a:solidFill>
                  <a:schemeClr val="bg2"/>
                </a:solidFill>
              </a:rPr>
              <a:t> </a:t>
            </a:r>
            <a:r>
              <a:rPr lang="en-US" sz="3600" dirty="0" err="1">
                <a:solidFill>
                  <a:schemeClr val="bg2"/>
                </a:solidFill>
              </a:rPr>
              <a:t>Nedir</a:t>
            </a:r>
            <a:r>
              <a:rPr lang="en-US" sz="3600" dirty="0">
                <a:solidFill>
                  <a:schemeClr val="bg2"/>
                </a:solidFill>
              </a:rPr>
              <a:t>?</a:t>
            </a:r>
            <a:endParaRPr lang="en-US" sz="2000" dirty="0">
              <a:solidFill>
                <a:schemeClr val="bg2"/>
              </a:solidFill>
            </a:endParaRPr>
          </a:p>
        </p:txBody>
      </p:sp>
      <p:pic>
        <p:nvPicPr>
          <p:cNvPr id="5122" name="Picture 2" descr="A line graph depicts the credit supply curve.&#10;The vertical axis of each graph is labeled &quot;Real interest rate (percent)&quot; and ranges from 1 to 10 in increments of 1. The horizontal axis is labeled &quot;Quantity of credit supplied&quot; and ranges from 0 to 180 in increments of 20. The credit supply curve is a line sloping upward from lower left corner (0 comma 1) to upper right corner (180 comma 10). The segment between 85 and 130 on the horizontal axis is marked with an arrow pointing toward right. The segment between 5 and 7 on the vertical axis is marked with an arrow pointing upward. An upward sloping arrow along the credit demand curve shows the increase in supply with increase in the interest rate.&#10;The values used in the description are approxima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4720" y="2755692"/>
            <a:ext cx="4734560" cy="3492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4509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20172"/>
            <a:ext cx="8229600" cy="546628"/>
          </a:xfrm>
        </p:spPr>
        <p:txBody>
          <a:bodyPr/>
          <a:lstStyle/>
          <a:p>
            <a:r>
              <a:rPr lang="en-US" sz="3600" dirty="0" err="1">
                <a:solidFill>
                  <a:schemeClr val="bg2"/>
                </a:solidFill>
              </a:rPr>
              <a:t>Kredi</a:t>
            </a:r>
            <a:r>
              <a:rPr lang="en-US" sz="3600" dirty="0">
                <a:solidFill>
                  <a:schemeClr val="bg2"/>
                </a:solidFill>
              </a:rPr>
              <a:t> </a:t>
            </a:r>
            <a:r>
              <a:rPr lang="en-US" sz="3600" dirty="0" err="1">
                <a:solidFill>
                  <a:schemeClr val="bg2"/>
                </a:solidFill>
              </a:rPr>
              <a:t>Piyasası</a:t>
            </a:r>
            <a:r>
              <a:rPr lang="en-US" sz="3600" dirty="0">
                <a:solidFill>
                  <a:schemeClr val="bg2"/>
                </a:solidFill>
              </a:rPr>
              <a:t> </a:t>
            </a:r>
            <a:r>
              <a:rPr lang="en-US" sz="3600" dirty="0" err="1">
                <a:solidFill>
                  <a:schemeClr val="bg2"/>
                </a:solidFill>
              </a:rPr>
              <a:t>Nedir</a:t>
            </a:r>
            <a:r>
              <a:rPr lang="en-US" sz="3600" dirty="0">
                <a:solidFill>
                  <a:schemeClr val="bg2"/>
                </a:solidFill>
              </a:rPr>
              <a:t>?</a:t>
            </a:r>
            <a:endParaRPr lang="en-IN" sz="2000" dirty="0">
              <a:solidFill>
                <a:schemeClr val="bg2"/>
              </a:solidFill>
            </a:endParaRPr>
          </a:p>
        </p:txBody>
      </p:sp>
      <p:sp>
        <p:nvSpPr>
          <p:cNvPr id="2" name="Text Box 1"/>
          <p:cNvSpPr>
            <a:spLocks noGrp="1"/>
          </p:cNvSpPr>
          <p:nvPr>
            <p:ph idx="1"/>
          </p:nvPr>
        </p:nvSpPr>
        <p:spPr>
          <a:xfrm>
            <a:off x="457200" y="1905000"/>
            <a:ext cx="8229600" cy="3200400"/>
          </a:xfrm>
        </p:spPr>
        <p:txBody>
          <a:bodyPr/>
          <a:lstStyle/>
          <a:p>
            <a:pPr marL="0" indent="0">
              <a:lnSpc>
                <a:spcPct val="150000"/>
              </a:lnSpc>
              <a:buNone/>
            </a:pPr>
            <a:r>
              <a:rPr lang="en-US" sz="2800" dirty="0" err="1">
                <a:cs typeface="Times New Roman" pitchFamily="18" charset="0"/>
              </a:rPr>
              <a:t>Kredi</a:t>
            </a:r>
            <a:r>
              <a:rPr lang="en-US" sz="2800" dirty="0">
                <a:cs typeface="Times New Roman" pitchFamily="18" charset="0"/>
              </a:rPr>
              <a:t> </a:t>
            </a:r>
            <a:r>
              <a:rPr lang="en-US" sz="2800" dirty="0" err="1">
                <a:cs typeface="Times New Roman" pitchFamily="18" charset="0"/>
              </a:rPr>
              <a:t>arzının</a:t>
            </a:r>
            <a:r>
              <a:rPr lang="en-US" sz="2800" dirty="0">
                <a:cs typeface="Times New Roman" pitchFamily="18" charset="0"/>
              </a:rPr>
              <a:t> </a:t>
            </a:r>
            <a:r>
              <a:rPr lang="en-US" sz="2800" dirty="0" err="1">
                <a:cs typeface="Times New Roman" pitchFamily="18" charset="0"/>
              </a:rPr>
              <a:t>konumunu</a:t>
            </a:r>
            <a:r>
              <a:rPr lang="en-US" sz="2800" dirty="0">
                <a:cs typeface="Times New Roman" pitchFamily="18" charset="0"/>
              </a:rPr>
              <a:t> </a:t>
            </a:r>
            <a:r>
              <a:rPr lang="en-US" sz="2800" dirty="0" err="1">
                <a:cs typeface="Times New Roman" pitchFamily="18" charset="0"/>
              </a:rPr>
              <a:t>etkileyen</a:t>
            </a:r>
            <a:r>
              <a:rPr lang="en-US" sz="2800" dirty="0">
                <a:cs typeface="Times New Roman" pitchFamily="18" charset="0"/>
              </a:rPr>
              <a:t> </a:t>
            </a:r>
            <a:r>
              <a:rPr lang="en-US" sz="2800" dirty="0" err="1">
                <a:cs typeface="Times New Roman" pitchFamily="18" charset="0"/>
              </a:rPr>
              <a:t>faktörler</a:t>
            </a:r>
            <a:r>
              <a:rPr lang="en-US" sz="2800" dirty="0">
                <a:cs typeface="Times New Roman" pitchFamily="18" charset="0"/>
              </a:rPr>
              <a:t>:</a:t>
            </a:r>
            <a:r>
              <a:rPr lang="en-US" sz="2800" b="1" dirty="0">
                <a:cs typeface="Times New Roman" pitchFamily="18" charset="0"/>
              </a:rPr>
              <a:t> </a:t>
            </a:r>
          </a:p>
          <a:p>
            <a:pPr marL="971550" lvl="1" indent="-514350">
              <a:lnSpc>
                <a:spcPct val="150000"/>
              </a:lnSpc>
              <a:spcBef>
                <a:spcPts val="2500"/>
              </a:spcBef>
              <a:buFont typeface="+mj-lt"/>
              <a:buAutoNum type="arabicPeriod"/>
            </a:pPr>
            <a:r>
              <a:rPr lang="en-US" sz="2800" dirty="0" err="1">
                <a:cs typeface="Times New Roman" pitchFamily="18" charset="0"/>
              </a:rPr>
              <a:t>Hanehalklarının</a:t>
            </a:r>
            <a:r>
              <a:rPr lang="en-US" sz="2800" dirty="0">
                <a:cs typeface="Times New Roman" pitchFamily="18" charset="0"/>
              </a:rPr>
              <a:t> </a:t>
            </a:r>
            <a:r>
              <a:rPr lang="en-US" sz="2800" dirty="0" err="1">
                <a:cs typeface="Times New Roman" pitchFamily="18" charset="0"/>
              </a:rPr>
              <a:t>tasarruf</a:t>
            </a:r>
            <a:r>
              <a:rPr lang="en-US" sz="2800" dirty="0">
                <a:cs typeface="Times New Roman" pitchFamily="18" charset="0"/>
              </a:rPr>
              <a:t> </a:t>
            </a:r>
            <a:r>
              <a:rPr lang="en-US" sz="2800" dirty="0" err="1">
                <a:cs typeface="Times New Roman" pitchFamily="18" charset="0"/>
              </a:rPr>
              <a:t>eğilimi</a:t>
            </a:r>
            <a:endParaRPr lang="en-US" sz="2800" dirty="0">
              <a:cs typeface="Times New Roman" pitchFamily="18" charset="0"/>
            </a:endParaRPr>
          </a:p>
          <a:p>
            <a:pPr marL="971550" lvl="1" indent="-514350" defTabSz="858838">
              <a:lnSpc>
                <a:spcPct val="150000"/>
              </a:lnSpc>
              <a:buFont typeface="+mj-lt"/>
              <a:buAutoNum type="arabicPeriod"/>
            </a:pPr>
            <a:r>
              <a:rPr lang="en-US" sz="2800" dirty="0" err="1">
                <a:cs typeface="Times New Roman" pitchFamily="18" charset="0"/>
              </a:rPr>
              <a:t>Firmaların</a:t>
            </a:r>
            <a:r>
              <a:rPr lang="en-US" sz="2800" dirty="0">
                <a:cs typeface="Times New Roman" pitchFamily="18" charset="0"/>
              </a:rPr>
              <a:t> </a:t>
            </a:r>
            <a:r>
              <a:rPr lang="en-US" sz="2800" dirty="0" err="1">
                <a:cs typeface="Times New Roman" pitchFamily="18" charset="0"/>
              </a:rPr>
              <a:t>tasarruf</a:t>
            </a:r>
            <a:r>
              <a:rPr lang="en-US" sz="2800" dirty="0">
                <a:cs typeface="Times New Roman" pitchFamily="18" charset="0"/>
              </a:rPr>
              <a:t> </a:t>
            </a:r>
            <a:r>
              <a:rPr lang="en-US" sz="2800" dirty="0" err="1">
                <a:cs typeface="Times New Roman" pitchFamily="18" charset="0"/>
              </a:rPr>
              <a:t>eğilimi</a:t>
            </a:r>
            <a:endParaRPr lang="en-US" sz="2800" dirty="0">
              <a:cs typeface="Times New Roman" pitchFamily="18" charset="0"/>
            </a:endParaRPr>
          </a:p>
        </p:txBody>
      </p:sp>
    </p:spTree>
    <p:extLst>
      <p:ext uri="{BB962C8B-B14F-4D97-AF65-F5344CB8AC3E}">
        <p14:creationId xmlns:p14="http://schemas.microsoft.com/office/powerpoint/2010/main" val="2482161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74952" y="533400"/>
            <a:ext cx="8229600" cy="609600"/>
          </a:xfrm>
        </p:spPr>
        <p:txBody>
          <a:bodyPr/>
          <a:lstStyle/>
          <a:p>
            <a:r>
              <a:rPr lang="en-US" sz="3600" dirty="0" err="1">
                <a:solidFill>
                  <a:schemeClr val="bg2"/>
                </a:solidFill>
              </a:rPr>
              <a:t>Kredi</a:t>
            </a:r>
            <a:r>
              <a:rPr lang="en-US" sz="3600" dirty="0">
                <a:solidFill>
                  <a:schemeClr val="bg2"/>
                </a:solidFill>
              </a:rPr>
              <a:t> </a:t>
            </a:r>
            <a:r>
              <a:rPr lang="en-US" sz="3600" dirty="0" err="1">
                <a:solidFill>
                  <a:schemeClr val="bg2"/>
                </a:solidFill>
              </a:rPr>
              <a:t>Piyasası</a:t>
            </a:r>
            <a:r>
              <a:rPr lang="en-US" sz="3600" dirty="0">
                <a:solidFill>
                  <a:schemeClr val="bg2"/>
                </a:solidFill>
              </a:rPr>
              <a:t> </a:t>
            </a:r>
            <a:r>
              <a:rPr lang="en-US" sz="3600" dirty="0" err="1">
                <a:solidFill>
                  <a:schemeClr val="bg2"/>
                </a:solidFill>
              </a:rPr>
              <a:t>Nedir</a:t>
            </a:r>
            <a:r>
              <a:rPr lang="en-US" sz="3600" dirty="0">
                <a:solidFill>
                  <a:schemeClr val="bg2"/>
                </a:solidFill>
              </a:rPr>
              <a:t>?</a:t>
            </a:r>
            <a:endParaRPr lang="en-US" sz="2000" dirty="0">
              <a:solidFill>
                <a:schemeClr val="bg2"/>
              </a:solidFill>
            </a:endParaRPr>
          </a:p>
        </p:txBody>
      </p:sp>
      <p:pic>
        <p:nvPicPr>
          <p:cNvPr id="6146" name="Picture 2" descr="A set of two line graphs depict the shifts in the credit supply curve.&#10;The vertical axis of each graph is labeled &quot;Real interest rate (percent)&quot; and ranges from 1 to 10 in increments of 1. The horizontal axis is labeled &quot;Quantity of credit supplied&quot; and ranges from 0 to 180 in increments of 20. The credit supply curve is a line sloping upward from lower left corner (0 comma 1) to upper right corner (180 comma 10). In the first graph an upward sloping line from (0 comma 3.5) to (130 comma 10), left to the credit supply curve shows a shift left of the credit supply curve. In the second graph an upward sloping line from (50 comma 1) to (170 comma 7), right to the credit supply curve shows a shift right of the credit supply curve. &#10;The values used in the description are approxima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236" y="2362200"/>
            <a:ext cx="7823031" cy="3278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2290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0172"/>
            <a:ext cx="8229600" cy="622828"/>
          </a:xfrm>
        </p:spPr>
        <p:txBody>
          <a:bodyPr/>
          <a:lstStyle/>
          <a:p>
            <a:r>
              <a:rPr lang="en-US" sz="3600" dirty="0" err="1">
                <a:solidFill>
                  <a:schemeClr val="bg2"/>
                </a:solidFill>
              </a:rPr>
              <a:t>Kredi</a:t>
            </a:r>
            <a:r>
              <a:rPr lang="en-US" sz="3600" dirty="0">
                <a:solidFill>
                  <a:schemeClr val="bg2"/>
                </a:solidFill>
              </a:rPr>
              <a:t> </a:t>
            </a:r>
            <a:r>
              <a:rPr lang="en-US" sz="3600" dirty="0" err="1">
                <a:solidFill>
                  <a:schemeClr val="bg2"/>
                </a:solidFill>
              </a:rPr>
              <a:t>Piyasası</a:t>
            </a:r>
            <a:r>
              <a:rPr lang="en-US" sz="3600" dirty="0">
                <a:solidFill>
                  <a:schemeClr val="bg2"/>
                </a:solidFill>
              </a:rPr>
              <a:t> </a:t>
            </a:r>
            <a:r>
              <a:rPr lang="en-US" sz="3600" dirty="0" err="1">
                <a:solidFill>
                  <a:schemeClr val="bg2"/>
                </a:solidFill>
              </a:rPr>
              <a:t>Nedir</a:t>
            </a:r>
            <a:r>
              <a:rPr lang="en-US" sz="3600" dirty="0">
                <a:solidFill>
                  <a:schemeClr val="bg2"/>
                </a:solidFill>
              </a:rPr>
              <a:t>?</a:t>
            </a:r>
            <a:endParaRPr lang="en-IN" sz="2000" dirty="0">
              <a:solidFill>
                <a:schemeClr val="bg2"/>
              </a:solidFill>
            </a:endParaRPr>
          </a:p>
        </p:txBody>
      </p:sp>
      <p:sp>
        <p:nvSpPr>
          <p:cNvPr id="3" name="Text Box 1"/>
          <p:cNvSpPr>
            <a:spLocks noGrp="1"/>
          </p:cNvSpPr>
          <p:nvPr>
            <p:ph idx="1"/>
          </p:nvPr>
        </p:nvSpPr>
        <p:spPr>
          <a:xfrm>
            <a:off x="457200" y="1981200"/>
            <a:ext cx="8229600" cy="4267200"/>
          </a:xfrm>
        </p:spPr>
        <p:txBody>
          <a:bodyPr/>
          <a:lstStyle/>
          <a:p>
            <a:pPr marL="0" indent="0">
              <a:lnSpc>
                <a:spcPct val="150000"/>
              </a:lnSpc>
              <a:buNone/>
            </a:pPr>
            <a:r>
              <a:rPr lang="en-US" sz="2800" b="1" dirty="0" err="1">
                <a:cs typeface="Times New Roman" pitchFamily="18" charset="0"/>
              </a:rPr>
              <a:t>Soru</a:t>
            </a:r>
            <a:r>
              <a:rPr lang="en-US" sz="2800" b="1" dirty="0">
                <a:cs typeface="Times New Roman" pitchFamily="18" charset="0"/>
              </a:rPr>
              <a:t>:</a:t>
            </a:r>
            <a:r>
              <a:rPr lang="en-US" sz="2800" dirty="0">
                <a:cs typeface="Times New Roman" pitchFamily="18" charset="0"/>
              </a:rPr>
              <a:t> </a:t>
            </a:r>
            <a:r>
              <a:rPr lang="en-US" sz="2800" dirty="0" err="1">
                <a:cs typeface="Times New Roman" pitchFamily="18" charset="0"/>
              </a:rPr>
              <a:t>Kredi</a:t>
            </a:r>
            <a:r>
              <a:rPr lang="en-US" sz="2800" dirty="0">
                <a:cs typeface="Times New Roman" pitchFamily="18" charset="0"/>
              </a:rPr>
              <a:t> </a:t>
            </a:r>
            <a:r>
              <a:rPr lang="en-US" sz="2800" dirty="0" err="1">
                <a:cs typeface="Times New Roman" pitchFamily="18" charset="0"/>
              </a:rPr>
              <a:t>arzının</a:t>
            </a:r>
            <a:r>
              <a:rPr lang="en-US" sz="2800" dirty="0">
                <a:cs typeface="Times New Roman" pitchFamily="18" charset="0"/>
              </a:rPr>
              <a:t> </a:t>
            </a:r>
            <a:r>
              <a:rPr lang="en-US" sz="2800" dirty="0" err="1">
                <a:cs typeface="Times New Roman" pitchFamily="18" charset="0"/>
              </a:rPr>
              <a:t>konumu</a:t>
            </a:r>
            <a:r>
              <a:rPr lang="en-US" sz="2800" dirty="0">
                <a:cs typeface="Times New Roman" pitchFamily="18" charset="0"/>
              </a:rPr>
              <a:t> </a:t>
            </a:r>
            <a:r>
              <a:rPr lang="en-US" sz="2800" dirty="0" err="1">
                <a:cs typeface="Times New Roman" pitchFamily="18" charset="0"/>
              </a:rPr>
              <a:t>hangi</a:t>
            </a:r>
            <a:r>
              <a:rPr lang="en-US" sz="2800" dirty="0">
                <a:cs typeface="Times New Roman" pitchFamily="18" charset="0"/>
              </a:rPr>
              <a:t> </a:t>
            </a:r>
            <a:r>
              <a:rPr lang="en-US" sz="2800" dirty="0" err="1">
                <a:cs typeface="Times New Roman" pitchFamily="18" charset="0"/>
              </a:rPr>
              <a:t>yöne</a:t>
            </a:r>
            <a:r>
              <a:rPr lang="en-US" sz="2800" dirty="0">
                <a:cs typeface="Times New Roman" pitchFamily="18" charset="0"/>
              </a:rPr>
              <a:t> </a:t>
            </a:r>
            <a:r>
              <a:rPr lang="en-US" sz="2800" dirty="0" err="1">
                <a:cs typeface="Times New Roman" pitchFamily="18" charset="0"/>
              </a:rPr>
              <a:t>değişir</a:t>
            </a:r>
            <a:r>
              <a:rPr lang="en-US" sz="2800" dirty="0">
                <a:cs typeface="Times New Roman" pitchFamily="18" charset="0"/>
              </a:rPr>
              <a:t>?</a:t>
            </a:r>
          </a:p>
          <a:p>
            <a:pPr marL="971550" lvl="1" indent="-514350">
              <a:lnSpc>
                <a:spcPct val="150000"/>
              </a:lnSpc>
              <a:spcBef>
                <a:spcPts val="2500"/>
              </a:spcBef>
              <a:buFont typeface="+mj-lt"/>
              <a:buAutoNum type="arabicPeriod"/>
            </a:pPr>
            <a:r>
              <a:rPr lang="en-US" sz="2800" dirty="0" err="1">
                <a:cs typeface="Times New Roman" pitchFamily="18" charset="0"/>
              </a:rPr>
              <a:t>Hanehalklarının</a:t>
            </a:r>
            <a:r>
              <a:rPr lang="en-US" sz="2800" dirty="0">
                <a:cs typeface="Times New Roman" pitchFamily="18" charset="0"/>
              </a:rPr>
              <a:t> </a:t>
            </a:r>
            <a:r>
              <a:rPr lang="en-US" sz="2800" dirty="0" err="1">
                <a:cs typeface="Times New Roman" pitchFamily="18" charset="0"/>
              </a:rPr>
              <a:t>iş</a:t>
            </a:r>
            <a:r>
              <a:rPr lang="en-US" sz="2800" dirty="0">
                <a:cs typeface="Times New Roman" pitchFamily="18" charset="0"/>
              </a:rPr>
              <a:t> </a:t>
            </a:r>
            <a:r>
              <a:rPr lang="en-US" sz="2800" dirty="0" err="1">
                <a:cs typeface="Times New Roman" pitchFamily="18" charset="0"/>
              </a:rPr>
              <a:t>kaybetme</a:t>
            </a:r>
            <a:r>
              <a:rPr lang="en-US" sz="2800" dirty="0">
                <a:cs typeface="Times New Roman" pitchFamily="18" charset="0"/>
              </a:rPr>
              <a:t> </a:t>
            </a:r>
            <a:r>
              <a:rPr lang="en-US" sz="2800" dirty="0" err="1">
                <a:cs typeface="Times New Roman" pitchFamily="18" charset="0"/>
              </a:rPr>
              <a:t>endişesi</a:t>
            </a:r>
            <a:r>
              <a:rPr lang="en-US" sz="2800" dirty="0">
                <a:cs typeface="Times New Roman" pitchFamily="18" charset="0"/>
              </a:rPr>
              <a:t> </a:t>
            </a:r>
            <a:r>
              <a:rPr lang="en-US" sz="2800" dirty="0" err="1">
                <a:cs typeface="Times New Roman" pitchFamily="18" charset="0"/>
              </a:rPr>
              <a:t>artarsa</a:t>
            </a:r>
            <a:r>
              <a:rPr lang="en-US" sz="2800" dirty="0">
                <a:cs typeface="Times New Roman" pitchFamily="18" charset="0"/>
              </a:rPr>
              <a:t> (saga).</a:t>
            </a:r>
          </a:p>
          <a:p>
            <a:pPr marL="971550" lvl="1" indent="-514350">
              <a:lnSpc>
                <a:spcPct val="150000"/>
              </a:lnSpc>
              <a:buFont typeface="+mj-lt"/>
              <a:buAutoNum type="arabicPeriod"/>
            </a:pPr>
            <a:r>
              <a:rPr lang="en-US" sz="2800" dirty="0" err="1">
                <a:cs typeface="Times New Roman" pitchFamily="18" charset="0"/>
              </a:rPr>
              <a:t>İyi</a:t>
            </a:r>
            <a:r>
              <a:rPr lang="en-US" sz="2800" dirty="0">
                <a:cs typeface="Times New Roman" pitchFamily="18" charset="0"/>
              </a:rPr>
              <a:t> </a:t>
            </a:r>
            <a:r>
              <a:rPr lang="en-US" sz="2800" dirty="0" err="1">
                <a:cs typeface="Times New Roman" pitchFamily="18" charset="0"/>
              </a:rPr>
              <a:t>iktisadi</a:t>
            </a:r>
            <a:r>
              <a:rPr lang="en-US" sz="2800" dirty="0">
                <a:cs typeface="Times New Roman" pitchFamily="18" charset="0"/>
              </a:rPr>
              <a:t> </a:t>
            </a:r>
            <a:r>
              <a:rPr lang="en-US" sz="2800" dirty="0" err="1">
                <a:cs typeface="Times New Roman" pitchFamily="18" charset="0"/>
              </a:rPr>
              <a:t>koşullar</a:t>
            </a:r>
            <a:r>
              <a:rPr lang="en-US" sz="2800" dirty="0">
                <a:cs typeface="Times New Roman" pitchFamily="18" charset="0"/>
              </a:rPr>
              <a:t> </a:t>
            </a:r>
            <a:r>
              <a:rPr lang="en-US" sz="2800" dirty="0" err="1">
                <a:cs typeface="Times New Roman" pitchFamily="18" charset="0"/>
              </a:rPr>
              <a:t>nedeniyle</a:t>
            </a:r>
            <a:r>
              <a:rPr lang="en-US" sz="2800" dirty="0">
                <a:cs typeface="Times New Roman" pitchFamily="18" charset="0"/>
              </a:rPr>
              <a:t> </a:t>
            </a:r>
            <a:r>
              <a:rPr lang="en-US" sz="2800" dirty="0" err="1">
                <a:cs typeface="Times New Roman" pitchFamily="18" charset="0"/>
              </a:rPr>
              <a:t>firmaların</a:t>
            </a:r>
            <a:r>
              <a:rPr lang="en-US" sz="2800" dirty="0">
                <a:cs typeface="Times New Roman" pitchFamily="18" charset="0"/>
              </a:rPr>
              <a:t> </a:t>
            </a:r>
            <a:r>
              <a:rPr lang="en-US" sz="2800" dirty="0" err="1">
                <a:cs typeface="Times New Roman" pitchFamily="18" charset="0"/>
              </a:rPr>
              <a:t>daha</a:t>
            </a:r>
            <a:r>
              <a:rPr lang="en-US" sz="2800" dirty="0">
                <a:cs typeface="Times New Roman" pitchFamily="18" charset="0"/>
              </a:rPr>
              <a:t> </a:t>
            </a:r>
            <a:r>
              <a:rPr lang="en-US" sz="2800" dirty="0" err="1">
                <a:cs typeface="Times New Roman" pitchFamily="18" charset="0"/>
              </a:rPr>
              <a:t>yüksek</a:t>
            </a:r>
            <a:r>
              <a:rPr lang="en-US" sz="2800" dirty="0">
                <a:cs typeface="Times New Roman" pitchFamily="18" charset="0"/>
              </a:rPr>
              <a:t> </a:t>
            </a:r>
            <a:r>
              <a:rPr lang="en-US" sz="2800" dirty="0" err="1">
                <a:cs typeface="Times New Roman" pitchFamily="18" charset="0"/>
              </a:rPr>
              <a:t>temettü</a:t>
            </a:r>
            <a:r>
              <a:rPr lang="en-US" sz="2800" dirty="0">
                <a:cs typeface="Times New Roman" pitchFamily="18" charset="0"/>
              </a:rPr>
              <a:t> </a:t>
            </a:r>
            <a:r>
              <a:rPr lang="en-US" sz="2800" dirty="0" err="1">
                <a:cs typeface="Times New Roman" pitchFamily="18" charset="0"/>
              </a:rPr>
              <a:t>ve</a:t>
            </a:r>
            <a:r>
              <a:rPr lang="en-US" sz="2800" dirty="0">
                <a:cs typeface="Times New Roman" pitchFamily="18" charset="0"/>
              </a:rPr>
              <a:t> </a:t>
            </a:r>
            <a:r>
              <a:rPr lang="en-US" sz="2800" dirty="0" err="1">
                <a:cs typeface="Times New Roman" pitchFamily="18" charset="0"/>
              </a:rPr>
              <a:t>kar</a:t>
            </a:r>
            <a:r>
              <a:rPr lang="en-US" sz="2800" dirty="0">
                <a:cs typeface="Times New Roman" pitchFamily="18" charset="0"/>
              </a:rPr>
              <a:t> </a:t>
            </a:r>
            <a:r>
              <a:rPr lang="en-US" sz="2800" dirty="0" err="1">
                <a:cs typeface="Times New Roman" pitchFamily="18" charset="0"/>
              </a:rPr>
              <a:t>dağıtması</a:t>
            </a:r>
            <a:r>
              <a:rPr lang="en-US" sz="2800" dirty="0">
                <a:cs typeface="Times New Roman" pitchFamily="18" charset="0"/>
              </a:rPr>
              <a:t> (sola).</a:t>
            </a:r>
          </a:p>
        </p:txBody>
      </p:sp>
    </p:spTree>
    <p:extLst>
      <p:ext uri="{BB962C8B-B14F-4D97-AF65-F5344CB8AC3E}">
        <p14:creationId xmlns:p14="http://schemas.microsoft.com/office/powerpoint/2010/main" val="178465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520172"/>
            <a:ext cx="8229600" cy="622828"/>
          </a:xfrm>
        </p:spPr>
        <p:txBody>
          <a:bodyPr/>
          <a:lstStyle/>
          <a:p>
            <a:r>
              <a:rPr lang="en-US" sz="3600" dirty="0" err="1">
                <a:solidFill>
                  <a:schemeClr val="bg2"/>
                </a:solidFill>
              </a:rPr>
              <a:t>Kredi</a:t>
            </a:r>
            <a:r>
              <a:rPr lang="en-US" sz="3600" dirty="0">
                <a:solidFill>
                  <a:schemeClr val="bg2"/>
                </a:solidFill>
              </a:rPr>
              <a:t> </a:t>
            </a:r>
            <a:r>
              <a:rPr lang="en-US" sz="3600" dirty="0" err="1">
                <a:solidFill>
                  <a:schemeClr val="bg2"/>
                </a:solidFill>
              </a:rPr>
              <a:t>Piyasası</a:t>
            </a:r>
            <a:r>
              <a:rPr lang="en-US" sz="3600" dirty="0">
                <a:solidFill>
                  <a:schemeClr val="bg2"/>
                </a:solidFill>
              </a:rPr>
              <a:t> </a:t>
            </a:r>
            <a:r>
              <a:rPr lang="en-US" sz="3600" dirty="0" err="1">
                <a:solidFill>
                  <a:schemeClr val="bg2"/>
                </a:solidFill>
              </a:rPr>
              <a:t>Nedir</a:t>
            </a:r>
            <a:r>
              <a:rPr lang="en-US" sz="3600" dirty="0">
                <a:solidFill>
                  <a:schemeClr val="bg2"/>
                </a:solidFill>
              </a:rPr>
              <a:t>?</a:t>
            </a:r>
            <a:endParaRPr lang="en-US" sz="2000" dirty="0">
              <a:solidFill>
                <a:schemeClr val="bg2"/>
              </a:solidFill>
            </a:endParaRPr>
          </a:p>
        </p:txBody>
      </p:sp>
      <p:pic>
        <p:nvPicPr>
          <p:cNvPr id="7170" name="Picture 2" descr="A line graph depicts the credit market equilibrium.&#10;The vertical axis of each graph is labeled &quot;Real interest rate (percent)&quot; and ranges from 1 to 10 in increments of 1. The horizontal axis is labeled &quot;Quantity of credit supplied&quot; and ranges from 0 to 180 in increments of 20. The credit supply curve is a line sloping upward from lower left corner to upper right corner. The credit demand curve is a line sloping downward from upper left corner to lower right corner intersecting the credit supply curve at (100 comma 5). The point corresponding to the point of intersection is labeled &quot;Q asterisk&quot; on the horizontal axis and &quot;r asterisk&quot; on the vertical ax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199" y="1828800"/>
            <a:ext cx="5397199"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3460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title"/>
          </p:nvPr>
        </p:nvSpPr>
        <p:spPr>
          <a:xfrm>
            <a:off x="457200" y="520172"/>
            <a:ext cx="8229600" cy="622828"/>
          </a:xfrm>
        </p:spPr>
        <p:txBody>
          <a:bodyPr/>
          <a:lstStyle/>
          <a:p>
            <a:r>
              <a:rPr lang="en-US" sz="3600" dirty="0" err="1">
                <a:solidFill>
                  <a:schemeClr val="bg2"/>
                </a:solidFill>
              </a:rPr>
              <a:t>Kredi</a:t>
            </a:r>
            <a:r>
              <a:rPr lang="en-US" sz="3600" dirty="0">
                <a:solidFill>
                  <a:schemeClr val="bg2"/>
                </a:solidFill>
              </a:rPr>
              <a:t> </a:t>
            </a:r>
            <a:r>
              <a:rPr lang="en-US" sz="3600" dirty="0" err="1">
                <a:solidFill>
                  <a:schemeClr val="bg2"/>
                </a:solidFill>
              </a:rPr>
              <a:t>Piyasası</a:t>
            </a:r>
            <a:r>
              <a:rPr lang="en-US" sz="3600" dirty="0">
                <a:solidFill>
                  <a:schemeClr val="bg2"/>
                </a:solidFill>
              </a:rPr>
              <a:t> </a:t>
            </a:r>
            <a:r>
              <a:rPr lang="en-US" sz="3600" dirty="0" err="1">
                <a:solidFill>
                  <a:schemeClr val="bg2"/>
                </a:solidFill>
              </a:rPr>
              <a:t>Nedir</a:t>
            </a:r>
            <a:r>
              <a:rPr lang="en-US" sz="3600" dirty="0">
                <a:solidFill>
                  <a:schemeClr val="bg2"/>
                </a:solidFill>
              </a:rPr>
              <a:t>?</a:t>
            </a:r>
            <a:endParaRPr lang="en-US" sz="2000" dirty="0">
              <a:solidFill>
                <a:schemeClr val="bg2"/>
              </a:solidFill>
            </a:endParaRPr>
          </a:p>
        </p:txBody>
      </p:sp>
      <p:pic>
        <p:nvPicPr>
          <p:cNvPr id="8194" name="Picture 2" descr="A line graph depicts the effect of a shift in the credit demand curve on the real interest rate and credit.&#10;The vertical axis of each graph is labeled &quot;Real interest rate (percent)&quot; and ranges from 1 to 10 in increments of 1. The horizontal axis is labeled &quot;Quantity of credit supplied&quot; and ranges from 0 to 180 in increments of 20. The credit supply curve is a line sloping upward from lower left corner to upper right corner. The credit demand curve is a line sloping downward from upper left corner to lower right corner intersecting the credit supply curve at (100 comma 5). The point corresponding to the point of intersection is labeled &quot;Q asterisk&quot; on the horizontal axis and &quot;r asterisk&quot; on the vertical axis. A downward sloping line right to the credit demand curve intersecting the credit supply curve at (120 comma 6) shows a rightward shift in the credit demand curve. The point corresponding to the point of intersection is labeled &quot;Q double asterisk&quot; on the horizontal axis and &quot;r double asterisk&quot; on the vertical ax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2057400"/>
            <a:ext cx="5217401" cy="3639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6042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20172"/>
            <a:ext cx="8229600" cy="546628"/>
          </a:xfrm>
        </p:spPr>
        <p:txBody>
          <a:bodyPr/>
          <a:lstStyle/>
          <a:p>
            <a:r>
              <a:rPr lang="en-US" sz="3600" dirty="0" err="1">
                <a:solidFill>
                  <a:schemeClr val="bg2"/>
                </a:solidFill>
              </a:rPr>
              <a:t>Kredi</a:t>
            </a:r>
            <a:r>
              <a:rPr lang="en-US" sz="3600" dirty="0">
                <a:solidFill>
                  <a:schemeClr val="bg2"/>
                </a:solidFill>
              </a:rPr>
              <a:t> </a:t>
            </a:r>
            <a:r>
              <a:rPr lang="en-US" sz="3600" dirty="0" err="1">
                <a:solidFill>
                  <a:schemeClr val="bg2"/>
                </a:solidFill>
              </a:rPr>
              <a:t>Piyasası</a:t>
            </a:r>
            <a:r>
              <a:rPr lang="en-US" sz="3600" dirty="0">
                <a:solidFill>
                  <a:schemeClr val="bg2"/>
                </a:solidFill>
              </a:rPr>
              <a:t> </a:t>
            </a:r>
            <a:r>
              <a:rPr lang="en-US" sz="3600" dirty="0" err="1">
                <a:solidFill>
                  <a:schemeClr val="bg2"/>
                </a:solidFill>
              </a:rPr>
              <a:t>Nedir</a:t>
            </a:r>
            <a:r>
              <a:rPr lang="en-US" sz="3600" dirty="0">
                <a:solidFill>
                  <a:schemeClr val="bg2"/>
                </a:solidFill>
              </a:rPr>
              <a:t>?</a:t>
            </a:r>
            <a:endParaRPr lang="en-IN" sz="2000" dirty="0">
              <a:solidFill>
                <a:schemeClr val="bg2"/>
              </a:solidFill>
            </a:endParaRPr>
          </a:p>
        </p:txBody>
      </p:sp>
      <p:sp>
        <p:nvSpPr>
          <p:cNvPr id="2" name="Text Box 1"/>
          <p:cNvSpPr>
            <a:spLocks noGrp="1"/>
          </p:cNvSpPr>
          <p:nvPr>
            <p:ph idx="1"/>
          </p:nvPr>
        </p:nvSpPr>
        <p:spPr>
          <a:xfrm>
            <a:off x="457200" y="1752600"/>
            <a:ext cx="8229600" cy="4191000"/>
          </a:xfrm>
          <a:noFill/>
        </p:spPr>
        <p:txBody>
          <a:bodyPr/>
          <a:lstStyle/>
          <a:p>
            <a:pPr marL="0" indent="0">
              <a:lnSpc>
                <a:spcPct val="150000"/>
              </a:lnSpc>
              <a:buNone/>
            </a:pPr>
            <a:r>
              <a:rPr lang="en-US" sz="2400" b="1" dirty="0" err="1">
                <a:cs typeface="Times New Roman" pitchFamily="18" charset="0"/>
              </a:rPr>
              <a:t>Soru</a:t>
            </a:r>
            <a:r>
              <a:rPr lang="en-US" sz="2400" b="1" dirty="0">
                <a:cs typeface="Times New Roman" pitchFamily="18" charset="0"/>
              </a:rPr>
              <a:t>: </a:t>
            </a:r>
            <a:r>
              <a:rPr lang="en-US" sz="2400" dirty="0" err="1">
                <a:cs typeface="Times New Roman" pitchFamily="18" charset="0"/>
              </a:rPr>
              <a:t>Aşağıdaki</a:t>
            </a:r>
            <a:r>
              <a:rPr lang="en-US" sz="2400" dirty="0">
                <a:cs typeface="Times New Roman" pitchFamily="18" charset="0"/>
              </a:rPr>
              <a:t> </a:t>
            </a:r>
            <a:r>
              <a:rPr lang="en-US" sz="2400" dirty="0" err="1">
                <a:cs typeface="Times New Roman" pitchFamily="18" charset="0"/>
              </a:rPr>
              <a:t>koşulların</a:t>
            </a:r>
            <a:r>
              <a:rPr lang="en-US" sz="2400" dirty="0">
                <a:cs typeface="Times New Roman" pitchFamily="18" charset="0"/>
              </a:rPr>
              <a:t> </a:t>
            </a:r>
            <a:r>
              <a:rPr lang="en-US" sz="2400" dirty="0" err="1">
                <a:cs typeface="Times New Roman" pitchFamily="18" charset="0"/>
              </a:rPr>
              <a:t>kredi</a:t>
            </a:r>
            <a:r>
              <a:rPr lang="en-US" sz="2400" dirty="0">
                <a:cs typeface="Times New Roman" pitchFamily="18" charset="0"/>
              </a:rPr>
              <a:t> </a:t>
            </a:r>
            <a:r>
              <a:rPr lang="en-US" sz="2400" dirty="0" err="1">
                <a:cs typeface="Times New Roman" pitchFamily="18" charset="0"/>
              </a:rPr>
              <a:t>piyasasına</a:t>
            </a:r>
            <a:r>
              <a:rPr lang="en-US" sz="2400" dirty="0">
                <a:cs typeface="Times New Roman" pitchFamily="18" charset="0"/>
              </a:rPr>
              <a:t> </a:t>
            </a:r>
            <a:r>
              <a:rPr lang="en-US" sz="2400" dirty="0" err="1">
                <a:cs typeface="Times New Roman" pitchFamily="18" charset="0"/>
              </a:rPr>
              <a:t>etkileri</a:t>
            </a:r>
            <a:r>
              <a:rPr lang="en-US" sz="2400" dirty="0">
                <a:cs typeface="Times New Roman" pitchFamily="18" charset="0"/>
              </a:rPr>
              <a:t> </a:t>
            </a:r>
            <a:r>
              <a:rPr lang="en-US" sz="2400" dirty="0" err="1">
                <a:cs typeface="Times New Roman" pitchFamily="18" charset="0"/>
              </a:rPr>
              <a:t>nelerdir</a:t>
            </a:r>
            <a:r>
              <a:rPr lang="en-US" sz="2400" dirty="0">
                <a:cs typeface="Times New Roman" pitchFamily="18" charset="0"/>
              </a:rPr>
              <a:t>?</a:t>
            </a:r>
          </a:p>
          <a:p>
            <a:pPr marL="0" indent="0">
              <a:lnSpc>
                <a:spcPct val="150000"/>
              </a:lnSpc>
              <a:spcBef>
                <a:spcPts val="2500"/>
              </a:spcBef>
              <a:buNone/>
            </a:pPr>
            <a:r>
              <a:rPr lang="en-US" sz="2400" dirty="0">
                <a:solidFill>
                  <a:schemeClr val="bg2"/>
                </a:solidFill>
                <a:cs typeface="Times New Roman" pitchFamily="18" charset="0"/>
              </a:rPr>
              <a:t>(1) </a:t>
            </a:r>
            <a:r>
              <a:rPr lang="en-US" sz="2400" dirty="0" err="1"/>
              <a:t>Firmaların</a:t>
            </a:r>
            <a:r>
              <a:rPr lang="en-US" sz="2400" dirty="0"/>
              <a:t> </a:t>
            </a:r>
            <a:r>
              <a:rPr lang="en-US" sz="2400" dirty="0" err="1"/>
              <a:t>geleceğe</a:t>
            </a:r>
            <a:r>
              <a:rPr lang="en-US" sz="2400" dirty="0"/>
              <a:t> </a:t>
            </a:r>
            <a:r>
              <a:rPr lang="en-US" sz="2400" dirty="0" err="1"/>
              <a:t>dair</a:t>
            </a:r>
            <a:r>
              <a:rPr lang="en-US" sz="2400" dirty="0"/>
              <a:t> </a:t>
            </a:r>
            <a:r>
              <a:rPr lang="en-US" sz="2400" dirty="0" err="1"/>
              <a:t>iyimser</a:t>
            </a:r>
            <a:r>
              <a:rPr lang="en-US" sz="2400" dirty="0"/>
              <a:t> </a:t>
            </a:r>
            <a:r>
              <a:rPr lang="en-US" sz="2400" dirty="0" err="1"/>
              <a:t>beklentileri</a:t>
            </a:r>
            <a:endParaRPr lang="en-US" sz="2400" dirty="0"/>
          </a:p>
          <a:p>
            <a:pPr marL="0" indent="0">
              <a:lnSpc>
                <a:spcPct val="150000"/>
              </a:lnSpc>
              <a:spcBef>
                <a:spcPts val="0"/>
              </a:spcBef>
              <a:buNone/>
            </a:pPr>
            <a:r>
              <a:rPr lang="en-US" sz="2400" dirty="0">
                <a:solidFill>
                  <a:schemeClr val="bg2"/>
                </a:solidFill>
              </a:rPr>
              <a:t>(2) </a:t>
            </a:r>
            <a:r>
              <a:rPr lang="tr-TR" sz="2400" dirty="0" err="1">
                <a:solidFill>
                  <a:schemeClr val="bg2"/>
                </a:solidFill>
              </a:rPr>
              <a:t>H</a:t>
            </a:r>
            <a:r>
              <a:rPr lang="tr-TR" sz="2400" dirty="0" err="1"/>
              <a:t>anehalklarının</a:t>
            </a:r>
            <a:r>
              <a:rPr lang="tr-TR" sz="2400" dirty="0"/>
              <a:t> kötümser beklentileri nedeniyle işlerinin geleceği konusunda endişelenmeleri ve böylece daha az borç almaya başlamaları</a:t>
            </a:r>
            <a:r>
              <a:rPr lang="en-US" sz="2400" dirty="0"/>
              <a:t>. </a:t>
            </a:r>
          </a:p>
        </p:txBody>
      </p:sp>
    </p:spTree>
    <p:extLst>
      <p:ext uri="{BB962C8B-B14F-4D97-AF65-F5344CB8AC3E}">
        <p14:creationId xmlns:p14="http://schemas.microsoft.com/office/powerpoint/2010/main" val="1320013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0172"/>
            <a:ext cx="8229600" cy="546628"/>
          </a:xfrm>
        </p:spPr>
        <p:txBody>
          <a:bodyPr/>
          <a:lstStyle/>
          <a:p>
            <a:r>
              <a:rPr lang="en-US" sz="3600" dirty="0" err="1">
                <a:solidFill>
                  <a:schemeClr val="bg2"/>
                </a:solidFill>
              </a:rPr>
              <a:t>Kredi</a:t>
            </a:r>
            <a:r>
              <a:rPr lang="en-US" sz="3600" dirty="0">
                <a:solidFill>
                  <a:schemeClr val="bg2"/>
                </a:solidFill>
              </a:rPr>
              <a:t> </a:t>
            </a:r>
            <a:r>
              <a:rPr lang="en-US" sz="3600" dirty="0" err="1">
                <a:solidFill>
                  <a:schemeClr val="bg2"/>
                </a:solidFill>
              </a:rPr>
              <a:t>Piyasası</a:t>
            </a:r>
            <a:r>
              <a:rPr lang="en-US" sz="3600" dirty="0">
                <a:solidFill>
                  <a:schemeClr val="bg2"/>
                </a:solidFill>
              </a:rPr>
              <a:t> </a:t>
            </a:r>
            <a:r>
              <a:rPr lang="en-US" sz="3600" dirty="0" err="1">
                <a:solidFill>
                  <a:schemeClr val="bg2"/>
                </a:solidFill>
              </a:rPr>
              <a:t>Nedir</a:t>
            </a:r>
            <a:r>
              <a:rPr lang="en-US" sz="3600" dirty="0">
                <a:solidFill>
                  <a:schemeClr val="bg2"/>
                </a:solidFill>
              </a:rPr>
              <a:t>?</a:t>
            </a:r>
            <a:endParaRPr lang="en-IN" sz="2000" dirty="0">
              <a:solidFill>
                <a:schemeClr val="bg2"/>
              </a:solidFill>
            </a:endParaRPr>
          </a:p>
        </p:txBody>
      </p:sp>
      <p:sp>
        <p:nvSpPr>
          <p:cNvPr id="3" name="Text Box 1"/>
          <p:cNvSpPr>
            <a:spLocks noGrp="1"/>
          </p:cNvSpPr>
          <p:nvPr>
            <p:ph idx="1"/>
          </p:nvPr>
        </p:nvSpPr>
        <p:spPr>
          <a:xfrm>
            <a:off x="457200" y="1676400"/>
            <a:ext cx="8229600" cy="4572000"/>
          </a:xfrm>
        </p:spPr>
        <p:txBody>
          <a:bodyPr>
            <a:noAutofit/>
          </a:bodyPr>
          <a:lstStyle/>
          <a:p>
            <a:pPr marL="0" indent="0">
              <a:lnSpc>
                <a:spcPct val="150000"/>
              </a:lnSpc>
              <a:buNone/>
            </a:pPr>
            <a:r>
              <a:rPr lang="en-US" sz="2800" dirty="0">
                <a:solidFill>
                  <a:schemeClr val="bg2"/>
                </a:solidFill>
                <a:cs typeface="Times New Roman" panose="02020603050405020304" pitchFamily="18" charset="0"/>
              </a:rPr>
              <a:t>(3) </a:t>
            </a:r>
            <a:r>
              <a:rPr lang="tr-TR" sz="2800" dirty="0" err="1"/>
              <a:t>Hanehalkları</a:t>
            </a:r>
            <a:r>
              <a:rPr lang="tr-TR" sz="2800" dirty="0"/>
              <a:t> gelecekte gelir kayıpları ile karşılaşacaklarını düşündüğünden daha çok tasarruf etmeye karar vermesi</a:t>
            </a:r>
          </a:p>
          <a:p>
            <a:pPr marL="0" indent="0">
              <a:lnSpc>
                <a:spcPct val="150000"/>
              </a:lnSpc>
              <a:buNone/>
            </a:pPr>
            <a:r>
              <a:rPr lang="en-US" sz="2800" dirty="0">
                <a:solidFill>
                  <a:schemeClr val="bg2"/>
                </a:solidFill>
                <a:cs typeface="Times New Roman" panose="02020603050405020304" pitchFamily="18" charset="0"/>
              </a:rPr>
              <a:t>(4) </a:t>
            </a:r>
            <a:r>
              <a:rPr lang="en-US" sz="2800" dirty="0" err="1">
                <a:cs typeface="Times New Roman" panose="02020603050405020304" pitchFamily="18" charset="0"/>
              </a:rPr>
              <a:t>Firmaların</a:t>
            </a:r>
            <a:r>
              <a:rPr lang="en-US" sz="2800" dirty="0">
                <a:solidFill>
                  <a:schemeClr val="bg2"/>
                </a:solidFill>
                <a:cs typeface="Times New Roman" panose="02020603050405020304" pitchFamily="18" charset="0"/>
              </a:rPr>
              <a:t> </a:t>
            </a:r>
            <a:r>
              <a:rPr lang="en-US" sz="2800" dirty="0" err="1">
                <a:solidFill>
                  <a:schemeClr val="bg2"/>
                </a:solidFill>
                <a:cs typeface="Times New Roman" panose="02020603050405020304" pitchFamily="18" charset="0"/>
              </a:rPr>
              <a:t>gelirlerinin</a:t>
            </a:r>
            <a:r>
              <a:rPr lang="en-US" sz="2800" dirty="0">
                <a:solidFill>
                  <a:schemeClr val="bg2"/>
                </a:solidFill>
                <a:cs typeface="Times New Roman" panose="02020603050405020304" pitchFamily="18" charset="0"/>
              </a:rPr>
              <a:t> </a:t>
            </a:r>
            <a:r>
              <a:rPr lang="en-US" sz="2800" dirty="0">
                <a:cs typeface="Times New Roman" panose="02020603050405020304" pitchFamily="18" charset="0"/>
              </a:rPr>
              <a:t>(</a:t>
            </a:r>
            <a:r>
              <a:rPr lang="en-US" sz="2800" dirty="0" err="1">
                <a:cs typeface="Times New Roman" panose="02020603050405020304" pitchFamily="18" charset="0"/>
              </a:rPr>
              <a:t>kazançlarının</a:t>
            </a:r>
            <a:r>
              <a:rPr lang="en-US" sz="2800" dirty="0">
                <a:cs typeface="Times New Roman" panose="02020603050405020304" pitchFamily="18" charset="0"/>
              </a:rPr>
              <a:t>) </a:t>
            </a:r>
            <a:r>
              <a:rPr lang="en-US" sz="2800" dirty="0" err="1">
                <a:cs typeface="Times New Roman" panose="02020603050405020304" pitchFamily="18" charset="0"/>
              </a:rPr>
              <a:t>artması</a:t>
            </a:r>
            <a:r>
              <a:rPr lang="en-US" sz="2800" dirty="0">
                <a:cs typeface="Times New Roman" panose="02020603050405020304" pitchFamily="18" charset="0"/>
              </a:rPr>
              <a:t> </a:t>
            </a:r>
            <a:r>
              <a:rPr lang="en-US" sz="2800" dirty="0" err="1">
                <a:cs typeface="Times New Roman" panose="02020603050405020304" pitchFamily="18" charset="0"/>
              </a:rPr>
              <a:t>ve</a:t>
            </a:r>
            <a:r>
              <a:rPr lang="en-US" sz="2800" dirty="0">
                <a:cs typeface="Times New Roman" panose="02020603050405020304" pitchFamily="18" charset="0"/>
              </a:rPr>
              <a:t> </a:t>
            </a:r>
            <a:r>
              <a:rPr lang="en-US" sz="2800" dirty="0" err="1">
                <a:cs typeface="Times New Roman" panose="02020603050405020304" pitchFamily="18" charset="0"/>
              </a:rPr>
              <a:t>iyimser</a:t>
            </a:r>
            <a:r>
              <a:rPr lang="en-US" sz="2800" dirty="0">
                <a:cs typeface="Times New Roman" panose="02020603050405020304" pitchFamily="18" charset="0"/>
              </a:rPr>
              <a:t> </a:t>
            </a:r>
            <a:r>
              <a:rPr lang="en-US" sz="2800" dirty="0" err="1">
                <a:cs typeface="Times New Roman" panose="02020603050405020304" pitchFamily="18" charset="0"/>
              </a:rPr>
              <a:t>beklentileri</a:t>
            </a:r>
            <a:r>
              <a:rPr lang="en-US" sz="2800" dirty="0">
                <a:cs typeface="Times New Roman" panose="02020603050405020304" pitchFamily="18" charset="0"/>
              </a:rPr>
              <a:t> </a:t>
            </a:r>
            <a:r>
              <a:rPr lang="en-US" sz="2800" dirty="0" err="1">
                <a:cs typeface="Times New Roman" panose="02020603050405020304" pitchFamily="18" charset="0"/>
              </a:rPr>
              <a:t>nedeniyle</a:t>
            </a:r>
            <a:r>
              <a:rPr lang="en-US" sz="2800" dirty="0">
                <a:cs typeface="Times New Roman" panose="02020603050405020304" pitchFamily="18" charset="0"/>
              </a:rPr>
              <a:t> </a:t>
            </a:r>
            <a:r>
              <a:rPr lang="en-US" sz="2800" dirty="0" err="1">
                <a:cs typeface="Times New Roman" panose="02020603050405020304" pitchFamily="18" charset="0"/>
              </a:rPr>
              <a:t>hisse</a:t>
            </a:r>
            <a:r>
              <a:rPr lang="en-US" sz="2800" dirty="0">
                <a:cs typeface="Times New Roman" panose="02020603050405020304" pitchFamily="18" charset="0"/>
              </a:rPr>
              <a:t> </a:t>
            </a:r>
            <a:r>
              <a:rPr lang="en-US" sz="2800" dirty="0" err="1">
                <a:cs typeface="Times New Roman" panose="02020603050405020304" pitchFamily="18" charset="0"/>
              </a:rPr>
              <a:t>sahiplerine</a:t>
            </a:r>
            <a:r>
              <a:rPr lang="en-US" sz="2800" dirty="0">
                <a:cs typeface="Times New Roman" panose="02020603050405020304" pitchFamily="18" charset="0"/>
              </a:rPr>
              <a:t> </a:t>
            </a:r>
            <a:r>
              <a:rPr lang="en-US" sz="2800" dirty="0" err="1">
                <a:cs typeface="Times New Roman" panose="02020603050405020304" pitchFamily="18" charset="0"/>
              </a:rPr>
              <a:t>daha</a:t>
            </a:r>
            <a:r>
              <a:rPr lang="en-US" sz="2800" dirty="0">
                <a:cs typeface="Times New Roman" panose="02020603050405020304" pitchFamily="18" charset="0"/>
              </a:rPr>
              <a:t> </a:t>
            </a:r>
            <a:r>
              <a:rPr lang="en-US" sz="2800" dirty="0" err="1">
                <a:cs typeface="Times New Roman" panose="02020603050405020304" pitchFamily="18" charset="0"/>
              </a:rPr>
              <a:t>yüksek</a:t>
            </a:r>
            <a:r>
              <a:rPr lang="en-US" sz="2800" dirty="0">
                <a:cs typeface="Times New Roman" panose="02020603050405020304" pitchFamily="18" charset="0"/>
              </a:rPr>
              <a:t> </a:t>
            </a:r>
            <a:r>
              <a:rPr lang="en-US" sz="2800" dirty="0" err="1">
                <a:cs typeface="Times New Roman" panose="02020603050405020304" pitchFamily="18" charset="0"/>
              </a:rPr>
              <a:t>kar</a:t>
            </a:r>
            <a:r>
              <a:rPr lang="en-US" sz="2800" dirty="0">
                <a:cs typeface="Times New Roman" panose="02020603050405020304" pitchFamily="18" charset="0"/>
              </a:rPr>
              <a:t> </a:t>
            </a:r>
            <a:r>
              <a:rPr lang="en-US" sz="2800" dirty="0" err="1">
                <a:cs typeface="Times New Roman" panose="02020603050405020304" pitchFamily="18" charset="0"/>
              </a:rPr>
              <a:t>payları</a:t>
            </a:r>
            <a:r>
              <a:rPr lang="en-US" sz="2800" dirty="0">
                <a:cs typeface="Times New Roman" panose="02020603050405020304" pitchFamily="18" charset="0"/>
              </a:rPr>
              <a:t> </a:t>
            </a:r>
            <a:r>
              <a:rPr lang="en-US" sz="2800" dirty="0" err="1">
                <a:cs typeface="Times New Roman" panose="02020603050405020304" pitchFamily="18" charset="0"/>
              </a:rPr>
              <a:t>dağıtması</a:t>
            </a:r>
            <a:r>
              <a:rPr lang="en-US" sz="2800" dirty="0">
                <a:cs typeface="Times New Roman" panose="02020603050405020304" pitchFamily="18" charset="0"/>
              </a:rPr>
              <a:t>. </a:t>
            </a:r>
          </a:p>
        </p:txBody>
      </p:sp>
    </p:spTree>
    <p:extLst>
      <p:ext uri="{BB962C8B-B14F-4D97-AF65-F5344CB8AC3E}">
        <p14:creationId xmlns:p14="http://schemas.microsoft.com/office/powerpoint/2010/main" val="1676219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title"/>
          </p:nvPr>
        </p:nvSpPr>
        <p:spPr>
          <a:xfrm>
            <a:off x="457200" y="304800"/>
            <a:ext cx="8229600" cy="626852"/>
          </a:xfrm>
        </p:spPr>
        <p:txBody>
          <a:bodyPr/>
          <a:lstStyle/>
          <a:p>
            <a:r>
              <a:rPr lang="en-US" sz="3600" dirty="0" err="1"/>
              <a:t>Temel</a:t>
            </a:r>
            <a:r>
              <a:rPr lang="en-US" sz="3600" dirty="0"/>
              <a:t> </a:t>
            </a:r>
            <a:r>
              <a:rPr lang="en-US" sz="3600" dirty="0" err="1"/>
              <a:t>Hususlar</a:t>
            </a:r>
            <a:endParaRPr lang="en-US" sz="2000" dirty="0"/>
          </a:p>
        </p:txBody>
      </p:sp>
      <p:sp>
        <p:nvSpPr>
          <p:cNvPr id="2" name="Text Box 1"/>
          <p:cNvSpPr>
            <a:spLocks noGrp="1"/>
          </p:cNvSpPr>
          <p:nvPr>
            <p:ph idx="1"/>
          </p:nvPr>
        </p:nvSpPr>
        <p:spPr>
          <a:xfrm>
            <a:off x="457200" y="1600200"/>
            <a:ext cx="8229600" cy="4038600"/>
          </a:xfrm>
        </p:spPr>
        <p:txBody>
          <a:bodyPr/>
          <a:lstStyle/>
          <a:p>
            <a:pPr marL="514350" indent="-514350">
              <a:lnSpc>
                <a:spcPct val="150000"/>
              </a:lnSpc>
              <a:buFont typeface="+mj-lt"/>
              <a:buAutoNum type="arabicPeriod"/>
            </a:pPr>
            <a:r>
              <a:rPr lang="en-US" sz="2800" dirty="0" err="1">
                <a:cs typeface="Times New Roman" pitchFamily="18" charset="0"/>
              </a:rPr>
              <a:t>Borç</a:t>
            </a:r>
            <a:r>
              <a:rPr lang="en-US" sz="2800" dirty="0">
                <a:cs typeface="Times New Roman" pitchFamily="18" charset="0"/>
              </a:rPr>
              <a:t> </a:t>
            </a:r>
            <a:r>
              <a:rPr lang="en-US" sz="2800" dirty="0" err="1">
                <a:cs typeface="Times New Roman" pitchFamily="18" charset="0"/>
              </a:rPr>
              <a:t>almak</a:t>
            </a:r>
            <a:r>
              <a:rPr lang="en-US" sz="2800" dirty="0">
                <a:cs typeface="Times New Roman" pitchFamily="18" charset="0"/>
              </a:rPr>
              <a:t> </a:t>
            </a:r>
            <a:r>
              <a:rPr lang="en-US" sz="2800" dirty="0" err="1">
                <a:cs typeface="Times New Roman" pitchFamily="18" charset="0"/>
              </a:rPr>
              <a:t>isteyenlerle</a:t>
            </a:r>
            <a:r>
              <a:rPr lang="en-US" sz="2800" dirty="0">
                <a:cs typeface="Times New Roman" pitchFamily="18" charset="0"/>
              </a:rPr>
              <a:t> (</a:t>
            </a:r>
            <a:r>
              <a:rPr lang="en-US" sz="2800" dirty="0" err="1">
                <a:cs typeface="Times New Roman" pitchFamily="18" charset="0"/>
              </a:rPr>
              <a:t>kredi</a:t>
            </a:r>
            <a:r>
              <a:rPr lang="en-US" sz="2800" dirty="0">
                <a:cs typeface="Times New Roman" pitchFamily="18" charset="0"/>
              </a:rPr>
              <a:t> </a:t>
            </a:r>
            <a:r>
              <a:rPr lang="en-US" sz="2800" dirty="0" err="1">
                <a:cs typeface="Times New Roman" pitchFamily="18" charset="0"/>
              </a:rPr>
              <a:t>talebi</a:t>
            </a:r>
            <a:r>
              <a:rPr lang="en-US" sz="2800" dirty="0">
                <a:cs typeface="Times New Roman" pitchFamily="18" charset="0"/>
              </a:rPr>
              <a:t>) </a:t>
            </a:r>
            <a:r>
              <a:rPr lang="en-US" sz="2800" dirty="0" err="1">
                <a:cs typeface="Times New Roman" pitchFamily="18" charset="0"/>
              </a:rPr>
              <a:t>tasarruf</a:t>
            </a:r>
            <a:r>
              <a:rPr lang="en-US" sz="2800" dirty="0">
                <a:cs typeface="Times New Roman" pitchFamily="18" charset="0"/>
              </a:rPr>
              <a:t> </a:t>
            </a:r>
            <a:r>
              <a:rPr lang="en-US" sz="2800" dirty="0" err="1">
                <a:cs typeface="Times New Roman" pitchFamily="18" charset="0"/>
              </a:rPr>
              <a:t>edenlerin</a:t>
            </a:r>
            <a:r>
              <a:rPr lang="en-US" sz="2800" dirty="0">
                <a:cs typeface="Times New Roman" pitchFamily="18" charset="0"/>
              </a:rPr>
              <a:t> (</a:t>
            </a:r>
            <a:r>
              <a:rPr lang="en-US" sz="2800" dirty="0" err="1">
                <a:cs typeface="Times New Roman" pitchFamily="18" charset="0"/>
              </a:rPr>
              <a:t>kredi</a:t>
            </a:r>
            <a:r>
              <a:rPr lang="en-US" sz="2800" dirty="0">
                <a:cs typeface="Times New Roman" pitchFamily="18" charset="0"/>
              </a:rPr>
              <a:t> </a:t>
            </a:r>
            <a:r>
              <a:rPr lang="en-US" sz="2800" dirty="0" err="1">
                <a:cs typeface="Times New Roman" pitchFamily="18" charset="0"/>
              </a:rPr>
              <a:t>arzı</a:t>
            </a:r>
            <a:r>
              <a:rPr lang="en-US" sz="2800" dirty="0">
                <a:cs typeface="Times New Roman" pitchFamily="18" charset="0"/>
              </a:rPr>
              <a:t>) </a:t>
            </a:r>
            <a:r>
              <a:rPr lang="en-US" sz="2800" dirty="0" err="1">
                <a:cs typeface="Times New Roman" pitchFamily="18" charset="0"/>
              </a:rPr>
              <a:t>eşleşmesini</a:t>
            </a:r>
            <a:r>
              <a:rPr lang="en-US" sz="2800" dirty="0">
                <a:cs typeface="Times New Roman" pitchFamily="18" charset="0"/>
              </a:rPr>
              <a:t> </a:t>
            </a:r>
            <a:r>
              <a:rPr lang="en-US" sz="2800" dirty="0" err="1">
                <a:cs typeface="Times New Roman" pitchFamily="18" charset="0"/>
              </a:rPr>
              <a:t>sağlar</a:t>
            </a:r>
            <a:r>
              <a:rPr lang="en-US" sz="2800" dirty="0">
                <a:cs typeface="Times New Roman" pitchFamily="18" charset="0"/>
              </a:rPr>
              <a:t>.</a:t>
            </a:r>
          </a:p>
          <a:p>
            <a:pPr marL="514350" indent="-514350">
              <a:lnSpc>
                <a:spcPct val="150000"/>
              </a:lnSpc>
              <a:spcBef>
                <a:spcPts val="1200"/>
              </a:spcBef>
              <a:buFont typeface="+mj-lt"/>
              <a:buAutoNum type="arabicPeriod"/>
            </a:pPr>
            <a:r>
              <a:rPr lang="en-US" sz="2800" dirty="0" err="1">
                <a:cs typeface="Times New Roman" pitchFamily="18" charset="0"/>
              </a:rPr>
              <a:t>Kredi</a:t>
            </a:r>
            <a:r>
              <a:rPr lang="en-US" sz="2800" dirty="0">
                <a:cs typeface="Times New Roman" pitchFamily="18" charset="0"/>
              </a:rPr>
              <a:t> </a:t>
            </a:r>
            <a:r>
              <a:rPr lang="en-US" sz="2800" dirty="0" err="1">
                <a:cs typeface="Times New Roman" pitchFamily="18" charset="0"/>
              </a:rPr>
              <a:t>piyasasında</a:t>
            </a:r>
            <a:r>
              <a:rPr lang="en-US" sz="2800" dirty="0">
                <a:cs typeface="Times New Roman" pitchFamily="18" charset="0"/>
              </a:rPr>
              <a:t> </a:t>
            </a:r>
            <a:r>
              <a:rPr lang="en-US" sz="2800" dirty="0" err="1">
                <a:cs typeface="Times New Roman" pitchFamily="18" charset="0"/>
              </a:rPr>
              <a:t>denge</a:t>
            </a:r>
            <a:r>
              <a:rPr lang="en-US" sz="2800" dirty="0">
                <a:cs typeface="Times New Roman" pitchFamily="18" charset="0"/>
              </a:rPr>
              <a:t> reel </a:t>
            </a:r>
            <a:r>
              <a:rPr lang="en-US" sz="2800" dirty="0" err="1">
                <a:cs typeface="Times New Roman" pitchFamily="18" charset="0"/>
              </a:rPr>
              <a:t>faiz</a:t>
            </a:r>
            <a:r>
              <a:rPr lang="en-US" sz="2800" dirty="0">
                <a:cs typeface="Times New Roman" pitchFamily="18" charset="0"/>
              </a:rPr>
              <a:t> </a:t>
            </a:r>
            <a:r>
              <a:rPr lang="en-US" sz="2800" dirty="0" err="1">
                <a:cs typeface="Times New Roman" pitchFamily="18" charset="0"/>
              </a:rPr>
              <a:t>haddi</a:t>
            </a:r>
            <a:r>
              <a:rPr lang="en-US" sz="2800" dirty="0">
                <a:cs typeface="Times New Roman" pitchFamily="18" charset="0"/>
              </a:rPr>
              <a:t> </a:t>
            </a:r>
            <a:r>
              <a:rPr lang="en-US" sz="2800" dirty="0" err="1">
                <a:cs typeface="Times New Roman" pitchFamily="18" charset="0"/>
              </a:rPr>
              <a:t>belirlenir</a:t>
            </a:r>
            <a:r>
              <a:rPr lang="en-US" sz="2800" dirty="0">
                <a:cs typeface="Times New Roman" pitchFamily="18" charset="0"/>
              </a:rPr>
              <a:t>.</a:t>
            </a:r>
          </a:p>
        </p:txBody>
      </p:sp>
    </p:spTree>
    <p:extLst>
      <p:ext uri="{BB962C8B-B14F-4D97-AF65-F5344CB8AC3E}">
        <p14:creationId xmlns:p14="http://schemas.microsoft.com/office/powerpoint/2010/main" val="628868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0172"/>
            <a:ext cx="8229600" cy="622828"/>
          </a:xfrm>
        </p:spPr>
        <p:txBody>
          <a:bodyPr/>
          <a:lstStyle/>
          <a:p>
            <a:r>
              <a:rPr lang="en-US" sz="3600" dirty="0" err="1">
                <a:solidFill>
                  <a:schemeClr val="bg2"/>
                </a:solidFill>
              </a:rPr>
              <a:t>Bankalar</a:t>
            </a:r>
            <a:r>
              <a:rPr lang="en-US" sz="3600" dirty="0">
                <a:solidFill>
                  <a:schemeClr val="bg2"/>
                </a:solidFill>
              </a:rPr>
              <a:t> </a:t>
            </a:r>
            <a:r>
              <a:rPr lang="en-US" sz="3600" dirty="0" err="1">
                <a:solidFill>
                  <a:schemeClr val="bg2"/>
                </a:solidFill>
              </a:rPr>
              <a:t>ve</a:t>
            </a:r>
            <a:r>
              <a:rPr lang="en-US" sz="3600" dirty="0">
                <a:solidFill>
                  <a:schemeClr val="bg2"/>
                </a:solidFill>
              </a:rPr>
              <a:t> Mali </a:t>
            </a:r>
            <a:r>
              <a:rPr lang="en-US" sz="3600" dirty="0" err="1">
                <a:solidFill>
                  <a:schemeClr val="bg2"/>
                </a:solidFill>
              </a:rPr>
              <a:t>Aracılık</a:t>
            </a:r>
            <a:endParaRPr lang="en-IN" sz="2000" dirty="0">
              <a:solidFill>
                <a:schemeClr val="bg2"/>
              </a:solidFill>
            </a:endParaRPr>
          </a:p>
        </p:txBody>
      </p:sp>
      <p:sp>
        <p:nvSpPr>
          <p:cNvPr id="3" name="Text Box 1"/>
          <p:cNvSpPr>
            <a:spLocks noGrp="1"/>
          </p:cNvSpPr>
          <p:nvPr>
            <p:ph idx="1"/>
          </p:nvPr>
        </p:nvSpPr>
        <p:spPr>
          <a:xfrm>
            <a:off x="457200" y="1676400"/>
            <a:ext cx="8229600" cy="1447799"/>
          </a:xfrm>
        </p:spPr>
        <p:txBody>
          <a:bodyPr>
            <a:noAutofit/>
          </a:bodyPr>
          <a:lstStyle/>
          <a:p>
            <a:pPr marL="0" indent="0">
              <a:lnSpc>
                <a:spcPct val="170000"/>
              </a:lnSpc>
              <a:spcBef>
                <a:spcPts val="0"/>
              </a:spcBef>
              <a:buNone/>
            </a:pPr>
            <a:r>
              <a:rPr lang="en-US" sz="2800" dirty="0" err="1">
                <a:cs typeface="Times New Roman" pitchFamily="18" charset="0"/>
              </a:rPr>
              <a:t>Borçlanabilir</a:t>
            </a:r>
            <a:r>
              <a:rPr lang="en-US" sz="2800" dirty="0">
                <a:cs typeface="Times New Roman" pitchFamily="18" charset="0"/>
              </a:rPr>
              <a:t> </a:t>
            </a:r>
            <a:r>
              <a:rPr lang="en-US" sz="2800" dirty="0" err="1">
                <a:cs typeface="Times New Roman" pitchFamily="18" charset="0"/>
              </a:rPr>
              <a:t>fonları</a:t>
            </a:r>
            <a:r>
              <a:rPr lang="en-US" sz="2800" dirty="0">
                <a:cs typeface="Times New Roman" pitchFamily="18" charset="0"/>
              </a:rPr>
              <a:t> </a:t>
            </a:r>
            <a:r>
              <a:rPr lang="en-US" sz="2800" dirty="0" err="1">
                <a:cs typeface="Times New Roman" pitchFamily="18" charset="0"/>
              </a:rPr>
              <a:t>sunanlar</a:t>
            </a:r>
            <a:r>
              <a:rPr lang="en-US" sz="2800" dirty="0">
                <a:cs typeface="Times New Roman" pitchFamily="18" charset="0"/>
              </a:rPr>
              <a:t> </a:t>
            </a:r>
            <a:r>
              <a:rPr lang="en-US" sz="2800" dirty="0" err="1">
                <a:cs typeface="Times New Roman" pitchFamily="18" charset="0"/>
              </a:rPr>
              <a:t>ve</a:t>
            </a:r>
            <a:r>
              <a:rPr lang="en-US" sz="2800" dirty="0">
                <a:cs typeface="Times New Roman" pitchFamily="18" charset="0"/>
              </a:rPr>
              <a:t> </a:t>
            </a:r>
            <a:r>
              <a:rPr lang="en-US" sz="2800" dirty="0" err="1">
                <a:cs typeface="Times New Roman" pitchFamily="18" charset="0"/>
              </a:rPr>
              <a:t>talep</a:t>
            </a:r>
            <a:r>
              <a:rPr lang="en-US" sz="2800" dirty="0">
                <a:cs typeface="Times New Roman" pitchFamily="18" charset="0"/>
              </a:rPr>
              <a:t> </a:t>
            </a:r>
            <a:r>
              <a:rPr lang="en-US" sz="2800" dirty="0" err="1">
                <a:cs typeface="Times New Roman" pitchFamily="18" charset="0"/>
              </a:rPr>
              <a:t>edenler</a:t>
            </a:r>
            <a:r>
              <a:rPr lang="en-US" sz="2800" dirty="0">
                <a:cs typeface="Times New Roman" pitchFamily="18" charset="0"/>
              </a:rPr>
              <a:t> </a:t>
            </a:r>
            <a:r>
              <a:rPr lang="en-US" sz="2800" dirty="0" err="1">
                <a:cs typeface="Times New Roman" pitchFamily="18" charset="0"/>
              </a:rPr>
              <a:t>arasında</a:t>
            </a:r>
            <a:r>
              <a:rPr lang="en-US" sz="2800" dirty="0">
                <a:cs typeface="Times New Roman" pitchFamily="18" charset="0"/>
              </a:rPr>
              <a:t> </a:t>
            </a:r>
            <a:r>
              <a:rPr lang="en-US" sz="2800" dirty="0" err="1">
                <a:cs typeface="Times New Roman" pitchFamily="18" charset="0"/>
              </a:rPr>
              <a:t>aracılık</a:t>
            </a:r>
            <a:r>
              <a:rPr lang="en-US" sz="2800" dirty="0">
                <a:cs typeface="Times New Roman" pitchFamily="18" charset="0"/>
              </a:rPr>
              <a:t> </a:t>
            </a:r>
            <a:r>
              <a:rPr lang="en-US" sz="2800" dirty="0" err="1">
                <a:cs typeface="Times New Roman" pitchFamily="18" charset="0"/>
              </a:rPr>
              <a:t>rolü</a:t>
            </a:r>
            <a:r>
              <a:rPr lang="en-US" sz="2800" dirty="0">
                <a:cs typeface="Times New Roman" pitchFamily="18" charset="0"/>
              </a:rPr>
              <a:t> </a:t>
            </a:r>
            <a:r>
              <a:rPr lang="en-US" sz="2800" dirty="0" err="1">
                <a:cs typeface="Times New Roman" pitchFamily="18" charset="0"/>
              </a:rPr>
              <a:t>üstlenirler</a:t>
            </a:r>
            <a:endParaRPr lang="en-US" sz="2800" dirty="0">
              <a:cs typeface="Times New Roman" pitchFamily="18" charset="0"/>
            </a:endParaRPr>
          </a:p>
        </p:txBody>
      </p:sp>
      <p:pic>
        <p:nvPicPr>
          <p:cNvPr id="5" name="Picture 2" descr="An illustration shows bank and financial intermediation between savers, banks, and borrowers. &#10;&quot;The illustration shows:&#10;• Savers deposit money to banks and also make withdrawals from banks along with interest payments.&#10;• Banks give loans to borrowers and receive repayment of loans from borrowers along with interest payments.&#10;&quot;&#10;&#10;"/>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763222" y="3609258"/>
            <a:ext cx="5511338" cy="2715342"/>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1797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20172"/>
            <a:ext cx="8229600" cy="546628"/>
          </a:xfrm>
        </p:spPr>
        <p:txBody>
          <a:bodyPr/>
          <a:lstStyle/>
          <a:p>
            <a:r>
              <a:rPr lang="en-US" sz="3600" dirty="0" err="1">
                <a:solidFill>
                  <a:schemeClr val="bg2"/>
                </a:solidFill>
              </a:rPr>
              <a:t>Bankalar</a:t>
            </a:r>
            <a:r>
              <a:rPr lang="en-US" sz="3600" dirty="0">
                <a:solidFill>
                  <a:schemeClr val="bg2"/>
                </a:solidFill>
              </a:rPr>
              <a:t> </a:t>
            </a:r>
            <a:r>
              <a:rPr lang="en-US" sz="3600" dirty="0" err="1">
                <a:solidFill>
                  <a:schemeClr val="bg2"/>
                </a:solidFill>
              </a:rPr>
              <a:t>ve</a:t>
            </a:r>
            <a:r>
              <a:rPr lang="en-US" sz="3600" dirty="0">
                <a:solidFill>
                  <a:schemeClr val="bg2"/>
                </a:solidFill>
              </a:rPr>
              <a:t> Mali </a:t>
            </a:r>
            <a:r>
              <a:rPr lang="en-US" sz="3600" dirty="0" err="1">
                <a:solidFill>
                  <a:schemeClr val="bg2"/>
                </a:solidFill>
              </a:rPr>
              <a:t>Aracılık</a:t>
            </a:r>
            <a:endParaRPr lang="en-IN" sz="2000" dirty="0">
              <a:solidFill>
                <a:schemeClr val="bg2"/>
              </a:solidFill>
            </a:endParaRPr>
          </a:p>
        </p:txBody>
      </p:sp>
      <p:sp>
        <p:nvSpPr>
          <p:cNvPr id="2" name="Content Placeholder 1"/>
          <p:cNvSpPr>
            <a:spLocks noGrp="1"/>
          </p:cNvSpPr>
          <p:nvPr>
            <p:ph idx="1"/>
          </p:nvPr>
        </p:nvSpPr>
        <p:spPr>
          <a:xfrm>
            <a:off x="457200" y="1828800"/>
            <a:ext cx="8229600" cy="4038600"/>
          </a:xfrm>
        </p:spPr>
        <p:txBody>
          <a:bodyPr/>
          <a:lstStyle/>
          <a:p>
            <a:pPr marL="0" indent="0">
              <a:lnSpc>
                <a:spcPct val="150000"/>
              </a:lnSpc>
              <a:buNone/>
            </a:pPr>
            <a:r>
              <a:rPr lang="en-US" sz="2400" dirty="0">
                <a:cs typeface="Times New Roman" pitchFamily="18" charset="0"/>
              </a:rPr>
              <a:t>Mali </a:t>
            </a:r>
            <a:r>
              <a:rPr lang="en-US" sz="2400" dirty="0" err="1">
                <a:cs typeface="Times New Roman" pitchFamily="18" charset="0"/>
              </a:rPr>
              <a:t>bilanço</a:t>
            </a:r>
            <a:r>
              <a:rPr lang="en-US" sz="2400" dirty="0">
                <a:cs typeface="Times New Roman" pitchFamily="18" charset="0"/>
              </a:rPr>
              <a:t> </a:t>
            </a:r>
            <a:r>
              <a:rPr lang="en-US" sz="2400" dirty="0" err="1">
                <a:cs typeface="Times New Roman" pitchFamily="18" charset="0"/>
              </a:rPr>
              <a:t>şirketlerin</a:t>
            </a:r>
            <a:r>
              <a:rPr lang="en-US" sz="2400" dirty="0">
                <a:cs typeface="Times New Roman" pitchFamily="18" charset="0"/>
              </a:rPr>
              <a:t> </a:t>
            </a:r>
            <a:r>
              <a:rPr lang="en-US" sz="2400" dirty="0" err="1">
                <a:cs typeface="Times New Roman" pitchFamily="18" charset="0"/>
              </a:rPr>
              <a:t>varlıkları</a:t>
            </a:r>
            <a:r>
              <a:rPr lang="en-US" sz="2400" dirty="0">
                <a:cs typeface="Times New Roman" pitchFamily="18" charset="0"/>
              </a:rPr>
              <a:t> </a:t>
            </a:r>
            <a:r>
              <a:rPr lang="en-US" sz="2400" dirty="0" err="1">
                <a:cs typeface="Times New Roman" pitchFamily="18" charset="0"/>
              </a:rPr>
              <a:t>ve</a:t>
            </a:r>
            <a:r>
              <a:rPr lang="en-US" sz="2400" dirty="0">
                <a:cs typeface="Times New Roman" pitchFamily="18" charset="0"/>
              </a:rPr>
              <a:t> </a:t>
            </a:r>
            <a:r>
              <a:rPr lang="en-US" sz="2400" dirty="0" err="1">
                <a:cs typeface="Times New Roman" pitchFamily="18" charset="0"/>
              </a:rPr>
              <a:t>yükümlülüklerine</a:t>
            </a:r>
            <a:r>
              <a:rPr lang="en-US" sz="2400" dirty="0">
                <a:cs typeface="Times New Roman" pitchFamily="18" charset="0"/>
              </a:rPr>
              <a:t> </a:t>
            </a:r>
            <a:r>
              <a:rPr lang="en-US" sz="2400" dirty="0" err="1">
                <a:cs typeface="Times New Roman" pitchFamily="18" charset="0"/>
              </a:rPr>
              <a:t>dair</a:t>
            </a:r>
            <a:r>
              <a:rPr lang="en-US" sz="2400" dirty="0">
                <a:cs typeface="Times New Roman" pitchFamily="18" charset="0"/>
              </a:rPr>
              <a:t> </a:t>
            </a:r>
            <a:r>
              <a:rPr lang="en-US" sz="2400" dirty="0" err="1">
                <a:cs typeface="Times New Roman" pitchFamily="18" charset="0"/>
              </a:rPr>
              <a:t>bilgi</a:t>
            </a:r>
            <a:r>
              <a:rPr lang="en-US" sz="2400" dirty="0">
                <a:cs typeface="Times New Roman" pitchFamily="18" charset="0"/>
              </a:rPr>
              <a:t> </a:t>
            </a:r>
            <a:r>
              <a:rPr lang="en-US" sz="2400" dirty="0" err="1">
                <a:cs typeface="Times New Roman" pitchFamily="18" charset="0"/>
              </a:rPr>
              <a:t>sunar</a:t>
            </a:r>
            <a:r>
              <a:rPr lang="en-US" sz="2400" dirty="0">
                <a:cs typeface="Times New Roman" pitchFamily="18" charset="0"/>
              </a:rPr>
              <a:t>.</a:t>
            </a:r>
          </a:p>
          <a:p>
            <a:pPr marL="0" indent="0">
              <a:lnSpc>
                <a:spcPct val="150000"/>
              </a:lnSpc>
              <a:spcBef>
                <a:spcPts val="2500"/>
              </a:spcBef>
              <a:buNone/>
            </a:pPr>
            <a:r>
              <a:rPr lang="en-US" sz="2400" dirty="0" err="1">
                <a:cs typeface="Times New Roman" pitchFamily="18" charset="0"/>
              </a:rPr>
              <a:t>Varlık</a:t>
            </a:r>
            <a:r>
              <a:rPr lang="en-US" sz="2400" dirty="0">
                <a:cs typeface="Times New Roman" pitchFamily="18" charset="0"/>
              </a:rPr>
              <a:t> </a:t>
            </a:r>
            <a:r>
              <a:rPr lang="en-US" sz="2400" dirty="0" err="1">
                <a:cs typeface="Times New Roman" pitchFamily="18" charset="0"/>
              </a:rPr>
              <a:t>bankanın</a:t>
            </a:r>
            <a:r>
              <a:rPr lang="en-US" sz="2400" dirty="0">
                <a:cs typeface="Times New Roman" pitchFamily="18" charset="0"/>
              </a:rPr>
              <a:t> </a:t>
            </a:r>
            <a:r>
              <a:rPr lang="en-US" sz="2400" dirty="0" err="1">
                <a:cs typeface="Times New Roman" pitchFamily="18" charset="0"/>
              </a:rPr>
              <a:t>sahip</a:t>
            </a:r>
            <a:r>
              <a:rPr lang="en-US" sz="2400" dirty="0">
                <a:cs typeface="Times New Roman" pitchFamily="18" charset="0"/>
              </a:rPr>
              <a:t> </a:t>
            </a:r>
            <a:r>
              <a:rPr lang="en-US" sz="2400" dirty="0" err="1">
                <a:cs typeface="Times New Roman" pitchFamily="18" charset="0"/>
              </a:rPr>
              <a:t>olduğu</a:t>
            </a:r>
            <a:r>
              <a:rPr lang="en-US" sz="2400" dirty="0">
                <a:cs typeface="Times New Roman" pitchFamily="18" charset="0"/>
              </a:rPr>
              <a:t> </a:t>
            </a:r>
            <a:r>
              <a:rPr lang="en-US" sz="2400" dirty="0" err="1">
                <a:cs typeface="Times New Roman" pitchFamily="18" charset="0"/>
              </a:rPr>
              <a:t>satıldığında</a:t>
            </a:r>
            <a:r>
              <a:rPr lang="en-US" sz="2400" dirty="0">
                <a:cs typeface="Times New Roman" pitchFamily="18" charset="0"/>
              </a:rPr>
              <a:t> </a:t>
            </a:r>
            <a:r>
              <a:rPr lang="en-US" sz="2400" dirty="0" err="1">
                <a:cs typeface="Times New Roman" pitchFamily="18" charset="0"/>
              </a:rPr>
              <a:t>bankaya</a:t>
            </a:r>
            <a:r>
              <a:rPr lang="en-US" sz="2400" dirty="0">
                <a:cs typeface="Times New Roman" pitchFamily="18" charset="0"/>
              </a:rPr>
              <a:t> </a:t>
            </a:r>
            <a:r>
              <a:rPr lang="en-US" sz="2400" dirty="0" err="1">
                <a:cs typeface="Times New Roman" pitchFamily="18" charset="0"/>
              </a:rPr>
              <a:t>ödeme</a:t>
            </a:r>
            <a:r>
              <a:rPr lang="en-US" sz="2400" dirty="0">
                <a:cs typeface="Times New Roman" pitchFamily="18" charset="0"/>
              </a:rPr>
              <a:t> </a:t>
            </a:r>
            <a:r>
              <a:rPr lang="en-US" sz="2400" dirty="0" err="1">
                <a:cs typeface="Times New Roman" pitchFamily="18" charset="0"/>
              </a:rPr>
              <a:t>yapılan</a:t>
            </a:r>
            <a:r>
              <a:rPr lang="en-US" sz="2400" dirty="0">
                <a:cs typeface="Times New Roman" pitchFamily="18" charset="0"/>
              </a:rPr>
              <a:t> </a:t>
            </a:r>
            <a:r>
              <a:rPr lang="en-US" sz="2400" dirty="0" err="1">
                <a:cs typeface="Times New Roman" pitchFamily="18" charset="0"/>
              </a:rPr>
              <a:t>üründür</a:t>
            </a:r>
            <a:r>
              <a:rPr lang="en-US" sz="2400" dirty="0">
                <a:cs typeface="Times New Roman" pitchFamily="18" charset="0"/>
              </a:rPr>
              <a:t>. </a:t>
            </a:r>
          </a:p>
          <a:p>
            <a:pPr marL="0" indent="0">
              <a:lnSpc>
                <a:spcPct val="150000"/>
              </a:lnSpc>
              <a:spcBef>
                <a:spcPts val="2500"/>
              </a:spcBef>
              <a:buNone/>
            </a:pPr>
            <a:r>
              <a:rPr lang="en-US" sz="2400" dirty="0" err="1">
                <a:cs typeface="Times New Roman" pitchFamily="18" charset="0"/>
              </a:rPr>
              <a:t>Yükümlülük</a:t>
            </a:r>
            <a:r>
              <a:rPr lang="en-US" sz="2400" dirty="0">
                <a:cs typeface="Times New Roman" pitchFamily="18" charset="0"/>
              </a:rPr>
              <a:t> </a:t>
            </a:r>
            <a:r>
              <a:rPr lang="en-US" sz="2400" dirty="0" err="1">
                <a:cs typeface="Times New Roman" pitchFamily="18" charset="0"/>
              </a:rPr>
              <a:t>bir</a:t>
            </a:r>
            <a:r>
              <a:rPr lang="en-US" sz="2400" dirty="0">
                <a:cs typeface="Times New Roman" pitchFamily="18" charset="0"/>
              </a:rPr>
              <a:t> </a:t>
            </a:r>
            <a:r>
              <a:rPr lang="en-US" sz="2400" dirty="0" err="1">
                <a:cs typeface="Times New Roman" pitchFamily="18" charset="0"/>
              </a:rPr>
              <a:t>başka</a:t>
            </a:r>
            <a:r>
              <a:rPr lang="en-US" sz="2400" dirty="0">
                <a:cs typeface="Times New Roman" pitchFamily="18" charset="0"/>
              </a:rPr>
              <a:t> </a:t>
            </a:r>
            <a:r>
              <a:rPr lang="en-US" sz="2400" dirty="0" err="1">
                <a:cs typeface="Times New Roman" pitchFamily="18" charset="0"/>
              </a:rPr>
              <a:t>kuruma</a:t>
            </a:r>
            <a:r>
              <a:rPr lang="en-US" sz="2400" dirty="0">
                <a:cs typeface="Times New Roman" pitchFamily="18" charset="0"/>
              </a:rPr>
              <a:t> </a:t>
            </a:r>
            <a:r>
              <a:rPr lang="en-US" sz="2400" dirty="0" err="1">
                <a:cs typeface="Times New Roman" pitchFamily="18" charset="0"/>
              </a:rPr>
              <a:t>veya</a:t>
            </a:r>
            <a:r>
              <a:rPr lang="en-US" sz="2400" dirty="0">
                <a:cs typeface="Times New Roman" pitchFamily="18" charset="0"/>
              </a:rPr>
              <a:t> </a:t>
            </a:r>
            <a:r>
              <a:rPr lang="en-US" sz="2400" dirty="0" err="1">
                <a:cs typeface="Times New Roman" pitchFamily="18" charset="0"/>
              </a:rPr>
              <a:t>kişiye</a:t>
            </a:r>
            <a:r>
              <a:rPr lang="en-US" sz="2400" dirty="0">
                <a:cs typeface="Times New Roman" pitchFamily="18" charset="0"/>
              </a:rPr>
              <a:t> </a:t>
            </a:r>
            <a:r>
              <a:rPr lang="en-US" sz="2400" dirty="0" err="1">
                <a:cs typeface="Times New Roman" pitchFamily="18" charset="0"/>
              </a:rPr>
              <a:t>borçlanılan</a:t>
            </a:r>
            <a:r>
              <a:rPr lang="en-US" sz="2400" dirty="0">
                <a:cs typeface="Times New Roman" pitchFamily="18" charset="0"/>
              </a:rPr>
              <a:t> </a:t>
            </a:r>
            <a:r>
              <a:rPr lang="en-US" sz="2400" dirty="0" err="1">
                <a:cs typeface="Times New Roman" pitchFamily="18" charset="0"/>
              </a:rPr>
              <a:t>satıldığında</a:t>
            </a:r>
            <a:r>
              <a:rPr lang="en-US" sz="2400" dirty="0">
                <a:cs typeface="Times New Roman" pitchFamily="18" charset="0"/>
              </a:rPr>
              <a:t> </a:t>
            </a:r>
            <a:r>
              <a:rPr lang="en-US" sz="2400" dirty="0" err="1">
                <a:cs typeface="Times New Roman" pitchFamily="18" charset="0"/>
              </a:rPr>
              <a:t>bankanın</a:t>
            </a:r>
            <a:r>
              <a:rPr lang="en-US" sz="2400" dirty="0">
                <a:cs typeface="Times New Roman" pitchFamily="18" charset="0"/>
              </a:rPr>
              <a:t> </a:t>
            </a:r>
            <a:r>
              <a:rPr lang="en-US" sz="2400" dirty="0" err="1">
                <a:cs typeface="Times New Roman" pitchFamily="18" charset="0"/>
              </a:rPr>
              <a:t>ödeme</a:t>
            </a:r>
            <a:r>
              <a:rPr lang="en-US" sz="2400" dirty="0">
                <a:cs typeface="Times New Roman" pitchFamily="18" charset="0"/>
              </a:rPr>
              <a:t> </a:t>
            </a:r>
            <a:r>
              <a:rPr lang="en-US" sz="2400" dirty="0" err="1">
                <a:cs typeface="Times New Roman" pitchFamily="18" charset="0"/>
              </a:rPr>
              <a:t>yaptığı</a:t>
            </a:r>
            <a:r>
              <a:rPr lang="en-US" sz="2400" dirty="0">
                <a:cs typeface="Times New Roman" pitchFamily="18" charset="0"/>
              </a:rPr>
              <a:t> </a:t>
            </a:r>
            <a:r>
              <a:rPr lang="en-US" sz="2400" dirty="0" err="1">
                <a:cs typeface="Times New Roman" pitchFamily="18" charset="0"/>
              </a:rPr>
              <a:t>üründür</a:t>
            </a:r>
            <a:endParaRPr lang="en-US" sz="2400" dirty="0">
              <a:cs typeface="Times New Roman" pitchFamily="18" charset="0"/>
            </a:endParaRPr>
          </a:p>
        </p:txBody>
      </p:sp>
    </p:spTree>
    <p:extLst>
      <p:ext uri="{BB962C8B-B14F-4D97-AF65-F5344CB8AC3E}">
        <p14:creationId xmlns:p14="http://schemas.microsoft.com/office/powerpoint/2010/main" val="13008332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0172"/>
            <a:ext cx="8229600" cy="546628"/>
          </a:xfrm>
        </p:spPr>
        <p:txBody>
          <a:bodyPr/>
          <a:lstStyle/>
          <a:p>
            <a:r>
              <a:rPr lang="en-US" sz="3600" dirty="0" err="1">
                <a:solidFill>
                  <a:schemeClr val="bg2"/>
                </a:solidFill>
              </a:rPr>
              <a:t>Bankalar</a:t>
            </a:r>
            <a:r>
              <a:rPr lang="en-US" sz="3600" dirty="0">
                <a:solidFill>
                  <a:schemeClr val="bg2"/>
                </a:solidFill>
              </a:rPr>
              <a:t> </a:t>
            </a:r>
            <a:r>
              <a:rPr lang="en-US" sz="3600" dirty="0" err="1">
                <a:solidFill>
                  <a:schemeClr val="bg2"/>
                </a:solidFill>
              </a:rPr>
              <a:t>ve</a:t>
            </a:r>
            <a:r>
              <a:rPr lang="en-US" sz="3600" dirty="0">
                <a:solidFill>
                  <a:schemeClr val="bg2"/>
                </a:solidFill>
              </a:rPr>
              <a:t> Mali </a:t>
            </a:r>
            <a:r>
              <a:rPr lang="en-US" sz="3600" dirty="0" err="1">
                <a:solidFill>
                  <a:schemeClr val="bg2"/>
                </a:solidFill>
              </a:rPr>
              <a:t>Aracılık</a:t>
            </a:r>
            <a:endParaRPr lang="en-IN" sz="2000" dirty="0">
              <a:solidFill>
                <a:schemeClr val="bg2"/>
              </a:solidFill>
            </a:endParaRPr>
          </a:p>
        </p:txBody>
      </p:sp>
      <p:sp>
        <p:nvSpPr>
          <p:cNvPr id="3" name="Text Box 1"/>
          <p:cNvSpPr>
            <a:spLocks noGrp="1"/>
          </p:cNvSpPr>
          <p:nvPr>
            <p:ph idx="1"/>
          </p:nvPr>
        </p:nvSpPr>
        <p:spPr>
          <a:xfrm>
            <a:off x="457200" y="1447800"/>
            <a:ext cx="8229600" cy="4724400"/>
          </a:xfrm>
        </p:spPr>
        <p:txBody>
          <a:bodyPr/>
          <a:lstStyle/>
          <a:p>
            <a:pPr marL="0" indent="0">
              <a:lnSpc>
                <a:spcPct val="150000"/>
              </a:lnSpc>
              <a:buNone/>
            </a:pPr>
            <a:r>
              <a:rPr lang="en-US" sz="2400" dirty="0" err="1">
                <a:cs typeface="Times New Roman" pitchFamily="18" charset="0"/>
              </a:rPr>
              <a:t>Bankanın</a:t>
            </a:r>
            <a:r>
              <a:rPr lang="en-US" sz="2400" dirty="0">
                <a:cs typeface="Times New Roman" pitchFamily="18" charset="0"/>
              </a:rPr>
              <a:t> </a:t>
            </a:r>
            <a:r>
              <a:rPr lang="en-US" sz="2400" dirty="0" err="1">
                <a:cs typeface="Times New Roman" pitchFamily="18" charset="0"/>
              </a:rPr>
              <a:t>varlıkları</a:t>
            </a:r>
            <a:r>
              <a:rPr lang="en-US" sz="2400" dirty="0">
                <a:cs typeface="Times New Roman" pitchFamily="18" charset="0"/>
              </a:rPr>
              <a:t>:</a:t>
            </a:r>
          </a:p>
          <a:p>
            <a:pPr>
              <a:lnSpc>
                <a:spcPct val="150000"/>
              </a:lnSpc>
              <a:spcBef>
                <a:spcPts val="2500"/>
              </a:spcBef>
            </a:pPr>
            <a:r>
              <a:rPr lang="en-US" sz="2400" b="1" dirty="0">
                <a:cs typeface="Times New Roman" pitchFamily="18" charset="0"/>
              </a:rPr>
              <a:t>Banka </a:t>
            </a:r>
            <a:r>
              <a:rPr lang="en-US" sz="2400" b="1" dirty="0" err="1">
                <a:cs typeface="Times New Roman" pitchFamily="18" charset="0"/>
              </a:rPr>
              <a:t>rezervleri</a:t>
            </a:r>
            <a:r>
              <a:rPr lang="en-US" sz="2400" b="1" dirty="0">
                <a:cs typeface="Times New Roman" pitchFamily="18" charset="0"/>
              </a:rPr>
              <a:t> </a:t>
            </a:r>
            <a:r>
              <a:rPr lang="en-US" sz="2400" dirty="0">
                <a:cs typeface="Times New Roman" pitchFamily="18" charset="0"/>
              </a:rPr>
              <a:t>Merkez </a:t>
            </a:r>
            <a:r>
              <a:rPr lang="en-US" sz="2400" dirty="0" err="1">
                <a:cs typeface="Times New Roman" pitchFamily="18" charset="0"/>
              </a:rPr>
              <a:t>bankalarında</a:t>
            </a:r>
            <a:r>
              <a:rPr lang="en-US" sz="2400" dirty="0">
                <a:cs typeface="Times New Roman" pitchFamily="18" charset="0"/>
              </a:rPr>
              <a:t> </a:t>
            </a:r>
            <a:r>
              <a:rPr lang="en-US" sz="2400" dirty="0" err="1">
                <a:cs typeface="Times New Roman" pitchFamily="18" charset="0"/>
              </a:rPr>
              <a:t>mevduatta</a:t>
            </a:r>
            <a:r>
              <a:rPr lang="en-US" sz="2400" dirty="0">
                <a:cs typeface="Times New Roman" pitchFamily="18" charset="0"/>
              </a:rPr>
              <a:t> </a:t>
            </a:r>
            <a:r>
              <a:rPr lang="en-US" sz="2400" dirty="0" err="1">
                <a:cs typeface="Times New Roman" pitchFamily="18" charset="0"/>
              </a:rPr>
              <a:t>tutulan</a:t>
            </a:r>
            <a:r>
              <a:rPr lang="en-US" sz="2400" dirty="0">
                <a:cs typeface="Times New Roman" pitchFamily="18" charset="0"/>
              </a:rPr>
              <a:t> </a:t>
            </a:r>
            <a:r>
              <a:rPr lang="en-US" sz="2400" dirty="0" err="1">
                <a:cs typeface="Times New Roman" pitchFamily="18" charset="0"/>
              </a:rPr>
              <a:t>nakit</a:t>
            </a:r>
            <a:r>
              <a:rPr lang="en-US" sz="2400" dirty="0">
                <a:cs typeface="Times New Roman" pitchFamily="18" charset="0"/>
              </a:rPr>
              <a:t> </a:t>
            </a:r>
            <a:r>
              <a:rPr lang="en-US" sz="2400" dirty="0" err="1">
                <a:cs typeface="Times New Roman" pitchFamily="18" charset="0"/>
              </a:rPr>
              <a:t>ve</a:t>
            </a:r>
            <a:r>
              <a:rPr lang="en-US" sz="2400" dirty="0">
                <a:cs typeface="Times New Roman" pitchFamily="18" charset="0"/>
              </a:rPr>
              <a:t> </a:t>
            </a:r>
            <a:r>
              <a:rPr lang="en-US" sz="2400" dirty="0" err="1">
                <a:cs typeface="Times New Roman" pitchFamily="18" charset="0"/>
              </a:rPr>
              <a:t>mevcuat</a:t>
            </a:r>
            <a:r>
              <a:rPr lang="en-US" sz="2400" dirty="0">
                <a:cs typeface="Times New Roman" pitchFamily="18" charset="0"/>
              </a:rPr>
              <a:t> </a:t>
            </a:r>
            <a:r>
              <a:rPr lang="en-US" sz="2400" dirty="0" err="1">
                <a:cs typeface="Times New Roman" pitchFamily="18" charset="0"/>
              </a:rPr>
              <a:t>miktarı</a:t>
            </a:r>
            <a:r>
              <a:rPr lang="en-US" sz="2400" dirty="0">
                <a:cs typeface="Times New Roman" pitchFamily="18" charset="0"/>
              </a:rPr>
              <a:t>.</a:t>
            </a:r>
          </a:p>
          <a:p>
            <a:pPr>
              <a:lnSpc>
                <a:spcPct val="150000"/>
              </a:lnSpc>
              <a:spcBef>
                <a:spcPts val="2500"/>
              </a:spcBef>
            </a:pPr>
            <a:r>
              <a:rPr lang="en-US" sz="2400" b="1" dirty="0" err="1">
                <a:cs typeface="Times New Roman" pitchFamily="18" charset="0"/>
              </a:rPr>
              <a:t>Nakit</a:t>
            </a:r>
            <a:r>
              <a:rPr lang="en-US" sz="2400" b="1" dirty="0">
                <a:cs typeface="Times New Roman" pitchFamily="18" charset="0"/>
              </a:rPr>
              <a:t> para </a:t>
            </a:r>
            <a:r>
              <a:rPr lang="en-US" sz="2400" b="1" dirty="0" err="1">
                <a:cs typeface="Times New Roman" pitchFamily="18" charset="0"/>
              </a:rPr>
              <a:t>ve</a:t>
            </a:r>
            <a:r>
              <a:rPr lang="en-US" sz="2400" b="1" dirty="0">
                <a:cs typeface="Times New Roman" pitchFamily="18" charset="0"/>
              </a:rPr>
              <a:t> </a:t>
            </a:r>
            <a:r>
              <a:rPr lang="en-US" sz="2400" b="1" dirty="0" err="1">
                <a:cs typeface="Times New Roman" pitchFamily="18" charset="0"/>
              </a:rPr>
              <a:t>benzerleri</a:t>
            </a:r>
            <a:r>
              <a:rPr lang="en-US" sz="2400" b="1" dirty="0">
                <a:cs typeface="Times New Roman" pitchFamily="18" charset="0"/>
              </a:rPr>
              <a:t> </a:t>
            </a:r>
            <a:r>
              <a:rPr lang="en-US" sz="2400" dirty="0" err="1">
                <a:cs typeface="Times New Roman" pitchFamily="18" charset="0"/>
              </a:rPr>
              <a:t>risksiz</a:t>
            </a:r>
            <a:r>
              <a:rPr lang="en-US" sz="2400" dirty="0">
                <a:cs typeface="Times New Roman" pitchFamily="18" charset="0"/>
              </a:rPr>
              <a:t> </a:t>
            </a:r>
            <a:r>
              <a:rPr lang="en-US" sz="2400" dirty="0" err="1">
                <a:cs typeface="Times New Roman" pitchFamily="18" charset="0"/>
              </a:rPr>
              <a:t>en</a:t>
            </a:r>
            <a:r>
              <a:rPr lang="en-US" sz="2400" dirty="0">
                <a:cs typeface="Times New Roman" pitchFamily="18" charset="0"/>
              </a:rPr>
              <a:t> </a:t>
            </a:r>
            <a:r>
              <a:rPr lang="en-US" sz="2400" dirty="0" err="1">
                <a:cs typeface="Times New Roman" pitchFamily="18" charset="0"/>
              </a:rPr>
              <a:t>likit</a:t>
            </a:r>
            <a:r>
              <a:rPr lang="en-US" sz="2400" dirty="0">
                <a:cs typeface="Times New Roman" pitchFamily="18" charset="0"/>
              </a:rPr>
              <a:t> </a:t>
            </a:r>
            <a:r>
              <a:rPr lang="en-US" sz="2400" dirty="0" err="1">
                <a:cs typeface="Times New Roman" pitchFamily="18" charset="0"/>
              </a:rPr>
              <a:t>varlıklardır</a:t>
            </a:r>
            <a:r>
              <a:rPr lang="en-US" sz="2400" dirty="0">
                <a:cs typeface="Times New Roman" pitchFamily="18" charset="0"/>
              </a:rPr>
              <a:t>.</a:t>
            </a:r>
          </a:p>
          <a:p>
            <a:pPr>
              <a:lnSpc>
                <a:spcPct val="150000"/>
              </a:lnSpc>
              <a:spcBef>
                <a:spcPts val="2500"/>
              </a:spcBef>
            </a:pPr>
            <a:r>
              <a:rPr lang="en-US" sz="2400" b="1" dirty="0" err="1">
                <a:cs typeface="Times New Roman" pitchFamily="18" charset="0"/>
              </a:rPr>
              <a:t>Uzun</a:t>
            </a:r>
            <a:r>
              <a:rPr lang="en-US" sz="2400" b="1" dirty="0">
                <a:cs typeface="Times New Roman" pitchFamily="18" charset="0"/>
              </a:rPr>
              <a:t> </a:t>
            </a:r>
            <a:r>
              <a:rPr lang="en-US" sz="2400" b="1" dirty="0" err="1">
                <a:cs typeface="Times New Roman" pitchFamily="18" charset="0"/>
              </a:rPr>
              <a:t>dönemli</a:t>
            </a:r>
            <a:r>
              <a:rPr lang="en-US" sz="2400" b="1" dirty="0">
                <a:cs typeface="Times New Roman" pitchFamily="18" charset="0"/>
              </a:rPr>
              <a:t> </a:t>
            </a:r>
            <a:r>
              <a:rPr lang="en-US" sz="2400" b="1" dirty="0" err="1">
                <a:cs typeface="Times New Roman" pitchFamily="18" charset="0"/>
              </a:rPr>
              <a:t>yatırımlar</a:t>
            </a:r>
            <a:r>
              <a:rPr lang="en-US" sz="2400" b="1" dirty="0">
                <a:cs typeface="Times New Roman" pitchFamily="18" charset="0"/>
              </a:rPr>
              <a:t> </a:t>
            </a:r>
            <a:r>
              <a:rPr lang="en-US" sz="2400" dirty="0" err="1">
                <a:cs typeface="Times New Roman" pitchFamily="18" charset="0"/>
              </a:rPr>
              <a:t>hanehalklarına</a:t>
            </a:r>
            <a:r>
              <a:rPr lang="en-US" sz="2400" dirty="0">
                <a:cs typeface="Times New Roman" pitchFamily="18" charset="0"/>
              </a:rPr>
              <a:t> </a:t>
            </a:r>
            <a:r>
              <a:rPr lang="en-US" sz="2400" dirty="0" err="1">
                <a:cs typeface="Times New Roman" pitchFamily="18" charset="0"/>
              </a:rPr>
              <a:t>ve</a:t>
            </a:r>
            <a:r>
              <a:rPr lang="en-US" sz="2400" dirty="0">
                <a:cs typeface="Times New Roman" pitchFamily="18" charset="0"/>
              </a:rPr>
              <a:t> </a:t>
            </a:r>
            <a:r>
              <a:rPr lang="en-US" sz="2400" dirty="0" err="1">
                <a:cs typeface="Times New Roman" pitchFamily="18" charset="0"/>
              </a:rPr>
              <a:t>firmalara</a:t>
            </a:r>
            <a:r>
              <a:rPr lang="en-US" sz="2400" dirty="0">
                <a:cs typeface="Times New Roman" pitchFamily="18" charset="0"/>
              </a:rPr>
              <a:t> </a:t>
            </a:r>
            <a:r>
              <a:rPr lang="en-US" sz="2400" dirty="0" err="1">
                <a:cs typeface="Times New Roman" pitchFamily="18" charset="0"/>
              </a:rPr>
              <a:t>verilen</a:t>
            </a:r>
            <a:r>
              <a:rPr lang="en-US" sz="2400" dirty="0">
                <a:cs typeface="Times New Roman" pitchFamily="18" charset="0"/>
              </a:rPr>
              <a:t> </a:t>
            </a:r>
            <a:r>
              <a:rPr lang="en-US" sz="2400" dirty="0" err="1">
                <a:cs typeface="Times New Roman" pitchFamily="18" charset="0"/>
              </a:rPr>
              <a:t>krediler</a:t>
            </a:r>
            <a:r>
              <a:rPr lang="en-US" sz="2400" dirty="0">
                <a:cs typeface="Times New Roman" pitchFamily="18" charset="0"/>
              </a:rPr>
              <a:t> </a:t>
            </a:r>
            <a:r>
              <a:rPr lang="en-US" sz="2400" dirty="0" err="1">
                <a:cs typeface="Times New Roman" pitchFamily="18" charset="0"/>
              </a:rPr>
              <a:t>ve</a:t>
            </a:r>
            <a:r>
              <a:rPr lang="en-US" sz="2400" dirty="0">
                <a:cs typeface="Times New Roman" pitchFamily="18" charset="0"/>
              </a:rPr>
              <a:t> </a:t>
            </a:r>
            <a:r>
              <a:rPr lang="en-US" sz="2400" dirty="0" err="1">
                <a:cs typeface="Times New Roman" pitchFamily="18" charset="0"/>
              </a:rPr>
              <a:t>bankanın</a:t>
            </a:r>
            <a:r>
              <a:rPr lang="en-US" sz="2400" dirty="0">
                <a:cs typeface="Times New Roman" pitchFamily="18" charset="0"/>
              </a:rPr>
              <a:t> </a:t>
            </a:r>
            <a:r>
              <a:rPr lang="en-US" sz="2400" dirty="0" err="1">
                <a:cs typeface="Times New Roman" pitchFamily="18" charset="0"/>
              </a:rPr>
              <a:t>sahip</a:t>
            </a:r>
            <a:r>
              <a:rPr lang="en-US" sz="2400" dirty="0">
                <a:cs typeface="Times New Roman" pitchFamily="18" charset="0"/>
              </a:rPr>
              <a:t> </a:t>
            </a:r>
            <a:r>
              <a:rPr lang="en-US" sz="2400" dirty="0" err="1">
                <a:cs typeface="Times New Roman" pitchFamily="18" charset="0"/>
              </a:rPr>
              <a:t>olduğu</a:t>
            </a:r>
            <a:r>
              <a:rPr lang="en-US" sz="2400" dirty="0">
                <a:cs typeface="Times New Roman" pitchFamily="18" charset="0"/>
              </a:rPr>
              <a:t> </a:t>
            </a:r>
            <a:r>
              <a:rPr lang="en-US" sz="2400" dirty="0" err="1">
                <a:cs typeface="Times New Roman" pitchFamily="18" charset="0"/>
              </a:rPr>
              <a:t>mülklerin</a:t>
            </a:r>
            <a:r>
              <a:rPr lang="en-US" sz="2400" dirty="0">
                <a:cs typeface="Times New Roman" pitchFamily="18" charset="0"/>
              </a:rPr>
              <a:t> </a:t>
            </a:r>
            <a:r>
              <a:rPr lang="en-US" sz="2400" dirty="0" err="1">
                <a:cs typeface="Times New Roman" pitchFamily="18" charset="0"/>
              </a:rPr>
              <a:t>değeri</a:t>
            </a:r>
            <a:endParaRPr lang="en-US" sz="2400" dirty="0">
              <a:cs typeface="Times New Roman" pitchFamily="18" charset="0"/>
            </a:endParaRPr>
          </a:p>
        </p:txBody>
      </p:sp>
    </p:spTree>
    <p:extLst>
      <p:ext uri="{BB962C8B-B14F-4D97-AF65-F5344CB8AC3E}">
        <p14:creationId xmlns:p14="http://schemas.microsoft.com/office/powerpoint/2010/main" val="29512269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0172"/>
            <a:ext cx="8229600" cy="622828"/>
          </a:xfrm>
        </p:spPr>
        <p:txBody>
          <a:bodyPr/>
          <a:lstStyle/>
          <a:p>
            <a:r>
              <a:rPr lang="en-US" sz="3600" dirty="0" err="1">
                <a:solidFill>
                  <a:schemeClr val="bg2"/>
                </a:solidFill>
              </a:rPr>
              <a:t>Bankalar</a:t>
            </a:r>
            <a:r>
              <a:rPr lang="en-US" sz="3600" dirty="0">
                <a:solidFill>
                  <a:schemeClr val="bg2"/>
                </a:solidFill>
              </a:rPr>
              <a:t> </a:t>
            </a:r>
            <a:r>
              <a:rPr lang="en-US" sz="3600" dirty="0" err="1">
                <a:solidFill>
                  <a:schemeClr val="bg2"/>
                </a:solidFill>
              </a:rPr>
              <a:t>ve</a:t>
            </a:r>
            <a:r>
              <a:rPr lang="en-US" sz="3600" dirty="0">
                <a:solidFill>
                  <a:schemeClr val="bg2"/>
                </a:solidFill>
              </a:rPr>
              <a:t> Mali </a:t>
            </a:r>
            <a:r>
              <a:rPr lang="en-US" sz="3600" dirty="0" err="1">
                <a:solidFill>
                  <a:schemeClr val="bg2"/>
                </a:solidFill>
              </a:rPr>
              <a:t>Aracılık</a:t>
            </a:r>
            <a:endParaRPr lang="en-IN" sz="2000" dirty="0">
              <a:solidFill>
                <a:schemeClr val="bg2"/>
              </a:solidFill>
            </a:endParaRPr>
          </a:p>
        </p:txBody>
      </p:sp>
      <p:sp>
        <p:nvSpPr>
          <p:cNvPr id="3" name="Content Placeholder 2"/>
          <p:cNvSpPr>
            <a:spLocks noGrp="1"/>
          </p:cNvSpPr>
          <p:nvPr>
            <p:ph idx="1"/>
          </p:nvPr>
        </p:nvSpPr>
        <p:spPr>
          <a:xfrm>
            <a:off x="457200" y="1447800"/>
            <a:ext cx="8229600" cy="4724400"/>
          </a:xfrm>
        </p:spPr>
        <p:txBody>
          <a:bodyPr>
            <a:noAutofit/>
          </a:bodyPr>
          <a:lstStyle/>
          <a:p>
            <a:pPr marL="0" indent="0">
              <a:lnSpc>
                <a:spcPct val="150000"/>
              </a:lnSpc>
              <a:buNone/>
            </a:pPr>
            <a:r>
              <a:rPr lang="en-US" sz="2400" dirty="0" err="1">
                <a:cs typeface="Times New Roman" pitchFamily="18" charset="0"/>
              </a:rPr>
              <a:t>Bankanın</a:t>
            </a:r>
            <a:r>
              <a:rPr lang="en-US" sz="2400" dirty="0">
                <a:cs typeface="Times New Roman" pitchFamily="18" charset="0"/>
              </a:rPr>
              <a:t> </a:t>
            </a:r>
            <a:r>
              <a:rPr lang="en-US" sz="2400" dirty="0" err="1">
                <a:cs typeface="Times New Roman" pitchFamily="18" charset="0"/>
              </a:rPr>
              <a:t>yükümlülükleri</a:t>
            </a:r>
            <a:r>
              <a:rPr lang="en-US" sz="2400" dirty="0">
                <a:cs typeface="Times New Roman" pitchFamily="18" charset="0"/>
              </a:rPr>
              <a:t>:</a:t>
            </a:r>
          </a:p>
          <a:p>
            <a:pPr>
              <a:lnSpc>
                <a:spcPct val="150000"/>
              </a:lnSpc>
              <a:spcBef>
                <a:spcPts val="2500"/>
              </a:spcBef>
            </a:pPr>
            <a:r>
              <a:rPr lang="en-US" sz="2400" b="1" dirty="0" err="1">
                <a:cs typeface="Times New Roman" pitchFamily="18" charset="0"/>
              </a:rPr>
              <a:t>Mevduat</a:t>
            </a:r>
            <a:r>
              <a:rPr lang="en-US" sz="2400" b="1" dirty="0">
                <a:cs typeface="Times New Roman" pitchFamily="18" charset="0"/>
              </a:rPr>
              <a:t> </a:t>
            </a:r>
            <a:r>
              <a:rPr lang="en-US" sz="2400" b="1" dirty="0" err="1">
                <a:cs typeface="Times New Roman" pitchFamily="18" charset="0"/>
              </a:rPr>
              <a:t>hesapları</a:t>
            </a:r>
            <a:r>
              <a:rPr lang="en-US" sz="2400" b="1" dirty="0">
                <a:cs typeface="Times New Roman" pitchFamily="18" charset="0"/>
              </a:rPr>
              <a:t> </a:t>
            </a:r>
            <a:r>
              <a:rPr lang="en-US" sz="2400" dirty="0" err="1">
                <a:cs typeface="Times New Roman" pitchFamily="18" charset="0"/>
              </a:rPr>
              <a:t>mevduat</a:t>
            </a:r>
            <a:r>
              <a:rPr lang="en-US" sz="2400" dirty="0">
                <a:cs typeface="Times New Roman" pitchFamily="18" charset="0"/>
              </a:rPr>
              <a:t> </a:t>
            </a:r>
            <a:r>
              <a:rPr lang="en-US" sz="2400" dirty="0" err="1">
                <a:cs typeface="Times New Roman" pitchFamily="18" charset="0"/>
              </a:rPr>
              <a:t>sahiplerinin</a:t>
            </a:r>
            <a:r>
              <a:rPr lang="en-US" sz="2400" dirty="0">
                <a:cs typeface="Times New Roman" pitchFamily="18" charset="0"/>
              </a:rPr>
              <a:t> </a:t>
            </a:r>
            <a:r>
              <a:rPr lang="en-US" sz="2400" dirty="0" err="1">
                <a:cs typeface="Times New Roman" pitchFamily="18" charset="0"/>
              </a:rPr>
              <a:t>istediklerinde</a:t>
            </a:r>
            <a:r>
              <a:rPr lang="en-US" sz="2400" dirty="0">
                <a:cs typeface="Times New Roman" pitchFamily="18" charset="0"/>
              </a:rPr>
              <a:t> </a:t>
            </a:r>
            <a:r>
              <a:rPr lang="en-US" sz="2400" dirty="0" err="1">
                <a:cs typeface="Times New Roman" pitchFamily="18" charset="0"/>
              </a:rPr>
              <a:t>erişebildikleri</a:t>
            </a:r>
            <a:r>
              <a:rPr lang="en-US" sz="2400" dirty="0">
                <a:cs typeface="Times New Roman" pitchFamily="18" charset="0"/>
              </a:rPr>
              <a:t> </a:t>
            </a:r>
            <a:r>
              <a:rPr lang="en-US" sz="2400" dirty="0" err="1">
                <a:cs typeface="Times New Roman" pitchFamily="18" charset="0"/>
              </a:rPr>
              <a:t>fonlar</a:t>
            </a:r>
            <a:endParaRPr lang="en-US" sz="2400" dirty="0">
              <a:cs typeface="Times New Roman" pitchFamily="18" charset="0"/>
            </a:endParaRPr>
          </a:p>
          <a:p>
            <a:pPr>
              <a:lnSpc>
                <a:spcPct val="150000"/>
              </a:lnSpc>
              <a:spcBef>
                <a:spcPts val="2500"/>
              </a:spcBef>
            </a:pPr>
            <a:r>
              <a:rPr lang="en-US" sz="2400" b="1" dirty="0" err="1">
                <a:cs typeface="Times New Roman" pitchFamily="18" charset="0"/>
              </a:rPr>
              <a:t>Kısa</a:t>
            </a:r>
            <a:r>
              <a:rPr lang="en-US" sz="2400" b="1" dirty="0">
                <a:cs typeface="Times New Roman" pitchFamily="18" charset="0"/>
              </a:rPr>
              <a:t> </a:t>
            </a:r>
            <a:r>
              <a:rPr lang="en-US" sz="2400" b="1" dirty="0" err="1">
                <a:cs typeface="Times New Roman" pitchFamily="18" charset="0"/>
              </a:rPr>
              <a:t>dönemli</a:t>
            </a:r>
            <a:r>
              <a:rPr lang="en-US" sz="2400" b="1" dirty="0">
                <a:cs typeface="Times New Roman" pitchFamily="18" charset="0"/>
              </a:rPr>
              <a:t> </a:t>
            </a:r>
            <a:r>
              <a:rPr lang="en-US" sz="2400" b="1" dirty="0" err="1">
                <a:cs typeface="Times New Roman" pitchFamily="18" charset="0"/>
              </a:rPr>
              <a:t>borçlar</a:t>
            </a:r>
            <a:r>
              <a:rPr lang="en-US" sz="2400" b="1" dirty="0">
                <a:cs typeface="Times New Roman" pitchFamily="18" charset="0"/>
              </a:rPr>
              <a:t> </a:t>
            </a:r>
            <a:r>
              <a:rPr lang="en-US" sz="2400" dirty="0" err="1">
                <a:cs typeface="Times New Roman" pitchFamily="18" charset="0"/>
              </a:rPr>
              <a:t>başka</a:t>
            </a:r>
            <a:r>
              <a:rPr lang="en-US" sz="2400" dirty="0">
                <a:cs typeface="Times New Roman" pitchFamily="18" charset="0"/>
              </a:rPr>
              <a:t> </a:t>
            </a:r>
            <a:r>
              <a:rPr lang="en-US" sz="2400" dirty="0" err="1">
                <a:cs typeface="Times New Roman" pitchFamily="18" charset="0"/>
              </a:rPr>
              <a:t>mali</a:t>
            </a:r>
            <a:r>
              <a:rPr lang="en-US" sz="2400" dirty="0">
                <a:cs typeface="Times New Roman" pitchFamily="18" charset="0"/>
              </a:rPr>
              <a:t> </a:t>
            </a:r>
            <a:r>
              <a:rPr lang="en-US" sz="2400" dirty="0" err="1">
                <a:cs typeface="Times New Roman" pitchFamily="18" charset="0"/>
              </a:rPr>
              <a:t>kurumlardan</a:t>
            </a:r>
            <a:r>
              <a:rPr lang="en-US" sz="2400" dirty="0">
                <a:cs typeface="Times New Roman" pitchFamily="18" charset="0"/>
              </a:rPr>
              <a:t> </a:t>
            </a:r>
            <a:r>
              <a:rPr lang="en-US" sz="2400" dirty="0" err="1">
                <a:cs typeface="Times New Roman" pitchFamily="18" charset="0"/>
              </a:rPr>
              <a:t>alınan</a:t>
            </a:r>
            <a:r>
              <a:rPr lang="en-US" sz="2400" dirty="0">
                <a:cs typeface="Times New Roman" pitchFamily="18" charset="0"/>
              </a:rPr>
              <a:t> </a:t>
            </a:r>
            <a:r>
              <a:rPr lang="en-US" sz="2400" dirty="0" err="1">
                <a:cs typeface="Times New Roman" pitchFamily="18" charset="0"/>
              </a:rPr>
              <a:t>kısa</a:t>
            </a:r>
            <a:r>
              <a:rPr lang="en-US" sz="2400" dirty="0">
                <a:cs typeface="Times New Roman" pitchFamily="18" charset="0"/>
              </a:rPr>
              <a:t> </a:t>
            </a:r>
            <a:r>
              <a:rPr lang="en-US" sz="2400" dirty="0" err="1">
                <a:cs typeface="Times New Roman" pitchFamily="18" charset="0"/>
              </a:rPr>
              <a:t>vadeli</a:t>
            </a:r>
            <a:r>
              <a:rPr lang="en-US" sz="2400" dirty="0">
                <a:cs typeface="Times New Roman" pitchFamily="18" charset="0"/>
              </a:rPr>
              <a:t> </a:t>
            </a:r>
            <a:r>
              <a:rPr lang="en-US" sz="2400" dirty="0" err="1">
                <a:cs typeface="Times New Roman" pitchFamily="18" charset="0"/>
              </a:rPr>
              <a:t>krediler</a:t>
            </a:r>
            <a:r>
              <a:rPr lang="en-US" sz="2400" dirty="0">
                <a:cs typeface="Times New Roman" pitchFamily="18" charset="0"/>
              </a:rPr>
              <a:t>.</a:t>
            </a:r>
          </a:p>
          <a:p>
            <a:pPr>
              <a:lnSpc>
                <a:spcPct val="150000"/>
              </a:lnSpc>
              <a:spcBef>
                <a:spcPts val="2500"/>
              </a:spcBef>
            </a:pPr>
            <a:r>
              <a:rPr lang="en-US" sz="2400" b="1" dirty="0" err="1">
                <a:cs typeface="Times New Roman" pitchFamily="18" charset="0"/>
              </a:rPr>
              <a:t>Uzun</a:t>
            </a:r>
            <a:r>
              <a:rPr lang="en-US" sz="2400" b="1" dirty="0">
                <a:cs typeface="Times New Roman" pitchFamily="18" charset="0"/>
              </a:rPr>
              <a:t> </a:t>
            </a:r>
            <a:r>
              <a:rPr lang="en-US" sz="2400" b="1" dirty="0" err="1">
                <a:cs typeface="Times New Roman" pitchFamily="18" charset="0"/>
              </a:rPr>
              <a:t>dönemli</a:t>
            </a:r>
            <a:r>
              <a:rPr lang="en-US" sz="2400" b="1" dirty="0">
                <a:cs typeface="Times New Roman" pitchFamily="18" charset="0"/>
              </a:rPr>
              <a:t> </a:t>
            </a:r>
            <a:r>
              <a:rPr lang="en-US" sz="2400" b="1" dirty="0" err="1">
                <a:cs typeface="Times New Roman" pitchFamily="18" charset="0"/>
              </a:rPr>
              <a:t>borçlar</a:t>
            </a:r>
            <a:r>
              <a:rPr lang="en-US" sz="2400" b="1" dirty="0">
                <a:cs typeface="Times New Roman" pitchFamily="18" charset="0"/>
              </a:rPr>
              <a:t> </a:t>
            </a:r>
            <a:r>
              <a:rPr lang="en-US" sz="2400" dirty="0" err="1">
                <a:cs typeface="Times New Roman" pitchFamily="18" charset="0"/>
              </a:rPr>
              <a:t>bir</a:t>
            </a:r>
            <a:r>
              <a:rPr lang="en-US" sz="2400" dirty="0">
                <a:cs typeface="Times New Roman" pitchFamily="18" charset="0"/>
              </a:rPr>
              <a:t> </a:t>
            </a:r>
            <a:r>
              <a:rPr lang="en-US" sz="2400" dirty="0" err="1">
                <a:cs typeface="Times New Roman" pitchFamily="18" charset="0"/>
              </a:rPr>
              <a:t>yıl</a:t>
            </a:r>
            <a:r>
              <a:rPr lang="en-US" sz="2400" dirty="0">
                <a:cs typeface="Times New Roman" pitchFamily="18" charset="0"/>
              </a:rPr>
              <a:t> </a:t>
            </a:r>
            <a:r>
              <a:rPr lang="en-US" sz="2400" dirty="0" err="1">
                <a:cs typeface="Times New Roman" pitchFamily="18" charset="0"/>
              </a:rPr>
              <a:t>veya</a:t>
            </a:r>
            <a:r>
              <a:rPr lang="en-US" sz="2400" dirty="0">
                <a:cs typeface="Times New Roman" pitchFamily="18" charset="0"/>
              </a:rPr>
              <a:t> </a:t>
            </a:r>
            <a:r>
              <a:rPr lang="en-US" sz="2400" dirty="0" err="1">
                <a:cs typeface="Times New Roman" pitchFamily="18" charset="0"/>
              </a:rPr>
              <a:t>daha</a:t>
            </a:r>
            <a:r>
              <a:rPr lang="en-US" sz="2400" dirty="0">
                <a:cs typeface="Times New Roman" pitchFamily="18" charset="0"/>
              </a:rPr>
              <a:t> </a:t>
            </a:r>
            <a:r>
              <a:rPr lang="en-US" sz="2400" dirty="0" err="1">
                <a:cs typeface="Times New Roman" pitchFamily="18" charset="0"/>
              </a:rPr>
              <a:t>uzun</a:t>
            </a:r>
            <a:r>
              <a:rPr lang="en-US" sz="2400" dirty="0">
                <a:cs typeface="Times New Roman" pitchFamily="18" charset="0"/>
              </a:rPr>
              <a:t> </a:t>
            </a:r>
            <a:r>
              <a:rPr lang="en-US" sz="2400" dirty="0" err="1">
                <a:cs typeface="Times New Roman" pitchFamily="18" charset="0"/>
              </a:rPr>
              <a:t>vadeli</a:t>
            </a:r>
            <a:r>
              <a:rPr lang="en-US" sz="2400" dirty="0">
                <a:cs typeface="Times New Roman" pitchFamily="18" charset="0"/>
              </a:rPr>
              <a:t> </a:t>
            </a:r>
            <a:r>
              <a:rPr lang="en-US" sz="2400" dirty="0" err="1">
                <a:cs typeface="Times New Roman" pitchFamily="18" charset="0"/>
              </a:rPr>
              <a:t>geri</a:t>
            </a:r>
            <a:r>
              <a:rPr lang="en-US" sz="2400" dirty="0">
                <a:cs typeface="Times New Roman" pitchFamily="18" charset="0"/>
              </a:rPr>
              <a:t> </a:t>
            </a:r>
            <a:r>
              <a:rPr lang="en-US" sz="2400" dirty="0" err="1">
                <a:cs typeface="Times New Roman" pitchFamily="18" charset="0"/>
              </a:rPr>
              <a:t>ödenmesi</a:t>
            </a:r>
            <a:r>
              <a:rPr lang="en-US" sz="2400" dirty="0">
                <a:cs typeface="Times New Roman" pitchFamily="18" charset="0"/>
              </a:rPr>
              <a:t> </a:t>
            </a:r>
            <a:r>
              <a:rPr lang="en-US" sz="2400" dirty="0" err="1">
                <a:cs typeface="Times New Roman" pitchFamily="18" charset="0"/>
              </a:rPr>
              <a:t>gereken</a:t>
            </a:r>
            <a:r>
              <a:rPr lang="en-US" sz="2400" dirty="0">
                <a:cs typeface="Times New Roman" pitchFamily="18" charset="0"/>
              </a:rPr>
              <a:t> </a:t>
            </a:r>
            <a:r>
              <a:rPr lang="en-US" sz="2400" dirty="0" err="1">
                <a:cs typeface="Times New Roman" pitchFamily="18" charset="0"/>
              </a:rPr>
              <a:t>krediler</a:t>
            </a:r>
            <a:endParaRPr lang="en-US" sz="2400" dirty="0">
              <a:cs typeface="Times New Roman" pitchFamily="18" charset="0"/>
            </a:endParaRPr>
          </a:p>
        </p:txBody>
      </p:sp>
    </p:spTree>
    <p:extLst>
      <p:ext uri="{BB962C8B-B14F-4D97-AF65-F5344CB8AC3E}">
        <p14:creationId xmlns:p14="http://schemas.microsoft.com/office/powerpoint/2010/main" val="650865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0172"/>
            <a:ext cx="8229600" cy="622828"/>
          </a:xfrm>
        </p:spPr>
        <p:txBody>
          <a:bodyPr/>
          <a:lstStyle/>
          <a:p>
            <a:r>
              <a:rPr lang="en-US" sz="3600" dirty="0" err="1">
                <a:solidFill>
                  <a:schemeClr val="bg2"/>
                </a:solidFill>
              </a:rPr>
              <a:t>Bankalar</a:t>
            </a:r>
            <a:r>
              <a:rPr lang="en-US" sz="3600" dirty="0">
                <a:solidFill>
                  <a:schemeClr val="bg2"/>
                </a:solidFill>
              </a:rPr>
              <a:t> </a:t>
            </a:r>
            <a:r>
              <a:rPr lang="en-US" sz="3600" dirty="0" err="1">
                <a:solidFill>
                  <a:schemeClr val="bg2"/>
                </a:solidFill>
              </a:rPr>
              <a:t>ve</a:t>
            </a:r>
            <a:r>
              <a:rPr lang="en-US" sz="3600" dirty="0">
                <a:solidFill>
                  <a:schemeClr val="bg2"/>
                </a:solidFill>
              </a:rPr>
              <a:t> Mali </a:t>
            </a:r>
            <a:r>
              <a:rPr lang="en-US" sz="3600" dirty="0" err="1">
                <a:solidFill>
                  <a:schemeClr val="bg2"/>
                </a:solidFill>
              </a:rPr>
              <a:t>Aracılık</a:t>
            </a:r>
            <a:endParaRPr lang="en-IN" sz="2000" dirty="0">
              <a:solidFill>
                <a:schemeClr val="bg2"/>
              </a:solidFill>
            </a:endParaRPr>
          </a:p>
        </p:txBody>
      </p:sp>
      <p:sp>
        <p:nvSpPr>
          <p:cNvPr id="3" name="Content Placeholder 2"/>
          <p:cNvSpPr>
            <a:spLocks noGrp="1"/>
          </p:cNvSpPr>
          <p:nvPr>
            <p:ph idx="1"/>
          </p:nvPr>
        </p:nvSpPr>
        <p:spPr>
          <a:xfrm>
            <a:off x="457200" y="1905000"/>
            <a:ext cx="8229600" cy="3505200"/>
          </a:xfrm>
        </p:spPr>
        <p:txBody>
          <a:bodyPr>
            <a:noAutofit/>
          </a:bodyPr>
          <a:lstStyle/>
          <a:p>
            <a:pPr marL="0" indent="0">
              <a:lnSpc>
                <a:spcPct val="150000"/>
              </a:lnSpc>
              <a:buNone/>
            </a:pPr>
            <a:r>
              <a:rPr lang="en-US" sz="2800" dirty="0" err="1">
                <a:cs typeface="Times New Roman" pitchFamily="18" charset="0"/>
              </a:rPr>
              <a:t>Bankanın</a:t>
            </a:r>
            <a:r>
              <a:rPr lang="en-US" sz="2800" dirty="0">
                <a:cs typeface="Times New Roman" pitchFamily="18" charset="0"/>
              </a:rPr>
              <a:t> </a:t>
            </a:r>
            <a:r>
              <a:rPr lang="en-US" sz="2800" dirty="0" err="1">
                <a:cs typeface="Times New Roman" pitchFamily="18" charset="0"/>
              </a:rPr>
              <a:t>yükümlülükleri</a:t>
            </a:r>
            <a:r>
              <a:rPr lang="en-US" sz="2800" dirty="0">
                <a:cs typeface="Times New Roman" pitchFamily="18" charset="0"/>
              </a:rPr>
              <a:t>:</a:t>
            </a:r>
          </a:p>
          <a:p>
            <a:pPr>
              <a:lnSpc>
                <a:spcPct val="150000"/>
              </a:lnSpc>
              <a:spcBef>
                <a:spcPts val="2500"/>
              </a:spcBef>
            </a:pPr>
            <a:r>
              <a:rPr lang="en-US" sz="2800" b="1" dirty="0" err="1">
                <a:cs typeface="Times New Roman" pitchFamily="18" charset="0"/>
              </a:rPr>
              <a:t>Özkaynaklar</a:t>
            </a:r>
            <a:r>
              <a:rPr lang="en-US" sz="2800" b="1" dirty="0">
                <a:cs typeface="Times New Roman" pitchFamily="18" charset="0"/>
              </a:rPr>
              <a:t> </a:t>
            </a:r>
            <a:r>
              <a:rPr lang="en-US" sz="2800" dirty="0" err="1">
                <a:cs typeface="Times New Roman" pitchFamily="18" charset="0"/>
              </a:rPr>
              <a:t>bankanın</a:t>
            </a:r>
            <a:r>
              <a:rPr lang="en-US" sz="2800" dirty="0">
                <a:cs typeface="Times New Roman" pitchFamily="18" charset="0"/>
              </a:rPr>
              <a:t> </a:t>
            </a:r>
            <a:r>
              <a:rPr lang="en-US" sz="2800" dirty="0" err="1">
                <a:cs typeface="Times New Roman" pitchFamily="18" charset="0"/>
              </a:rPr>
              <a:t>varlıkları</a:t>
            </a:r>
            <a:r>
              <a:rPr lang="en-US" sz="2800" dirty="0">
                <a:cs typeface="Times New Roman" pitchFamily="18" charset="0"/>
              </a:rPr>
              <a:t> </a:t>
            </a:r>
            <a:r>
              <a:rPr lang="en-US" sz="2800" dirty="0" err="1">
                <a:cs typeface="Times New Roman" pitchFamily="18" charset="0"/>
              </a:rPr>
              <a:t>ile</a:t>
            </a:r>
            <a:r>
              <a:rPr lang="en-US" sz="2800" dirty="0">
                <a:cs typeface="Times New Roman" pitchFamily="18" charset="0"/>
              </a:rPr>
              <a:t> </a:t>
            </a:r>
            <a:r>
              <a:rPr lang="en-US" sz="2800" dirty="0" err="1">
                <a:cs typeface="Times New Roman" pitchFamily="18" charset="0"/>
              </a:rPr>
              <a:t>yükümlülükleri</a:t>
            </a:r>
            <a:r>
              <a:rPr lang="en-US" sz="2800" dirty="0">
                <a:cs typeface="Times New Roman" pitchFamily="18" charset="0"/>
              </a:rPr>
              <a:t> </a:t>
            </a:r>
            <a:r>
              <a:rPr lang="en-US" sz="2800" dirty="0" err="1">
                <a:cs typeface="Times New Roman" pitchFamily="18" charset="0"/>
              </a:rPr>
              <a:t>arasındaki</a:t>
            </a:r>
            <a:r>
              <a:rPr lang="en-US" sz="2800" dirty="0">
                <a:cs typeface="Times New Roman" pitchFamily="18" charset="0"/>
              </a:rPr>
              <a:t> </a:t>
            </a:r>
            <a:r>
              <a:rPr lang="en-US" sz="2800" dirty="0" err="1">
                <a:cs typeface="Times New Roman" pitchFamily="18" charset="0"/>
              </a:rPr>
              <a:t>farktır</a:t>
            </a:r>
            <a:r>
              <a:rPr lang="en-US" sz="2800" dirty="0">
                <a:cs typeface="Times New Roman" pitchFamily="18" charset="0"/>
              </a:rPr>
              <a:t>. </a:t>
            </a:r>
            <a:r>
              <a:rPr lang="en-US" sz="2800" dirty="0" err="1">
                <a:cs typeface="Times New Roman" pitchFamily="18" charset="0"/>
              </a:rPr>
              <a:t>Borsa</a:t>
            </a:r>
            <a:r>
              <a:rPr lang="en-US" sz="2800" dirty="0">
                <a:cs typeface="Times New Roman" pitchFamily="18" charset="0"/>
              </a:rPr>
              <a:t> </a:t>
            </a:r>
            <a:r>
              <a:rPr lang="en-US" sz="2800" dirty="0" err="1">
                <a:cs typeface="Times New Roman" pitchFamily="18" charset="0"/>
              </a:rPr>
              <a:t>eğer</a:t>
            </a:r>
            <a:r>
              <a:rPr lang="en-US" sz="2800" dirty="0">
                <a:cs typeface="Times New Roman" pitchFamily="18" charset="0"/>
              </a:rPr>
              <a:t> </a:t>
            </a:r>
            <a:r>
              <a:rPr lang="en-US" sz="2800" dirty="0" err="1">
                <a:cs typeface="Times New Roman" pitchFamily="18" charset="0"/>
              </a:rPr>
              <a:t>doğru</a:t>
            </a:r>
            <a:r>
              <a:rPr lang="en-US" sz="2800" dirty="0">
                <a:cs typeface="Times New Roman" pitchFamily="18" charset="0"/>
              </a:rPr>
              <a:t> </a:t>
            </a:r>
            <a:r>
              <a:rPr lang="en-US" sz="2800" dirty="0" err="1">
                <a:cs typeface="Times New Roman" pitchFamily="18" charset="0"/>
              </a:rPr>
              <a:t>fiyatlandırma</a:t>
            </a:r>
            <a:r>
              <a:rPr lang="en-US" sz="2800" dirty="0">
                <a:cs typeface="Times New Roman" pitchFamily="18" charset="0"/>
              </a:rPr>
              <a:t> </a:t>
            </a:r>
            <a:r>
              <a:rPr lang="en-US" sz="2800" dirty="0" err="1">
                <a:cs typeface="Times New Roman" pitchFamily="18" charset="0"/>
              </a:rPr>
              <a:t>yapabilse</a:t>
            </a:r>
            <a:r>
              <a:rPr lang="en-US" sz="2800" dirty="0">
                <a:cs typeface="Times New Roman" pitchFamily="18" charset="0"/>
              </a:rPr>
              <a:t> </a:t>
            </a:r>
            <a:r>
              <a:rPr lang="en-US" sz="2800" dirty="0" err="1">
                <a:cs typeface="Times New Roman" pitchFamily="18" charset="0"/>
              </a:rPr>
              <a:t>hisse</a:t>
            </a:r>
            <a:r>
              <a:rPr lang="en-US" sz="2800" dirty="0">
                <a:cs typeface="Times New Roman" pitchFamily="18" charset="0"/>
              </a:rPr>
              <a:t> </a:t>
            </a:r>
            <a:r>
              <a:rPr lang="en-US" sz="2800" dirty="0" err="1">
                <a:cs typeface="Times New Roman" pitchFamily="18" charset="0"/>
              </a:rPr>
              <a:t>senetleri</a:t>
            </a:r>
            <a:r>
              <a:rPr lang="en-US" sz="2800" dirty="0">
                <a:cs typeface="Times New Roman" pitchFamily="18" charset="0"/>
              </a:rPr>
              <a:t> </a:t>
            </a:r>
            <a:r>
              <a:rPr lang="en-US" sz="2800" dirty="0" err="1">
                <a:cs typeface="Times New Roman" pitchFamily="18" charset="0"/>
              </a:rPr>
              <a:t>bir</a:t>
            </a:r>
            <a:r>
              <a:rPr lang="en-US" sz="2800" dirty="0">
                <a:cs typeface="Times New Roman" pitchFamily="18" charset="0"/>
              </a:rPr>
              <a:t> </a:t>
            </a:r>
            <a:r>
              <a:rPr lang="en-US" sz="2800" dirty="0" err="1">
                <a:cs typeface="Times New Roman" pitchFamily="18" charset="0"/>
              </a:rPr>
              <a:t>şirketin</a:t>
            </a:r>
            <a:r>
              <a:rPr lang="en-US" sz="2800" dirty="0">
                <a:cs typeface="Times New Roman" pitchFamily="18" charset="0"/>
              </a:rPr>
              <a:t> </a:t>
            </a:r>
            <a:r>
              <a:rPr lang="en-US" sz="2800" dirty="0" err="1">
                <a:cs typeface="Times New Roman" pitchFamily="18" charset="0"/>
              </a:rPr>
              <a:t>değeri</a:t>
            </a:r>
            <a:r>
              <a:rPr lang="en-US" sz="2800" dirty="0">
                <a:cs typeface="Times New Roman" pitchFamily="18" charset="0"/>
              </a:rPr>
              <a:t> </a:t>
            </a:r>
            <a:r>
              <a:rPr lang="en-US" sz="2800" dirty="0" err="1">
                <a:cs typeface="Times New Roman" pitchFamily="18" charset="0"/>
              </a:rPr>
              <a:t>anlamına</a:t>
            </a:r>
            <a:r>
              <a:rPr lang="en-US" sz="2800" dirty="0">
                <a:cs typeface="Times New Roman" pitchFamily="18" charset="0"/>
              </a:rPr>
              <a:t> </a:t>
            </a:r>
            <a:r>
              <a:rPr lang="en-US" sz="2800" dirty="0" err="1">
                <a:cs typeface="Times New Roman" pitchFamily="18" charset="0"/>
              </a:rPr>
              <a:t>gelir</a:t>
            </a:r>
            <a:r>
              <a:rPr lang="en-US" sz="2800" dirty="0">
                <a:cs typeface="Times New Roman" pitchFamily="18" charset="0"/>
              </a:rPr>
              <a:t>.</a:t>
            </a:r>
          </a:p>
        </p:txBody>
      </p:sp>
    </p:spTree>
    <p:extLst>
      <p:ext uri="{BB962C8B-B14F-4D97-AF65-F5344CB8AC3E}">
        <p14:creationId xmlns:p14="http://schemas.microsoft.com/office/powerpoint/2010/main" val="36326391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title"/>
          </p:nvPr>
        </p:nvSpPr>
        <p:spPr>
          <a:xfrm>
            <a:off x="457200" y="520172"/>
            <a:ext cx="8229600" cy="622828"/>
          </a:xfrm>
        </p:spPr>
        <p:txBody>
          <a:bodyPr/>
          <a:lstStyle/>
          <a:p>
            <a:r>
              <a:rPr lang="en-US" sz="3600" dirty="0" err="1">
                <a:solidFill>
                  <a:schemeClr val="bg2"/>
                </a:solidFill>
              </a:rPr>
              <a:t>Bankalar</a:t>
            </a:r>
            <a:r>
              <a:rPr lang="en-US" sz="3600" dirty="0">
                <a:solidFill>
                  <a:schemeClr val="bg2"/>
                </a:solidFill>
              </a:rPr>
              <a:t> </a:t>
            </a:r>
            <a:r>
              <a:rPr lang="en-US" sz="3600" dirty="0" err="1">
                <a:solidFill>
                  <a:schemeClr val="bg2"/>
                </a:solidFill>
              </a:rPr>
              <a:t>ve</a:t>
            </a:r>
            <a:r>
              <a:rPr lang="en-US" sz="3600" dirty="0">
                <a:solidFill>
                  <a:schemeClr val="bg2"/>
                </a:solidFill>
              </a:rPr>
              <a:t> Mali </a:t>
            </a:r>
            <a:r>
              <a:rPr lang="en-US" sz="3600" dirty="0" err="1">
                <a:solidFill>
                  <a:schemeClr val="bg2"/>
                </a:solidFill>
              </a:rPr>
              <a:t>Aracılık</a:t>
            </a:r>
            <a:endParaRPr lang="en-US" sz="2000" b="0" dirty="0">
              <a:solidFill>
                <a:schemeClr val="bg2"/>
              </a:solidFill>
            </a:endParaRPr>
          </a:p>
        </p:txBody>
      </p:sp>
      <p:sp>
        <p:nvSpPr>
          <p:cNvPr id="2" name="Content Placeholder 1"/>
          <p:cNvSpPr>
            <a:spLocks noGrp="1"/>
          </p:cNvSpPr>
          <p:nvPr>
            <p:ph idx="1"/>
          </p:nvPr>
        </p:nvSpPr>
        <p:spPr>
          <a:xfrm>
            <a:off x="609600" y="1905000"/>
            <a:ext cx="8229600" cy="838200"/>
          </a:xfrm>
        </p:spPr>
        <p:txBody>
          <a:bodyPr/>
          <a:lstStyle/>
          <a:p>
            <a:pPr marL="0" indent="0" algn="ctr">
              <a:buNone/>
            </a:pPr>
            <a:r>
              <a:rPr lang="en-US" sz="2400" dirty="0" err="1"/>
              <a:t>Haziran</a:t>
            </a:r>
            <a:r>
              <a:rPr lang="en-US" sz="2400" dirty="0"/>
              <a:t> 2013 Citibank </a:t>
            </a:r>
            <a:r>
              <a:rPr lang="en-US" sz="2400" dirty="0" err="1"/>
              <a:t>Bilançosu</a:t>
            </a:r>
            <a:endParaRPr lang="en-IN" sz="2400" dirty="0"/>
          </a:p>
        </p:txBody>
      </p:sp>
      <p:graphicFrame>
        <p:nvGraphicFramePr>
          <p:cNvPr id="6" name="Table 5"/>
          <p:cNvGraphicFramePr>
            <a:graphicFrameLocks noGrp="1"/>
          </p:cNvGraphicFramePr>
          <p:nvPr>
            <p:extLst>
              <p:ext uri="{D42A27DB-BD31-4B8C-83A1-F6EECF244321}">
                <p14:modId xmlns:p14="http://schemas.microsoft.com/office/powerpoint/2010/main" val="3531725122"/>
              </p:ext>
            </p:extLst>
          </p:nvPr>
        </p:nvGraphicFramePr>
        <p:xfrm>
          <a:off x="304800" y="3063048"/>
          <a:ext cx="3124200" cy="370840"/>
        </p:xfrm>
        <a:graphic>
          <a:graphicData uri="http://schemas.openxmlformats.org/drawingml/2006/table">
            <a:tbl>
              <a:tblPr firstRow="1" bandRow="1">
                <a:tableStyleId>{3B4B98B0-60AC-42C2-AFA5-B58CD77FA1E5}</a:tableStyleId>
              </a:tblPr>
              <a:tblGrid>
                <a:gridCol w="3124200">
                  <a:extLst>
                    <a:ext uri="{9D8B030D-6E8A-4147-A177-3AD203B41FA5}">
                      <a16:colId xmlns:a16="http://schemas.microsoft.com/office/drawing/2014/main" val="20000"/>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tx1"/>
                          </a:solidFill>
                          <a:latin typeface="+mn-lt"/>
                          <a:ea typeface="+mn-ea"/>
                          <a:cs typeface="+mn-cs"/>
                        </a:rPr>
                        <a:t>VARLIKLAR </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672523409"/>
              </p:ext>
            </p:extLst>
          </p:nvPr>
        </p:nvGraphicFramePr>
        <p:xfrm>
          <a:off x="3429000" y="3063048"/>
          <a:ext cx="5410200" cy="370840"/>
        </p:xfrm>
        <a:graphic>
          <a:graphicData uri="http://schemas.openxmlformats.org/drawingml/2006/table">
            <a:tbl>
              <a:tblPr firstRow="1" bandRow="1">
                <a:tableStyleId>{3B4B98B0-60AC-42C2-AFA5-B58CD77FA1E5}</a:tableStyleId>
              </a:tblPr>
              <a:tblGrid>
                <a:gridCol w="5410200">
                  <a:extLst>
                    <a:ext uri="{9D8B030D-6E8A-4147-A177-3AD203B41FA5}">
                      <a16:colId xmlns:a16="http://schemas.microsoft.com/office/drawing/2014/main" val="20000"/>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tx1"/>
                          </a:solidFill>
                          <a:latin typeface="+mn-lt"/>
                          <a:ea typeface="+mn-ea"/>
                          <a:cs typeface="+mn-cs"/>
                        </a:rPr>
                        <a:t>Mali </a:t>
                      </a:r>
                      <a:r>
                        <a:rPr lang="en-US" sz="1800" b="1" i="0" u="none" strike="noStrike" kern="1200" baseline="0" dirty="0" err="1">
                          <a:solidFill>
                            <a:schemeClr val="tx1"/>
                          </a:solidFill>
                          <a:latin typeface="+mn-lt"/>
                          <a:ea typeface="+mn-ea"/>
                          <a:cs typeface="+mn-cs"/>
                        </a:rPr>
                        <a:t>yükümlülükler</a:t>
                      </a:r>
                      <a:r>
                        <a:rPr lang="en-US" sz="1800" b="1" i="0" u="none" strike="noStrike" kern="1200" baseline="0" dirty="0">
                          <a:solidFill>
                            <a:schemeClr val="tx1"/>
                          </a:solidFill>
                          <a:latin typeface="+mn-lt"/>
                          <a:ea typeface="+mn-ea"/>
                          <a:cs typeface="+mn-cs"/>
                        </a:rPr>
                        <a:t> </a:t>
                      </a:r>
                      <a:r>
                        <a:rPr lang="en-US" sz="1800" b="1" i="0" u="none" strike="noStrike" kern="1200" baseline="0" dirty="0" err="1">
                          <a:solidFill>
                            <a:schemeClr val="tx1"/>
                          </a:solidFill>
                          <a:latin typeface="+mn-lt"/>
                          <a:ea typeface="+mn-ea"/>
                          <a:cs typeface="+mn-cs"/>
                        </a:rPr>
                        <a:t>ve</a:t>
                      </a:r>
                      <a:r>
                        <a:rPr lang="en-US" sz="1800" b="1" i="0" u="none" strike="noStrike" kern="1200" baseline="0" dirty="0">
                          <a:solidFill>
                            <a:schemeClr val="tx1"/>
                          </a:solidFill>
                          <a:latin typeface="+mn-lt"/>
                          <a:ea typeface="+mn-ea"/>
                          <a:cs typeface="+mn-cs"/>
                        </a:rPr>
                        <a:t> </a:t>
                      </a:r>
                      <a:r>
                        <a:rPr lang="en-US" sz="1800" b="1" i="0" u="none" strike="noStrike" kern="1200" baseline="0" dirty="0" err="1">
                          <a:solidFill>
                            <a:schemeClr val="tx1"/>
                          </a:solidFill>
                          <a:latin typeface="+mn-lt"/>
                          <a:ea typeface="+mn-ea"/>
                          <a:cs typeface="+mn-cs"/>
                        </a:rPr>
                        <a:t>Özkaynkalar</a:t>
                      </a:r>
                      <a:r>
                        <a:rPr lang="en-US" sz="1800" b="1" i="0" u="none" strike="noStrike" kern="1200" baseline="0" dirty="0">
                          <a:solidFill>
                            <a:schemeClr val="tx1"/>
                          </a:solidFill>
                          <a:latin typeface="+mn-lt"/>
                          <a:ea typeface="+mn-ea"/>
                          <a:cs typeface="+mn-cs"/>
                        </a:rPr>
                        <a:t> </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8" name="Table 7" descr="A table shows the  Citibank’s balance sheet, March 2016 (billions of dollars).&#10;See Table Tab."/>
          <p:cNvGraphicFramePr>
            <a:graphicFrameLocks noGrp="1"/>
          </p:cNvGraphicFramePr>
          <p:nvPr>
            <p:extLst>
              <p:ext uri="{D42A27DB-BD31-4B8C-83A1-F6EECF244321}">
                <p14:modId xmlns:p14="http://schemas.microsoft.com/office/powerpoint/2010/main" val="321961890"/>
              </p:ext>
            </p:extLst>
          </p:nvPr>
        </p:nvGraphicFramePr>
        <p:xfrm>
          <a:off x="304800" y="3444048"/>
          <a:ext cx="8533056" cy="2340358"/>
        </p:xfrm>
        <a:graphic>
          <a:graphicData uri="http://schemas.openxmlformats.org/drawingml/2006/table">
            <a:tbl>
              <a:tblPr firstRow="1" bandRow="1">
                <a:tableStyleId>{3B4B98B0-60AC-42C2-AFA5-B58CD77FA1E5}</a:tableStyleId>
              </a:tblPr>
              <a:tblGrid>
                <a:gridCol w="2255865">
                  <a:extLst>
                    <a:ext uri="{9D8B030D-6E8A-4147-A177-3AD203B41FA5}">
                      <a16:colId xmlns:a16="http://schemas.microsoft.com/office/drawing/2014/main" val="20000"/>
                    </a:ext>
                  </a:extLst>
                </a:gridCol>
                <a:gridCol w="882730">
                  <a:extLst>
                    <a:ext uri="{9D8B030D-6E8A-4147-A177-3AD203B41FA5}">
                      <a16:colId xmlns:a16="http://schemas.microsoft.com/office/drawing/2014/main" val="20001"/>
                    </a:ext>
                  </a:extLst>
                </a:gridCol>
                <a:gridCol w="3629001">
                  <a:extLst>
                    <a:ext uri="{9D8B030D-6E8A-4147-A177-3AD203B41FA5}">
                      <a16:colId xmlns:a16="http://schemas.microsoft.com/office/drawing/2014/main" val="20002"/>
                    </a:ext>
                  </a:extLst>
                </a:gridCol>
                <a:gridCol w="1765460">
                  <a:extLst>
                    <a:ext uri="{9D8B030D-6E8A-4147-A177-3AD203B41FA5}">
                      <a16:colId xmlns:a16="http://schemas.microsoft.com/office/drawing/2014/main" val="20003"/>
                    </a:ext>
                  </a:extLst>
                </a:gridCol>
              </a:tblGrid>
              <a:tr h="353092">
                <a:tc>
                  <a:txBody>
                    <a:bodyPr/>
                    <a:lstStyle/>
                    <a:p>
                      <a:r>
                        <a:rPr lang="en-US" sz="1500" b="0" i="0" u="none" strike="noStrike" kern="1200" baseline="0" dirty="0" err="1">
                          <a:solidFill>
                            <a:schemeClr val="tx1"/>
                          </a:solidFill>
                          <a:latin typeface="+mn-lt"/>
                          <a:ea typeface="+mn-ea"/>
                          <a:cs typeface="+mn-cs"/>
                        </a:rPr>
                        <a:t>Rezervler</a:t>
                      </a:r>
                      <a:endParaRPr lang="en-US" sz="1500" dirty="0"/>
                    </a:p>
                  </a:txBody>
                  <a:tcPr marL="117697" marR="117697" marT="58849" marB="588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500" b="0" i="0" u="none" strike="noStrike" kern="1200" baseline="0" dirty="0">
                          <a:solidFill>
                            <a:schemeClr val="tx1"/>
                          </a:solidFill>
                          <a:latin typeface="+mn-lt"/>
                          <a:ea typeface="+mn-ea"/>
                          <a:cs typeface="+mn-cs"/>
                        </a:rPr>
                        <a:t>$74</a:t>
                      </a:r>
                      <a:endParaRPr lang="en-US" sz="1500" dirty="0"/>
                    </a:p>
                  </a:txBody>
                  <a:tcPr marL="117697" marR="117697" marT="58849" marB="588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500" b="0" i="0" u="none" strike="noStrike" kern="1200" baseline="0" dirty="0" err="1">
                          <a:solidFill>
                            <a:schemeClr val="tx1"/>
                          </a:solidFill>
                          <a:latin typeface="+mn-lt"/>
                          <a:ea typeface="+mn-ea"/>
                          <a:cs typeface="+mn-cs"/>
                        </a:rPr>
                        <a:t>Mevduatlar</a:t>
                      </a:r>
                      <a:endParaRPr lang="en-US" sz="1500" dirty="0"/>
                    </a:p>
                  </a:txBody>
                  <a:tcPr marL="117697" marR="117697" marT="58849" marB="588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b="0" i="0" u="none" strike="noStrike" kern="1200" baseline="0" dirty="0">
                          <a:solidFill>
                            <a:schemeClr val="tx1"/>
                          </a:solidFill>
                          <a:latin typeface="+mn-lt"/>
                          <a:ea typeface="+mn-ea"/>
                          <a:cs typeface="+mn-cs"/>
                        </a:rPr>
                        <a:t>   $935</a:t>
                      </a:r>
                      <a:endParaRPr lang="en-US" sz="1500" dirty="0"/>
                    </a:p>
                  </a:txBody>
                  <a:tcPr marL="117697" marR="117697" marT="58849" marB="588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53092">
                <a:tc>
                  <a:txBody>
                    <a:bodyPr/>
                    <a:lstStyle/>
                    <a:p>
                      <a:r>
                        <a:rPr lang="en-US" sz="1500" b="0" i="0" u="none" strike="noStrike" kern="1200" baseline="0" dirty="0" err="1">
                          <a:solidFill>
                            <a:schemeClr val="tx1"/>
                          </a:solidFill>
                          <a:latin typeface="+mn-lt"/>
                          <a:ea typeface="+mn-ea"/>
                          <a:cs typeface="+mn-cs"/>
                        </a:rPr>
                        <a:t>Nakit</a:t>
                      </a:r>
                      <a:r>
                        <a:rPr lang="en-US" sz="1500" b="0" i="0" u="none" strike="noStrike" kern="1200" baseline="0" dirty="0">
                          <a:solidFill>
                            <a:schemeClr val="tx1"/>
                          </a:solidFill>
                          <a:latin typeface="+mn-lt"/>
                          <a:ea typeface="+mn-ea"/>
                          <a:cs typeface="+mn-cs"/>
                        </a:rPr>
                        <a:t> para </a:t>
                      </a:r>
                      <a:r>
                        <a:rPr lang="en-US" sz="1500" b="0" i="0" u="none" strike="noStrike" kern="1200" baseline="0" dirty="0" err="1">
                          <a:solidFill>
                            <a:schemeClr val="tx1"/>
                          </a:solidFill>
                          <a:latin typeface="+mn-lt"/>
                          <a:ea typeface="+mn-ea"/>
                          <a:cs typeface="+mn-cs"/>
                        </a:rPr>
                        <a:t>ve</a:t>
                      </a:r>
                      <a:r>
                        <a:rPr lang="en-US" sz="1500" b="0" i="0" u="none" strike="noStrike" kern="1200" baseline="0" dirty="0">
                          <a:solidFill>
                            <a:schemeClr val="tx1"/>
                          </a:solidFill>
                          <a:latin typeface="+mn-lt"/>
                          <a:ea typeface="+mn-ea"/>
                          <a:cs typeface="+mn-cs"/>
                        </a:rPr>
                        <a:t> </a:t>
                      </a:r>
                      <a:r>
                        <a:rPr lang="en-US" sz="1500" b="0" i="0" u="none" strike="noStrike" kern="1200" baseline="0" dirty="0" err="1">
                          <a:solidFill>
                            <a:schemeClr val="tx1"/>
                          </a:solidFill>
                          <a:latin typeface="+mn-lt"/>
                          <a:ea typeface="+mn-ea"/>
                          <a:cs typeface="+mn-cs"/>
                        </a:rPr>
                        <a:t>benzerleri</a:t>
                      </a:r>
                      <a:endParaRPr lang="en-US" sz="1500" dirty="0"/>
                    </a:p>
                  </a:txBody>
                  <a:tcPr marL="117697" marR="117697" marT="58849" marB="588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500" b="0" i="0" u="none" strike="noStrike" kern="1200" baseline="0" dirty="0">
                          <a:solidFill>
                            <a:schemeClr val="tx1"/>
                          </a:solidFill>
                          <a:latin typeface="+mn-lt"/>
                          <a:ea typeface="+mn-ea"/>
                          <a:cs typeface="+mn-cs"/>
                        </a:rPr>
                        <a:t>$274</a:t>
                      </a:r>
                      <a:endParaRPr lang="en-US" sz="1500" dirty="0"/>
                    </a:p>
                  </a:txBody>
                  <a:tcPr marL="117697" marR="117697" marT="58849" marB="588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500" b="0" i="0" u="none" strike="noStrike" kern="1200" baseline="0" dirty="0" err="1">
                          <a:solidFill>
                            <a:schemeClr val="tx1"/>
                          </a:solidFill>
                          <a:latin typeface="+mn-lt"/>
                          <a:ea typeface="+mn-ea"/>
                          <a:cs typeface="+mn-cs"/>
                        </a:rPr>
                        <a:t>Kısa</a:t>
                      </a:r>
                      <a:r>
                        <a:rPr lang="en-US" sz="1500" b="0" i="0" u="none" strike="noStrike" kern="1200" baseline="0" dirty="0">
                          <a:solidFill>
                            <a:schemeClr val="tx1"/>
                          </a:solidFill>
                          <a:latin typeface="+mn-lt"/>
                          <a:ea typeface="+mn-ea"/>
                          <a:cs typeface="+mn-cs"/>
                        </a:rPr>
                        <a:t> </a:t>
                      </a:r>
                      <a:r>
                        <a:rPr lang="en-US" sz="1500" b="0" i="0" u="none" strike="noStrike" kern="1200" baseline="0" dirty="0" err="1">
                          <a:solidFill>
                            <a:schemeClr val="tx1"/>
                          </a:solidFill>
                          <a:latin typeface="+mn-lt"/>
                          <a:ea typeface="+mn-ea"/>
                          <a:cs typeface="+mn-cs"/>
                        </a:rPr>
                        <a:t>vadeli</a:t>
                      </a:r>
                      <a:r>
                        <a:rPr lang="en-US" sz="1500" b="0" i="0" u="none" strike="noStrike" kern="1200" baseline="0" dirty="0">
                          <a:solidFill>
                            <a:schemeClr val="tx1"/>
                          </a:solidFill>
                          <a:latin typeface="+mn-lt"/>
                          <a:ea typeface="+mn-ea"/>
                          <a:cs typeface="+mn-cs"/>
                        </a:rPr>
                        <a:t> </a:t>
                      </a:r>
                      <a:r>
                        <a:rPr lang="en-US" sz="1500" b="0" i="0" u="none" strike="noStrike" kern="1200" baseline="0" dirty="0" err="1">
                          <a:solidFill>
                            <a:schemeClr val="tx1"/>
                          </a:solidFill>
                          <a:latin typeface="+mn-lt"/>
                          <a:ea typeface="+mn-ea"/>
                          <a:cs typeface="+mn-cs"/>
                        </a:rPr>
                        <a:t>borçlar</a:t>
                      </a:r>
                      <a:endParaRPr lang="en-US" sz="1500" dirty="0"/>
                    </a:p>
                  </a:txBody>
                  <a:tcPr marL="117697" marR="117697" marT="58849" marB="588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b="0" i="0" u="none" strike="noStrike" kern="1200" baseline="0" dirty="0">
                          <a:solidFill>
                            <a:schemeClr val="tx1"/>
                          </a:solidFill>
                          <a:latin typeface="+mn-lt"/>
                          <a:ea typeface="+mn-ea"/>
                          <a:cs typeface="+mn-cs"/>
                        </a:rPr>
                        <a:t>   $429</a:t>
                      </a:r>
                      <a:endParaRPr lang="en-US" sz="1500" dirty="0"/>
                    </a:p>
                  </a:txBody>
                  <a:tcPr marL="117697" marR="117697" marT="58849" marB="588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53092">
                <a:tc>
                  <a:txBody>
                    <a:bodyPr/>
                    <a:lstStyle/>
                    <a:p>
                      <a:r>
                        <a:rPr lang="en-US" sz="1500" b="0" i="0" u="none" strike="noStrike" kern="1200" baseline="0" dirty="0" err="1">
                          <a:solidFill>
                            <a:schemeClr val="tx1"/>
                          </a:solidFill>
                          <a:latin typeface="+mn-lt"/>
                          <a:ea typeface="+mn-ea"/>
                          <a:cs typeface="+mn-cs"/>
                        </a:rPr>
                        <a:t>Uzun</a:t>
                      </a:r>
                      <a:r>
                        <a:rPr lang="en-US" sz="1500" b="0" i="0" u="none" strike="noStrike" kern="1200" baseline="0" dirty="0">
                          <a:solidFill>
                            <a:schemeClr val="tx1"/>
                          </a:solidFill>
                          <a:latin typeface="+mn-lt"/>
                          <a:ea typeface="+mn-ea"/>
                          <a:cs typeface="+mn-cs"/>
                        </a:rPr>
                        <a:t> </a:t>
                      </a:r>
                      <a:r>
                        <a:rPr lang="en-US" sz="1500" b="0" i="0" u="none" strike="noStrike" kern="1200" baseline="0" dirty="0" err="1">
                          <a:solidFill>
                            <a:schemeClr val="tx1"/>
                          </a:solidFill>
                          <a:latin typeface="+mn-lt"/>
                          <a:ea typeface="+mn-ea"/>
                          <a:cs typeface="+mn-cs"/>
                        </a:rPr>
                        <a:t>dönemli</a:t>
                      </a:r>
                      <a:r>
                        <a:rPr lang="en-US" sz="1500" b="0" i="0" u="none" strike="noStrike" kern="1200" baseline="0" dirty="0">
                          <a:solidFill>
                            <a:schemeClr val="tx1"/>
                          </a:solidFill>
                          <a:latin typeface="+mn-lt"/>
                          <a:ea typeface="+mn-ea"/>
                          <a:cs typeface="+mn-cs"/>
                        </a:rPr>
                        <a:t> </a:t>
                      </a:r>
                      <a:r>
                        <a:rPr lang="en-US" sz="1500" b="0" i="0" u="none" strike="noStrike" kern="1200" baseline="0" dirty="0" err="1">
                          <a:solidFill>
                            <a:schemeClr val="tx1"/>
                          </a:solidFill>
                          <a:latin typeface="+mn-lt"/>
                          <a:ea typeface="+mn-ea"/>
                          <a:cs typeface="+mn-cs"/>
                        </a:rPr>
                        <a:t>yatırımlar</a:t>
                      </a:r>
                      <a:endParaRPr lang="en-US" sz="1500" dirty="0"/>
                    </a:p>
                  </a:txBody>
                  <a:tcPr marL="117697" marR="117697" marT="58849" marB="588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500" b="0" i="0" u="none" strike="noStrike" kern="1200" baseline="0" dirty="0">
                          <a:solidFill>
                            <a:schemeClr val="tx1"/>
                          </a:solidFill>
                          <a:latin typeface="+mn-lt"/>
                          <a:ea typeface="+mn-ea"/>
                          <a:cs typeface="+mn-cs"/>
                        </a:rPr>
                        <a:t>$1,453</a:t>
                      </a:r>
                      <a:endParaRPr lang="en-US" sz="1500" dirty="0"/>
                    </a:p>
                  </a:txBody>
                  <a:tcPr marL="117697" marR="117697" marT="58849" marB="588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500" b="0" i="0" u="none" strike="noStrike" kern="1200" baseline="0" dirty="0" err="1">
                          <a:solidFill>
                            <a:schemeClr val="tx1"/>
                          </a:solidFill>
                          <a:latin typeface="+mn-lt"/>
                          <a:ea typeface="+mn-ea"/>
                          <a:cs typeface="+mn-cs"/>
                        </a:rPr>
                        <a:t>Uzun</a:t>
                      </a:r>
                      <a:r>
                        <a:rPr lang="en-US" sz="1500" b="0" i="0" u="none" strike="noStrike" kern="1200" baseline="0" dirty="0">
                          <a:solidFill>
                            <a:schemeClr val="tx1"/>
                          </a:solidFill>
                          <a:latin typeface="+mn-lt"/>
                          <a:ea typeface="+mn-ea"/>
                          <a:cs typeface="+mn-cs"/>
                        </a:rPr>
                        <a:t> </a:t>
                      </a:r>
                      <a:r>
                        <a:rPr lang="en-US" sz="1500" b="0" i="0" u="none" strike="noStrike" kern="1200" baseline="0" dirty="0" err="1">
                          <a:solidFill>
                            <a:schemeClr val="tx1"/>
                          </a:solidFill>
                          <a:latin typeface="+mn-lt"/>
                          <a:ea typeface="+mn-ea"/>
                          <a:cs typeface="+mn-cs"/>
                        </a:rPr>
                        <a:t>vadeli</a:t>
                      </a:r>
                      <a:r>
                        <a:rPr lang="en-US" sz="1500" b="0" i="0" u="none" strike="noStrike" kern="1200" baseline="0" dirty="0">
                          <a:solidFill>
                            <a:schemeClr val="tx1"/>
                          </a:solidFill>
                          <a:latin typeface="+mn-lt"/>
                          <a:ea typeface="+mn-ea"/>
                          <a:cs typeface="+mn-cs"/>
                        </a:rPr>
                        <a:t> </a:t>
                      </a:r>
                      <a:r>
                        <a:rPr lang="en-US" sz="1500" b="0" i="0" u="none" strike="noStrike" kern="1200" baseline="0" dirty="0" err="1">
                          <a:solidFill>
                            <a:schemeClr val="tx1"/>
                          </a:solidFill>
                          <a:latin typeface="+mn-lt"/>
                          <a:ea typeface="+mn-ea"/>
                          <a:cs typeface="+mn-cs"/>
                        </a:rPr>
                        <a:t>borçlar</a:t>
                      </a:r>
                      <a:endParaRPr lang="en-US" sz="1500" dirty="0"/>
                    </a:p>
                  </a:txBody>
                  <a:tcPr marL="117697" marR="117697" marT="58849" marB="588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b="0" i="0" u="none" strike="noStrike" kern="1200" baseline="0" dirty="0">
                          <a:solidFill>
                            <a:schemeClr val="tx1"/>
                          </a:solidFill>
                          <a:latin typeface="+mn-lt"/>
                          <a:ea typeface="+mn-ea"/>
                          <a:cs typeface="+mn-cs"/>
                        </a:rPr>
                        <a:t>   $208</a:t>
                      </a:r>
                      <a:endParaRPr lang="en-US" sz="1500" dirty="0"/>
                    </a:p>
                  </a:txBody>
                  <a:tcPr marL="117697" marR="117697" marT="58849" marB="588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53092">
                <a:tc>
                  <a:txBody>
                    <a:bodyPr/>
                    <a:lstStyle/>
                    <a:p>
                      <a:r>
                        <a:rPr lang="en-US" sz="1500" dirty="0">
                          <a:solidFill>
                            <a:schemeClr val="bg1"/>
                          </a:solidFill>
                        </a:rPr>
                        <a:t>Blank</a:t>
                      </a:r>
                    </a:p>
                  </a:txBody>
                  <a:tcPr marL="117697" marR="117697" marT="58849" marB="588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500" dirty="0">
                          <a:solidFill>
                            <a:schemeClr val="bg1"/>
                          </a:solidFill>
                        </a:rPr>
                        <a:t>Blank</a:t>
                      </a:r>
                    </a:p>
                  </a:txBody>
                  <a:tcPr marL="117697" marR="117697" marT="58849" marB="588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500" b="1" i="0" u="none" strike="noStrike" kern="1200" baseline="0" dirty="0" err="1">
                          <a:solidFill>
                            <a:schemeClr val="tx1"/>
                          </a:solidFill>
                          <a:latin typeface="+mn-lt"/>
                          <a:ea typeface="+mn-ea"/>
                          <a:cs typeface="+mn-cs"/>
                        </a:rPr>
                        <a:t>Toplam</a:t>
                      </a:r>
                      <a:r>
                        <a:rPr lang="en-US" sz="1500" b="1" i="0" u="none" strike="noStrike" kern="1200" baseline="0" dirty="0">
                          <a:solidFill>
                            <a:schemeClr val="tx1"/>
                          </a:solidFill>
                          <a:latin typeface="+mn-lt"/>
                          <a:ea typeface="+mn-ea"/>
                          <a:cs typeface="+mn-cs"/>
                        </a:rPr>
                        <a:t> </a:t>
                      </a:r>
                      <a:r>
                        <a:rPr lang="en-US" sz="1500" b="1" i="0" u="none" strike="noStrike" kern="1200" baseline="0" dirty="0" err="1">
                          <a:solidFill>
                            <a:schemeClr val="tx1"/>
                          </a:solidFill>
                          <a:latin typeface="+mn-lt"/>
                          <a:ea typeface="+mn-ea"/>
                          <a:cs typeface="+mn-cs"/>
                        </a:rPr>
                        <a:t>yükümlülükler</a:t>
                      </a:r>
                      <a:r>
                        <a:rPr lang="en-US" sz="1500" b="1" i="0" u="none" strike="noStrike" kern="1200" baseline="0" dirty="0">
                          <a:solidFill>
                            <a:schemeClr val="tx1"/>
                          </a:solidFill>
                          <a:latin typeface="+mn-lt"/>
                          <a:ea typeface="+mn-ea"/>
                          <a:cs typeface="+mn-cs"/>
                        </a:rPr>
                        <a:t> </a:t>
                      </a:r>
                      <a:endParaRPr lang="en-US" sz="1500" b="1" dirty="0"/>
                    </a:p>
                  </a:txBody>
                  <a:tcPr marL="117697" marR="117697" marT="58849" marB="588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b="0" i="0" u="none" strike="noStrike" kern="1200" baseline="0" dirty="0">
                          <a:solidFill>
                            <a:schemeClr val="tx1"/>
                          </a:solidFill>
                          <a:latin typeface="+mn-lt"/>
                          <a:ea typeface="+mn-ea"/>
                          <a:cs typeface="+mn-cs"/>
                        </a:rPr>
                        <a:t>$1,572</a:t>
                      </a:r>
                      <a:endParaRPr lang="en-US" sz="1500" dirty="0"/>
                    </a:p>
                  </a:txBody>
                  <a:tcPr marL="117697" marR="117697" marT="58849" marB="588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530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solidFill>
                            <a:schemeClr val="bg1"/>
                          </a:solidFill>
                        </a:rPr>
                        <a:t>Blank</a:t>
                      </a:r>
                    </a:p>
                  </a:txBody>
                  <a:tcPr marL="117697" marR="117697" marT="58849" marB="588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500" dirty="0">
                          <a:solidFill>
                            <a:schemeClr val="bg1"/>
                          </a:solidFill>
                        </a:rPr>
                        <a:t>Blank</a:t>
                      </a:r>
                    </a:p>
                  </a:txBody>
                  <a:tcPr marL="117697" marR="117697" marT="58849" marB="588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500" b="0" i="0" u="none" strike="noStrike" kern="1200" baseline="0" dirty="0">
                          <a:solidFill>
                            <a:schemeClr val="tx1"/>
                          </a:solidFill>
                          <a:latin typeface="+mn-lt"/>
                          <a:ea typeface="+mn-ea"/>
                          <a:cs typeface="+mn-cs"/>
                        </a:rPr>
                        <a:t>Stockholders’ equity (</a:t>
                      </a:r>
                      <a:r>
                        <a:rPr lang="en-US" sz="1500" b="0" i="0" u="none" strike="noStrike" kern="1200" baseline="0" dirty="0" err="1">
                          <a:solidFill>
                            <a:schemeClr val="tx1"/>
                          </a:solidFill>
                          <a:latin typeface="+mn-lt"/>
                          <a:ea typeface="+mn-ea"/>
                          <a:cs typeface="+mn-cs"/>
                        </a:rPr>
                        <a:t>Özkaynaklar</a:t>
                      </a:r>
                      <a:r>
                        <a:rPr lang="en-US" sz="1500" b="0" i="0" u="none" strike="noStrike" kern="1200" baseline="0" dirty="0">
                          <a:solidFill>
                            <a:schemeClr val="tx1"/>
                          </a:solidFill>
                          <a:latin typeface="+mn-lt"/>
                          <a:ea typeface="+mn-ea"/>
                          <a:cs typeface="+mn-cs"/>
                        </a:rPr>
                        <a:t>)</a:t>
                      </a:r>
                      <a:endParaRPr lang="en-US" sz="1500" dirty="0"/>
                    </a:p>
                  </a:txBody>
                  <a:tcPr marL="117697" marR="117697" marT="58849" marB="588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b="0" i="0" u="none" strike="noStrike" kern="1200" baseline="0" dirty="0">
                          <a:solidFill>
                            <a:schemeClr val="tx1"/>
                          </a:solidFill>
                          <a:latin typeface="+mn-lt"/>
                          <a:ea typeface="+mn-ea"/>
                          <a:cs typeface="+mn-cs"/>
                        </a:rPr>
                        <a:t>   $229  </a:t>
                      </a:r>
                      <a:endParaRPr lang="en-US" sz="1500" dirty="0"/>
                    </a:p>
                  </a:txBody>
                  <a:tcPr marL="117697" marR="117697" marT="58849" marB="588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53092">
                <a:tc>
                  <a:txBody>
                    <a:bodyPr/>
                    <a:lstStyle/>
                    <a:p>
                      <a:r>
                        <a:rPr lang="en-US" sz="1500" b="1" i="0" u="none" strike="noStrike" kern="1200" baseline="0" dirty="0" err="1">
                          <a:solidFill>
                            <a:schemeClr val="tx1"/>
                          </a:solidFill>
                          <a:latin typeface="+mn-lt"/>
                          <a:ea typeface="+mn-ea"/>
                          <a:cs typeface="+mn-cs"/>
                        </a:rPr>
                        <a:t>Toplam</a:t>
                      </a:r>
                      <a:r>
                        <a:rPr lang="en-US" sz="1500" b="1" i="0" u="none" strike="noStrike" kern="1200" baseline="0" dirty="0">
                          <a:solidFill>
                            <a:schemeClr val="tx1"/>
                          </a:solidFill>
                          <a:latin typeface="+mn-lt"/>
                          <a:ea typeface="+mn-ea"/>
                          <a:cs typeface="+mn-cs"/>
                        </a:rPr>
                        <a:t> </a:t>
                      </a:r>
                      <a:r>
                        <a:rPr lang="en-US" sz="1500" b="1" i="0" u="none" strike="noStrike" kern="1200" baseline="0" dirty="0" err="1">
                          <a:solidFill>
                            <a:schemeClr val="tx1"/>
                          </a:solidFill>
                          <a:latin typeface="+mn-lt"/>
                          <a:ea typeface="+mn-ea"/>
                          <a:cs typeface="+mn-cs"/>
                        </a:rPr>
                        <a:t>varlıklar</a:t>
                      </a:r>
                      <a:endParaRPr lang="en-US" sz="1500" b="1" dirty="0"/>
                    </a:p>
                  </a:txBody>
                  <a:tcPr marL="117697" marR="117697" marT="58849" marB="588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500" b="0" i="0" u="none" strike="noStrike" kern="1200" baseline="0" dirty="0">
                          <a:solidFill>
                            <a:schemeClr val="tx1"/>
                          </a:solidFill>
                          <a:latin typeface="+mn-lt"/>
                          <a:ea typeface="+mn-ea"/>
                          <a:cs typeface="+mn-cs"/>
                        </a:rPr>
                        <a:t>$1,801</a:t>
                      </a:r>
                      <a:endParaRPr lang="en-US" sz="1500" dirty="0"/>
                    </a:p>
                  </a:txBody>
                  <a:tcPr marL="117697" marR="117697" marT="58849" marB="588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500" b="1" i="0" u="none" strike="noStrike" kern="1200" baseline="0" dirty="0" err="1">
                          <a:solidFill>
                            <a:schemeClr val="tx1"/>
                          </a:solidFill>
                          <a:latin typeface="+mn-lt"/>
                          <a:ea typeface="+mn-ea"/>
                          <a:cs typeface="+mn-cs"/>
                        </a:rPr>
                        <a:t>Toplam</a:t>
                      </a:r>
                      <a:r>
                        <a:rPr lang="en-US" sz="1500" b="1" i="0" u="none" strike="noStrike" kern="1200" baseline="0" dirty="0">
                          <a:solidFill>
                            <a:schemeClr val="tx1"/>
                          </a:solidFill>
                          <a:latin typeface="+mn-lt"/>
                          <a:ea typeface="+mn-ea"/>
                          <a:cs typeface="+mn-cs"/>
                        </a:rPr>
                        <a:t> </a:t>
                      </a:r>
                      <a:r>
                        <a:rPr lang="en-US" sz="1500" b="1" i="0" u="none" strike="noStrike" kern="1200" baseline="0" dirty="0" err="1">
                          <a:solidFill>
                            <a:schemeClr val="tx1"/>
                          </a:solidFill>
                          <a:latin typeface="+mn-lt"/>
                          <a:ea typeface="+mn-ea"/>
                          <a:cs typeface="+mn-cs"/>
                        </a:rPr>
                        <a:t>yükümlülükler</a:t>
                      </a:r>
                      <a:r>
                        <a:rPr lang="en-US" sz="1500" b="1" i="0" u="none" strike="noStrike" kern="1200" baseline="0" dirty="0">
                          <a:solidFill>
                            <a:schemeClr val="tx1"/>
                          </a:solidFill>
                          <a:latin typeface="+mn-lt"/>
                          <a:ea typeface="+mn-ea"/>
                          <a:cs typeface="+mn-cs"/>
                        </a:rPr>
                        <a:t>  + </a:t>
                      </a:r>
                      <a:r>
                        <a:rPr lang="en-US" sz="1500" b="1" i="0" u="none" strike="noStrike" kern="1200" baseline="0" dirty="0" err="1">
                          <a:solidFill>
                            <a:schemeClr val="tx1"/>
                          </a:solidFill>
                          <a:latin typeface="+mn-lt"/>
                          <a:ea typeface="+mn-ea"/>
                          <a:cs typeface="+mn-cs"/>
                        </a:rPr>
                        <a:t>Özkaynaklar</a:t>
                      </a:r>
                      <a:endParaRPr lang="en-US" sz="1500" b="1" dirty="0"/>
                    </a:p>
                  </a:txBody>
                  <a:tcPr marL="117697" marR="117697" marT="58849" marB="588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b="0" i="0" u="none" strike="noStrike" kern="1200" baseline="0" dirty="0">
                          <a:solidFill>
                            <a:schemeClr val="tx1"/>
                          </a:solidFill>
                          <a:latin typeface="+mn-lt"/>
                          <a:ea typeface="+mn-ea"/>
                          <a:cs typeface="+mn-cs"/>
                        </a:rPr>
                        <a:t> $1,801</a:t>
                      </a:r>
                      <a:endParaRPr lang="en-US" sz="1500" dirty="0"/>
                    </a:p>
                  </a:txBody>
                  <a:tcPr marL="117697" marR="117697" marT="58849" marB="588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029522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0172"/>
            <a:ext cx="8229600" cy="546628"/>
          </a:xfrm>
        </p:spPr>
        <p:txBody>
          <a:bodyPr/>
          <a:lstStyle/>
          <a:p>
            <a:r>
              <a:rPr lang="en-US" sz="3600" dirty="0" err="1">
                <a:solidFill>
                  <a:schemeClr val="bg2"/>
                </a:solidFill>
              </a:rPr>
              <a:t>Bankaların</a:t>
            </a:r>
            <a:r>
              <a:rPr lang="en-US" sz="3600" dirty="0">
                <a:solidFill>
                  <a:schemeClr val="bg2"/>
                </a:solidFill>
              </a:rPr>
              <a:t> </a:t>
            </a:r>
            <a:r>
              <a:rPr lang="en-US" sz="3600" dirty="0" err="1">
                <a:solidFill>
                  <a:schemeClr val="bg2"/>
                </a:solidFill>
              </a:rPr>
              <a:t>Rolü</a:t>
            </a:r>
            <a:endParaRPr lang="en-IN" sz="2000" dirty="0">
              <a:solidFill>
                <a:schemeClr val="bg2"/>
              </a:solidFill>
            </a:endParaRPr>
          </a:p>
        </p:txBody>
      </p:sp>
      <p:sp>
        <p:nvSpPr>
          <p:cNvPr id="10" name="Content Placeholder 9"/>
          <p:cNvSpPr>
            <a:spLocks noGrp="1"/>
          </p:cNvSpPr>
          <p:nvPr>
            <p:ph idx="1"/>
          </p:nvPr>
        </p:nvSpPr>
        <p:spPr>
          <a:xfrm>
            <a:off x="457200" y="1752600"/>
            <a:ext cx="8229600" cy="4267200"/>
          </a:xfrm>
        </p:spPr>
        <p:txBody>
          <a:bodyPr/>
          <a:lstStyle/>
          <a:p>
            <a:pPr marL="0" indent="0">
              <a:lnSpc>
                <a:spcPct val="150000"/>
              </a:lnSpc>
              <a:buNone/>
            </a:pPr>
            <a:r>
              <a:rPr lang="en-US" sz="2400" dirty="0">
                <a:cs typeface="Times New Roman" pitchFamily="18" charset="0"/>
              </a:rPr>
              <a:t>Mali </a:t>
            </a:r>
            <a:r>
              <a:rPr lang="en-US" sz="2400" dirty="0" err="1">
                <a:cs typeface="Times New Roman" pitchFamily="18" charset="0"/>
              </a:rPr>
              <a:t>aracılık</a:t>
            </a:r>
            <a:r>
              <a:rPr lang="en-US" sz="2400" dirty="0">
                <a:cs typeface="Times New Roman" pitchFamily="18" charset="0"/>
              </a:rPr>
              <a:t> </a:t>
            </a:r>
            <a:r>
              <a:rPr lang="en-US" sz="2400" dirty="0" err="1">
                <a:cs typeface="Times New Roman" pitchFamily="18" charset="0"/>
              </a:rPr>
              <a:t>fonksiyonları</a:t>
            </a:r>
            <a:r>
              <a:rPr lang="en-US" sz="2400" dirty="0">
                <a:cs typeface="Times New Roman" pitchFamily="18" charset="0"/>
              </a:rPr>
              <a:t>:</a:t>
            </a:r>
          </a:p>
          <a:p>
            <a:pPr marL="514350" indent="-514350">
              <a:lnSpc>
                <a:spcPct val="150000"/>
              </a:lnSpc>
              <a:spcBef>
                <a:spcPts val="2500"/>
              </a:spcBef>
              <a:buFont typeface="+mj-lt"/>
              <a:buAutoNum type="arabicPeriod"/>
            </a:pPr>
            <a:r>
              <a:rPr lang="en-US" sz="2400" dirty="0" err="1">
                <a:cs typeface="Times New Roman" pitchFamily="18" charset="0"/>
              </a:rPr>
              <a:t>Karlı</a:t>
            </a:r>
            <a:r>
              <a:rPr lang="en-US" sz="2400" dirty="0">
                <a:cs typeface="Times New Roman" pitchFamily="18" charset="0"/>
              </a:rPr>
              <a:t> </a:t>
            </a:r>
            <a:r>
              <a:rPr lang="en-US" sz="2400" dirty="0" err="1">
                <a:cs typeface="Times New Roman" pitchFamily="18" charset="0"/>
              </a:rPr>
              <a:t>kredi</a:t>
            </a:r>
            <a:r>
              <a:rPr lang="en-US" sz="2400" dirty="0">
                <a:cs typeface="Times New Roman" pitchFamily="18" charset="0"/>
              </a:rPr>
              <a:t> </a:t>
            </a:r>
            <a:r>
              <a:rPr lang="en-US" sz="2400" dirty="0" err="1">
                <a:cs typeface="Times New Roman" pitchFamily="18" charset="0"/>
              </a:rPr>
              <a:t>sağlama</a:t>
            </a:r>
            <a:r>
              <a:rPr lang="en-US" sz="2400" dirty="0">
                <a:cs typeface="Times New Roman" pitchFamily="18" charset="0"/>
              </a:rPr>
              <a:t> </a:t>
            </a:r>
            <a:r>
              <a:rPr lang="en-US" sz="2400" dirty="0" err="1">
                <a:cs typeface="Times New Roman" pitchFamily="18" charset="0"/>
              </a:rPr>
              <a:t>fırsatlarının</a:t>
            </a:r>
            <a:r>
              <a:rPr lang="en-US" sz="2400" dirty="0">
                <a:cs typeface="Times New Roman" pitchFamily="18" charset="0"/>
              </a:rPr>
              <a:t> </a:t>
            </a:r>
            <a:r>
              <a:rPr lang="en-US" sz="2400" dirty="0" err="1">
                <a:cs typeface="Times New Roman" pitchFamily="18" charset="0"/>
              </a:rPr>
              <a:t>yaratılması</a:t>
            </a:r>
            <a:r>
              <a:rPr lang="en-US" sz="2400" dirty="0">
                <a:cs typeface="Times New Roman" pitchFamily="18" charset="0"/>
              </a:rPr>
              <a:t> .</a:t>
            </a:r>
          </a:p>
          <a:p>
            <a:pPr marL="514350" indent="-514350">
              <a:lnSpc>
                <a:spcPct val="150000"/>
              </a:lnSpc>
              <a:spcBef>
                <a:spcPts val="2500"/>
              </a:spcBef>
              <a:buFont typeface="+mj-lt"/>
              <a:buAutoNum type="arabicPeriod"/>
            </a:pPr>
            <a:r>
              <a:rPr lang="en-US" sz="2400" dirty="0" err="1">
                <a:cs typeface="Times New Roman" pitchFamily="18" charset="0"/>
              </a:rPr>
              <a:t>Kısa</a:t>
            </a:r>
            <a:r>
              <a:rPr lang="en-US" sz="2400" dirty="0">
                <a:cs typeface="Times New Roman" pitchFamily="18" charset="0"/>
              </a:rPr>
              <a:t> </a:t>
            </a:r>
            <a:r>
              <a:rPr lang="en-US" sz="2400" dirty="0" err="1">
                <a:cs typeface="Times New Roman" pitchFamily="18" charset="0"/>
              </a:rPr>
              <a:t>vadeli</a:t>
            </a:r>
            <a:r>
              <a:rPr lang="en-US" sz="2400" dirty="0">
                <a:cs typeface="Times New Roman" pitchFamily="18" charset="0"/>
              </a:rPr>
              <a:t> </a:t>
            </a:r>
            <a:r>
              <a:rPr lang="en-US" sz="2400" dirty="0" err="1">
                <a:cs typeface="Times New Roman" pitchFamily="18" charset="0"/>
              </a:rPr>
              <a:t>yükümlülüklerin</a:t>
            </a:r>
            <a:r>
              <a:rPr lang="en-US" sz="2400" dirty="0">
                <a:cs typeface="Times New Roman" pitchFamily="18" charset="0"/>
              </a:rPr>
              <a:t> </a:t>
            </a:r>
            <a:r>
              <a:rPr lang="en-US" sz="2400" dirty="0" err="1">
                <a:cs typeface="Times New Roman" pitchFamily="18" charset="0"/>
              </a:rPr>
              <a:t>uzun</a:t>
            </a:r>
            <a:r>
              <a:rPr lang="en-US" sz="2400" dirty="0">
                <a:cs typeface="Times New Roman" pitchFamily="18" charset="0"/>
              </a:rPr>
              <a:t> </a:t>
            </a:r>
            <a:r>
              <a:rPr lang="en-US" sz="2400" dirty="0" err="1">
                <a:cs typeface="Times New Roman" pitchFamily="18" charset="0"/>
              </a:rPr>
              <a:t>vadeliye</a:t>
            </a:r>
            <a:r>
              <a:rPr lang="en-US" sz="2400" dirty="0">
                <a:cs typeface="Times New Roman" pitchFamily="18" charset="0"/>
              </a:rPr>
              <a:t> </a:t>
            </a:r>
            <a:r>
              <a:rPr lang="en-US" sz="2400" dirty="0" err="1">
                <a:cs typeface="Times New Roman" pitchFamily="18" charset="0"/>
              </a:rPr>
              <a:t>dönüştürülmesi</a:t>
            </a:r>
            <a:r>
              <a:rPr lang="en-US" sz="2400" dirty="0">
                <a:cs typeface="Times New Roman" pitchFamily="18" charset="0"/>
              </a:rPr>
              <a:t> (vade </a:t>
            </a:r>
            <a:r>
              <a:rPr lang="en-US" sz="2400" dirty="0" err="1">
                <a:cs typeface="Times New Roman" pitchFamily="18" charset="0"/>
              </a:rPr>
              <a:t>dönüşümü</a:t>
            </a:r>
            <a:r>
              <a:rPr lang="en-US" sz="2400" dirty="0">
                <a:cs typeface="Times New Roman" pitchFamily="18" charset="0"/>
              </a:rPr>
              <a:t>).</a:t>
            </a:r>
          </a:p>
          <a:p>
            <a:pPr marL="514350" indent="-514350">
              <a:lnSpc>
                <a:spcPct val="150000"/>
              </a:lnSpc>
              <a:spcBef>
                <a:spcPts val="2500"/>
              </a:spcBef>
              <a:buFont typeface="+mj-lt"/>
              <a:buAutoNum type="arabicPeriod"/>
            </a:pPr>
            <a:r>
              <a:rPr lang="en-US" sz="2400" dirty="0">
                <a:cs typeface="Times New Roman" pitchFamily="18" charset="0"/>
              </a:rPr>
              <a:t>Risk </a:t>
            </a:r>
            <a:r>
              <a:rPr lang="en-US" sz="2400" dirty="0" err="1">
                <a:cs typeface="Times New Roman" pitchFamily="18" charset="0"/>
              </a:rPr>
              <a:t>yönetimi</a:t>
            </a:r>
            <a:r>
              <a:rPr lang="en-US" sz="2400" dirty="0">
                <a:cs typeface="Times New Roman" pitchFamily="18" charset="0"/>
              </a:rPr>
              <a:t> </a:t>
            </a:r>
            <a:r>
              <a:rPr lang="en-US" sz="2400" dirty="0" err="1">
                <a:cs typeface="Times New Roman" pitchFamily="18" charset="0"/>
              </a:rPr>
              <a:t>ve</a:t>
            </a:r>
            <a:r>
              <a:rPr lang="en-US" sz="2400" dirty="0">
                <a:cs typeface="Times New Roman" pitchFamily="18" charset="0"/>
              </a:rPr>
              <a:t> </a:t>
            </a:r>
            <a:r>
              <a:rPr lang="en-US" sz="2400" dirty="0" err="1">
                <a:cs typeface="Times New Roman" pitchFamily="18" charset="0"/>
              </a:rPr>
              <a:t>çeşitlendirme</a:t>
            </a:r>
            <a:r>
              <a:rPr lang="en-US" sz="2400" dirty="0">
                <a:cs typeface="Times New Roman" pitchFamily="18" charset="0"/>
              </a:rPr>
              <a:t>.</a:t>
            </a:r>
          </a:p>
        </p:txBody>
      </p:sp>
    </p:spTree>
    <p:extLst>
      <p:ext uri="{BB962C8B-B14F-4D97-AF65-F5344CB8AC3E}">
        <p14:creationId xmlns:p14="http://schemas.microsoft.com/office/powerpoint/2010/main" val="13310590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16148"/>
            <a:ext cx="8229600" cy="626852"/>
          </a:xfrm>
        </p:spPr>
        <p:txBody>
          <a:bodyPr/>
          <a:lstStyle/>
          <a:p>
            <a:pPr marL="50800" indent="-50800"/>
            <a:r>
              <a:rPr lang="en-US" sz="3600" dirty="0" err="1">
                <a:solidFill>
                  <a:schemeClr val="bg2"/>
                </a:solidFill>
              </a:rPr>
              <a:t>Bankaların</a:t>
            </a:r>
            <a:r>
              <a:rPr lang="en-US" sz="3600" dirty="0">
                <a:solidFill>
                  <a:schemeClr val="bg2"/>
                </a:solidFill>
              </a:rPr>
              <a:t> </a:t>
            </a:r>
            <a:r>
              <a:rPr lang="en-US" sz="3600" dirty="0" err="1">
                <a:solidFill>
                  <a:schemeClr val="bg2"/>
                </a:solidFill>
              </a:rPr>
              <a:t>rolü</a:t>
            </a:r>
            <a:endParaRPr lang="en-US" sz="2000" dirty="0">
              <a:solidFill>
                <a:schemeClr val="bg2"/>
              </a:solidFill>
            </a:endParaRPr>
          </a:p>
        </p:txBody>
      </p:sp>
      <p:sp>
        <p:nvSpPr>
          <p:cNvPr id="5" name="Content Placeholder 4"/>
          <p:cNvSpPr>
            <a:spLocks noGrp="1"/>
          </p:cNvSpPr>
          <p:nvPr>
            <p:ph idx="1"/>
          </p:nvPr>
        </p:nvSpPr>
        <p:spPr>
          <a:xfrm>
            <a:off x="457200" y="1524000"/>
            <a:ext cx="8229600" cy="4648200"/>
          </a:xfrm>
        </p:spPr>
        <p:txBody>
          <a:bodyPr/>
          <a:lstStyle/>
          <a:p>
            <a:pPr marL="0" lvl="1" indent="0">
              <a:lnSpc>
                <a:spcPct val="150000"/>
              </a:lnSpc>
              <a:buNone/>
            </a:pPr>
            <a:r>
              <a:rPr lang="en-US" sz="2400" b="1" dirty="0"/>
              <a:t>Vade</a:t>
            </a:r>
            <a:endParaRPr lang="en-US" sz="2400" b="1" dirty="0">
              <a:cs typeface="Times New Roman" pitchFamily="18" charset="0"/>
            </a:endParaRPr>
          </a:p>
          <a:p>
            <a:pPr marL="457200" lvl="1" indent="0">
              <a:lnSpc>
                <a:spcPct val="150000"/>
              </a:lnSpc>
              <a:buNone/>
            </a:pPr>
            <a:r>
              <a:rPr lang="en-US" sz="2400" dirty="0" err="1">
                <a:cs typeface="Times New Roman" pitchFamily="18" charset="0"/>
              </a:rPr>
              <a:t>Borcun</a:t>
            </a:r>
            <a:r>
              <a:rPr lang="en-US" sz="2400" dirty="0">
                <a:cs typeface="Times New Roman" pitchFamily="18" charset="0"/>
              </a:rPr>
              <a:t> </a:t>
            </a:r>
            <a:r>
              <a:rPr lang="en-US" sz="2400" dirty="0" err="1">
                <a:cs typeface="Times New Roman" pitchFamily="18" charset="0"/>
              </a:rPr>
              <a:t>geri</a:t>
            </a:r>
            <a:r>
              <a:rPr lang="en-US" sz="2400" dirty="0">
                <a:cs typeface="Times New Roman" pitchFamily="18" charset="0"/>
              </a:rPr>
              <a:t> </a:t>
            </a:r>
            <a:r>
              <a:rPr lang="en-US" sz="2400" dirty="0" err="1">
                <a:cs typeface="Times New Roman" pitchFamily="18" charset="0"/>
              </a:rPr>
              <a:t>ödemesine</a:t>
            </a:r>
            <a:r>
              <a:rPr lang="en-US" sz="2400" dirty="0">
                <a:cs typeface="Times New Roman" pitchFamily="18" charset="0"/>
              </a:rPr>
              <a:t> </a:t>
            </a:r>
            <a:r>
              <a:rPr lang="en-US" sz="2400" dirty="0" err="1">
                <a:cs typeface="Times New Roman" pitchFamily="18" charset="0"/>
              </a:rPr>
              <a:t>kadar</a:t>
            </a:r>
            <a:r>
              <a:rPr lang="en-US" sz="2400" dirty="0">
                <a:cs typeface="Times New Roman" pitchFamily="18" charset="0"/>
              </a:rPr>
              <a:t> </a:t>
            </a:r>
            <a:r>
              <a:rPr lang="en-US" sz="2400" dirty="0" err="1">
                <a:cs typeface="Times New Roman" pitchFamily="18" charset="0"/>
              </a:rPr>
              <a:t>olan</a:t>
            </a:r>
            <a:r>
              <a:rPr lang="en-US" sz="2400" dirty="0">
                <a:cs typeface="Times New Roman" pitchFamily="18" charset="0"/>
              </a:rPr>
              <a:t> </a:t>
            </a:r>
            <a:r>
              <a:rPr lang="en-US" sz="2400" dirty="0" err="1">
                <a:cs typeface="Times New Roman" pitchFamily="18" charset="0"/>
              </a:rPr>
              <a:t>süre</a:t>
            </a:r>
            <a:r>
              <a:rPr lang="en-US" sz="2400" dirty="0">
                <a:cs typeface="Times New Roman" pitchFamily="18" charset="0"/>
              </a:rPr>
              <a:t>.</a:t>
            </a:r>
          </a:p>
          <a:p>
            <a:pPr marL="0" indent="0">
              <a:lnSpc>
                <a:spcPct val="150000"/>
              </a:lnSpc>
              <a:spcBef>
                <a:spcPts val="2500"/>
              </a:spcBef>
              <a:buNone/>
            </a:pPr>
            <a:r>
              <a:rPr lang="en-US" sz="2400" dirty="0" err="1">
                <a:cs typeface="Times New Roman" pitchFamily="18" charset="0"/>
              </a:rPr>
              <a:t>Uzun</a:t>
            </a:r>
            <a:r>
              <a:rPr lang="en-US" sz="2400" dirty="0">
                <a:cs typeface="Times New Roman" pitchFamily="18" charset="0"/>
              </a:rPr>
              <a:t> </a:t>
            </a:r>
            <a:r>
              <a:rPr lang="en-US" sz="2400" dirty="0" err="1">
                <a:cs typeface="Times New Roman" pitchFamily="18" charset="0"/>
              </a:rPr>
              <a:t>dönemli</a:t>
            </a:r>
            <a:r>
              <a:rPr lang="en-US" sz="2400" dirty="0">
                <a:cs typeface="Times New Roman" pitchFamily="18" charset="0"/>
              </a:rPr>
              <a:t> </a:t>
            </a:r>
            <a:r>
              <a:rPr lang="en-US" sz="2400" dirty="0" err="1">
                <a:cs typeface="Times New Roman" pitchFamily="18" charset="0"/>
              </a:rPr>
              <a:t>kredilerin</a:t>
            </a:r>
            <a:r>
              <a:rPr lang="en-US" sz="2400" dirty="0">
                <a:cs typeface="Times New Roman" pitchFamily="18" charset="0"/>
              </a:rPr>
              <a:t> </a:t>
            </a:r>
            <a:r>
              <a:rPr lang="en-US" sz="2400" dirty="0" err="1">
                <a:cs typeface="Times New Roman" pitchFamily="18" charset="0"/>
              </a:rPr>
              <a:t>birkaç</a:t>
            </a:r>
            <a:r>
              <a:rPr lang="en-US" sz="2400" dirty="0">
                <a:cs typeface="Times New Roman" pitchFamily="18" charset="0"/>
              </a:rPr>
              <a:t> </a:t>
            </a:r>
            <a:r>
              <a:rPr lang="en-US" sz="2400" dirty="0" err="1">
                <a:cs typeface="Times New Roman" pitchFamily="18" charset="0"/>
              </a:rPr>
              <a:t>yıldan</a:t>
            </a:r>
            <a:r>
              <a:rPr lang="en-US" sz="2400" dirty="0">
                <a:cs typeface="Times New Roman" pitchFamily="18" charset="0"/>
              </a:rPr>
              <a:t> 30 </a:t>
            </a:r>
            <a:r>
              <a:rPr lang="en-US" sz="2400" dirty="0" err="1">
                <a:cs typeface="Times New Roman" pitchFamily="18" charset="0"/>
              </a:rPr>
              <a:t>yıla</a:t>
            </a:r>
            <a:r>
              <a:rPr lang="en-US" sz="2400" dirty="0">
                <a:cs typeface="Times New Roman" pitchFamily="18" charset="0"/>
              </a:rPr>
              <a:t> </a:t>
            </a:r>
            <a:r>
              <a:rPr lang="en-US" sz="2400" dirty="0" err="1">
                <a:cs typeface="Times New Roman" pitchFamily="18" charset="0"/>
              </a:rPr>
              <a:t>kadar</a:t>
            </a:r>
            <a:r>
              <a:rPr lang="en-US" sz="2400" dirty="0">
                <a:cs typeface="Times New Roman" pitchFamily="18" charset="0"/>
              </a:rPr>
              <a:t> </a:t>
            </a:r>
            <a:r>
              <a:rPr lang="en-US" sz="2400" dirty="0" err="1">
                <a:cs typeface="Times New Roman" pitchFamily="18" charset="0"/>
              </a:rPr>
              <a:t>vadeli</a:t>
            </a:r>
            <a:r>
              <a:rPr lang="en-US" sz="2400" dirty="0">
                <a:cs typeface="Times New Roman" pitchFamily="18" charset="0"/>
              </a:rPr>
              <a:t> </a:t>
            </a:r>
            <a:r>
              <a:rPr lang="en-US" sz="2400" dirty="0" err="1">
                <a:cs typeface="Times New Roman" pitchFamily="18" charset="0"/>
              </a:rPr>
              <a:t>olanları</a:t>
            </a:r>
            <a:r>
              <a:rPr lang="en-US" sz="2400" dirty="0">
                <a:cs typeface="Times New Roman" pitchFamily="18" charset="0"/>
              </a:rPr>
              <a:t> </a:t>
            </a:r>
            <a:r>
              <a:rPr lang="en-US" sz="2400" dirty="0" err="1">
                <a:cs typeface="Times New Roman" pitchFamily="18" charset="0"/>
              </a:rPr>
              <a:t>bulunmaktadır</a:t>
            </a:r>
            <a:r>
              <a:rPr lang="en-US" sz="2400" dirty="0">
                <a:cs typeface="Times New Roman" pitchFamily="18" charset="0"/>
              </a:rPr>
              <a:t>. </a:t>
            </a:r>
          </a:p>
          <a:p>
            <a:pPr marL="0" indent="0">
              <a:lnSpc>
                <a:spcPct val="150000"/>
              </a:lnSpc>
              <a:spcBef>
                <a:spcPts val="2500"/>
              </a:spcBef>
              <a:buNone/>
            </a:pPr>
            <a:r>
              <a:rPr lang="en-US" sz="2400" dirty="0" err="1">
                <a:cs typeface="Times New Roman" pitchFamily="18" charset="0"/>
              </a:rPr>
              <a:t>Kısa</a:t>
            </a:r>
            <a:r>
              <a:rPr lang="en-US" sz="2400" dirty="0">
                <a:cs typeface="Times New Roman" pitchFamily="18" charset="0"/>
              </a:rPr>
              <a:t> </a:t>
            </a:r>
            <a:r>
              <a:rPr lang="en-US" sz="2400" dirty="0" err="1">
                <a:cs typeface="Times New Roman" pitchFamily="18" charset="0"/>
              </a:rPr>
              <a:t>vadeli</a:t>
            </a:r>
            <a:r>
              <a:rPr lang="en-US" sz="2400" dirty="0">
                <a:cs typeface="Times New Roman" pitchFamily="18" charset="0"/>
              </a:rPr>
              <a:t> </a:t>
            </a:r>
            <a:r>
              <a:rPr lang="en-US" sz="2400" dirty="0" err="1">
                <a:cs typeface="Times New Roman" pitchFamily="18" charset="0"/>
              </a:rPr>
              <a:t>kredilerin</a:t>
            </a:r>
            <a:r>
              <a:rPr lang="en-US" sz="2400" dirty="0">
                <a:cs typeface="Times New Roman" pitchFamily="18" charset="0"/>
              </a:rPr>
              <a:t> </a:t>
            </a:r>
            <a:r>
              <a:rPr lang="en-US" sz="2400" dirty="0" err="1">
                <a:cs typeface="Times New Roman" pitchFamily="18" charset="0"/>
              </a:rPr>
              <a:t>ve</a:t>
            </a:r>
            <a:r>
              <a:rPr lang="en-US" sz="2400" dirty="0">
                <a:cs typeface="Times New Roman" pitchFamily="18" charset="0"/>
              </a:rPr>
              <a:t> </a:t>
            </a:r>
            <a:r>
              <a:rPr lang="en-US" sz="2400" dirty="0" err="1">
                <a:cs typeface="Times New Roman" pitchFamily="18" charset="0"/>
              </a:rPr>
              <a:t>mevcuatların</a:t>
            </a:r>
            <a:r>
              <a:rPr lang="en-US" sz="2400" dirty="0">
                <a:cs typeface="Times New Roman" pitchFamily="18" charset="0"/>
              </a:rPr>
              <a:t> 1 </a:t>
            </a:r>
            <a:r>
              <a:rPr lang="en-US" sz="2400" dirty="0" err="1">
                <a:cs typeface="Times New Roman" pitchFamily="18" charset="0"/>
              </a:rPr>
              <a:t>yıla</a:t>
            </a:r>
            <a:r>
              <a:rPr lang="en-US" sz="2400" dirty="0">
                <a:cs typeface="Times New Roman" pitchFamily="18" charset="0"/>
              </a:rPr>
              <a:t> </a:t>
            </a:r>
            <a:r>
              <a:rPr lang="en-US" sz="2400" dirty="0" err="1">
                <a:cs typeface="Times New Roman" pitchFamily="18" charset="0"/>
              </a:rPr>
              <a:t>kadar</a:t>
            </a:r>
            <a:r>
              <a:rPr lang="en-US" sz="2400" dirty="0">
                <a:cs typeface="Times New Roman" pitchFamily="18" charset="0"/>
              </a:rPr>
              <a:t> </a:t>
            </a:r>
            <a:r>
              <a:rPr lang="en-US" sz="2400" dirty="0" err="1">
                <a:cs typeface="Times New Roman" pitchFamily="18" charset="0"/>
              </a:rPr>
              <a:t>vadesi</a:t>
            </a:r>
            <a:r>
              <a:rPr lang="en-US" sz="2400" dirty="0">
                <a:cs typeface="Times New Roman" pitchFamily="18" charset="0"/>
              </a:rPr>
              <a:t> </a:t>
            </a:r>
            <a:r>
              <a:rPr lang="en-US" sz="2400" dirty="0" err="1">
                <a:cs typeface="Times New Roman" pitchFamily="18" charset="0"/>
              </a:rPr>
              <a:t>bulunur</a:t>
            </a:r>
            <a:endParaRPr lang="en-US" sz="2400" dirty="0">
              <a:cs typeface="Times New Roman" pitchFamily="18" charset="0"/>
            </a:endParaRPr>
          </a:p>
        </p:txBody>
      </p:sp>
    </p:spTree>
    <p:extLst>
      <p:ext uri="{BB962C8B-B14F-4D97-AF65-F5344CB8AC3E}">
        <p14:creationId xmlns:p14="http://schemas.microsoft.com/office/powerpoint/2010/main" val="14653266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title"/>
          </p:nvPr>
        </p:nvSpPr>
        <p:spPr>
          <a:xfrm>
            <a:off x="457200" y="520172"/>
            <a:ext cx="8229600" cy="546628"/>
          </a:xfrm>
        </p:spPr>
        <p:txBody>
          <a:bodyPr/>
          <a:lstStyle/>
          <a:p>
            <a:r>
              <a:rPr lang="en-US" sz="3600" dirty="0" err="1">
                <a:solidFill>
                  <a:schemeClr val="bg2"/>
                </a:solidFill>
              </a:rPr>
              <a:t>Bankaların</a:t>
            </a:r>
            <a:r>
              <a:rPr lang="en-US" sz="3600" dirty="0">
                <a:solidFill>
                  <a:schemeClr val="bg2"/>
                </a:solidFill>
              </a:rPr>
              <a:t> </a:t>
            </a:r>
            <a:r>
              <a:rPr lang="en-US" sz="3600" dirty="0" err="1">
                <a:solidFill>
                  <a:schemeClr val="bg2"/>
                </a:solidFill>
              </a:rPr>
              <a:t>rolü</a:t>
            </a:r>
            <a:endParaRPr lang="en-US" sz="2000" dirty="0">
              <a:solidFill>
                <a:schemeClr val="bg2"/>
              </a:solidFill>
            </a:endParaRPr>
          </a:p>
        </p:txBody>
      </p:sp>
      <p:sp>
        <p:nvSpPr>
          <p:cNvPr id="2" name="Content Placeholder 1"/>
          <p:cNvSpPr>
            <a:spLocks noGrp="1"/>
          </p:cNvSpPr>
          <p:nvPr>
            <p:ph idx="1"/>
          </p:nvPr>
        </p:nvSpPr>
        <p:spPr>
          <a:xfrm>
            <a:off x="533400" y="1371600"/>
            <a:ext cx="8229600" cy="762000"/>
          </a:xfrm>
        </p:spPr>
        <p:txBody>
          <a:bodyPr/>
          <a:lstStyle/>
          <a:p>
            <a:pPr marL="0" indent="0" algn="ctr">
              <a:buNone/>
            </a:pPr>
            <a:r>
              <a:rPr lang="en-US" sz="2400" dirty="0" err="1"/>
              <a:t>Örnek</a:t>
            </a:r>
            <a:endParaRPr lang="en-IN" sz="2400" dirty="0"/>
          </a:p>
        </p:txBody>
      </p:sp>
      <p:graphicFrame>
        <p:nvGraphicFramePr>
          <p:cNvPr id="9" name="Table 8"/>
          <p:cNvGraphicFramePr>
            <a:graphicFrameLocks noGrp="1"/>
          </p:cNvGraphicFramePr>
          <p:nvPr>
            <p:extLst>
              <p:ext uri="{D42A27DB-BD31-4B8C-83A1-F6EECF244321}">
                <p14:modId xmlns:p14="http://schemas.microsoft.com/office/powerpoint/2010/main" val="3838068249"/>
              </p:ext>
            </p:extLst>
          </p:nvPr>
        </p:nvGraphicFramePr>
        <p:xfrm>
          <a:off x="685800" y="2362200"/>
          <a:ext cx="7696200" cy="3907155"/>
        </p:xfrm>
        <a:graphic>
          <a:graphicData uri="http://schemas.openxmlformats.org/drawingml/2006/table">
            <a:tbl>
              <a:tblPr firstRow="1">
                <a:tableStyleId>{616DA210-FB5B-4158-B5E0-FEB733F419BA}</a:tableStyleId>
              </a:tblPr>
              <a:tblGrid>
                <a:gridCol w="2094823">
                  <a:extLst>
                    <a:ext uri="{9D8B030D-6E8A-4147-A177-3AD203B41FA5}">
                      <a16:colId xmlns:a16="http://schemas.microsoft.com/office/drawing/2014/main" val="20000"/>
                    </a:ext>
                  </a:extLst>
                </a:gridCol>
                <a:gridCol w="1927845">
                  <a:extLst>
                    <a:ext uri="{9D8B030D-6E8A-4147-A177-3AD203B41FA5}">
                      <a16:colId xmlns:a16="http://schemas.microsoft.com/office/drawing/2014/main" val="20001"/>
                    </a:ext>
                  </a:extLst>
                </a:gridCol>
                <a:gridCol w="2049284">
                  <a:extLst>
                    <a:ext uri="{9D8B030D-6E8A-4147-A177-3AD203B41FA5}">
                      <a16:colId xmlns:a16="http://schemas.microsoft.com/office/drawing/2014/main" val="20002"/>
                    </a:ext>
                  </a:extLst>
                </a:gridCol>
                <a:gridCol w="1624248">
                  <a:extLst>
                    <a:ext uri="{9D8B030D-6E8A-4147-A177-3AD203B41FA5}">
                      <a16:colId xmlns:a16="http://schemas.microsoft.com/office/drawing/2014/main" val="20003"/>
                    </a:ext>
                  </a:extLst>
                </a:gridCol>
              </a:tblGrid>
              <a:tr h="381000">
                <a:tc>
                  <a:txBody>
                    <a:bodyPr/>
                    <a:lstStyle/>
                    <a:p>
                      <a:pPr algn="ctr" fontAlgn="ctr"/>
                      <a:r>
                        <a:rPr lang="en-IN" sz="1800" u="none" strike="noStrike" dirty="0">
                          <a:effectLst/>
                        </a:rPr>
                        <a:t>Assets</a:t>
                      </a:r>
                      <a:endParaRPr lang="en-IN" sz="1800" b="0" i="0" u="none" strike="noStrike" dirty="0">
                        <a:effectLst/>
                        <a:latin typeface="Calibri"/>
                      </a:endParaRPr>
                    </a:p>
                  </a:txBody>
                  <a:tcPr marL="9525" marR="9525" marT="9525" marB="0" anchor="ctr"/>
                </a:tc>
                <a:tc>
                  <a:txBody>
                    <a:bodyPr/>
                    <a:lstStyle/>
                    <a:p>
                      <a:pPr algn="ctr" fontAlgn="ctr"/>
                      <a:r>
                        <a:rPr lang="en-IN" sz="1800" u="none" strike="noStrike" dirty="0">
                          <a:solidFill>
                            <a:schemeClr val="bg1"/>
                          </a:solidFill>
                          <a:effectLst/>
                        </a:rPr>
                        <a:t>Blank </a:t>
                      </a:r>
                      <a:endParaRPr lang="en-IN" sz="1800" b="0" i="0" u="none" strike="noStrike" dirty="0">
                        <a:solidFill>
                          <a:schemeClr val="bg1"/>
                        </a:solidFill>
                        <a:effectLst/>
                        <a:latin typeface="Calibri"/>
                      </a:endParaRPr>
                    </a:p>
                  </a:txBody>
                  <a:tcPr marL="9525" marR="9525" marT="9525" marB="0" anchor="ctr"/>
                </a:tc>
                <a:tc>
                  <a:txBody>
                    <a:bodyPr/>
                    <a:lstStyle/>
                    <a:p>
                      <a:pPr algn="ctr" fontAlgn="ctr"/>
                      <a:r>
                        <a:rPr lang="en-IN" sz="1800" u="none" strike="noStrike" dirty="0">
                          <a:effectLst/>
                        </a:rPr>
                        <a:t>Liabilities and stockholders’ equity</a:t>
                      </a:r>
                      <a:endParaRPr lang="en-IN" sz="1800" b="0" i="0" u="none" strike="noStrike" dirty="0">
                        <a:effectLst/>
                        <a:latin typeface="Calibri"/>
                      </a:endParaRPr>
                    </a:p>
                  </a:txBody>
                  <a:tcPr marL="9525" marR="9525" marT="9525" marB="0" anchor="ctr"/>
                </a:tc>
                <a:tc>
                  <a:txBody>
                    <a:bodyPr/>
                    <a:lstStyle/>
                    <a:p>
                      <a:pPr marL="0" algn="ctr" defTabSz="914400" rtl="0" eaLnBrk="1" fontAlgn="ctr" latinLnBrk="0" hangingPunct="1"/>
                      <a:r>
                        <a:rPr lang="en-IN" sz="1800" u="none" strike="noStrike" kern="1200" dirty="0">
                          <a:solidFill>
                            <a:schemeClr val="bg1"/>
                          </a:solidFill>
                          <a:effectLst/>
                          <a:latin typeface="+mn-lt"/>
                          <a:ea typeface="+mn-ea"/>
                          <a:cs typeface="+mn-cs"/>
                        </a:rPr>
                        <a:t>Blank </a:t>
                      </a:r>
                    </a:p>
                  </a:txBody>
                  <a:tcPr marL="9525" marR="9525" marT="9525" marB="0" anchor="ctr"/>
                </a:tc>
                <a:extLst>
                  <a:ext uri="{0D108BD9-81ED-4DB2-BD59-A6C34878D82A}">
                    <a16:rowId xmlns:a16="http://schemas.microsoft.com/office/drawing/2014/main" val="10000"/>
                  </a:ext>
                </a:extLst>
              </a:tr>
              <a:tr h="190500">
                <a:tc>
                  <a:txBody>
                    <a:bodyPr/>
                    <a:lstStyle/>
                    <a:p>
                      <a:pPr algn="l" fontAlgn="b"/>
                      <a:r>
                        <a:rPr lang="en-IN" sz="1800" u="none" strike="noStrike" dirty="0">
                          <a:effectLst/>
                        </a:rPr>
                        <a:t>Reserves</a:t>
                      </a:r>
                      <a:endParaRPr lang="en-IN" sz="1800" b="0" i="0" u="none" strike="noStrike" dirty="0">
                        <a:effectLst/>
                        <a:latin typeface="Calibri"/>
                      </a:endParaRPr>
                    </a:p>
                  </a:txBody>
                  <a:tcPr marL="9525" marR="9525" marT="9525" marB="0" anchor="b"/>
                </a:tc>
                <a:tc>
                  <a:txBody>
                    <a:bodyPr/>
                    <a:lstStyle/>
                    <a:p>
                      <a:pPr algn="l" fontAlgn="b"/>
                      <a:r>
                        <a:rPr lang="en-IN" sz="1800" u="none" strike="noStrike" dirty="0">
                          <a:effectLst/>
                        </a:rPr>
                        <a:t>74 dollars</a:t>
                      </a:r>
                      <a:endParaRPr lang="en-IN" sz="1800" b="0" i="0" u="none" strike="noStrike" dirty="0">
                        <a:effectLst/>
                        <a:latin typeface="Calibri"/>
                      </a:endParaRPr>
                    </a:p>
                  </a:txBody>
                  <a:tcPr marL="9525" marR="9525" marT="9525" marB="0" anchor="b"/>
                </a:tc>
                <a:tc>
                  <a:txBody>
                    <a:bodyPr/>
                    <a:lstStyle/>
                    <a:p>
                      <a:pPr algn="l" fontAlgn="b"/>
                      <a:r>
                        <a:rPr lang="en-IN" sz="1800" u="none" strike="noStrike" dirty="0">
                          <a:effectLst/>
                        </a:rPr>
                        <a:t>Demand deposits</a:t>
                      </a:r>
                      <a:endParaRPr lang="en-IN" sz="1800" b="0" i="0" u="none" strike="noStrike" dirty="0">
                        <a:effectLst/>
                        <a:latin typeface="Calibri"/>
                      </a:endParaRPr>
                    </a:p>
                  </a:txBody>
                  <a:tcPr marL="9525" marR="9525" marT="9525" marB="0" anchor="b"/>
                </a:tc>
                <a:tc>
                  <a:txBody>
                    <a:bodyPr/>
                    <a:lstStyle/>
                    <a:p>
                      <a:pPr algn="l" fontAlgn="b"/>
                      <a:r>
                        <a:rPr lang="en-IN" sz="1800" u="none" strike="noStrike" dirty="0">
                          <a:effectLst/>
                        </a:rPr>
                        <a:t>935 dollars</a:t>
                      </a:r>
                      <a:endParaRPr lang="en-IN" sz="1800" b="0" i="0" u="none" strike="noStrike" dirty="0">
                        <a:effectLst/>
                        <a:latin typeface="Calibri"/>
                      </a:endParaRPr>
                    </a:p>
                  </a:txBody>
                  <a:tcPr marL="9525" marR="9525" marT="9525" marB="0" anchor="b"/>
                </a:tc>
                <a:extLst>
                  <a:ext uri="{0D108BD9-81ED-4DB2-BD59-A6C34878D82A}">
                    <a16:rowId xmlns:a16="http://schemas.microsoft.com/office/drawing/2014/main" val="10001"/>
                  </a:ext>
                </a:extLst>
              </a:tr>
              <a:tr h="190500">
                <a:tc>
                  <a:txBody>
                    <a:bodyPr/>
                    <a:lstStyle/>
                    <a:p>
                      <a:pPr algn="l" fontAlgn="b"/>
                      <a:r>
                        <a:rPr lang="en-IN" sz="1800" u="none" strike="noStrike">
                          <a:effectLst/>
                        </a:rPr>
                        <a:t>Cash equivalents</a:t>
                      </a:r>
                      <a:endParaRPr lang="en-IN" sz="1800" b="0" i="0" u="none" strike="noStrike">
                        <a:effectLst/>
                        <a:latin typeface="Calibri"/>
                      </a:endParaRPr>
                    </a:p>
                  </a:txBody>
                  <a:tcPr marL="9525" marR="9525" marT="9525" marB="0" anchor="b"/>
                </a:tc>
                <a:tc>
                  <a:txBody>
                    <a:bodyPr/>
                    <a:lstStyle/>
                    <a:p>
                      <a:pPr algn="l" fontAlgn="b"/>
                      <a:r>
                        <a:rPr lang="en-IN" sz="1800" u="none" strike="noStrike" dirty="0">
                          <a:effectLst/>
                        </a:rPr>
                        <a:t>274 dollars</a:t>
                      </a:r>
                      <a:endParaRPr lang="en-IN" sz="1800" b="0" i="0" u="none" strike="noStrike" dirty="0">
                        <a:effectLst/>
                        <a:latin typeface="Calibri"/>
                      </a:endParaRPr>
                    </a:p>
                  </a:txBody>
                  <a:tcPr marL="9525" marR="9525" marT="9525" marB="0" anchor="b"/>
                </a:tc>
                <a:tc>
                  <a:txBody>
                    <a:bodyPr/>
                    <a:lstStyle/>
                    <a:p>
                      <a:pPr algn="l" fontAlgn="b"/>
                      <a:r>
                        <a:rPr lang="en-IN" sz="1800" u="none" strike="noStrike">
                          <a:effectLst/>
                        </a:rPr>
                        <a:t>Short-term borrowing</a:t>
                      </a:r>
                      <a:endParaRPr lang="en-IN" sz="1800" b="0" i="0" u="none" strike="noStrike">
                        <a:effectLst/>
                        <a:latin typeface="Calibri"/>
                      </a:endParaRPr>
                    </a:p>
                  </a:txBody>
                  <a:tcPr marL="9525" marR="9525" marT="9525" marB="0" anchor="b"/>
                </a:tc>
                <a:tc>
                  <a:txBody>
                    <a:bodyPr/>
                    <a:lstStyle/>
                    <a:p>
                      <a:pPr algn="l" fontAlgn="b"/>
                      <a:r>
                        <a:rPr lang="en-IN" sz="1800" u="none" strike="noStrike">
                          <a:effectLst/>
                        </a:rPr>
                        <a:t>429 dollars</a:t>
                      </a:r>
                      <a:endParaRPr lang="en-IN" sz="1800" b="0" i="0" u="none" strike="noStrike">
                        <a:effectLst/>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l" fontAlgn="b"/>
                      <a:r>
                        <a:rPr lang="en-IN" sz="1800" u="none" strike="noStrike">
                          <a:effectLst/>
                        </a:rPr>
                        <a:t>Long-term investments</a:t>
                      </a:r>
                      <a:endParaRPr lang="en-IN" sz="1800" b="0" i="0" u="none" strike="noStrike">
                        <a:effectLst/>
                        <a:latin typeface="Calibri"/>
                      </a:endParaRPr>
                    </a:p>
                  </a:txBody>
                  <a:tcPr marL="9525" marR="9525" marT="9525" marB="0" anchor="b"/>
                </a:tc>
                <a:tc>
                  <a:txBody>
                    <a:bodyPr/>
                    <a:lstStyle/>
                    <a:p>
                      <a:pPr algn="l" fontAlgn="b"/>
                      <a:r>
                        <a:rPr lang="en-IN" sz="1800" u="none" strike="noStrike" dirty="0">
                          <a:effectLst/>
                        </a:rPr>
                        <a:t>1,453 dollars</a:t>
                      </a:r>
                      <a:endParaRPr lang="en-IN" sz="1800" b="0" i="0" u="none" strike="noStrike" dirty="0">
                        <a:effectLst/>
                        <a:latin typeface="Calibri"/>
                      </a:endParaRPr>
                    </a:p>
                  </a:txBody>
                  <a:tcPr marL="9525" marR="9525" marT="9525" marB="0" anchor="b"/>
                </a:tc>
                <a:tc>
                  <a:txBody>
                    <a:bodyPr/>
                    <a:lstStyle/>
                    <a:p>
                      <a:pPr algn="l" fontAlgn="b"/>
                      <a:r>
                        <a:rPr lang="en-IN" sz="1800" u="none" strike="noStrike">
                          <a:effectLst/>
                        </a:rPr>
                        <a:t>Long-term debt</a:t>
                      </a:r>
                      <a:endParaRPr lang="en-IN" sz="1800" b="0" i="0" u="none" strike="noStrike">
                        <a:effectLst/>
                        <a:latin typeface="Calibri"/>
                      </a:endParaRPr>
                    </a:p>
                  </a:txBody>
                  <a:tcPr marL="9525" marR="9525" marT="9525" marB="0" anchor="b"/>
                </a:tc>
                <a:tc>
                  <a:txBody>
                    <a:bodyPr/>
                    <a:lstStyle/>
                    <a:p>
                      <a:pPr algn="l" fontAlgn="b"/>
                      <a:r>
                        <a:rPr lang="en-IN" sz="1800" u="none" strike="noStrike">
                          <a:effectLst/>
                        </a:rPr>
                        <a:t>208 dollars</a:t>
                      </a:r>
                      <a:endParaRPr lang="en-IN" sz="1800" b="0" i="0" u="none" strike="noStrike">
                        <a:effectLst/>
                        <a:latin typeface="Calibri"/>
                      </a:endParaRPr>
                    </a:p>
                  </a:txBody>
                  <a:tcPr marL="9525" marR="9525" marT="9525" marB="0" anchor="b"/>
                </a:tc>
                <a:extLst>
                  <a:ext uri="{0D108BD9-81ED-4DB2-BD59-A6C34878D82A}">
                    <a16:rowId xmlns:a16="http://schemas.microsoft.com/office/drawing/2014/main" val="10003"/>
                  </a:ext>
                </a:extLst>
              </a:tr>
              <a:tr h="190500">
                <a:tc>
                  <a:txBody>
                    <a:bodyPr/>
                    <a:lstStyle/>
                    <a:p>
                      <a:pPr marL="0" algn="ctr" defTabSz="914400" rtl="0" eaLnBrk="1" fontAlgn="ctr" latinLnBrk="0" hangingPunct="1"/>
                      <a:r>
                        <a:rPr lang="en-IN" sz="1800" u="none" strike="noStrike" kern="1200" dirty="0">
                          <a:solidFill>
                            <a:schemeClr val="bg1"/>
                          </a:solidFill>
                          <a:effectLst/>
                          <a:latin typeface="+mn-lt"/>
                          <a:ea typeface="+mn-ea"/>
                          <a:cs typeface="+mn-cs"/>
                        </a:rPr>
                        <a:t> Blank</a:t>
                      </a:r>
                    </a:p>
                  </a:txBody>
                  <a:tcPr marL="9525" marR="9525" marT="9525" marB="0" anchor="b"/>
                </a:tc>
                <a:tc>
                  <a:txBody>
                    <a:bodyPr/>
                    <a:lstStyle/>
                    <a:p>
                      <a:pPr marL="0" algn="ctr" defTabSz="914400" rtl="0" eaLnBrk="1" fontAlgn="ctr" latinLnBrk="0" hangingPunct="1"/>
                      <a:r>
                        <a:rPr lang="en-IN" sz="1800" u="none" strike="noStrike" kern="1200" dirty="0">
                          <a:solidFill>
                            <a:schemeClr val="bg1"/>
                          </a:solidFill>
                          <a:effectLst/>
                          <a:latin typeface="+mn-lt"/>
                          <a:ea typeface="+mn-ea"/>
                          <a:cs typeface="+mn-cs"/>
                        </a:rPr>
                        <a:t> Blank</a:t>
                      </a:r>
                    </a:p>
                  </a:txBody>
                  <a:tcPr marL="9525" marR="9525" marT="9525" marB="0" anchor="b"/>
                </a:tc>
                <a:tc>
                  <a:txBody>
                    <a:bodyPr/>
                    <a:lstStyle/>
                    <a:p>
                      <a:pPr algn="l" fontAlgn="b"/>
                      <a:r>
                        <a:rPr lang="en-IN" sz="1800" u="none" strike="noStrike" dirty="0">
                          <a:effectLst/>
                        </a:rPr>
                        <a:t>Total liabilities</a:t>
                      </a:r>
                      <a:endParaRPr lang="en-IN" sz="1800" b="0" i="0" u="none" strike="noStrike" dirty="0">
                        <a:effectLst/>
                        <a:latin typeface="Calibri"/>
                      </a:endParaRPr>
                    </a:p>
                  </a:txBody>
                  <a:tcPr marL="9525" marR="9525" marT="9525" marB="0" anchor="b"/>
                </a:tc>
                <a:tc>
                  <a:txBody>
                    <a:bodyPr/>
                    <a:lstStyle/>
                    <a:p>
                      <a:pPr algn="l" fontAlgn="b"/>
                      <a:r>
                        <a:rPr lang="en-IN" sz="1800" u="none" strike="noStrike">
                          <a:effectLst/>
                        </a:rPr>
                        <a:t>1,572 dollars</a:t>
                      </a:r>
                      <a:endParaRPr lang="en-IN" sz="1800" b="0" i="0" u="none" strike="noStrike">
                        <a:effectLst/>
                        <a:latin typeface="Calibri"/>
                      </a:endParaRPr>
                    </a:p>
                  </a:txBody>
                  <a:tcPr marL="9525" marR="9525" marT="9525" marB="0" anchor="b"/>
                </a:tc>
                <a:extLst>
                  <a:ext uri="{0D108BD9-81ED-4DB2-BD59-A6C34878D82A}">
                    <a16:rowId xmlns:a16="http://schemas.microsoft.com/office/drawing/2014/main" val="10004"/>
                  </a:ext>
                </a:extLst>
              </a:tr>
              <a:tr h="190500">
                <a:tc>
                  <a:txBody>
                    <a:bodyPr/>
                    <a:lstStyle/>
                    <a:p>
                      <a:pPr marL="0" algn="ctr" defTabSz="914400" rtl="0" eaLnBrk="1" fontAlgn="ctr" latinLnBrk="0" hangingPunct="1"/>
                      <a:r>
                        <a:rPr lang="en-IN" sz="1800" u="none" strike="noStrike" kern="1200" dirty="0">
                          <a:solidFill>
                            <a:schemeClr val="bg1"/>
                          </a:solidFill>
                          <a:effectLst/>
                          <a:latin typeface="+mn-lt"/>
                          <a:ea typeface="+mn-ea"/>
                          <a:cs typeface="+mn-cs"/>
                        </a:rPr>
                        <a:t> Blank</a:t>
                      </a:r>
                    </a:p>
                  </a:txBody>
                  <a:tcPr marL="9525" marR="9525" marT="9525" marB="0" anchor="b"/>
                </a:tc>
                <a:tc>
                  <a:txBody>
                    <a:bodyPr/>
                    <a:lstStyle/>
                    <a:p>
                      <a:pPr marL="0" algn="ctr" defTabSz="914400" rtl="0" eaLnBrk="1" fontAlgn="ctr" latinLnBrk="0" hangingPunct="1"/>
                      <a:r>
                        <a:rPr lang="en-IN" sz="1800" u="none" strike="noStrike" kern="1200" dirty="0">
                          <a:solidFill>
                            <a:schemeClr val="bg1"/>
                          </a:solidFill>
                          <a:effectLst/>
                          <a:latin typeface="+mn-lt"/>
                          <a:ea typeface="+mn-ea"/>
                          <a:cs typeface="+mn-cs"/>
                        </a:rPr>
                        <a:t> Blank</a:t>
                      </a:r>
                    </a:p>
                  </a:txBody>
                  <a:tcPr marL="9525" marR="9525" marT="9525" marB="0" anchor="b"/>
                </a:tc>
                <a:tc>
                  <a:txBody>
                    <a:bodyPr/>
                    <a:lstStyle/>
                    <a:p>
                      <a:pPr algn="l" fontAlgn="b"/>
                      <a:r>
                        <a:rPr lang="en-IN" sz="1800" u="none" strike="noStrike" dirty="0">
                          <a:effectLst/>
                        </a:rPr>
                        <a:t>Stockholders’ equity</a:t>
                      </a:r>
                      <a:endParaRPr lang="en-IN" sz="1800" b="0" i="0" u="none" strike="noStrike" dirty="0">
                        <a:effectLst/>
                        <a:latin typeface="Calibri"/>
                      </a:endParaRPr>
                    </a:p>
                  </a:txBody>
                  <a:tcPr marL="9525" marR="9525" marT="9525" marB="0" anchor="b"/>
                </a:tc>
                <a:tc>
                  <a:txBody>
                    <a:bodyPr/>
                    <a:lstStyle/>
                    <a:p>
                      <a:pPr algn="l" fontAlgn="b"/>
                      <a:r>
                        <a:rPr lang="en-IN" sz="1800" u="none" strike="noStrike">
                          <a:effectLst/>
                        </a:rPr>
                        <a:t>229 dollars</a:t>
                      </a:r>
                      <a:endParaRPr lang="en-IN" sz="1800" b="0" i="0" u="none" strike="noStrike">
                        <a:effectLst/>
                        <a:latin typeface="Calibri"/>
                      </a:endParaRPr>
                    </a:p>
                  </a:txBody>
                  <a:tcPr marL="9525" marR="9525" marT="9525" marB="0" anchor="b"/>
                </a:tc>
                <a:extLst>
                  <a:ext uri="{0D108BD9-81ED-4DB2-BD59-A6C34878D82A}">
                    <a16:rowId xmlns:a16="http://schemas.microsoft.com/office/drawing/2014/main" val="10005"/>
                  </a:ext>
                </a:extLst>
              </a:tr>
              <a:tr h="381000">
                <a:tc>
                  <a:txBody>
                    <a:bodyPr/>
                    <a:lstStyle/>
                    <a:p>
                      <a:pPr algn="l" fontAlgn="b"/>
                      <a:r>
                        <a:rPr lang="en-IN" sz="1800" u="none" strike="noStrike">
                          <a:effectLst/>
                        </a:rPr>
                        <a:t>Total assets</a:t>
                      </a:r>
                      <a:endParaRPr lang="en-IN" sz="1800" b="0" i="0" u="none" strike="noStrike">
                        <a:effectLst/>
                        <a:latin typeface="Calibri"/>
                      </a:endParaRPr>
                    </a:p>
                  </a:txBody>
                  <a:tcPr marL="9525" marR="9525" marT="9525" marB="0" anchor="b"/>
                </a:tc>
                <a:tc>
                  <a:txBody>
                    <a:bodyPr/>
                    <a:lstStyle/>
                    <a:p>
                      <a:pPr algn="l" fontAlgn="b"/>
                      <a:r>
                        <a:rPr lang="en-IN" sz="1800" u="none" strike="noStrike">
                          <a:effectLst/>
                        </a:rPr>
                        <a:t>1,801 dollars</a:t>
                      </a:r>
                      <a:endParaRPr lang="en-IN" sz="1800" b="0" i="0" u="none" strike="noStrike">
                        <a:effectLst/>
                        <a:latin typeface="Calibri"/>
                      </a:endParaRPr>
                    </a:p>
                  </a:txBody>
                  <a:tcPr marL="9525" marR="9525" marT="9525" marB="0" anchor="b"/>
                </a:tc>
                <a:tc>
                  <a:txBody>
                    <a:bodyPr/>
                    <a:lstStyle/>
                    <a:p>
                      <a:pPr algn="l" fontAlgn="b"/>
                      <a:r>
                        <a:rPr lang="en-IN" sz="1800" u="none" strike="noStrike" dirty="0">
                          <a:effectLst/>
                        </a:rPr>
                        <a:t>Total liabilities plus Stockholders’ equity</a:t>
                      </a:r>
                      <a:endParaRPr lang="en-IN" sz="1800" b="0" i="0" u="none" strike="noStrike" dirty="0">
                        <a:effectLst/>
                        <a:latin typeface="Calibri"/>
                      </a:endParaRPr>
                    </a:p>
                  </a:txBody>
                  <a:tcPr marL="9525" marR="9525" marT="9525" marB="0" anchor="b"/>
                </a:tc>
                <a:tc>
                  <a:txBody>
                    <a:bodyPr/>
                    <a:lstStyle/>
                    <a:p>
                      <a:pPr algn="l" fontAlgn="b"/>
                      <a:r>
                        <a:rPr lang="en-IN" sz="1800" u="none" strike="noStrike" dirty="0">
                          <a:effectLst/>
                        </a:rPr>
                        <a:t>1,801 dollars</a:t>
                      </a:r>
                      <a:endParaRPr lang="en-IN" sz="1800" b="0" i="0" u="none" strike="noStrike" dirty="0">
                        <a:effectLst/>
                        <a:latin typeface="Calibri"/>
                      </a:endParaRPr>
                    </a:p>
                  </a:txBody>
                  <a:tcPr marL="9525" marR="9525" marT="9525"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282939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20172"/>
            <a:ext cx="8229600" cy="546628"/>
          </a:xfrm>
        </p:spPr>
        <p:txBody>
          <a:bodyPr/>
          <a:lstStyle/>
          <a:p>
            <a:r>
              <a:rPr lang="en-US" sz="3600" dirty="0" err="1">
                <a:solidFill>
                  <a:schemeClr val="bg2"/>
                </a:solidFill>
              </a:rPr>
              <a:t>Bankaların</a:t>
            </a:r>
            <a:r>
              <a:rPr lang="en-US" sz="3600" dirty="0">
                <a:solidFill>
                  <a:schemeClr val="bg2"/>
                </a:solidFill>
              </a:rPr>
              <a:t> </a:t>
            </a:r>
            <a:r>
              <a:rPr lang="en-US" sz="3600" dirty="0" err="1">
                <a:solidFill>
                  <a:schemeClr val="bg2"/>
                </a:solidFill>
              </a:rPr>
              <a:t>rolü</a:t>
            </a:r>
            <a:endParaRPr lang="en-IN" sz="2000" dirty="0">
              <a:solidFill>
                <a:schemeClr val="bg2"/>
              </a:solidFill>
            </a:endParaRPr>
          </a:p>
        </p:txBody>
      </p:sp>
      <p:sp>
        <p:nvSpPr>
          <p:cNvPr id="2" name="Text Box 1"/>
          <p:cNvSpPr>
            <a:spLocks noGrp="1"/>
          </p:cNvSpPr>
          <p:nvPr>
            <p:ph idx="1"/>
          </p:nvPr>
        </p:nvSpPr>
        <p:spPr>
          <a:xfrm>
            <a:off x="457200" y="1447800"/>
            <a:ext cx="5334000" cy="4876800"/>
          </a:xfrm>
        </p:spPr>
        <p:txBody>
          <a:bodyPr/>
          <a:lstStyle/>
          <a:p>
            <a:pPr marL="0" indent="0">
              <a:lnSpc>
                <a:spcPct val="150000"/>
              </a:lnSpc>
              <a:buNone/>
            </a:pPr>
            <a:r>
              <a:rPr lang="en-US" sz="2600" dirty="0" err="1">
                <a:cs typeface="Times New Roman" pitchFamily="18" charset="0"/>
              </a:rPr>
              <a:t>Bankalar</a:t>
            </a:r>
            <a:r>
              <a:rPr lang="en-US" sz="2600" dirty="0">
                <a:cs typeface="Times New Roman" pitchFamily="18" charset="0"/>
              </a:rPr>
              <a:t> </a:t>
            </a:r>
            <a:r>
              <a:rPr lang="en-US" sz="2600" dirty="0" err="1">
                <a:cs typeface="Times New Roman" pitchFamily="18" charset="0"/>
              </a:rPr>
              <a:t>sahip</a:t>
            </a:r>
            <a:r>
              <a:rPr lang="en-US" sz="2600" dirty="0">
                <a:cs typeface="Times New Roman" pitchFamily="18" charset="0"/>
              </a:rPr>
              <a:t> </a:t>
            </a:r>
            <a:r>
              <a:rPr lang="en-US" sz="2600" dirty="0" err="1">
                <a:cs typeface="Times New Roman" pitchFamily="18" charset="0"/>
              </a:rPr>
              <a:t>oldukları</a:t>
            </a:r>
            <a:r>
              <a:rPr lang="en-US" sz="2600" dirty="0">
                <a:cs typeface="Times New Roman" pitchFamily="18" charset="0"/>
              </a:rPr>
              <a:t> </a:t>
            </a:r>
            <a:r>
              <a:rPr lang="en-US" sz="2600" dirty="0" err="1">
                <a:cs typeface="Times New Roman" pitchFamily="18" charset="0"/>
              </a:rPr>
              <a:t>varlıkları</a:t>
            </a:r>
            <a:r>
              <a:rPr lang="en-US" sz="2600" dirty="0">
                <a:cs typeface="Times New Roman" pitchFamily="18" charset="0"/>
              </a:rPr>
              <a:t> </a:t>
            </a:r>
            <a:r>
              <a:rPr lang="en-US" sz="2600" dirty="0" err="1">
                <a:cs typeface="Times New Roman" pitchFamily="18" charset="0"/>
              </a:rPr>
              <a:t>çeşitlendirirler</a:t>
            </a:r>
            <a:r>
              <a:rPr lang="en-US" sz="2600" dirty="0">
                <a:cs typeface="Times New Roman" pitchFamily="18" charset="0"/>
              </a:rPr>
              <a:t> </a:t>
            </a:r>
            <a:r>
              <a:rPr lang="en-US" sz="2600" dirty="0" err="1">
                <a:cs typeface="Times New Roman" pitchFamily="18" charset="0"/>
              </a:rPr>
              <a:t>ipotekler</a:t>
            </a:r>
            <a:r>
              <a:rPr lang="en-US" sz="2600" dirty="0">
                <a:cs typeface="Times New Roman" pitchFamily="18" charset="0"/>
              </a:rPr>
              <a:t>, </a:t>
            </a:r>
            <a:r>
              <a:rPr lang="en-US" sz="2600" dirty="0" err="1">
                <a:cs typeface="Times New Roman" pitchFamily="18" charset="0"/>
              </a:rPr>
              <a:t>yatırım</a:t>
            </a:r>
            <a:r>
              <a:rPr lang="en-US" sz="2600" dirty="0">
                <a:cs typeface="Times New Roman" pitchFamily="18" charset="0"/>
              </a:rPr>
              <a:t> </a:t>
            </a:r>
            <a:r>
              <a:rPr lang="en-US" sz="2600" dirty="0" err="1">
                <a:cs typeface="Times New Roman" pitchFamily="18" charset="0"/>
              </a:rPr>
              <a:t>kredileri</a:t>
            </a:r>
            <a:r>
              <a:rPr lang="en-US" sz="2600" dirty="0">
                <a:cs typeface="Times New Roman" pitchFamily="18" charset="0"/>
              </a:rPr>
              <a:t>, </a:t>
            </a:r>
            <a:r>
              <a:rPr lang="en-US" sz="2600" dirty="0" err="1">
                <a:cs typeface="Times New Roman" pitchFamily="18" charset="0"/>
              </a:rPr>
              <a:t>diğer</a:t>
            </a:r>
            <a:r>
              <a:rPr lang="en-US" sz="2600" dirty="0">
                <a:cs typeface="Times New Roman" pitchFamily="18" charset="0"/>
              </a:rPr>
              <a:t> </a:t>
            </a:r>
            <a:r>
              <a:rPr lang="en-US" sz="2600" dirty="0" err="1">
                <a:cs typeface="Times New Roman" pitchFamily="18" charset="0"/>
              </a:rPr>
              <a:t>mali</a:t>
            </a:r>
            <a:r>
              <a:rPr lang="en-US" sz="2600" dirty="0">
                <a:cs typeface="Times New Roman" pitchFamily="18" charset="0"/>
              </a:rPr>
              <a:t> </a:t>
            </a:r>
            <a:r>
              <a:rPr lang="en-US" sz="2600" dirty="0" err="1">
                <a:cs typeface="Times New Roman" pitchFamily="18" charset="0"/>
              </a:rPr>
              <a:t>kurumlara</a:t>
            </a:r>
            <a:r>
              <a:rPr lang="en-US" sz="2600" dirty="0">
                <a:cs typeface="Times New Roman" pitchFamily="18" charset="0"/>
              </a:rPr>
              <a:t> </a:t>
            </a:r>
            <a:r>
              <a:rPr lang="en-US" sz="2600" dirty="0" err="1">
                <a:cs typeface="Times New Roman" pitchFamily="18" charset="0"/>
              </a:rPr>
              <a:t>verilen</a:t>
            </a:r>
            <a:r>
              <a:rPr lang="en-US" sz="2600" dirty="0">
                <a:cs typeface="Times New Roman" pitchFamily="18" charset="0"/>
              </a:rPr>
              <a:t> </a:t>
            </a:r>
            <a:r>
              <a:rPr lang="en-US" sz="2600" dirty="0" err="1">
                <a:cs typeface="Times New Roman" pitchFamily="18" charset="0"/>
              </a:rPr>
              <a:t>borçlar</a:t>
            </a:r>
            <a:r>
              <a:rPr lang="en-US" sz="2600" dirty="0">
                <a:cs typeface="Times New Roman" pitchFamily="18" charset="0"/>
              </a:rPr>
              <a:t> </a:t>
            </a:r>
            <a:r>
              <a:rPr lang="en-US" sz="2600" dirty="0" err="1">
                <a:cs typeface="Times New Roman" pitchFamily="18" charset="0"/>
              </a:rPr>
              <a:t>hazine</a:t>
            </a:r>
            <a:r>
              <a:rPr lang="en-US" sz="2600" dirty="0">
                <a:cs typeface="Times New Roman" pitchFamily="18" charset="0"/>
              </a:rPr>
              <a:t> </a:t>
            </a:r>
            <a:r>
              <a:rPr lang="en-US" sz="2600" dirty="0" err="1">
                <a:cs typeface="Times New Roman" pitchFamily="18" charset="0"/>
              </a:rPr>
              <a:t>tahvilleri</a:t>
            </a:r>
            <a:r>
              <a:rPr lang="en-US" sz="2600" dirty="0">
                <a:cs typeface="Times New Roman" pitchFamily="18" charset="0"/>
              </a:rPr>
              <a:t> </a:t>
            </a:r>
            <a:r>
              <a:rPr lang="en-US" sz="2600" dirty="0" err="1">
                <a:cs typeface="Times New Roman" pitchFamily="18" charset="0"/>
              </a:rPr>
              <a:t>gibi</a:t>
            </a:r>
            <a:r>
              <a:rPr lang="en-US" sz="2600" dirty="0">
                <a:cs typeface="Times New Roman" pitchFamily="18" charset="0"/>
              </a:rPr>
              <a:t>.</a:t>
            </a:r>
          </a:p>
        </p:txBody>
      </p:sp>
      <p:pic>
        <p:nvPicPr>
          <p:cNvPr id="5" name="Picture 4" descr="A photo shows eggs placed in a basket and some eggs out of the baske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4364" y="1588820"/>
            <a:ext cx="2774836" cy="4126180"/>
          </a:xfrm>
          <a:prstGeom prst="rect">
            <a:avLst/>
          </a:prstGeom>
          <a:ln>
            <a:solidFill>
              <a:srgbClr val="000000"/>
            </a:solidFill>
          </a:ln>
        </p:spPr>
      </p:pic>
    </p:spTree>
    <p:extLst>
      <p:ext uri="{BB962C8B-B14F-4D97-AF65-F5344CB8AC3E}">
        <p14:creationId xmlns:p14="http://schemas.microsoft.com/office/powerpoint/2010/main" val="1060792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title"/>
          </p:nvPr>
        </p:nvSpPr>
        <p:spPr>
          <a:xfrm>
            <a:off x="457200" y="304800"/>
            <a:ext cx="8229600" cy="626852"/>
          </a:xfrm>
        </p:spPr>
        <p:txBody>
          <a:bodyPr/>
          <a:lstStyle/>
          <a:p>
            <a:r>
              <a:rPr lang="en-US" sz="3600" dirty="0" err="1"/>
              <a:t>Temel</a:t>
            </a:r>
            <a:r>
              <a:rPr lang="en-US" sz="3600" dirty="0"/>
              <a:t> </a:t>
            </a:r>
            <a:r>
              <a:rPr lang="en-US" sz="3600" dirty="0" err="1"/>
              <a:t>Hususlar</a:t>
            </a:r>
            <a:endParaRPr lang="en-US" sz="2000" dirty="0"/>
          </a:p>
        </p:txBody>
      </p:sp>
      <p:sp>
        <p:nvSpPr>
          <p:cNvPr id="2" name="Text Box 1"/>
          <p:cNvSpPr>
            <a:spLocks noGrp="1"/>
          </p:cNvSpPr>
          <p:nvPr>
            <p:ph idx="1"/>
          </p:nvPr>
        </p:nvSpPr>
        <p:spPr>
          <a:xfrm>
            <a:off x="457200" y="1371600"/>
            <a:ext cx="8229600" cy="4572000"/>
          </a:xfrm>
        </p:spPr>
        <p:txBody>
          <a:bodyPr/>
          <a:lstStyle/>
          <a:p>
            <a:pPr marL="514350" indent="-514350">
              <a:lnSpc>
                <a:spcPct val="150000"/>
              </a:lnSpc>
              <a:buFont typeface="+mj-lt"/>
              <a:buAutoNum type="arabicPeriod" startAt="3"/>
            </a:pPr>
            <a:r>
              <a:rPr lang="tr-TR" sz="2800" dirty="0"/>
              <a:t>Bankalar ve diğer finansal aracıların üç temel işlevi vardır: kârlı borç verme fırsatlarının belirlenmesi; uzun vadeli yatırımlar yapmak için kısa vadeli mevduatlar kullanmak; ve riskin miktarını ve dağılımını yönetmek. </a:t>
            </a:r>
            <a:endParaRPr lang="en-US" sz="2800" dirty="0">
              <a:cs typeface="Times New Roman" pitchFamily="18" charset="0"/>
            </a:endParaRPr>
          </a:p>
          <a:p>
            <a:pPr marL="514350" indent="-514350">
              <a:lnSpc>
                <a:spcPct val="150000"/>
              </a:lnSpc>
              <a:spcBef>
                <a:spcPts val="600"/>
              </a:spcBef>
              <a:buFont typeface="+mj-lt"/>
              <a:buAutoNum type="arabicPeriod" startAt="3"/>
            </a:pPr>
            <a:r>
              <a:rPr lang="tr-TR" sz="2800" dirty="0"/>
              <a:t>Bankalar, borçlarının değeri varlıklarının değerini aştığında iflas ederler</a:t>
            </a:r>
            <a:r>
              <a:rPr lang="en-US" sz="2800" dirty="0">
                <a:cs typeface="Times New Roman" pitchFamily="18" charset="0"/>
              </a:rPr>
              <a:t>.</a:t>
            </a:r>
          </a:p>
        </p:txBody>
      </p:sp>
    </p:spTree>
    <p:extLst>
      <p:ext uri="{BB962C8B-B14F-4D97-AF65-F5344CB8AC3E}">
        <p14:creationId xmlns:p14="http://schemas.microsoft.com/office/powerpoint/2010/main" val="16522466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title"/>
          </p:nvPr>
        </p:nvSpPr>
        <p:spPr>
          <a:xfrm>
            <a:off x="457200" y="304800"/>
            <a:ext cx="8229600" cy="546628"/>
          </a:xfrm>
        </p:spPr>
        <p:txBody>
          <a:bodyPr/>
          <a:lstStyle/>
          <a:p>
            <a:r>
              <a:rPr lang="en-US" sz="3600" dirty="0" err="1">
                <a:solidFill>
                  <a:schemeClr val="bg2"/>
                </a:solidFill>
              </a:rPr>
              <a:t>Bankaların</a:t>
            </a:r>
            <a:r>
              <a:rPr lang="en-US" sz="3600" dirty="0">
                <a:solidFill>
                  <a:schemeClr val="bg2"/>
                </a:solidFill>
              </a:rPr>
              <a:t> </a:t>
            </a:r>
            <a:r>
              <a:rPr lang="en-US" sz="3600" dirty="0" err="1">
                <a:solidFill>
                  <a:schemeClr val="bg2"/>
                </a:solidFill>
              </a:rPr>
              <a:t>rolü</a:t>
            </a:r>
            <a:endParaRPr lang="en-US" sz="2000" b="1" dirty="0">
              <a:solidFill>
                <a:schemeClr val="bg2"/>
              </a:solidFill>
            </a:endParaRPr>
          </a:p>
        </p:txBody>
      </p:sp>
      <p:sp>
        <p:nvSpPr>
          <p:cNvPr id="2" name="Content Placeholder 1"/>
          <p:cNvSpPr>
            <a:spLocks noGrp="1"/>
          </p:cNvSpPr>
          <p:nvPr>
            <p:ph idx="1"/>
          </p:nvPr>
        </p:nvSpPr>
        <p:spPr>
          <a:xfrm>
            <a:off x="533400" y="1371600"/>
            <a:ext cx="8229600" cy="457200"/>
          </a:xfrm>
        </p:spPr>
        <p:txBody>
          <a:bodyPr/>
          <a:lstStyle/>
          <a:p>
            <a:pPr marL="0" indent="0" algn="ctr">
              <a:buNone/>
            </a:pPr>
            <a:r>
              <a:rPr lang="en-US" sz="2000" dirty="0" err="1"/>
              <a:t>Örnek</a:t>
            </a:r>
            <a:endParaRPr lang="en-IN" sz="2000" dirty="0"/>
          </a:p>
        </p:txBody>
      </p:sp>
      <p:graphicFrame>
        <p:nvGraphicFramePr>
          <p:cNvPr id="4" name="Table 3"/>
          <p:cNvGraphicFramePr>
            <a:graphicFrameLocks noGrp="1"/>
          </p:cNvGraphicFramePr>
          <p:nvPr>
            <p:extLst>
              <p:ext uri="{D42A27DB-BD31-4B8C-83A1-F6EECF244321}">
                <p14:modId xmlns:p14="http://schemas.microsoft.com/office/powerpoint/2010/main" val="2755713799"/>
              </p:ext>
            </p:extLst>
          </p:nvPr>
        </p:nvGraphicFramePr>
        <p:xfrm>
          <a:off x="304800" y="2133600"/>
          <a:ext cx="8610600" cy="370840"/>
        </p:xfrm>
        <a:graphic>
          <a:graphicData uri="http://schemas.openxmlformats.org/drawingml/2006/table">
            <a:tbl>
              <a:tblPr firstRow="1" bandRow="1">
                <a:tableStyleId>{3B4B98B0-60AC-42C2-AFA5-B58CD77FA1E5}</a:tableStyleId>
              </a:tblPr>
              <a:tblGrid>
                <a:gridCol w="8610600">
                  <a:extLst>
                    <a:ext uri="{9D8B030D-6E8A-4147-A177-3AD203B41FA5}">
                      <a16:colId xmlns:a16="http://schemas.microsoft.com/office/drawing/2014/main" val="20000"/>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tx1"/>
                          </a:solidFill>
                          <a:latin typeface="+mn-lt"/>
                          <a:ea typeface="+mn-ea"/>
                          <a:cs typeface="+mn-cs"/>
                        </a:rPr>
                        <a:t>(a) Before Investment Loss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616054693"/>
              </p:ext>
            </p:extLst>
          </p:nvPr>
        </p:nvGraphicFramePr>
        <p:xfrm>
          <a:off x="304800" y="2514600"/>
          <a:ext cx="4267200" cy="370840"/>
        </p:xfrm>
        <a:graphic>
          <a:graphicData uri="http://schemas.openxmlformats.org/drawingml/2006/table">
            <a:tbl>
              <a:tblPr firstRow="1" bandRow="1">
                <a:tableStyleId>{3B4B98B0-60AC-42C2-AFA5-B58CD77FA1E5}</a:tableStyleId>
              </a:tblPr>
              <a:tblGrid>
                <a:gridCol w="4267200">
                  <a:extLst>
                    <a:ext uri="{9D8B030D-6E8A-4147-A177-3AD203B41FA5}">
                      <a16:colId xmlns:a16="http://schemas.microsoft.com/office/drawing/2014/main" val="20000"/>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tx1"/>
                          </a:solidFill>
                          <a:latin typeface="+mn-lt"/>
                          <a:ea typeface="+mn-ea"/>
                          <a:cs typeface="+mn-cs"/>
                        </a:rPr>
                        <a:t>Assets</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341190560"/>
              </p:ext>
            </p:extLst>
          </p:nvPr>
        </p:nvGraphicFramePr>
        <p:xfrm>
          <a:off x="4572000" y="2514600"/>
          <a:ext cx="4343400" cy="370840"/>
        </p:xfrm>
        <a:graphic>
          <a:graphicData uri="http://schemas.openxmlformats.org/drawingml/2006/table">
            <a:tbl>
              <a:tblPr firstRow="1" bandRow="1">
                <a:tableStyleId>{3B4B98B0-60AC-42C2-AFA5-B58CD77FA1E5}</a:tableStyleId>
              </a:tblPr>
              <a:tblGrid>
                <a:gridCol w="4343400">
                  <a:extLst>
                    <a:ext uri="{9D8B030D-6E8A-4147-A177-3AD203B41FA5}">
                      <a16:colId xmlns:a16="http://schemas.microsoft.com/office/drawing/2014/main" val="20000"/>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tx1"/>
                          </a:solidFill>
                          <a:latin typeface="+mn-lt"/>
                          <a:ea typeface="+mn-ea"/>
                          <a:cs typeface="+mn-cs"/>
                        </a:rPr>
                        <a:t>Liabilities and stockholders’ equity</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5" name="Table 4" descr="A table shows an illustrative balance sheet (billions of dollars).&#10;See Table Tab."/>
          <p:cNvGraphicFramePr>
            <a:graphicFrameLocks noGrp="1"/>
          </p:cNvGraphicFramePr>
          <p:nvPr>
            <p:extLst>
              <p:ext uri="{D42A27DB-BD31-4B8C-83A1-F6EECF244321}">
                <p14:modId xmlns:p14="http://schemas.microsoft.com/office/powerpoint/2010/main" val="827440177"/>
              </p:ext>
            </p:extLst>
          </p:nvPr>
        </p:nvGraphicFramePr>
        <p:xfrm>
          <a:off x="304800" y="2854960"/>
          <a:ext cx="8610600" cy="2423160"/>
        </p:xfrm>
        <a:graphic>
          <a:graphicData uri="http://schemas.openxmlformats.org/drawingml/2006/table">
            <a:tbl>
              <a:tblPr firstRow="1" bandRow="1">
                <a:tableStyleId>{3B4B98B0-60AC-42C2-AFA5-B58CD77FA1E5}</a:tableStyleId>
              </a:tblPr>
              <a:tblGrid>
                <a:gridCol w="2552700">
                  <a:extLst>
                    <a:ext uri="{9D8B030D-6E8A-4147-A177-3AD203B41FA5}">
                      <a16:colId xmlns:a16="http://schemas.microsoft.com/office/drawing/2014/main" val="20000"/>
                    </a:ext>
                  </a:extLst>
                </a:gridCol>
                <a:gridCol w="17145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914400">
                <a:tc>
                  <a:txBody>
                    <a:bodyPr/>
                    <a:lstStyle/>
                    <a:p>
                      <a:r>
                        <a:rPr lang="en-US" sz="1500" b="0" i="0" u="none" strike="noStrike" kern="1200" baseline="0" dirty="0">
                          <a:solidFill>
                            <a:schemeClr val="tx1"/>
                          </a:solidFill>
                          <a:latin typeface="+mn-lt"/>
                          <a:ea typeface="+mn-ea"/>
                          <a:cs typeface="+mn-cs"/>
                        </a:rPr>
                        <a:t>Reserves and cash equivalents</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b="0" i="0" u="none" strike="noStrike" kern="1200" baseline="0" dirty="0">
                          <a:solidFill>
                            <a:schemeClr val="tx1"/>
                          </a:solidFill>
                          <a:latin typeface="+mn-lt"/>
                          <a:ea typeface="+mn-ea"/>
                          <a:cs typeface="+mn-cs"/>
                        </a:rPr>
                        <a:t>$1</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500" b="0" i="0" u="none" strike="noStrike" kern="1200" baseline="0" dirty="0">
                          <a:solidFill>
                            <a:schemeClr val="tx1"/>
                          </a:solidFill>
                          <a:latin typeface="+mn-lt"/>
                          <a:ea typeface="+mn-ea"/>
                          <a:cs typeface="+mn-cs"/>
                        </a:rPr>
                        <a:t>Demand deposits</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b="0" i="0" u="none" strike="noStrike" kern="1200" baseline="0" dirty="0">
                          <a:solidFill>
                            <a:schemeClr val="tx1"/>
                          </a:solidFill>
                          <a:latin typeface="+mn-lt"/>
                          <a:ea typeface="+mn-ea"/>
                          <a:cs typeface="+mn-cs"/>
                        </a:rPr>
                        <a:t>$9</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99720">
                <a:tc>
                  <a:txBody>
                    <a:bodyPr/>
                    <a:lstStyle/>
                    <a:p>
                      <a:r>
                        <a:rPr lang="en-US" sz="1500" b="0" i="0" u="none" strike="noStrike" kern="1200" baseline="0" dirty="0">
                          <a:solidFill>
                            <a:schemeClr val="tx1"/>
                          </a:solidFill>
                          <a:latin typeface="+mn-lt"/>
                          <a:ea typeface="+mn-ea"/>
                          <a:cs typeface="+mn-cs"/>
                        </a:rPr>
                        <a:t>Long-term investments</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b="0" i="0" u="none" strike="noStrike" kern="1200" baseline="0" dirty="0">
                          <a:solidFill>
                            <a:schemeClr val="tx1"/>
                          </a:solidFill>
                          <a:latin typeface="+mn-lt"/>
                          <a:ea typeface="+mn-ea"/>
                          <a:cs typeface="+mn-cs"/>
                        </a:rPr>
                        <a:t>$10</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solidFill>
                            <a:schemeClr val="bg1"/>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a:solidFill>
                            <a:schemeClr val="bg1"/>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5420">
                <a:tc>
                  <a:txBody>
                    <a:bodyPr/>
                    <a:lstStyle/>
                    <a:p>
                      <a:r>
                        <a:rPr lang="en-US" sz="1500" dirty="0">
                          <a:solidFill>
                            <a:schemeClr val="bg1"/>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a:solidFill>
                            <a:schemeClr val="bg1"/>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500" b="1" i="0" u="none" strike="noStrike" kern="1200" baseline="0" dirty="0">
                          <a:solidFill>
                            <a:schemeClr val="tx1"/>
                          </a:solidFill>
                          <a:latin typeface="+mn-lt"/>
                          <a:ea typeface="+mn-ea"/>
                          <a:cs typeface="+mn-cs"/>
                        </a:rPr>
                        <a:t>Total liabilities</a:t>
                      </a:r>
                      <a:endParaRPr lang="en-US" sz="15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b="1" i="0" u="none" strike="noStrike" kern="1200" baseline="0" dirty="0">
                          <a:solidFill>
                            <a:schemeClr val="tx1"/>
                          </a:solidFill>
                          <a:latin typeface="+mn-lt"/>
                          <a:ea typeface="+mn-ea"/>
                          <a:cs typeface="+mn-cs"/>
                        </a:rPr>
                        <a:t>$9</a:t>
                      </a:r>
                      <a:endParaRPr lang="en-US" sz="15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54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solidFill>
                            <a:schemeClr val="bg1"/>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a:solidFill>
                            <a:schemeClr val="bg1"/>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500" b="0" i="0" u="none" strike="noStrike" kern="1200" baseline="0" dirty="0">
                          <a:solidFill>
                            <a:schemeClr val="tx1"/>
                          </a:solidFill>
                          <a:latin typeface="+mn-lt"/>
                          <a:ea typeface="+mn-ea"/>
                          <a:cs typeface="+mn-cs"/>
                        </a:rPr>
                        <a:t>Stockholders’ equity</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b="0" i="0" u="none" strike="noStrike" kern="1200" baseline="0" dirty="0">
                          <a:solidFill>
                            <a:schemeClr val="tx1"/>
                          </a:solidFill>
                          <a:latin typeface="+mn-lt"/>
                          <a:ea typeface="+mn-ea"/>
                          <a:cs typeface="+mn-cs"/>
                        </a:rPr>
                        <a:t>$2</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5420">
                <a:tc>
                  <a:txBody>
                    <a:bodyPr/>
                    <a:lstStyle/>
                    <a:p>
                      <a:r>
                        <a:rPr lang="en-US" sz="1500" b="1" i="0" u="none" strike="noStrike" kern="1200" baseline="0" dirty="0">
                          <a:solidFill>
                            <a:schemeClr val="tx1"/>
                          </a:solidFill>
                          <a:latin typeface="+mn-lt"/>
                          <a:ea typeface="+mn-ea"/>
                          <a:cs typeface="+mn-cs"/>
                        </a:rPr>
                        <a:t>Total assets</a:t>
                      </a:r>
                      <a:endParaRPr lang="en-US" sz="15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b="1" i="0" u="none" strike="noStrike" kern="1200" baseline="0" dirty="0">
                          <a:solidFill>
                            <a:schemeClr val="tx1"/>
                          </a:solidFill>
                          <a:latin typeface="+mn-lt"/>
                          <a:ea typeface="+mn-ea"/>
                          <a:cs typeface="+mn-cs"/>
                        </a:rPr>
                        <a:t>$11</a:t>
                      </a:r>
                      <a:endParaRPr lang="en-US" sz="15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500" b="1" i="0" u="none" strike="noStrike" kern="1200" baseline="0" dirty="0">
                          <a:solidFill>
                            <a:schemeClr val="tx1"/>
                          </a:solidFill>
                          <a:latin typeface="+mn-lt"/>
                          <a:ea typeface="+mn-ea"/>
                          <a:cs typeface="+mn-cs"/>
                        </a:rPr>
                        <a:t>Total liabilities +</a:t>
                      </a:r>
                    </a:p>
                    <a:p>
                      <a:r>
                        <a:rPr lang="en-US" sz="1500" b="1" i="0" u="none" strike="noStrike" kern="1200" baseline="0" dirty="0">
                          <a:solidFill>
                            <a:schemeClr val="tx1"/>
                          </a:solidFill>
                          <a:latin typeface="+mn-lt"/>
                          <a:ea typeface="+mn-ea"/>
                          <a:cs typeface="+mn-cs"/>
                        </a:rPr>
                        <a:t>Stockholders’ equity</a:t>
                      </a:r>
                      <a:endParaRPr lang="en-US" sz="15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b="1" i="0" u="none" strike="noStrike" kern="1200" baseline="0" dirty="0">
                          <a:solidFill>
                            <a:schemeClr val="tx1"/>
                          </a:solidFill>
                          <a:latin typeface="+mn-lt"/>
                          <a:ea typeface="+mn-ea"/>
                          <a:cs typeface="+mn-cs"/>
                        </a:rPr>
                        <a:t>$11</a:t>
                      </a:r>
                      <a:endParaRPr lang="en-US" sz="15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84531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title"/>
          </p:nvPr>
        </p:nvSpPr>
        <p:spPr>
          <a:xfrm>
            <a:off x="457200" y="520172"/>
            <a:ext cx="8229600" cy="546628"/>
          </a:xfrm>
        </p:spPr>
        <p:txBody>
          <a:bodyPr/>
          <a:lstStyle/>
          <a:p>
            <a:r>
              <a:rPr lang="en-US" sz="3600" dirty="0" err="1">
                <a:solidFill>
                  <a:schemeClr val="bg2"/>
                </a:solidFill>
              </a:rPr>
              <a:t>Bankaların</a:t>
            </a:r>
            <a:r>
              <a:rPr lang="en-US" sz="3600" dirty="0">
                <a:solidFill>
                  <a:schemeClr val="bg2"/>
                </a:solidFill>
              </a:rPr>
              <a:t> </a:t>
            </a:r>
            <a:r>
              <a:rPr lang="en-US" sz="3600" dirty="0" err="1">
                <a:solidFill>
                  <a:schemeClr val="bg2"/>
                </a:solidFill>
              </a:rPr>
              <a:t>rolü</a:t>
            </a:r>
            <a:endParaRPr lang="en-US" sz="2000" b="1" dirty="0">
              <a:solidFill>
                <a:schemeClr val="bg2"/>
              </a:solidFill>
            </a:endParaRPr>
          </a:p>
        </p:txBody>
      </p:sp>
      <p:sp>
        <p:nvSpPr>
          <p:cNvPr id="2" name="Content Placeholder 1"/>
          <p:cNvSpPr>
            <a:spLocks noGrp="1"/>
          </p:cNvSpPr>
          <p:nvPr>
            <p:ph idx="1"/>
          </p:nvPr>
        </p:nvSpPr>
        <p:spPr>
          <a:xfrm>
            <a:off x="533400" y="1752601"/>
            <a:ext cx="8229600" cy="380999"/>
          </a:xfrm>
        </p:spPr>
        <p:txBody>
          <a:bodyPr/>
          <a:lstStyle/>
          <a:p>
            <a:pPr marL="0" indent="0" algn="ctr">
              <a:buNone/>
            </a:pPr>
            <a:r>
              <a:rPr lang="en-US" sz="2400" dirty="0" err="1"/>
              <a:t>Örnek</a:t>
            </a:r>
            <a:endParaRPr lang="en-IN" sz="2400" dirty="0"/>
          </a:p>
        </p:txBody>
      </p:sp>
      <p:graphicFrame>
        <p:nvGraphicFramePr>
          <p:cNvPr id="4" name="Table 3"/>
          <p:cNvGraphicFramePr>
            <a:graphicFrameLocks noGrp="1"/>
          </p:cNvGraphicFramePr>
          <p:nvPr>
            <p:extLst>
              <p:ext uri="{D42A27DB-BD31-4B8C-83A1-F6EECF244321}">
                <p14:modId xmlns:p14="http://schemas.microsoft.com/office/powerpoint/2010/main" val="1872355468"/>
              </p:ext>
            </p:extLst>
          </p:nvPr>
        </p:nvGraphicFramePr>
        <p:xfrm>
          <a:off x="228600" y="2529840"/>
          <a:ext cx="8610600" cy="370840"/>
        </p:xfrm>
        <a:graphic>
          <a:graphicData uri="http://schemas.openxmlformats.org/drawingml/2006/table">
            <a:tbl>
              <a:tblPr firstRow="1" bandRow="1">
                <a:tableStyleId>{3B4B98B0-60AC-42C2-AFA5-B58CD77FA1E5}</a:tableStyleId>
              </a:tblPr>
              <a:tblGrid>
                <a:gridCol w="8610600">
                  <a:extLst>
                    <a:ext uri="{9D8B030D-6E8A-4147-A177-3AD203B41FA5}">
                      <a16:colId xmlns:a16="http://schemas.microsoft.com/office/drawing/2014/main" val="20000"/>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tx1"/>
                          </a:solidFill>
                          <a:latin typeface="+mn-lt"/>
                          <a:ea typeface="+mn-ea"/>
                          <a:cs typeface="+mn-cs"/>
                        </a:rPr>
                        <a:t>(b) After $1 Billion Investment Loss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477390373"/>
              </p:ext>
            </p:extLst>
          </p:nvPr>
        </p:nvGraphicFramePr>
        <p:xfrm>
          <a:off x="228600" y="2910840"/>
          <a:ext cx="4267200" cy="370840"/>
        </p:xfrm>
        <a:graphic>
          <a:graphicData uri="http://schemas.openxmlformats.org/drawingml/2006/table">
            <a:tbl>
              <a:tblPr firstRow="1" bandRow="1">
                <a:tableStyleId>{3B4B98B0-60AC-42C2-AFA5-B58CD77FA1E5}</a:tableStyleId>
              </a:tblPr>
              <a:tblGrid>
                <a:gridCol w="4267200">
                  <a:extLst>
                    <a:ext uri="{9D8B030D-6E8A-4147-A177-3AD203B41FA5}">
                      <a16:colId xmlns:a16="http://schemas.microsoft.com/office/drawing/2014/main" val="20000"/>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tx1"/>
                          </a:solidFill>
                          <a:latin typeface="+mn-lt"/>
                          <a:ea typeface="+mn-ea"/>
                          <a:cs typeface="+mn-cs"/>
                        </a:rPr>
                        <a:t>Assets</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69891592"/>
              </p:ext>
            </p:extLst>
          </p:nvPr>
        </p:nvGraphicFramePr>
        <p:xfrm>
          <a:off x="4495800" y="2910840"/>
          <a:ext cx="4343400" cy="370840"/>
        </p:xfrm>
        <a:graphic>
          <a:graphicData uri="http://schemas.openxmlformats.org/drawingml/2006/table">
            <a:tbl>
              <a:tblPr firstRow="1" bandRow="1">
                <a:tableStyleId>{3B4B98B0-60AC-42C2-AFA5-B58CD77FA1E5}</a:tableStyleId>
              </a:tblPr>
              <a:tblGrid>
                <a:gridCol w="4343400">
                  <a:extLst>
                    <a:ext uri="{9D8B030D-6E8A-4147-A177-3AD203B41FA5}">
                      <a16:colId xmlns:a16="http://schemas.microsoft.com/office/drawing/2014/main" val="20000"/>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tx1"/>
                          </a:solidFill>
                          <a:latin typeface="+mn-lt"/>
                          <a:ea typeface="+mn-ea"/>
                          <a:cs typeface="+mn-cs"/>
                        </a:rPr>
                        <a:t>Liabilities and stockholders’ equity</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5" name="Table 4" descr="A table shows an illustrative balance sheet (billions of dollars).&#10;See Table Tab."/>
          <p:cNvGraphicFramePr>
            <a:graphicFrameLocks noGrp="1"/>
          </p:cNvGraphicFramePr>
          <p:nvPr>
            <p:extLst>
              <p:ext uri="{D42A27DB-BD31-4B8C-83A1-F6EECF244321}">
                <p14:modId xmlns:p14="http://schemas.microsoft.com/office/powerpoint/2010/main" val="3428413956"/>
              </p:ext>
            </p:extLst>
          </p:nvPr>
        </p:nvGraphicFramePr>
        <p:xfrm>
          <a:off x="228600" y="3291840"/>
          <a:ext cx="8610600" cy="2423160"/>
        </p:xfrm>
        <a:graphic>
          <a:graphicData uri="http://schemas.openxmlformats.org/drawingml/2006/table">
            <a:tbl>
              <a:tblPr firstRow="1" bandRow="1">
                <a:tableStyleId>{3B4B98B0-60AC-42C2-AFA5-B58CD77FA1E5}</a:tableStyleId>
              </a:tblPr>
              <a:tblGrid>
                <a:gridCol w="2552700">
                  <a:extLst>
                    <a:ext uri="{9D8B030D-6E8A-4147-A177-3AD203B41FA5}">
                      <a16:colId xmlns:a16="http://schemas.microsoft.com/office/drawing/2014/main" val="20000"/>
                    </a:ext>
                  </a:extLst>
                </a:gridCol>
                <a:gridCol w="17145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914400">
                <a:tc>
                  <a:txBody>
                    <a:bodyPr/>
                    <a:lstStyle/>
                    <a:p>
                      <a:r>
                        <a:rPr lang="en-US" sz="1500" b="0" i="0" u="none" strike="noStrike" kern="1200" baseline="0" dirty="0">
                          <a:solidFill>
                            <a:schemeClr val="tx1"/>
                          </a:solidFill>
                          <a:latin typeface="+mn-lt"/>
                          <a:ea typeface="+mn-ea"/>
                          <a:cs typeface="+mn-cs"/>
                        </a:rPr>
                        <a:t>Reserves and cash equivalents</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b="0" i="0" u="none" strike="noStrike" kern="1200" baseline="0" dirty="0">
                          <a:solidFill>
                            <a:schemeClr val="tx1"/>
                          </a:solidFill>
                          <a:latin typeface="+mn-lt"/>
                          <a:ea typeface="+mn-ea"/>
                          <a:cs typeface="+mn-cs"/>
                        </a:rPr>
                        <a:t>$1</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500" b="0" i="0" u="none" strike="noStrike" kern="1200" baseline="0" dirty="0">
                          <a:solidFill>
                            <a:schemeClr val="tx1"/>
                          </a:solidFill>
                          <a:latin typeface="+mn-lt"/>
                          <a:ea typeface="+mn-ea"/>
                          <a:cs typeface="+mn-cs"/>
                        </a:rPr>
                        <a:t>Demand deposits</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b="0" i="0" u="none" strike="noStrike" kern="1200" baseline="0" dirty="0">
                          <a:solidFill>
                            <a:schemeClr val="tx1"/>
                          </a:solidFill>
                          <a:latin typeface="+mn-lt"/>
                          <a:ea typeface="+mn-ea"/>
                          <a:cs typeface="+mn-cs"/>
                        </a:rPr>
                        <a:t>$9</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99720">
                <a:tc>
                  <a:txBody>
                    <a:bodyPr/>
                    <a:lstStyle/>
                    <a:p>
                      <a:r>
                        <a:rPr lang="en-US" sz="1500" b="0" i="0" u="none" strike="noStrike" kern="1200" baseline="0" dirty="0">
                          <a:solidFill>
                            <a:schemeClr val="tx1"/>
                          </a:solidFill>
                          <a:latin typeface="+mn-lt"/>
                          <a:ea typeface="+mn-ea"/>
                          <a:cs typeface="+mn-cs"/>
                        </a:rPr>
                        <a:t>Long-term investments</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b="0" i="0" u="none" strike="noStrike" kern="1200" baseline="0" dirty="0">
                          <a:solidFill>
                            <a:schemeClr val="tx1"/>
                          </a:solidFill>
                          <a:latin typeface="+mn-lt"/>
                          <a:ea typeface="+mn-ea"/>
                          <a:cs typeface="+mn-cs"/>
                        </a:rPr>
                        <a:t>$10 - $1 = $9</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solidFill>
                            <a:schemeClr val="bg1"/>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a:solidFill>
                            <a:schemeClr val="bg1"/>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5420">
                <a:tc>
                  <a:txBody>
                    <a:bodyPr/>
                    <a:lstStyle/>
                    <a:p>
                      <a:r>
                        <a:rPr lang="en-US" sz="1500" dirty="0">
                          <a:solidFill>
                            <a:schemeClr val="bg1"/>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a:solidFill>
                            <a:schemeClr val="bg1"/>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500" b="1" i="0" u="none" strike="noStrike" kern="1200" baseline="0" dirty="0">
                          <a:solidFill>
                            <a:schemeClr val="tx1"/>
                          </a:solidFill>
                          <a:latin typeface="+mn-lt"/>
                          <a:ea typeface="+mn-ea"/>
                          <a:cs typeface="+mn-cs"/>
                        </a:rPr>
                        <a:t>Total liabilities</a:t>
                      </a:r>
                      <a:endParaRPr lang="en-US" sz="15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b="1" i="0" u="none" strike="noStrike" kern="1200" baseline="0" dirty="0">
                          <a:solidFill>
                            <a:schemeClr val="tx1"/>
                          </a:solidFill>
                          <a:latin typeface="+mn-lt"/>
                          <a:ea typeface="+mn-ea"/>
                          <a:cs typeface="+mn-cs"/>
                        </a:rPr>
                        <a:t>$9</a:t>
                      </a:r>
                      <a:endParaRPr lang="en-US" sz="15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54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solidFill>
                            <a:schemeClr val="bg1"/>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a:solidFill>
                            <a:schemeClr val="bg1"/>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500" b="0" i="0" u="none" strike="noStrike" kern="1200" baseline="0" dirty="0">
                          <a:solidFill>
                            <a:schemeClr val="tx1"/>
                          </a:solidFill>
                          <a:latin typeface="+mn-lt"/>
                          <a:ea typeface="+mn-ea"/>
                          <a:cs typeface="+mn-cs"/>
                        </a:rPr>
                        <a:t>Stockholders’ equity</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b="0" i="0" u="none" strike="noStrike" kern="1200" baseline="0" dirty="0">
                          <a:solidFill>
                            <a:schemeClr val="tx1"/>
                          </a:solidFill>
                          <a:latin typeface="+mn-lt"/>
                          <a:ea typeface="+mn-ea"/>
                          <a:cs typeface="+mn-cs"/>
                        </a:rPr>
                        <a:t>$2 - $1 = $1</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5420">
                <a:tc>
                  <a:txBody>
                    <a:bodyPr/>
                    <a:lstStyle/>
                    <a:p>
                      <a:r>
                        <a:rPr lang="en-US" sz="1500" b="1" i="0" u="none" strike="noStrike" kern="1200" baseline="0" dirty="0">
                          <a:solidFill>
                            <a:schemeClr val="tx1"/>
                          </a:solidFill>
                          <a:latin typeface="+mn-lt"/>
                          <a:ea typeface="+mn-ea"/>
                          <a:cs typeface="+mn-cs"/>
                        </a:rPr>
                        <a:t>Total assets</a:t>
                      </a:r>
                      <a:endParaRPr lang="en-US" sz="15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b="1" i="0" u="none" strike="noStrike" kern="1200" baseline="0" dirty="0">
                          <a:solidFill>
                            <a:schemeClr val="tx1"/>
                          </a:solidFill>
                          <a:latin typeface="+mn-lt"/>
                          <a:ea typeface="+mn-ea"/>
                          <a:cs typeface="+mn-cs"/>
                        </a:rPr>
                        <a:t>$11 - $1 = $10</a:t>
                      </a:r>
                      <a:endParaRPr lang="en-US" sz="15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500" b="1" i="0" u="none" strike="noStrike" kern="1200" baseline="0" dirty="0">
                          <a:solidFill>
                            <a:schemeClr val="tx1"/>
                          </a:solidFill>
                          <a:latin typeface="+mn-lt"/>
                          <a:ea typeface="+mn-ea"/>
                          <a:cs typeface="+mn-cs"/>
                        </a:rPr>
                        <a:t>Total liabilities +</a:t>
                      </a:r>
                    </a:p>
                    <a:p>
                      <a:r>
                        <a:rPr lang="en-US" sz="1500" b="1" i="0" u="none" strike="noStrike" kern="1200" baseline="0" dirty="0">
                          <a:solidFill>
                            <a:schemeClr val="tx1"/>
                          </a:solidFill>
                          <a:latin typeface="+mn-lt"/>
                          <a:ea typeface="+mn-ea"/>
                          <a:cs typeface="+mn-cs"/>
                        </a:rPr>
                        <a:t>Stockholders’ equity</a:t>
                      </a:r>
                      <a:endParaRPr lang="en-US" sz="15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b="1" i="0" u="none" strike="noStrike" kern="1200" baseline="0" dirty="0">
                          <a:solidFill>
                            <a:schemeClr val="tx1"/>
                          </a:solidFill>
                          <a:latin typeface="+mn-lt"/>
                          <a:ea typeface="+mn-ea"/>
                          <a:cs typeface="+mn-cs"/>
                        </a:rPr>
                        <a:t>$11 - $1 = $10</a:t>
                      </a:r>
                      <a:endParaRPr lang="en-US" sz="15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722430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609600"/>
          </a:xfrm>
        </p:spPr>
        <p:txBody>
          <a:bodyPr/>
          <a:lstStyle/>
          <a:p>
            <a:r>
              <a:rPr lang="en-US" sz="3600" dirty="0" err="1">
                <a:solidFill>
                  <a:schemeClr val="bg2"/>
                </a:solidFill>
              </a:rPr>
              <a:t>Bankaların</a:t>
            </a:r>
            <a:r>
              <a:rPr lang="en-US" sz="3600" dirty="0">
                <a:solidFill>
                  <a:schemeClr val="bg2"/>
                </a:solidFill>
              </a:rPr>
              <a:t> </a:t>
            </a:r>
            <a:r>
              <a:rPr lang="en-US" sz="3600" dirty="0" err="1">
                <a:solidFill>
                  <a:schemeClr val="bg2"/>
                </a:solidFill>
              </a:rPr>
              <a:t>rolü</a:t>
            </a:r>
            <a:endParaRPr lang="en-IN" sz="2000" dirty="0">
              <a:solidFill>
                <a:schemeClr val="bg2"/>
              </a:solidFill>
            </a:endParaRPr>
          </a:p>
        </p:txBody>
      </p:sp>
      <p:sp>
        <p:nvSpPr>
          <p:cNvPr id="2" name="Text Box 1"/>
          <p:cNvSpPr>
            <a:spLocks noGrp="1"/>
          </p:cNvSpPr>
          <p:nvPr>
            <p:ph idx="1"/>
          </p:nvPr>
        </p:nvSpPr>
        <p:spPr>
          <a:xfrm>
            <a:off x="457200" y="1676400"/>
            <a:ext cx="8229600" cy="4343400"/>
          </a:xfrm>
        </p:spPr>
        <p:txBody>
          <a:bodyPr/>
          <a:lstStyle/>
          <a:p>
            <a:pPr marL="0" indent="0">
              <a:buNone/>
            </a:pPr>
            <a:r>
              <a:rPr lang="en-US" sz="2400" dirty="0">
                <a:cs typeface="Times New Roman" pitchFamily="18" charset="0"/>
              </a:rPr>
              <a:t>Banka 30% </a:t>
            </a:r>
            <a:r>
              <a:rPr lang="en-US" sz="2400" dirty="0" err="1">
                <a:cs typeface="Times New Roman" pitchFamily="18" charset="0"/>
              </a:rPr>
              <a:t>uzun</a:t>
            </a:r>
            <a:r>
              <a:rPr lang="en-US" sz="2400" dirty="0">
                <a:cs typeface="Times New Roman" pitchFamily="18" charset="0"/>
              </a:rPr>
              <a:t> </a:t>
            </a:r>
            <a:r>
              <a:rPr lang="en-US" sz="2400" dirty="0" err="1">
                <a:cs typeface="Times New Roman" pitchFamily="18" charset="0"/>
              </a:rPr>
              <a:t>dönemli</a:t>
            </a:r>
            <a:r>
              <a:rPr lang="en-US" sz="2400" dirty="0">
                <a:cs typeface="Times New Roman" pitchFamily="18" charset="0"/>
              </a:rPr>
              <a:t> </a:t>
            </a:r>
            <a:r>
              <a:rPr lang="en-US" sz="2400" dirty="0" err="1">
                <a:cs typeface="Times New Roman" pitchFamily="18" charset="0"/>
              </a:rPr>
              <a:t>varlıklarında</a:t>
            </a:r>
            <a:r>
              <a:rPr lang="en-US" sz="2400" dirty="0">
                <a:cs typeface="Times New Roman" pitchFamily="18" charset="0"/>
              </a:rPr>
              <a:t> %30 </a:t>
            </a:r>
            <a:r>
              <a:rPr lang="en-US" sz="2400" dirty="0" err="1">
                <a:cs typeface="Times New Roman" pitchFamily="18" charset="0"/>
              </a:rPr>
              <a:t>düşüşle</a:t>
            </a:r>
            <a:r>
              <a:rPr lang="en-US" sz="2400" dirty="0">
                <a:cs typeface="Times New Roman" pitchFamily="18" charset="0"/>
              </a:rPr>
              <a:t> </a:t>
            </a:r>
            <a:r>
              <a:rPr lang="en-US" sz="2400" dirty="0" err="1">
                <a:cs typeface="Times New Roman" pitchFamily="18" charset="0"/>
              </a:rPr>
              <a:t>karşılaşıyor</a:t>
            </a:r>
            <a:r>
              <a:rPr lang="en-US" sz="2400" dirty="0">
                <a:cs typeface="Times New Roman" pitchFamily="18" charset="0"/>
              </a:rPr>
              <a:t>.</a:t>
            </a:r>
          </a:p>
          <a:p>
            <a:pPr marL="0" indent="0">
              <a:buNone/>
            </a:pPr>
            <a:r>
              <a:rPr lang="en-US" sz="2400" dirty="0" err="1">
                <a:cs typeface="Times New Roman" pitchFamily="18" charset="0"/>
              </a:rPr>
              <a:t>Varlıklar</a:t>
            </a:r>
            <a:r>
              <a:rPr lang="en-US" sz="2400" dirty="0">
                <a:cs typeface="Times New Roman" pitchFamily="18" charset="0"/>
              </a:rPr>
              <a:t> 				</a:t>
            </a:r>
            <a:r>
              <a:rPr lang="en-US" sz="2400" dirty="0" err="1">
                <a:cs typeface="Times New Roman" pitchFamily="18" charset="0"/>
              </a:rPr>
              <a:t>Yükümlülükler</a:t>
            </a:r>
            <a:endParaRPr lang="en-US" sz="2400" dirty="0">
              <a:cs typeface="Times New Roman" pitchFamily="18" charset="0"/>
            </a:endParaRPr>
          </a:p>
          <a:p>
            <a:pPr marL="0" indent="0">
              <a:buNone/>
              <a:tabLst>
                <a:tab pos="2286000" algn="l"/>
                <a:tab pos="3657600" algn="l"/>
                <a:tab pos="6858000" algn="l"/>
              </a:tabLst>
            </a:pPr>
            <a:r>
              <a:rPr lang="en-US" sz="2400" dirty="0" err="1">
                <a:cs typeface="Times New Roman" pitchFamily="18" charset="0"/>
              </a:rPr>
              <a:t>Rezervler</a:t>
            </a:r>
            <a:r>
              <a:rPr lang="en-US" sz="2400" dirty="0">
                <a:cs typeface="Times New Roman" pitchFamily="18" charset="0"/>
              </a:rPr>
              <a:t> </a:t>
            </a:r>
            <a:r>
              <a:rPr lang="en-US" sz="2400" dirty="0" err="1">
                <a:cs typeface="Times New Roman" pitchFamily="18" charset="0"/>
              </a:rPr>
              <a:t>ve</a:t>
            </a:r>
            <a:r>
              <a:rPr lang="en-US" sz="2400" dirty="0">
                <a:cs typeface="Times New Roman" pitchFamily="18" charset="0"/>
              </a:rPr>
              <a:t> </a:t>
            </a:r>
            <a:r>
              <a:rPr lang="en-US" sz="2400" dirty="0" err="1">
                <a:cs typeface="Times New Roman" pitchFamily="18" charset="0"/>
              </a:rPr>
              <a:t>nakitler</a:t>
            </a:r>
            <a:r>
              <a:rPr lang="en-US" sz="2400" dirty="0">
                <a:cs typeface="Times New Roman" pitchFamily="18" charset="0"/>
              </a:rPr>
              <a:t> 1	           </a:t>
            </a:r>
            <a:r>
              <a:rPr lang="en-US" sz="2400" dirty="0" err="1">
                <a:cs typeface="Times New Roman" pitchFamily="18" charset="0"/>
              </a:rPr>
              <a:t>Mevcuatlar</a:t>
            </a:r>
            <a:r>
              <a:rPr lang="en-US" sz="2400" dirty="0">
                <a:cs typeface="Times New Roman" pitchFamily="18" charset="0"/>
              </a:rPr>
              <a:t>		9	</a:t>
            </a:r>
          </a:p>
          <a:p>
            <a:pPr marL="0" indent="0">
              <a:buNone/>
              <a:tabLst>
                <a:tab pos="2286000" algn="l"/>
                <a:tab pos="3657600" algn="l"/>
                <a:tab pos="6858000" algn="l"/>
              </a:tabLst>
            </a:pPr>
            <a:r>
              <a:rPr lang="en-US" sz="2400" dirty="0" err="1">
                <a:cs typeface="Times New Roman" pitchFamily="18" charset="0"/>
              </a:rPr>
              <a:t>Uzun</a:t>
            </a:r>
            <a:r>
              <a:rPr lang="en-US" sz="2400" dirty="0">
                <a:cs typeface="Times New Roman" pitchFamily="18" charset="0"/>
              </a:rPr>
              <a:t> </a:t>
            </a:r>
            <a:r>
              <a:rPr lang="en-US" sz="2400" dirty="0" err="1">
                <a:cs typeface="Times New Roman" pitchFamily="18" charset="0"/>
              </a:rPr>
              <a:t>dönemli</a:t>
            </a:r>
            <a:r>
              <a:rPr lang="en-US" sz="2400" dirty="0">
                <a:cs typeface="Times New Roman" pitchFamily="18" charset="0"/>
              </a:rPr>
              <a:t>   10‒3 = 7  </a:t>
            </a:r>
            <a:r>
              <a:rPr lang="en-US" sz="2400" dirty="0" err="1">
                <a:cs typeface="Times New Roman" pitchFamily="18" charset="0"/>
              </a:rPr>
              <a:t>Toplam</a:t>
            </a:r>
            <a:r>
              <a:rPr lang="en-US" sz="2400" dirty="0">
                <a:cs typeface="Times New Roman" pitchFamily="18" charset="0"/>
              </a:rPr>
              <a:t> </a:t>
            </a:r>
            <a:r>
              <a:rPr lang="en-US" sz="2400" dirty="0" err="1">
                <a:cs typeface="Times New Roman" pitchFamily="18" charset="0"/>
              </a:rPr>
              <a:t>yükümlülükler</a:t>
            </a:r>
            <a:r>
              <a:rPr lang="en-US" sz="2400" dirty="0">
                <a:cs typeface="Times New Roman" pitchFamily="18" charset="0"/>
              </a:rPr>
              <a:t>             9</a:t>
            </a:r>
          </a:p>
          <a:p>
            <a:pPr marL="0" indent="0">
              <a:buNone/>
              <a:tabLst>
                <a:tab pos="2286000" algn="l"/>
                <a:tab pos="3657600" algn="l"/>
                <a:tab pos="6858000" algn="l"/>
              </a:tabLst>
            </a:pPr>
            <a:r>
              <a:rPr lang="en-US" sz="2400" dirty="0">
                <a:cs typeface="Times New Roman" pitchFamily="18" charset="0"/>
              </a:rPr>
              <a:t>                                                      </a:t>
            </a:r>
            <a:r>
              <a:rPr lang="en-US" sz="2400" dirty="0" err="1">
                <a:cs typeface="Times New Roman" pitchFamily="18" charset="0"/>
              </a:rPr>
              <a:t>Özkaynaklar</a:t>
            </a:r>
            <a:r>
              <a:rPr lang="en-US" sz="2400" dirty="0">
                <a:cs typeface="Times New Roman" pitchFamily="18" charset="0"/>
              </a:rPr>
              <a:t>  2‒2 = 0</a:t>
            </a:r>
          </a:p>
          <a:p>
            <a:pPr marL="0" indent="0">
              <a:buNone/>
              <a:tabLst>
                <a:tab pos="2286000" algn="l"/>
                <a:tab pos="3657600" algn="l"/>
                <a:tab pos="6858000" algn="l"/>
              </a:tabLst>
            </a:pPr>
            <a:r>
              <a:rPr lang="en-US" sz="2400" b="1" dirty="0" err="1">
                <a:cs typeface="Times New Roman" pitchFamily="18" charset="0"/>
              </a:rPr>
              <a:t>Toplam</a:t>
            </a:r>
            <a:r>
              <a:rPr lang="en-US" sz="2400" b="1" dirty="0">
                <a:cs typeface="Times New Roman" pitchFamily="18" charset="0"/>
              </a:rPr>
              <a:t> </a:t>
            </a:r>
            <a:r>
              <a:rPr lang="en-US" sz="2400" b="1" dirty="0" err="1">
                <a:cs typeface="Times New Roman" pitchFamily="18" charset="0"/>
              </a:rPr>
              <a:t>varlıklar</a:t>
            </a:r>
            <a:r>
              <a:rPr lang="en-US" sz="2400" b="1" dirty="0">
                <a:cs typeface="Times New Roman" pitchFamily="18" charset="0"/>
              </a:rPr>
              <a:t> 11‒3 = 8  </a:t>
            </a:r>
            <a:r>
              <a:rPr lang="en-US" sz="2400" b="1" dirty="0" err="1">
                <a:cs typeface="Times New Roman" pitchFamily="18" charset="0"/>
              </a:rPr>
              <a:t>Toplam</a:t>
            </a:r>
            <a:r>
              <a:rPr lang="en-US" sz="2400" b="1" dirty="0">
                <a:cs typeface="Times New Roman" pitchFamily="18" charset="0"/>
              </a:rPr>
              <a:t> </a:t>
            </a:r>
            <a:r>
              <a:rPr lang="en-US" sz="2400" b="1" dirty="0" err="1">
                <a:cs typeface="Times New Roman" pitchFamily="18" charset="0"/>
              </a:rPr>
              <a:t>yükümlülükler</a:t>
            </a:r>
            <a:r>
              <a:rPr lang="en-US" sz="2400" b="1" dirty="0">
                <a:cs typeface="Times New Roman" pitchFamily="18" charset="0"/>
              </a:rPr>
              <a:t> 11‒2 = 9</a:t>
            </a:r>
          </a:p>
        </p:txBody>
      </p:sp>
    </p:spTree>
    <p:extLst>
      <p:ext uri="{BB962C8B-B14F-4D97-AF65-F5344CB8AC3E}">
        <p14:creationId xmlns:p14="http://schemas.microsoft.com/office/powerpoint/2010/main" val="34386983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20172"/>
            <a:ext cx="8229600" cy="546628"/>
          </a:xfrm>
        </p:spPr>
        <p:txBody>
          <a:bodyPr/>
          <a:lstStyle/>
          <a:p>
            <a:r>
              <a:rPr lang="en-US" sz="3600" dirty="0">
                <a:solidFill>
                  <a:schemeClr val="bg2"/>
                </a:solidFill>
              </a:rPr>
              <a:t>What Banks Do </a:t>
            </a:r>
            <a:r>
              <a:rPr lang="en-US" sz="2000" dirty="0">
                <a:solidFill>
                  <a:schemeClr val="bg2"/>
                </a:solidFill>
              </a:rPr>
              <a:t>(16 of 20)</a:t>
            </a:r>
            <a:endParaRPr lang="en-IN" sz="2000" dirty="0">
              <a:solidFill>
                <a:schemeClr val="bg2"/>
              </a:solidFill>
            </a:endParaRPr>
          </a:p>
        </p:txBody>
      </p:sp>
      <p:sp>
        <p:nvSpPr>
          <p:cNvPr id="2" name="Text Box 1"/>
          <p:cNvSpPr>
            <a:spLocks noGrp="1"/>
          </p:cNvSpPr>
          <p:nvPr>
            <p:ph idx="1"/>
          </p:nvPr>
        </p:nvSpPr>
        <p:spPr>
          <a:xfrm>
            <a:off x="381000" y="1676400"/>
            <a:ext cx="5334000" cy="4495800"/>
          </a:xfrm>
        </p:spPr>
        <p:txBody>
          <a:bodyPr/>
          <a:lstStyle/>
          <a:p>
            <a:pPr marL="0" indent="0">
              <a:lnSpc>
                <a:spcPct val="150000"/>
              </a:lnSpc>
              <a:buNone/>
            </a:pPr>
            <a:r>
              <a:rPr lang="en-US" sz="2600" dirty="0" err="1">
                <a:cs typeface="Times New Roman" pitchFamily="18" charset="0"/>
              </a:rPr>
              <a:t>Bankaların</a:t>
            </a:r>
            <a:r>
              <a:rPr lang="en-US" sz="2600" dirty="0">
                <a:cs typeface="Times New Roman" pitchFamily="18" charset="0"/>
              </a:rPr>
              <a:t> </a:t>
            </a:r>
            <a:r>
              <a:rPr lang="en-US" sz="2600" dirty="0" err="1">
                <a:cs typeface="Times New Roman" pitchFamily="18" charset="0"/>
              </a:rPr>
              <a:t>özkaynakları</a:t>
            </a:r>
            <a:r>
              <a:rPr lang="en-US" sz="2600" dirty="0">
                <a:cs typeface="Times New Roman" pitchFamily="18" charset="0"/>
              </a:rPr>
              <a:t> </a:t>
            </a:r>
            <a:r>
              <a:rPr lang="en-US" sz="2600" dirty="0" err="1">
                <a:cs typeface="Times New Roman" pitchFamily="18" charset="0"/>
              </a:rPr>
              <a:t>sıfıa</a:t>
            </a:r>
            <a:r>
              <a:rPr lang="en-US" sz="2600" dirty="0">
                <a:cs typeface="Times New Roman" pitchFamily="18" charset="0"/>
              </a:rPr>
              <a:t> </a:t>
            </a:r>
            <a:r>
              <a:rPr lang="en-US" sz="2600" dirty="0" err="1">
                <a:cs typeface="Times New Roman" pitchFamily="18" charset="0"/>
              </a:rPr>
              <a:t>indiğinde</a:t>
            </a:r>
            <a:r>
              <a:rPr lang="en-US" sz="2600" dirty="0">
                <a:cs typeface="Times New Roman" pitchFamily="18" charset="0"/>
              </a:rPr>
              <a:t> </a:t>
            </a:r>
            <a:r>
              <a:rPr lang="en-US" sz="2600" dirty="0" err="1">
                <a:cs typeface="Times New Roman" pitchFamily="18" charset="0"/>
              </a:rPr>
              <a:t>banka</a:t>
            </a:r>
            <a:r>
              <a:rPr lang="en-US" sz="2600" dirty="0">
                <a:cs typeface="Times New Roman" pitchFamily="18" charset="0"/>
              </a:rPr>
              <a:t> </a:t>
            </a:r>
            <a:r>
              <a:rPr lang="en-US" sz="2600" dirty="0" err="1">
                <a:cs typeface="Times New Roman" pitchFamily="18" charset="0"/>
              </a:rPr>
              <a:t>iflas</a:t>
            </a:r>
            <a:r>
              <a:rPr lang="en-US" sz="2600" dirty="0">
                <a:cs typeface="Times New Roman" pitchFamily="18" charset="0"/>
              </a:rPr>
              <a:t> </a:t>
            </a:r>
            <a:r>
              <a:rPr lang="en-US" sz="2600" dirty="0" err="1">
                <a:cs typeface="Times New Roman" pitchFamily="18" charset="0"/>
              </a:rPr>
              <a:t>eşiğine</a:t>
            </a:r>
            <a:r>
              <a:rPr lang="en-US" sz="2600" dirty="0">
                <a:cs typeface="Times New Roman" pitchFamily="18" charset="0"/>
              </a:rPr>
              <a:t> </a:t>
            </a:r>
            <a:r>
              <a:rPr lang="en-US" sz="2600" dirty="0" err="1">
                <a:cs typeface="Times New Roman" pitchFamily="18" charset="0"/>
              </a:rPr>
              <a:t>gelir</a:t>
            </a:r>
            <a:endParaRPr lang="en-US" sz="2600" dirty="0">
              <a:cs typeface="Times New Roman" pitchFamily="18" charset="0"/>
            </a:endParaRPr>
          </a:p>
          <a:p>
            <a:pPr marL="0" indent="0">
              <a:lnSpc>
                <a:spcPct val="150000"/>
              </a:lnSpc>
              <a:spcBef>
                <a:spcPts val="2500"/>
              </a:spcBef>
              <a:buNone/>
            </a:pPr>
            <a:r>
              <a:rPr lang="en-US" sz="2600" dirty="0">
                <a:cs typeface="Times New Roman" pitchFamily="18" charset="0"/>
              </a:rPr>
              <a:t>. </a:t>
            </a:r>
          </a:p>
        </p:txBody>
      </p:sp>
      <p:pic>
        <p:nvPicPr>
          <p:cNvPr id="5" name="Picture 4" descr="A photo shows Seal of the United States Federal Deposit Insurance Corpor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2667000"/>
            <a:ext cx="2733786" cy="2667000"/>
          </a:xfrm>
          <a:prstGeom prst="rect">
            <a:avLst/>
          </a:prstGeom>
          <a:ln>
            <a:solidFill>
              <a:srgbClr val="000000"/>
            </a:solidFill>
          </a:ln>
        </p:spPr>
      </p:pic>
    </p:spTree>
    <p:extLst>
      <p:ext uri="{BB962C8B-B14F-4D97-AF65-F5344CB8AC3E}">
        <p14:creationId xmlns:p14="http://schemas.microsoft.com/office/powerpoint/2010/main" val="35211352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20172"/>
            <a:ext cx="8229600" cy="622828"/>
          </a:xfrm>
        </p:spPr>
        <p:txBody>
          <a:bodyPr/>
          <a:lstStyle/>
          <a:p>
            <a:r>
              <a:rPr lang="en-US" sz="3600" dirty="0" err="1">
                <a:solidFill>
                  <a:schemeClr val="bg2"/>
                </a:solidFill>
              </a:rPr>
              <a:t>Bankaların</a:t>
            </a:r>
            <a:r>
              <a:rPr lang="en-US" sz="3600" dirty="0">
                <a:solidFill>
                  <a:schemeClr val="bg2"/>
                </a:solidFill>
              </a:rPr>
              <a:t> </a:t>
            </a:r>
            <a:r>
              <a:rPr lang="en-US" sz="3600" dirty="0" err="1">
                <a:solidFill>
                  <a:schemeClr val="bg2"/>
                </a:solidFill>
              </a:rPr>
              <a:t>rolü</a:t>
            </a:r>
            <a:endParaRPr lang="en-IN" sz="2000" dirty="0">
              <a:solidFill>
                <a:schemeClr val="bg2"/>
              </a:solidFill>
            </a:endParaRPr>
          </a:p>
        </p:txBody>
      </p:sp>
      <p:sp>
        <p:nvSpPr>
          <p:cNvPr id="2" name="Content Placeholder 1"/>
          <p:cNvSpPr>
            <a:spLocks noGrp="1"/>
          </p:cNvSpPr>
          <p:nvPr>
            <p:ph idx="1"/>
          </p:nvPr>
        </p:nvSpPr>
        <p:spPr>
          <a:xfrm>
            <a:off x="457200" y="2133600"/>
            <a:ext cx="4267200" cy="2832008"/>
          </a:xfrm>
        </p:spPr>
        <p:txBody>
          <a:bodyPr>
            <a:noAutofit/>
          </a:bodyPr>
          <a:lstStyle/>
          <a:p>
            <a:pPr marL="0" indent="0">
              <a:lnSpc>
                <a:spcPct val="170000"/>
              </a:lnSpc>
              <a:buNone/>
            </a:pPr>
            <a:r>
              <a:rPr lang="en-US" sz="2800" dirty="0" err="1">
                <a:cs typeface="Times New Roman" pitchFamily="18" charset="0"/>
              </a:rPr>
              <a:t>Likit</a:t>
            </a:r>
            <a:r>
              <a:rPr lang="en-US" sz="2800" dirty="0">
                <a:cs typeface="Times New Roman" pitchFamily="18" charset="0"/>
              </a:rPr>
              <a:t> </a:t>
            </a:r>
            <a:r>
              <a:rPr lang="en-US" sz="2800" dirty="0" err="1">
                <a:cs typeface="Times New Roman" pitchFamily="18" charset="0"/>
              </a:rPr>
              <a:t>varlıkların</a:t>
            </a:r>
            <a:r>
              <a:rPr lang="en-US" sz="2800" dirty="0">
                <a:cs typeface="Times New Roman" pitchFamily="18" charset="0"/>
              </a:rPr>
              <a:t> </a:t>
            </a:r>
            <a:r>
              <a:rPr lang="en-US" sz="2800" dirty="0" err="1">
                <a:cs typeface="Times New Roman" pitchFamily="18" charset="0"/>
              </a:rPr>
              <a:t>tükeneceğine</a:t>
            </a:r>
            <a:r>
              <a:rPr lang="en-US" sz="2800" dirty="0">
                <a:cs typeface="Times New Roman" pitchFamily="18" charset="0"/>
              </a:rPr>
              <a:t> </a:t>
            </a:r>
            <a:r>
              <a:rPr lang="en-US" sz="2800" dirty="0" err="1">
                <a:cs typeface="Times New Roman" pitchFamily="18" charset="0"/>
              </a:rPr>
              <a:t>ilişkin</a:t>
            </a:r>
            <a:r>
              <a:rPr lang="en-US" sz="2800" dirty="0">
                <a:cs typeface="Times New Roman" pitchFamily="18" charset="0"/>
              </a:rPr>
              <a:t> </a:t>
            </a:r>
            <a:r>
              <a:rPr lang="en-US" sz="2800" dirty="0" err="1">
                <a:cs typeface="Times New Roman" pitchFamily="18" charset="0"/>
              </a:rPr>
              <a:t>bir</a:t>
            </a:r>
            <a:r>
              <a:rPr lang="en-US" sz="2800" dirty="0">
                <a:cs typeface="Times New Roman" pitchFamily="18" charset="0"/>
              </a:rPr>
              <a:t> </a:t>
            </a:r>
            <a:r>
              <a:rPr lang="en-US" sz="2800" dirty="0" err="1">
                <a:cs typeface="Times New Roman" pitchFamily="18" charset="0"/>
              </a:rPr>
              <a:t>algı</a:t>
            </a:r>
            <a:r>
              <a:rPr lang="en-US" sz="2800" dirty="0">
                <a:cs typeface="Times New Roman" pitchFamily="18" charset="0"/>
              </a:rPr>
              <a:t> </a:t>
            </a:r>
            <a:r>
              <a:rPr lang="en-US" sz="2800" dirty="0" err="1">
                <a:cs typeface="Times New Roman" pitchFamily="18" charset="0"/>
              </a:rPr>
              <a:t>varsa</a:t>
            </a:r>
            <a:r>
              <a:rPr lang="en-US" sz="2800" dirty="0">
                <a:cs typeface="Times New Roman" pitchFamily="18" charset="0"/>
              </a:rPr>
              <a:t>, </a:t>
            </a:r>
            <a:r>
              <a:rPr lang="en-US" sz="2800" dirty="0" err="1">
                <a:cs typeface="Times New Roman" pitchFamily="18" charset="0"/>
              </a:rPr>
              <a:t>bankacılık</a:t>
            </a:r>
            <a:r>
              <a:rPr lang="en-US" sz="2800" dirty="0">
                <a:cs typeface="Times New Roman" pitchFamily="18" charset="0"/>
              </a:rPr>
              <a:t> </a:t>
            </a:r>
            <a:r>
              <a:rPr lang="en-US" sz="2800" dirty="0" err="1">
                <a:cs typeface="Times New Roman" pitchFamily="18" charset="0"/>
              </a:rPr>
              <a:t>paniği</a:t>
            </a:r>
            <a:r>
              <a:rPr lang="en-US" sz="2800" dirty="0">
                <a:cs typeface="Times New Roman" pitchFamily="18" charset="0"/>
              </a:rPr>
              <a:t> </a:t>
            </a:r>
            <a:r>
              <a:rPr lang="en-US" sz="2800" dirty="0" err="1">
                <a:cs typeface="Times New Roman" pitchFamily="18" charset="0"/>
              </a:rPr>
              <a:t>oluşabilir</a:t>
            </a:r>
            <a:r>
              <a:rPr lang="en-US" sz="2800" dirty="0">
                <a:cs typeface="Times New Roman" pitchFamily="18" charset="0"/>
              </a:rPr>
              <a:t>.</a:t>
            </a:r>
          </a:p>
        </p:txBody>
      </p:sp>
      <p:pic>
        <p:nvPicPr>
          <p:cNvPr id="7" name="Picture 6" descr="A photo shows crowd gathers outside of the Nineteenth Ward Ban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133600"/>
            <a:ext cx="3947160" cy="2832008"/>
          </a:xfrm>
          <a:prstGeom prst="rect">
            <a:avLst/>
          </a:prstGeom>
          <a:ln>
            <a:solidFill>
              <a:srgbClr val="000000"/>
            </a:solidFill>
          </a:ln>
        </p:spPr>
      </p:pic>
    </p:spTree>
    <p:extLst>
      <p:ext uri="{BB962C8B-B14F-4D97-AF65-F5344CB8AC3E}">
        <p14:creationId xmlns:p14="http://schemas.microsoft.com/office/powerpoint/2010/main" val="36907243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0172"/>
            <a:ext cx="8229600" cy="622828"/>
          </a:xfrm>
        </p:spPr>
        <p:txBody>
          <a:bodyPr/>
          <a:lstStyle/>
          <a:p>
            <a:r>
              <a:rPr lang="en-US" sz="3600" dirty="0" err="1">
                <a:solidFill>
                  <a:schemeClr val="bg2"/>
                </a:solidFill>
              </a:rPr>
              <a:t>Kredi</a:t>
            </a:r>
            <a:r>
              <a:rPr lang="en-US" sz="3600" dirty="0">
                <a:solidFill>
                  <a:schemeClr val="bg2"/>
                </a:solidFill>
              </a:rPr>
              <a:t> </a:t>
            </a:r>
            <a:r>
              <a:rPr lang="en-US" sz="3600" dirty="0" err="1">
                <a:solidFill>
                  <a:schemeClr val="bg2"/>
                </a:solidFill>
              </a:rPr>
              <a:t>Piyasaları</a:t>
            </a:r>
            <a:endParaRPr lang="en-IN" sz="2000" dirty="0">
              <a:solidFill>
                <a:schemeClr val="bg2"/>
              </a:solidFill>
            </a:endParaRPr>
          </a:p>
        </p:txBody>
      </p:sp>
      <p:sp>
        <p:nvSpPr>
          <p:cNvPr id="3" name="Content Placeholder 2"/>
          <p:cNvSpPr>
            <a:spLocks noGrp="1"/>
          </p:cNvSpPr>
          <p:nvPr>
            <p:ph idx="1"/>
          </p:nvPr>
        </p:nvSpPr>
        <p:spPr>
          <a:xfrm>
            <a:off x="457200" y="1905000"/>
            <a:ext cx="8229600" cy="4267200"/>
          </a:xfrm>
        </p:spPr>
        <p:txBody>
          <a:bodyPr/>
          <a:lstStyle/>
          <a:p>
            <a:pPr marL="0" indent="0">
              <a:lnSpc>
                <a:spcPct val="150000"/>
              </a:lnSpc>
              <a:buNone/>
            </a:pPr>
            <a:r>
              <a:rPr lang="en-US" sz="2600" dirty="0" err="1">
                <a:cs typeface="Times New Roman" pitchFamily="18" charset="0"/>
              </a:rPr>
              <a:t>ABD’de</a:t>
            </a:r>
            <a:r>
              <a:rPr lang="en-US" sz="2600" dirty="0">
                <a:cs typeface="Times New Roman" pitchFamily="18" charset="0"/>
              </a:rPr>
              <a:t> </a:t>
            </a:r>
            <a:r>
              <a:rPr lang="en-US" sz="2600" dirty="0" err="1">
                <a:cs typeface="Times New Roman" pitchFamily="18" charset="0"/>
              </a:rPr>
              <a:t>bankacılık</a:t>
            </a:r>
            <a:r>
              <a:rPr lang="en-US" sz="2600" dirty="0">
                <a:cs typeface="Times New Roman" pitchFamily="18" charset="0"/>
              </a:rPr>
              <a:t> </a:t>
            </a:r>
            <a:r>
              <a:rPr lang="en-US" sz="2600" dirty="0" err="1">
                <a:cs typeface="Times New Roman" pitchFamily="18" charset="0"/>
              </a:rPr>
              <a:t>krizleri</a:t>
            </a:r>
            <a:r>
              <a:rPr lang="en-US" sz="2600" dirty="0">
                <a:cs typeface="Times New Roman" pitchFamily="18" charset="0"/>
              </a:rPr>
              <a:t>.</a:t>
            </a:r>
          </a:p>
          <a:p>
            <a:pPr marL="0" indent="0">
              <a:lnSpc>
                <a:spcPct val="150000"/>
              </a:lnSpc>
              <a:spcBef>
                <a:spcPts val="2500"/>
              </a:spcBef>
              <a:buNone/>
            </a:pPr>
            <a:r>
              <a:rPr lang="en-US" sz="2600" dirty="0">
                <a:cs typeface="Times New Roman" pitchFamily="18" charset="0"/>
              </a:rPr>
              <a:t>1919–1928, 6,000 </a:t>
            </a:r>
            <a:r>
              <a:rPr lang="en-US" sz="2600" dirty="0" err="1">
                <a:cs typeface="Times New Roman" pitchFamily="18" charset="0"/>
              </a:rPr>
              <a:t>bankanın</a:t>
            </a:r>
            <a:r>
              <a:rPr lang="en-US" sz="2600" dirty="0">
                <a:cs typeface="Times New Roman" pitchFamily="18" charset="0"/>
              </a:rPr>
              <a:t> </a:t>
            </a:r>
            <a:r>
              <a:rPr lang="en-US" sz="2600" dirty="0" err="1">
                <a:cs typeface="Times New Roman" pitchFamily="18" charset="0"/>
              </a:rPr>
              <a:t>iflası</a:t>
            </a:r>
            <a:r>
              <a:rPr lang="en-US" sz="2600" dirty="0">
                <a:cs typeface="Times New Roman" pitchFamily="18" charset="0"/>
              </a:rPr>
              <a:t>.  </a:t>
            </a:r>
          </a:p>
          <a:p>
            <a:pPr marL="0" indent="0">
              <a:lnSpc>
                <a:spcPct val="150000"/>
              </a:lnSpc>
              <a:spcBef>
                <a:spcPts val="2500"/>
              </a:spcBef>
              <a:buNone/>
            </a:pPr>
            <a:r>
              <a:rPr lang="en-US" sz="2600" dirty="0">
                <a:cs typeface="Times New Roman" pitchFamily="18" charset="0"/>
              </a:rPr>
              <a:t>1929–1939 (</a:t>
            </a:r>
            <a:r>
              <a:rPr lang="en-US" sz="2600" dirty="0" err="1">
                <a:cs typeface="Times New Roman" pitchFamily="18" charset="0"/>
              </a:rPr>
              <a:t>Büyük</a:t>
            </a:r>
            <a:r>
              <a:rPr lang="en-US" sz="2600" dirty="0">
                <a:cs typeface="Times New Roman" pitchFamily="18" charset="0"/>
              </a:rPr>
              <a:t> </a:t>
            </a:r>
            <a:r>
              <a:rPr lang="en-US" sz="2600" dirty="0" err="1">
                <a:cs typeface="Times New Roman" pitchFamily="18" charset="0"/>
              </a:rPr>
              <a:t>Durgunluk</a:t>
            </a:r>
            <a:r>
              <a:rPr lang="en-US" sz="2600" dirty="0">
                <a:cs typeface="Times New Roman" pitchFamily="18" charset="0"/>
              </a:rPr>
              <a:t>), 9,000 </a:t>
            </a:r>
            <a:r>
              <a:rPr lang="en-US" sz="2600" dirty="0" err="1">
                <a:cs typeface="Times New Roman" pitchFamily="18" charset="0"/>
              </a:rPr>
              <a:t>banka</a:t>
            </a:r>
            <a:r>
              <a:rPr lang="en-US" sz="2600" dirty="0">
                <a:cs typeface="Times New Roman" pitchFamily="18" charset="0"/>
              </a:rPr>
              <a:t> </a:t>
            </a:r>
            <a:r>
              <a:rPr lang="en-US" sz="2600" dirty="0" err="1">
                <a:cs typeface="Times New Roman" pitchFamily="18" charset="0"/>
              </a:rPr>
              <a:t>iflası</a:t>
            </a:r>
            <a:r>
              <a:rPr lang="en-US" sz="2600" dirty="0">
                <a:cs typeface="Times New Roman" pitchFamily="18" charset="0"/>
              </a:rPr>
              <a:t>. </a:t>
            </a:r>
          </a:p>
        </p:txBody>
      </p:sp>
    </p:spTree>
    <p:extLst>
      <p:ext uri="{BB962C8B-B14F-4D97-AF65-F5344CB8AC3E}">
        <p14:creationId xmlns:p14="http://schemas.microsoft.com/office/powerpoint/2010/main" val="39609659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0172"/>
            <a:ext cx="8229600" cy="546628"/>
          </a:xfrm>
        </p:spPr>
        <p:txBody>
          <a:bodyPr/>
          <a:lstStyle/>
          <a:p>
            <a:r>
              <a:rPr lang="en-US" sz="3600" dirty="0" err="1">
                <a:solidFill>
                  <a:schemeClr val="bg2"/>
                </a:solidFill>
              </a:rPr>
              <a:t>Kredi</a:t>
            </a:r>
            <a:r>
              <a:rPr lang="en-US" sz="3600" dirty="0">
                <a:solidFill>
                  <a:schemeClr val="bg2"/>
                </a:solidFill>
              </a:rPr>
              <a:t> </a:t>
            </a:r>
            <a:r>
              <a:rPr lang="en-US" sz="3600" dirty="0" err="1">
                <a:solidFill>
                  <a:schemeClr val="bg2"/>
                </a:solidFill>
              </a:rPr>
              <a:t>Piyasaları</a:t>
            </a:r>
            <a:endParaRPr lang="en-IN" sz="2000" dirty="0">
              <a:solidFill>
                <a:schemeClr val="bg2"/>
              </a:solidFill>
            </a:endParaRPr>
          </a:p>
        </p:txBody>
      </p:sp>
      <p:sp>
        <p:nvSpPr>
          <p:cNvPr id="3" name="Content Placeholder 2"/>
          <p:cNvSpPr>
            <a:spLocks noGrp="1"/>
          </p:cNvSpPr>
          <p:nvPr>
            <p:ph idx="1"/>
          </p:nvPr>
        </p:nvSpPr>
        <p:spPr>
          <a:xfrm>
            <a:off x="457200" y="1905000"/>
            <a:ext cx="8229600" cy="3657600"/>
          </a:xfrm>
        </p:spPr>
        <p:txBody>
          <a:bodyPr/>
          <a:lstStyle/>
          <a:p>
            <a:pPr marL="0" indent="0">
              <a:lnSpc>
                <a:spcPct val="150000"/>
              </a:lnSpc>
              <a:buNone/>
            </a:pPr>
            <a:r>
              <a:rPr lang="en-US" sz="2800" dirty="0">
                <a:cs typeface="Times New Roman" pitchFamily="18" charset="0"/>
              </a:rPr>
              <a:t>1986–1995, 3,000 </a:t>
            </a:r>
            <a:r>
              <a:rPr lang="en-US" sz="2800" dirty="0" err="1">
                <a:cs typeface="Times New Roman" pitchFamily="18" charset="0"/>
              </a:rPr>
              <a:t>banka</a:t>
            </a:r>
            <a:r>
              <a:rPr lang="en-US" sz="2800" dirty="0">
                <a:cs typeface="Times New Roman" pitchFamily="18" charset="0"/>
              </a:rPr>
              <a:t> </a:t>
            </a:r>
            <a:r>
              <a:rPr lang="en-US" sz="2800" dirty="0" err="1">
                <a:cs typeface="Times New Roman" pitchFamily="18" charset="0"/>
              </a:rPr>
              <a:t>iflası</a:t>
            </a:r>
            <a:r>
              <a:rPr lang="en-US" sz="2800" dirty="0">
                <a:cs typeface="Times New Roman" pitchFamily="18" charset="0"/>
              </a:rPr>
              <a:t>.</a:t>
            </a:r>
          </a:p>
          <a:p>
            <a:pPr marL="0" indent="0">
              <a:lnSpc>
                <a:spcPct val="150000"/>
              </a:lnSpc>
              <a:spcBef>
                <a:spcPts val="2500"/>
              </a:spcBef>
              <a:buNone/>
            </a:pPr>
            <a:r>
              <a:rPr lang="en-US" sz="2800" dirty="0">
                <a:cs typeface="Times New Roman" pitchFamily="18" charset="0"/>
              </a:rPr>
              <a:t>2007–2009 </a:t>
            </a:r>
            <a:r>
              <a:rPr lang="en-US" sz="2800" dirty="0" err="1">
                <a:cs typeface="Times New Roman" pitchFamily="18" charset="0"/>
              </a:rPr>
              <a:t>mali</a:t>
            </a:r>
            <a:r>
              <a:rPr lang="en-US" sz="2800" dirty="0">
                <a:cs typeface="Times New Roman" pitchFamily="18" charset="0"/>
              </a:rPr>
              <a:t> </a:t>
            </a:r>
            <a:r>
              <a:rPr lang="en-US" sz="2800" dirty="0" err="1">
                <a:cs typeface="Times New Roman" pitchFamily="18" charset="0"/>
              </a:rPr>
              <a:t>kriz</a:t>
            </a:r>
            <a:r>
              <a:rPr lang="en-US" sz="2800" dirty="0">
                <a:cs typeface="Times New Roman" pitchFamily="18" charset="0"/>
              </a:rPr>
              <a:t>, </a:t>
            </a:r>
            <a:r>
              <a:rPr lang="en-US" sz="2800" dirty="0" err="1">
                <a:cs typeface="Times New Roman" pitchFamily="18" charset="0"/>
              </a:rPr>
              <a:t>bankalar</a:t>
            </a:r>
            <a:r>
              <a:rPr lang="en-US" sz="2800" dirty="0">
                <a:cs typeface="Times New Roman" pitchFamily="18" charset="0"/>
              </a:rPr>
              <a:t> </a:t>
            </a:r>
            <a:r>
              <a:rPr lang="en-US" sz="2800" dirty="0" err="1">
                <a:cs typeface="Times New Roman" pitchFamily="18" charset="0"/>
              </a:rPr>
              <a:t>ve</a:t>
            </a:r>
            <a:r>
              <a:rPr lang="en-US" sz="2800" dirty="0">
                <a:cs typeface="Times New Roman" pitchFamily="18" charset="0"/>
              </a:rPr>
              <a:t> </a:t>
            </a:r>
            <a:r>
              <a:rPr lang="en-US" sz="2800" dirty="0" err="1">
                <a:cs typeface="Times New Roman" pitchFamily="18" charset="0"/>
              </a:rPr>
              <a:t>mali</a:t>
            </a:r>
            <a:r>
              <a:rPr lang="en-US" sz="2800" dirty="0">
                <a:cs typeface="Times New Roman" pitchFamily="18" charset="0"/>
              </a:rPr>
              <a:t> </a:t>
            </a:r>
            <a:r>
              <a:rPr lang="en-US" sz="2800" dirty="0" err="1">
                <a:cs typeface="Times New Roman" pitchFamily="18" charset="0"/>
              </a:rPr>
              <a:t>aracı</a:t>
            </a:r>
            <a:r>
              <a:rPr lang="en-US" sz="2800" dirty="0">
                <a:cs typeface="Times New Roman" pitchFamily="18" charset="0"/>
              </a:rPr>
              <a:t> </a:t>
            </a:r>
            <a:r>
              <a:rPr lang="en-US" sz="2800" dirty="0" err="1">
                <a:cs typeface="Times New Roman" pitchFamily="18" charset="0"/>
              </a:rPr>
              <a:t>kurumların</a:t>
            </a:r>
            <a:r>
              <a:rPr lang="en-US" sz="2800" dirty="0">
                <a:cs typeface="Times New Roman" pitchFamily="18" charset="0"/>
              </a:rPr>
              <a:t> </a:t>
            </a:r>
            <a:r>
              <a:rPr lang="en-US" sz="2800" dirty="0" err="1">
                <a:cs typeface="Times New Roman" pitchFamily="18" charset="0"/>
              </a:rPr>
              <a:t>iflasu</a:t>
            </a:r>
            <a:r>
              <a:rPr lang="en-US" sz="2800" dirty="0">
                <a:cs typeface="Times New Roman" pitchFamily="18" charset="0"/>
              </a:rPr>
              <a:t>, Lehman </a:t>
            </a:r>
            <a:r>
              <a:rPr lang="en-US" sz="2800" dirty="0" err="1">
                <a:cs typeface="Times New Roman" pitchFamily="18" charset="0"/>
              </a:rPr>
              <a:t>Kardeşler</a:t>
            </a:r>
            <a:r>
              <a:rPr lang="en-US" sz="2800" dirty="0">
                <a:cs typeface="Times New Roman" pitchFamily="18" charset="0"/>
              </a:rPr>
              <a:t> </a:t>
            </a:r>
            <a:r>
              <a:rPr lang="en-US" sz="2800" dirty="0" err="1">
                <a:cs typeface="Times New Roman" pitchFamily="18" charset="0"/>
              </a:rPr>
              <a:t>gibi</a:t>
            </a:r>
            <a:endParaRPr lang="en-US" sz="2800" dirty="0">
              <a:cs typeface="Times New Roman" pitchFamily="18" charset="0"/>
            </a:endParaRPr>
          </a:p>
        </p:txBody>
      </p:sp>
    </p:spTree>
    <p:extLst>
      <p:ext uri="{BB962C8B-B14F-4D97-AF65-F5344CB8AC3E}">
        <p14:creationId xmlns:p14="http://schemas.microsoft.com/office/powerpoint/2010/main" val="5695255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0172"/>
            <a:ext cx="8229600" cy="622828"/>
          </a:xfrm>
        </p:spPr>
        <p:txBody>
          <a:bodyPr/>
          <a:lstStyle/>
          <a:p>
            <a:r>
              <a:rPr lang="en-US" sz="3600" dirty="0" err="1">
                <a:solidFill>
                  <a:schemeClr val="bg2"/>
                </a:solidFill>
              </a:rPr>
              <a:t>Kredi</a:t>
            </a:r>
            <a:r>
              <a:rPr lang="en-US" sz="3600" dirty="0">
                <a:solidFill>
                  <a:schemeClr val="bg2"/>
                </a:solidFill>
              </a:rPr>
              <a:t> </a:t>
            </a:r>
            <a:r>
              <a:rPr lang="en-US" sz="3600" dirty="0" err="1">
                <a:solidFill>
                  <a:schemeClr val="bg2"/>
                </a:solidFill>
              </a:rPr>
              <a:t>Piyasaları</a:t>
            </a:r>
            <a:endParaRPr lang="en-US" sz="2000" dirty="0">
              <a:solidFill>
                <a:schemeClr val="bg2"/>
              </a:solidFill>
            </a:endParaRPr>
          </a:p>
        </p:txBody>
      </p:sp>
      <p:sp>
        <p:nvSpPr>
          <p:cNvPr id="3" name="Content Placeholder 2"/>
          <p:cNvSpPr>
            <a:spLocks noGrp="1"/>
          </p:cNvSpPr>
          <p:nvPr>
            <p:ph idx="1"/>
          </p:nvPr>
        </p:nvSpPr>
        <p:spPr>
          <a:xfrm>
            <a:off x="457200" y="1828800"/>
            <a:ext cx="8229600" cy="685799"/>
          </a:xfrm>
        </p:spPr>
        <p:txBody>
          <a:bodyPr/>
          <a:lstStyle/>
          <a:p>
            <a:pPr marL="0" indent="0" algn="ctr">
              <a:buNone/>
            </a:pPr>
            <a:r>
              <a:rPr lang="en-US" sz="2000" dirty="0"/>
              <a:t>ABD de </a:t>
            </a:r>
            <a:r>
              <a:rPr lang="en-US" sz="2000" dirty="0" err="1"/>
              <a:t>yıllık</a:t>
            </a:r>
            <a:r>
              <a:rPr lang="en-US" sz="2000" dirty="0"/>
              <a:t> Banka </a:t>
            </a:r>
            <a:r>
              <a:rPr lang="en-US" sz="2000" dirty="0" err="1"/>
              <a:t>İflasları</a:t>
            </a:r>
            <a:r>
              <a:rPr lang="en-US" sz="2000" dirty="0"/>
              <a:t> (1892–2013)</a:t>
            </a:r>
            <a:endParaRPr lang="en-IN" sz="2000" dirty="0"/>
          </a:p>
        </p:txBody>
      </p:sp>
      <p:pic>
        <p:nvPicPr>
          <p:cNvPr id="9218" name="Picture 2" descr="A line graph depicts the annual rate of bank failures in the United States (1892 to 2015).&#10;The vertical axis is labeled &quot;Annual rate of bank failures (percent)&quot; and ranges from 0 to 30 in increments of 5. The horizontal axis is labeled &quot;Year&quot; and lists dates from 1892 to 2012 in 10-year increments. The line starts at 1.0 percent for the year 1892 and with a declining trend falls down to 0 percent by 1902. The remains almost unchanged until 1920 where it shows a growing trend and reaches to a peak value of 27.5 percent by 1932. However, the line falls vertical downward the following year and comes back to 0 percent. The line remains unchanged until 1982 where it grows slightly to reach to a value of 2.5 percent in the middle of the 10-year interval but falls back to 0 percent by 1992. The line remains at 0 percent until 2008 where it again shows growing trend to reach to a value of 2.5 percent but falls back to 0 by 2012.&#10;The values used in the description are approxima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2480" y="3048000"/>
            <a:ext cx="5019040" cy="3096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1324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546628"/>
          </a:xfrm>
        </p:spPr>
        <p:txBody>
          <a:bodyPr/>
          <a:lstStyle/>
          <a:p>
            <a:r>
              <a:rPr lang="en-US" sz="3600" dirty="0" err="1">
                <a:solidFill>
                  <a:schemeClr val="bg2"/>
                </a:solidFill>
              </a:rPr>
              <a:t>Kredi</a:t>
            </a:r>
            <a:r>
              <a:rPr lang="en-US" sz="3600" dirty="0">
                <a:solidFill>
                  <a:schemeClr val="bg2"/>
                </a:solidFill>
              </a:rPr>
              <a:t> </a:t>
            </a:r>
            <a:r>
              <a:rPr lang="en-US" sz="3600" dirty="0" err="1">
                <a:solidFill>
                  <a:schemeClr val="bg2"/>
                </a:solidFill>
              </a:rPr>
              <a:t>Piyasası</a:t>
            </a:r>
            <a:r>
              <a:rPr lang="en-US" sz="3600" dirty="0">
                <a:solidFill>
                  <a:schemeClr val="bg2"/>
                </a:solidFill>
              </a:rPr>
              <a:t> </a:t>
            </a:r>
            <a:r>
              <a:rPr lang="en-US" sz="3600" dirty="0" err="1">
                <a:solidFill>
                  <a:schemeClr val="bg2"/>
                </a:solidFill>
              </a:rPr>
              <a:t>Nedir</a:t>
            </a:r>
            <a:r>
              <a:rPr lang="en-US" sz="3600" dirty="0">
                <a:solidFill>
                  <a:schemeClr val="bg2"/>
                </a:solidFill>
              </a:rPr>
              <a:t>? </a:t>
            </a:r>
            <a:endParaRPr lang="en-IN" sz="2000" dirty="0">
              <a:solidFill>
                <a:schemeClr val="bg2"/>
              </a:solidFill>
            </a:endParaRPr>
          </a:p>
        </p:txBody>
      </p:sp>
      <p:sp>
        <p:nvSpPr>
          <p:cNvPr id="2" name="Text Box 1"/>
          <p:cNvSpPr>
            <a:spLocks noGrp="1"/>
          </p:cNvSpPr>
          <p:nvPr>
            <p:ph idx="1"/>
          </p:nvPr>
        </p:nvSpPr>
        <p:spPr>
          <a:xfrm>
            <a:off x="457200" y="1295400"/>
            <a:ext cx="8229600" cy="4876800"/>
          </a:xfrm>
          <a:noFill/>
        </p:spPr>
        <p:txBody>
          <a:bodyPr/>
          <a:lstStyle/>
          <a:p>
            <a:pPr marL="0" indent="0">
              <a:lnSpc>
                <a:spcPct val="150000"/>
              </a:lnSpc>
              <a:buNone/>
            </a:pPr>
            <a:r>
              <a:rPr lang="en-US" sz="2400" b="1" dirty="0" err="1">
                <a:cs typeface="Times New Roman" pitchFamily="18" charset="0"/>
              </a:rPr>
              <a:t>Borçlular</a:t>
            </a:r>
            <a:r>
              <a:rPr lang="en-US" sz="2400" dirty="0">
                <a:cs typeface="Times New Roman" pitchFamily="18" charset="0"/>
              </a:rPr>
              <a:t>, </a:t>
            </a:r>
            <a:r>
              <a:rPr lang="en-US" sz="2400" dirty="0" err="1">
                <a:cs typeface="Times New Roman" pitchFamily="18" charset="0"/>
              </a:rPr>
              <a:t>ya</a:t>
            </a:r>
            <a:r>
              <a:rPr lang="en-US" sz="2400" dirty="0">
                <a:cs typeface="Times New Roman" pitchFamily="18" charset="0"/>
              </a:rPr>
              <a:t> da </a:t>
            </a:r>
            <a:r>
              <a:rPr lang="en-US" sz="2400" dirty="0" err="1">
                <a:cs typeface="Times New Roman" pitchFamily="18" charset="0"/>
              </a:rPr>
              <a:t>borç</a:t>
            </a:r>
            <a:r>
              <a:rPr lang="en-US" sz="2400" dirty="0">
                <a:cs typeface="Times New Roman" pitchFamily="18" charset="0"/>
              </a:rPr>
              <a:t> </a:t>
            </a:r>
            <a:r>
              <a:rPr lang="en-US" sz="2400" dirty="0" err="1">
                <a:cs typeface="Times New Roman" pitchFamily="18" charset="0"/>
              </a:rPr>
              <a:t>alanlar</a:t>
            </a:r>
            <a:endParaRPr lang="en-US" sz="2400" dirty="0">
              <a:cs typeface="Times New Roman" pitchFamily="18" charset="0"/>
            </a:endParaRPr>
          </a:p>
          <a:p>
            <a:pPr marL="457200" lvl="1" indent="0">
              <a:lnSpc>
                <a:spcPct val="150000"/>
              </a:lnSpc>
              <a:buNone/>
            </a:pPr>
            <a:r>
              <a:rPr lang="en-US" sz="2400" dirty="0" err="1">
                <a:cs typeface="Times New Roman" pitchFamily="18" charset="0"/>
              </a:rPr>
              <a:t>Aktörler</a:t>
            </a:r>
            <a:r>
              <a:rPr lang="en-US" sz="2400" dirty="0">
                <a:cs typeface="Times New Roman" pitchFamily="18" charset="0"/>
              </a:rPr>
              <a:t>—</a:t>
            </a:r>
            <a:r>
              <a:rPr lang="en-US" sz="2400" dirty="0" err="1">
                <a:cs typeface="Times New Roman" pitchFamily="18" charset="0"/>
              </a:rPr>
              <a:t>girişimciler</a:t>
            </a:r>
            <a:r>
              <a:rPr lang="en-US" sz="2400" dirty="0">
                <a:cs typeface="Times New Roman" pitchFamily="18" charset="0"/>
              </a:rPr>
              <a:t>, </a:t>
            </a:r>
            <a:r>
              <a:rPr lang="en-US" sz="2400" dirty="0" err="1">
                <a:cs typeface="Times New Roman" pitchFamily="18" charset="0"/>
              </a:rPr>
              <a:t>firmalar</a:t>
            </a:r>
            <a:r>
              <a:rPr lang="en-US" sz="2400" dirty="0">
                <a:cs typeface="Times New Roman" pitchFamily="18" charset="0"/>
              </a:rPr>
              <a:t>, </a:t>
            </a:r>
            <a:r>
              <a:rPr lang="en-US" sz="2400" dirty="0" err="1">
                <a:cs typeface="Times New Roman" pitchFamily="18" charset="0"/>
              </a:rPr>
              <a:t>ev</a:t>
            </a:r>
            <a:r>
              <a:rPr lang="en-US" sz="2400" dirty="0">
                <a:cs typeface="Times New Roman" pitchFamily="18" charset="0"/>
              </a:rPr>
              <a:t> satin </a:t>
            </a:r>
            <a:r>
              <a:rPr lang="en-US" sz="2400" dirty="0" err="1">
                <a:cs typeface="Times New Roman" pitchFamily="18" charset="0"/>
              </a:rPr>
              <a:t>almak</a:t>
            </a:r>
            <a:r>
              <a:rPr lang="en-US" sz="2400" dirty="0">
                <a:cs typeface="Times New Roman" pitchFamily="18" charset="0"/>
              </a:rPr>
              <a:t> </a:t>
            </a:r>
            <a:r>
              <a:rPr lang="en-US" sz="2400" dirty="0" err="1">
                <a:cs typeface="Times New Roman" pitchFamily="18" charset="0"/>
              </a:rPr>
              <a:t>isteyenler</a:t>
            </a:r>
            <a:r>
              <a:rPr lang="en-US" sz="2400" dirty="0">
                <a:cs typeface="Times New Roman" pitchFamily="18" charset="0"/>
              </a:rPr>
              <a:t>—</a:t>
            </a:r>
            <a:r>
              <a:rPr lang="en-US" sz="2400" dirty="0" err="1">
                <a:cs typeface="Times New Roman" pitchFamily="18" charset="0"/>
              </a:rPr>
              <a:t>fon</a:t>
            </a:r>
            <a:r>
              <a:rPr lang="en-US" sz="2400" dirty="0">
                <a:cs typeface="Times New Roman" pitchFamily="18" charset="0"/>
              </a:rPr>
              <a:t> </a:t>
            </a:r>
            <a:r>
              <a:rPr lang="en-US" sz="2400" dirty="0" err="1">
                <a:cs typeface="Times New Roman" pitchFamily="18" charset="0"/>
              </a:rPr>
              <a:t>borçlananlar</a:t>
            </a:r>
            <a:r>
              <a:rPr lang="en-US" sz="2400" dirty="0">
                <a:cs typeface="Times New Roman" pitchFamily="18" charset="0"/>
              </a:rPr>
              <a:t>.</a:t>
            </a:r>
          </a:p>
          <a:p>
            <a:pPr marL="0" indent="0">
              <a:lnSpc>
                <a:spcPct val="150000"/>
              </a:lnSpc>
              <a:buNone/>
            </a:pPr>
            <a:r>
              <a:rPr lang="en-US" sz="2400" b="1" dirty="0" err="1">
                <a:cs typeface="Times New Roman" pitchFamily="18" charset="0"/>
              </a:rPr>
              <a:t>Kredi</a:t>
            </a:r>
            <a:r>
              <a:rPr lang="en-US" sz="2400" b="1" dirty="0">
                <a:cs typeface="Times New Roman" pitchFamily="18" charset="0"/>
              </a:rPr>
              <a:t> </a:t>
            </a:r>
          </a:p>
          <a:p>
            <a:pPr marL="457200" lvl="1" indent="0">
              <a:lnSpc>
                <a:spcPct val="150000"/>
              </a:lnSpc>
              <a:buNone/>
            </a:pPr>
            <a:r>
              <a:rPr lang="en-US" sz="2400" dirty="0" err="1">
                <a:cs typeface="Times New Roman" pitchFamily="18" charset="0"/>
              </a:rPr>
              <a:t>Borçluların</a:t>
            </a:r>
            <a:r>
              <a:rPr lang="en-US" sz="2400" dirty="0">
                <a:cs typeface="Times New Roman" pitchFamily="18" charset="0"/>
              </a:rPr>
              <a:t> </a:t>
            </a:r>
            <a:r>
              <a:rPr lang="en-US" sz="2400" dirty="0" err="1">
                <a:cs typeface="Times New Roman" pitchFamily="18" charset="0"/>
              </a:rPr>
              <a:t>aldığı</a:t>
            </a:r>
            <a:r>
              <a:rPr lang="en-US" sz="2400" dirty="0">
                <a:cs typeface="Times New Roman" pitchFamily="18" charset="0"/>
              </a:rPr>
              <a:t> </a:t>
            </a:r>
            <a:r>
              <a:rPr lang="en-US" sz="2400" dirty="0" err="1">
                <a:cs typeface="Times New Roman" pitchFamily="18" charset="0"/>
              </a:rPr>
              <a:t>fonlar</a:t>
            </a:r>
            <a:r>
              <a:rPr lang="en-US" sz="2400" dirty="0">
                <a:cs typeface="Times New Roman" pitchFamily="18" charset="0"/>
              </a:rPr>
              <a:t>.</a:t>
            </a:r>
          </a:p>
          <a:p>
            <a:pPr marL="0" indent="0">
              <a:lnSpc>
                <a:spcPct val="150000"/>
              </a:lnSpc>
              <a:buNone/>
            </a:pPr>
            <a:r>
              <a:rPr lang="en-US" sz="2400" b="1" dirty="0" err="1">
                <a:cs typeface="Times New Roman" pitchFamily="18" charset="0"/>
              </a:rPr>
              <a:t>Faiz</a:t>
            </a:r>
            <a:r>
              <a:rPr lang="en-US" sz="2400" b="1" dirty="0">
                <a:cs typeface="Times New Roman" pitchFamily="18" charset="0"/>
              </a:rPr>
              <a:t> </a:t>
            </a:r>
            <a:r>
              <a:rPr lang="en-US" sz="2400" b="1" dirty="0" err="1">
                <a:cs typeface="Times New Roman" pitchFamily="18" charset="0"/>
              </a:rPr>
              <a:t>haddi</a:t>
            </a:r>
            <a:endParaRPr lang="en-US" sz="2400" b="1" dirty="0">
              <a:cs typeface="Times New Roman" pitchFamily="18" charset="0"/>
            </a:endParaRPr>
          </a:p>
          <a:p>
            <a:pPr marL="457200" lvl="1" indent="0">
              <a:lnSpc>
                <a:spcPct val="150000"/>
              </a:lnSpc>
              <a:buNone/>
            </a:pPr>
            <a:r>
              <a:rPr lang="en-US" sz="2400" dirty="0" err="1">
                <a:cs typeface="Times New Roman" pitchFamily="18" charset="0"/>
              </a:rPr>
              <a:t>Borç</a:t>
            </a:r>
            <a:r>
              <a:rPr lang="en-US" sz="2400" dirty="0">
                <a:cs typeface="Times New Roman" pitchFamily="18" charset="0"/>
              </a:rPr>
              <a:t> </a:t>
            </a:r>
            <a:r>
              <a:rPr lang="en-US" sz="2400" dirty="0" err="1">
                <a:cs typeface="Times New Roman" pitchFamily="18" charset="0"/>
              </a:rPr>
              <a:t>karşılığında</a:t>
            </a:r>
            <a:r>
              <a:rPr lang="en-US" sz="2400" dirty="0">
                <a:cs typeface="Times New Roman" pitchFamily="18" charset="0"/>
              </a:rPr>
              <a:t> $1’lık </a:t>
            </a:r>
            <a:r>
              <a:rPr lang="en-US" sz="2400" dirty="0" err="1">
                <a:cs typeface="Times New Roman" pitchFamily="18" charset="0"/>
              </a:rPr>
              <a:t>fona</a:t>
            </a:r>
            <a:r>
              <a:rPr lang="en-US" sz="2400" dirty="0">
                <a:cs typeface="Times New Roman" pitchFamily="18" charset="0"/>
              </a:rPr>
              <a:t> </a:t>
            </a:r>
            <a:r>
              <a:rPr lang="en-US" sz="2400" dirty="0" err="1">
                <a:cs typeface="Times New Roman" pitchFamily="18" charset="0"/>
              </a:rPr>
              <a:t>yapılan</a:t>
            </a:r>
            <a:r>
              <a:rPr lang="en-US" sz="2400" dirty="0">
                <a:cs typeface="Times New Roman" pitchFamily="18" charset="0"/>
              </a:rPr>
              <a:t> </a:t>
            </a:r>
            <a:r>
              <a:rPr lang="en-US" sz="2400" dirty="0" err="1">
                <a:cs typeface="Times New Roman" pitchFamily="18" charset="0"/>
              </a:rPr>
              <a:t>ek</a:t>
            </a:r>
            <a:r>
              <a:rPr lang="en-US" sz="2400" dirty="0">
                <a:cs typeface="Times New Roman" pitchFamily="18" charset="0"/>
              </a:rPr>
              <a:t> </a:t>
            </a:r>
            <a:r>
              <a:rPr lang="en-US" sz="2400" dirty="0" err="1">
                <a:cs typeface="Times New Roman" pitchFamily="18" charset="0"/>
              </a:rPr>
              <a:t>ödeme</a:t>
            </a:r>
            <a:r>
              <a:rPr lang="en-US" sz="2400" dirty="0">
                <a:cs typeface="Times New Roman" pitchFamily="18" charset="0"/>
              </a:rPr>
              <a:t>.</a:t>
            </a:r>
          </a:p>
        </p:txBody>
      </p:sp>
    </p:spTree>
    <p:extLst>
      <p:ext uri="{BB962C8B-B14F-4D97-AF65-F5344CB8AC3E}">
        <p14:creationId xmlns:p14="http://schemas.microsoft.com/office/powerpoint/2010/main" val="3025651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title"/>
          </p:nvPr>
        </p:nvSpPr>
        <p:spPr>
          <a:xfrm>
            <a:off x="457200" y="363748"/>
            <a:ext cx="8229600" cy="779252"/>
          </a:xfrm>
        </p:spPr>
        <p:txBody>
          <a:bodyPr/>
          <a:lstStyle/>
          <a:p>
            <a:r>
              <a:rPr lang="en-US" sz="3600" dirty="0" err="1">
                <a:solidFill>
                  <a:schemeClr val="bg2"/>
                </a:solidFill>
              </a:rPr>
              <a:t>Kredi</a:t>
            </a:r>
            <a:r>
              <a:rPr lang="en-US" sz="3600" dirty="0">
                <a:solidFill>
                  <a:schemeClr val="bg2"/>
                </a:solidFill>
              </a:rPr>
              <a:t> </a:t>
            </a:r>
            <a:r>
              <a:rPr lang="en-US" sz="3600" dirty="0" err="1">
                <a:solidFill>
                  <a:schemeClr val="bg2"/>
                </a:solidFill>
              </a:rPr>
              <a:t>Piyasası</a:t>
            </a:r>
            <a:r>
              <a:rPr lang="en-US" sz="3600" dirty="0">
                <a:solidFill>
                  <a:schemeClr val="bg2"/>
                </a:solidFill>
              </a:rPr>
              <a:t> </a:t>
            </a:r>
            <a:r>
              <a:rPr lang="en-US" sz="3600" dirty="0" err="1">
                <a:solidFill>
                  <a:schemeClr val="bg2"/>
                </a:solidFill>
              </a:rPr>
              <a:t>Nedir</a:t>
            </a:r>
            <a:r>
              <a:rPr lang="en-US" sz="3600" dirty="0">
                <a:solidFill>
                  <a:schemeClr val="bg2"/>
                </a:solidFill>
              </a:rPr>
              <a:t>? </a:t>
            </a:r>
            <a:endParaRPr lang="en-US" sz="2000" dirty="0">
              <a:solidFill>
                <a:schemeClr val="bg2"/>
              </a:solidFill>
            </a:endParaRPr>
          </a:p>
        </p:txBody>
      </p:sp>
      <p:sp>
        <p:nvSpPr>
          <p:cNvPr id="2" name="Content Placeholder 1"/>
          <p:cNvSpPr>
            <a:spLocks noGrp="1"/>
          </p:cNvSpPr>
          <p:nvPr>
            <p:ph idx="1"/>
          </p:nvPr>
        </p:nvSpPr>
        <p:spPr>
          <a:xfrm>
            <a:off x="457200" y="2133600"/>
            <a:ext cx="8229600" cy="3429000"/>
          </a:xfrm>
        </p:spPr>
        <p:txBody>
          <a:bodyPr/>
          <a:lstStyle/>
          <a:p>
            <a:pPr marL="0" lvl="1" indent="0">
              <a:lnSpc>
                <a:spcPct val="150000"/>
              </a:lnSpc>
              <a:buNone/>
            </a:pPr>
            <a:r>
              <a:rPr lang="en-US" sz="2800" b="1" dirty="0"/>
              <a:t>Nominal </a:t>
            </a:r>
            <a:r>
              <a:rPr lang="en-US" sz="2800" b="1" dirty="0" err="1"/>
              <a:t>faiz</a:t>
            </a:r>
            <a:r>
              <a:rPr lang="en-US" sz="2800" b="1" dirty="0"/>
              <a:t> </a:t>
            </a:r>
            <a:r>
              <a:rPr lang="en-US" sz="2800" b="1" dirty="0" err="1"/>
              <a:t>haddi</a:t>
            </a:r>
            <a:r>
              <a:rPr lang="en-US" sz="2800" b="1" dirty="0"/>
              <a:t>, </a:t>
            </a:r>
            <a:r>
              <a:rPr lang="en-US" sz="2800" b="1" i="1" dirty="0" err="1"/>
              <a:t>i</a:t>
            </a:r>
            <a:endParaRPr lang="en-US" sz="2800" b="1" dirty="0">
              <a:cs typeface="Times New Roman" pitchFamily="18" charset="0"/>
            </a:endParaRPr>
          </a:p>
          <a:p>
            <a:pPr marL="457200" lvl="1" indent="0">
              <a:lnSpc>
                <a:spcPct val="150000"/>
              </a:lnSpc>
              <a:buNone/>
            </a:pPr>
            <a:r>
              <a:rPr lang="en-US" sz="2800" dirty="0" err="1">
                <a:cs typeface="Times New Roman" pitchFamily="18" charset="0"/>
              </a:rPr>
              <a:t>Borç</a:t>
            </a:r>
            <a:r>
              <a:rPr lang="en-US" sz="2800" dirty="0">
                <a:cs typeface="Times New Roman" pitchFamily="18" charset="0"/>
              </a:rPr>
              <a:t> </a:t>
            </a:r>
            <a:r>
              <a:rPr lang="en-US" sz="2800" dirty="0" err="1">
                <a:cs typeface="Times New Roman" pitchFamily="18" charset="0"/>
              </a:rPr>
              <a:t>karşılığında</a:t>
            </a:r>
            <a:r>
              <a:rPr lang="en-US" sz="2800" dirty="0">
                <a:cs typeface="Times New Roman" pitchFamily="18" charset="0"/>
              </a:rPr>
              <a:t> $1’lık </a:t>
            </a:r>
            <a:r>
              <a:rPr lang="en-US" sz="2800" dirty="0" err="1">
                <a:cs typeface="Times New Roman" pitchFamily="18" charset="0"/>
              </a:rPr>
              <a:t>kredinin</a:t>
            </a:r>
            <a:r>
              <a:rPr lang="en-US" sz="2800" dirty="0">
                <a:cs typeface="Times New Roman" pitchFamily="18" charset="0"/>
              </a:rPr>
              <a:t> </a:t>
            </a:r>
            <a:r>
              <a:rPr lang="en-US" sz="2800" dirty="0" err="1">
                <a:cs typeface="Times New Roman" pitchFamily="18" charset="0"/>
              </a:rPr>
              <a:t>yıllık</a:t>
            </a:r>
            <a:r>
              <a:rPr lang="en-US" sz="2800" dirty="0">
                <a:cs typeface="Times New Roman" pitchFamily="18" charset="0"/>
              </a:rPr>
              <a:t> </a:t>
            </a:r>
            <a:r>
              <a:rPr lang="en-US" sz="2800" dirty="0" err="1">
                <a:cs typeface="Times New Roman" pitchFamily="18" charset="0"/>
              </a:rPr>
              <a:t>maliyeti</a:t>
            </a:r>
            <a:r>
              <a:rPr lang="en-US" sz="2800" dirty="0">
                <a:cs typeface="Times New Roman" pitchFamily="18" charset="0"/>
              </a:rPr>
              <a:t>.</a:t>
            </a:r>
          </a:p>
          <a:p>
            <a:pPr marL="0" indent="0">
              <a:lnSpc>
                <a:spcPct val="150000"/>
              </a:lnSpc>
              <a:buNone/>
            </a:pPr>
            <a:r>
              <a:rPr lang="en-US" sz="2800" i="1" dirty="0" err="1">
                <a:cs typeface="Times New Roman" pitchFamily="18" charset="0"/>
              </a:rPr>
              <a:t>Toplam</a:t>
            </a:r>
            <a:r>
              <a:rPr lang="en-US" sz="2800" i="1" dirty="0">
                <a:cs typeface="Times New Roman" pitchFamily="18" charset="0"/>
              </a:rPr>
              <a:t> </a:t>
            </a:r>
            <a:r>
              <a:rPr lang="en-US" sz="2800" i="1" dirty="0" err="1">
                <a:cs typeface="Times New Roman" pitchFamily="18" charset="0"/>
              </a:rPr>
              <a:t>faiz</a:t>
            </a:r>
            <a:r>
              <a:rPr lang="en-US" sz="2800" i="1" dirty="0">
                <a:cs typeface="Times New Roman" pitchFamily="18" charset="0"/>
              </a:rPr>
              <a:t> </a:t>
            </a:r>
            <a:r>
              <a:rPr lang="en-US" sz="2800" i="1" dirty="0" err="1">
                <a:cs typeface="Times New Roman" pitchFamily="18" charset="0"/>
              </a:rPr>
              <a:t>ödemesi</a:t>
            </a:r>
            <a:r>
              <a:rPr lang="en-US" sz="2800" dirty="0">
                <a:cs typeface="Times New Roman" pitchFamily="18" charset="0"/>
              </a:rPr>
              <a:t>= </a:t>
            </a:r>
            <a:r>
              <a:rPr lang="en-US" sz="2800" i="1" dirty="0" err="1">
                <a:cs typeface="Times New Roman" pitchFamily="18" charset="0"/>
              </a:rPr>
              <a:t>i</a:t>
            </a:r>
            <a:r>
              <a:rPr lang="en-US" sz="2800" dirty="0">
                <a:cs typeface="Times New Roman" pitchFamily="18" charset="0"/>
              </a:rPr>
              <a:t> x $</a:t>
            </a:r>
            <a:r>
              <a:rPr lang="en-US" sz="2800" i="1" dirty="0">
                <a:cs typeface="Times New Roman" pitchFamily="18" charset="0"/>
              </a:rPr>
              <a:t>L</a:t>
            </a:r>
          </a:p>
          <a:p>
            <a:pPr marL="457200" lvl="1" indent="0">
              <a:lnSpc>
                <a:spcPct val="150000"/>
              </a:lnSpc>
              <a:buNone/>
            </a:pPr>
            <a:r>
              <a:rPr lang="en-US" sz="2800" dirty="0">
                <a:cs typeface="Times New Roman" pitchFamily="18" charset="0"/>
              </a:rPr>
              <a:t>$</a:t>
            </a:r>
            <a:r>
              <a:rPr lang="en-US" sz="2800" i="1" dirty="0">
                <a:cs typeface="Times New Roman" pitchFamily="18" charset="0"/>
              </a:rPr>
              <a:t>L</a:t>
            </a:r>
            <a:r>
              <a:rPr lang="en-US" sz="2800" dirty="0">
                <a:cs typeface="Times New Roman" pitchFamily="18" charset="0"/>
              </a:rPr>
              <a:t> </a:t>
            </a:r>
            <a:r>
              <a:rPr lang="en-US" sz="2800" dirty="0" err="1">
                <a:cs typeface="Times New Roman" pitchFamily="18" charset="0"/>
              </a:rPr>
              <a:t>kredi</a:t>
            </a:r>
            <a:r>
              <a:rPr lang="en-US" sz="2800" dirty="0">
                <a:cs typeface="Times New Roman" pitchFamily="18" charset="0"/>
              </a:rPr>
              <a:t> </a:t>
            </a:r>
            <a:r>
              <a:rPr lang="en-US" sz="2800" dirty="0" err="1">
                <a:cs typeface="Times New Roman" pitchFamily="18" charset="0"/>
              </a:rPr>
              <a:t>miktarı</a:t>
            </a:r>
            <a:r>
              <a:rPr lang="en-US" sz="2800" dirty="0">
                <a:cs typeface="Times New Roman" pitchFamily="18" charset="0"/>
              </a:rPr>
              <a:t>.</a:t>
            </a:r>
          </a:p>
        </p:txBody>
      </p:sp>
    </p:spTree>
    <p:extLst>
      <p:ext uri="{BB962C8B-B14F-4D97-AF65-F5344CB8AC3E}">
        <p14:creationId xmlns:p14="http://schemas.microsoft.com/office/powerpoint/2010/main" val="1777191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699028"/>
          </a:xfrm>
        </p:spPr>
        <p:txBody>
          <a:bodyPr/>
          <a:lstStyle/>
          <a:p>
            <a:r>
              <a:rPr lang="en-US" sz="3600" dirty="0" err="1">
                <a:solidFill>
                  <a:schemeClr val="bg2"/>
                </a:solidFill>
              </a:rPr>
              <a:t>Kredi</a:t>
            </a:r>
            <a:r>
              <a:rPr lang="en-US" sz="3600" dirty="0">
                <a:solidFill>
                  <a:schemeClr val="bg2"/>
                </a:solidFill>
              </a:rPr>
              <a:t> </a:t>
            </a:r>
            <a:r>
              <a:rPr lang="en-US" sz="3600" dirty="0" err="1">
                <a:solidFill>
                  <a:schemeClr val="bg2"/>
                </a:solidFill>
              </a:rPr>
              <a:t>Piyasası</a:t>
            </a:r>
            <a:r>
              <a:rPr lang="en-US" sz="3600" dirty="0">
                <a:solidFill>
                  <a:schemeClr val="bg2"/>
                </a:solidFill>
              </a:rPr>
              <a:t> </a:t>
            </a:r>
            <a:r>
              <a:rPr lang="en-US" sz="3600" dirty="0" err="1">
                <a:solidFill>
                  <a:schemeClr val="bg2"/>
                </a:solidFill>
              </a:rPr>
              <a:t>Nedir</a:t>
            </a:r>
            <a:r>
              <a:rPr lang="en-US" sz="3600" dirty="0">
                <a:solidFill>
                  <a:schemeClr val="bg2"/>
                </a:solidFill>
              </a:rPr>
              <a:t>? </a:t>
            </a:r>
            <a:endParaRPr lang="en-IN" sz="2000" dirty="0">
              <a:solidFill>
                <a:schemeClr val="bg2"/>
              </a:solidFill>
            </a:endParaRPr>
          </a:p>
        </p:txBody>
      </p:sp>
      <p:sp>
        <p:nvSpPr>
          <p:cNvPr id="2" name="Content Placeholder 1"/>
          <p:cNvSpPr>
            <a:spLocks noGrp="1"/>
          </p:cNvSpPr>
          <p:nvPr>
            <p:ph idx="1"/>
          </p:nvPr>
        </p:nvSpPr>
        <p:spPr>
          <a:xfrm>
            <a:off x="457200" y="1600201"/>
            <a:ext cx="8229600" cy="1752600"/>
          </a:xfrm>
        </p:spPr>
        <p:txBody>
          <a:bodyPr/>
          <a:lstStyle/>
          <a:p>
            <a:pPr marL="0" indent="0">
              <a:buNone/>
            </a:pPr>
            <a:r>
              <a:rPr lang="en-US" sz="2800" dirty="0">
                <a:cs typeface="Times New Roman" pitchFamily="18" charset="0"/>
              </a:rPr>
              <a:t>$20,000 </a:t>
            </a:r>
            <a:r>
              <a:rPr lang="en-US" sz="2800" dirty="0" err="1">
                <a:cs typeface="Times New Roman" pitchFamily="18" charset="0"/>
              </a:rPr>
              <a:t>borç</a:t>
            </a:r>
            <a:r>
              <a:rPr lang="en-US" sz="2800" dirty="0">
                <a:cs typeface="Times New Roman" pitchFamily="18" charset="0"/>
              </a:rPr>
              <a:t> </a:t>
            </a:r>
            <a:r>
              <a:rPr lang="en-US" sz="2800" dirty="0" err="1">
                <a:cs typeface="Times New Roman" pitchFamily="18" charset="0"/>
              </a:rPr>
              <a:t>aldığınızı</a:t>
            </a:r>
            <a:r>
              <a:rPr lang="en-US" sz="2800" dirty="0">
                <a:cs typeface="Times New Roman" pitchFamily="18" charset="0"/>
              </a:rPr>
              <a:t> </a:t>
            </a:r>
            <a:r>
              <a:rPr lang="en-US" sz="2800" dirty="0" err="1">
                <a:cs typeface="Times New Roman" pitchFamily="18" charset="0"/>
              </a:rPr>
              <a:t>ve</a:t>
            </a:r>
            <a:r>
              <a:rPr lang="en-US" sz="2800" dirty="0">
                <a:cs typeface="Times New Roman" pitchFamily="18" charset="0"/>
              </a:rPr>
              <a:t> 1 </a:t>
            </a:r>
            <a:r>
              <a:rPr lang="en-US" sz="2800" dirty="0" err="1">
                <a:cs typeface="Times New Roman" pitchFamily="18" charset="0"/>
              </a:rPr>
              <a:t>yıl</a:t>
            </a:r>
            <a:r>
              <a:rPr lang="en-US" sz="2800" dirty="0">
                <a:cs typeface="Times New Roman" pitchFamily="18" charset="0"/>
              </a:rPr>
              <a:t> </a:t>
            </a:r>
            <a:r>
              <a:rPr lang="en-US" sz="2800" dirty="0" err="1">
                <a:cs typeface="Times New Roman" pitchFamily="18" charset="0"/>
              </a:rPr>
              <a:t>sonunda</a:t>
            </a:r>
            <a:r>
              <a:rPr lang="en-US" sz="2800" dirty="0">
                <a:cs typeface="Times New Roman" pitchFamily="18" charset="0"/>
              </a:rPr>
              <a:t> </a:t>
            </a:r>
            <a:r>
              <a:rPr lang="en-US" sz="2800" dirty="0" err="1">
                <a:cs typeface="Times New Roman" pitchFamily="18" charset="0"/>
              </a:rPr>
              <a:t>geri</a:t>
            </a:r>
            <a:r>
              <a:rPr lang="en-US" sz="2800" dirty="0">
                <a:cs typeface="Times New Roman" pitchFamily="18" charset="0"/>
              </a:rPr>
              <a:t> </a:t>
            </a:r>
            <a:r>
              <a:rPr lang="en-US" sz="2800" dirty="0" err="1">
                <a:cs typeface="Times New Roman" pitchFamily="18" charset="0"/>
              </a:rPr>
              <a:t>ödeyeceğinizi</a:t>
            </a:r>
            <a:r>
              <a:rPr lang="en-US" sz="2800" dirty="0">
                <a:cs typeface="Times New Roman" pitchFamily="18" charset="0"/>
              </a:rPr>
              <a:t> </a:t>
            </a:r>
            <a:r>
              <a:rPr lang="en-US" sz="2800" dirty="0" err="1">
                <a:cs typeface="Times New Roman" pitchFamily="18" charset="0"/>
              </a:rPr>
              <a:t>varsayalım</a:t>
            </a:r>
            <a:endParaRPr lang="en-US" sz="2800" dirty="0">
              <a:cs typeface="Times New Roman" pitchFamily="18" charset="0"/>
            </a:endParaRPr>
          </a:p>
          <a:p>
            <a:pPr marL="0" indent="0">
              <a:spcBef>
                <a:spcPts val="2500"/>
              </a:spcBef>
              <a:buNone/>
            </a:pPr>
            <a:r>
              <a:rPr lang="en-US" sz="2800" b="1" dirty="0" err="1">
                <a:cs typeface="Times New Roman" pitchFamily="18" charset="0"/>
              </a:rPr>
              <a:t>Soru</a:t>
            </a:r>
            <a:r>
              <a:rPr lang="en-US" sz="2800" b="1" dirty="0">
                <a:cs typeface="Times New Roman" pitchFamily="18" charset="0"/>
              </a:rPr>
              <a:t>:</a:t>
            </a:r>
            <a:r>
              <a:rPr lang="en-US" sz="2800" dirty="0">
                <a:cs typeface="Times New Roman" pitchFamily="18" charset="0"/>
              </a:rPr>
              <a:t> </a:t>
            </a:r>
            <a:r>
              <a:rPr lang="en-US" sz="2800" dirty="0" err="1">
                <a:cs typeface="Times New Roman" pitchFamily="18" charset="0"/>
              </a:rPr>
              <a:t>Toplam</a:t>
            </a:r>
            <a:r>
              <a:rPr lang="en-US" sz="2800" dirty="0">
                <a:cs typeface="Times New Roman" pitchFamily="18" charset="0"/>
              </a:rPr>
              <a:t> </a:t>
            </a:r>
            <a:r>
              <a:rPr lang="en-US" sz="2800" dirty="0" err="1">
                <a:cs typeface="Times New Roman" pitchFamily="18" charset="0"/>
              </a:rPr>
              <a:t>faiz</a:t>
            </a:r>
            <a:r>
              <a:rPr lang="en-US" sz="2800" dirty="0">
                <a:cs typeface="Times New Roman" pitchFamily="18" charset="0"/>
              </a:rPr>
              <a:t> </a:t>
            </a:r>
            <a:r>
              <a:rPr lang="en-US" sz="2800" dirty="0" err="1">
                <a:cs typeface="Times New Roman" pitchFamily="18" charset="0"/>
              </a:rPr>
              <a:t>ödeminiz</a:t>
            </a:r>
            <a:r>
              <a:rPr lang="en-US" sz="2800" dirty="0">
                <a:cs typeface="Times New Roman" pitchFamily="18" charset="0"/>
              </a:rPr>
              <a:t> ne </a:t>
            </a:r>
            <a:r>
              <a:rPr lang="en-US" sz="2800" dirty="0" err="1">
                <a:cs typeface="Times New Roman" pitchFamily="18" charset="0"/>
              </a:rPr>
              <a:t>kadar</a:t>
            </a:r>
            <a:r>
              <a:rPr lang="en-US" sz="2800" dirty="0">
                <a:cs typeface="Times New Roman" pitchFamily="18" charset="0"/>
              </a:rPr>
              <a:t> </a:t>
            </a:r>
            <a:r>
              <a:rPr lang="en-US" sz="2800" dirty="0" err="1">
                <a:cs typeface="Times New Roman" pitchFamily="18" charset="0"/>
              </a:rPr>
              <a:t>olur</a:t>
            </a:r>
            <a:r>
              <a:rPr lang="en-US" sz="2800" dirty="0">
                <a:cs typeface="Times New Roman" pitchFamily="18"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3028681839"/>
              </p:ext>
            </p:extLst>
          </p:nvPr>
        </p:nvGraphicFramePr>
        <p:xfrm>
          <a:off x="1295400" y="3528848"/>
          <a:ext cx="6324601" cy="2338552"/>
        </p:xfrm>
        <a:graphic>
          <a:graphicData uri="http://schemas.openxmlformats.org/drawingml/2006/table">
            <a:tbl>
              <a:tblPr firstRow="1">
                <a:tableStyleId>{69CF1AB2-1976-4502-BF36-3FF5EA218861}</a:tableStyleId>
              </a:tblPr>
              <a:tblGrid>
                <a:gridCol w="2117871">
                  <a:extLst>
                    <a:ext uri="{9D8B030D-6E8A-4147-A177-3AD203B41FA5}">
                      <a16:colId xmlns:a16="http://schemas.microsoft.com/office/drawing/2014/main" val="20000"/>
                    </a:ext>
                  </a:extLst>
                </a:gridCol>
                <a:gridCol w="2117871">
                  <a:extLst>
                    <a:ext uri="{9D8B030D-6E8A-4147-A177-3AD203B41FA5}">
                      <a16:colId xmlns:a16="http://schemas.microsoft.com/office/drawing/2014/main" val="20001"/>
                    </a:ext>
                  </a:extLst>
                </a:gridCol>
                <a:gridCol w="2088859">
                  <a:extLst>
                    <a:ext uri="{9D8B030D-6E8A-4147-A177-3AD203B41FA5}">
                      <a16:colId xmlns:a16="http://schemas.microsoft.com/office/drawing/2014/main" val="20002"/>
                    </a:ext>
                  </a:extLst>
                </a:gridCol>
              </a:tblGrid>
              <a:tr h="762000">
                <a:tc>
                  <a:txBody>
                    <a:bodyPr/>
                    <a:lstStyle/>
                    <a:p>
                      <a:pPr algn="ctr" fontAlgn="b"/>
                      <a:r>
                        <a:rPr lang="en-US" sz="2400" u="none" strike="noStrike" dirty="0" err="1">
                          <a:effectLst/>
                        </a:rPr>
                        <a:t>Toplam</a:t>
                      </a:r>
                      <a:r>
                        <a:rPr lang="en-US" sz="2400" u="none" strike="noStrike" dirty="0">
                          <a:effectLst/>
                        </a:rPr>
                        <a:t> </a:t>
                      </a:r>
                      <a:r>
                        <a:rPr lang="en-US" sz="2400" u="none" strike="noStrike" dirty="0" err="1">
                          <a:effectLst/>
                        </a:rPr>
                        <a:t>Kredi</a:t>
                      </a:r>
                      <a:r>
                        <a:rPr lang="en-US" sz="2400" u="none" strike="noStrike" dirty="0">
                          <a:effectLst/>
                        </a:rPr>
                        <a:t> </a:t>
                      </a:r>
                      <a:r>
                        <a:rPr lang="en-US" sz="2400" u="none" strike="noStrike" dirty="0" err="1">
                          <a:effectLst/>
                        </a:rPr>
                        <a:t>Miktarı</a:t>
                      </a:r>
                      <a:endParaRPr lang="en-US" sz="2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400" u="none" strike="noStrike" dirty="0">
                          <a:effectLst/>
                        </a:rPr>
                        <a:t>Nominal </a:t>
                      </a:r>
                      <a:r>
                        <a:rPr lang="en-US" sz="2400" u="none" strike="noStrike" dirty="0" err="1">
                          <a:effectLst/>
                        </a:rPr>
                        <a:t>Faiz</a:t>
                      </a:r>
                      <a:r>
                        <a:rPr lang="en-US" sz="2400" u="none" strike="noStrike" dirty="0">
                          <a:effectLst/>
                        </a:rPr>
                        <a:t> </a:t>
                      </a:r>
                      <a:r>
                        <a:rPr lang="en-US" sz="2400" u="none" strike="noStrike" dirty="0" err="1">
                          <a:effectLst/>
                        </a:rPr>
                        <a:t>haddi</a:t>
                      </a:r>
                      <a:endParaRPr lang="en-US" sz="2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400" u="none" strike="noStrike" dirty="0" err="1">
                          <a:effectLst/>
                        </a:rPr>
                        <a:t>Toplam</a:t>
                      </a:r>
                      <a:r>
                        <a:rPr lang="en-US" sz="2400" u="none" strike="noStrike" dirty="0">
                          <a:effectLst/>
                        </a:rPr>
                        <a:t> </a:t>
                      </a:r>
                      <a:r>
                        <a:rPr lang="en-US" sz="2400" u="none" strike="noStrike" dirty="0" err="1">
                          <a:effectLst/>
                        </a:rPr>
                        <a:t>Faiz</a:t>
                      </a:r>
                      <a:r>
                        <a:rPr lang="en-US" sz="2400" u="none" strike="noStrike" dirty="0">
                          <a:effectLst/>
                        </a:rPr>
                        <a:t> </a:t>
                      </a:r>
                      <a:r>
                        <a:rPr lang="en-US" sz="2400" u="none" strike="noStrike" dirty="0" err="1">
                          <a:effectLst/>
                        </a:rPr>
                        <a:t>ödemesi</a:t>
                      </a:r>
                      <a:endParaRPr lang="en-US" sz="24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94138">
                <a:tc>
                  <a:txBody>
                    <a:bodyPr/>
                    <a:lstStyle/>
                    <a:p>
                      <a:pPr algn="ctr" fontAlgn="b"/>
                      <a:r>
                        <a:rPr lang="en-US" sz="2400" u="none" strike="noStrike" dirty="0">
                          <a:effectLst/>
                        </a:rPr>
                        <a:t>$20,000</a:t>
                      </a:r>
                      <a:endParaRPr lang="en-US" sz="2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400" u="none" strike="noStrike" dirty="0">
                          <a:effectLst/>
                        </a:rPr>
                        <a:t>1%</a:t>
                      </a:r>
                      <a:endParaRPr lang="en-US" sz="2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2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94138">
                <a:tc>
                  <a:txBody>
                    <a:bodyPr/>
                    <a:lstStyle/>
                    <a:p>
                      <a:pPr algn="ctr" fontAlgn="b"/>
                      <a:r>
                        <a:rPr lang="en-US" sz="2400" u="none" strike="noStrike" dirty="0">
                          <a:effectLst/>
                        </a:rPr>
                        <a:t>$20,000</a:t>
                      </a:r>
                      <a:endParaRPr lang="en-US" sz="24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400" u="none" strike="noStrike" dirty="0">
                          <a:effectLst/>
                        </a:rPr>
                        <a:t>5%</a:t>
                      </a:r>
                      <a:endParaRPr lang="en-US" sz="24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2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94138">
                <a:tc>
                  <a:txBody>
                    <a:bodyPr/>
                    <a:lstStyle/>
                    <a:p>
                      <a:pPr algn="ctr" fontAlgn="b"/>
                      <a:r>
                        <a:rPr lang="en-US" sz="2400" u="none" strike="noStrike" dirty="0">
                          <a:effectLst/>
                        </a:rPr>
                        <a:t>$20,000</a:t>
                      </a:r>
                      <a:endParaRPr lang="en-US" sz="24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400" u="none" strike="noStrike" dirty="0">
                          <a:effectLst/>
                        </a:rPr>
                        <a:t>10% </a:t>
                      </a:r>
                      <a:endParaRPr lang="en-US" sz="2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2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94138">
                <a:tc>
                  <a:txBody>
                    <a:bodyPr/>
                    <a:lstStyle/>
                    <a:p>
                      <a:pPr algn="ctr" fontAlgn="b"/>
                      <a:r>
                        <a:rPr lang="en-US" sz="2400" u="none" strike="noStrike" dirty="0">
                          <a:effectLst/>
                        </a:rPr>
                        <a:t>$20,000</a:t>
                      </a:r>
                      <a:endParaRPr lang="en-US" sz="24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400" u="none" strike="noStrike" dirty="0">
                          <a:effectLst/>
                        </a:rPr>
                        <a:t>20%</a:t>
                      </a:r>
                      <a:endParaRPr lang="en-US" sz="2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2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18394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772"/>
            <a:ext cx="8229600" cy="699028"/>
          </a:xfrm>
        </p:spPr>
        <p:txBody>
          <a:bodyPr/>
          <a:lstStyle/>
          <a:p>
            <a:r>
              <a:rPr lang="en-US" sz="3600" dirty="0" err="1">
                <a:solidFill>
                  <a:schemeClr val="bg2"/>
                </a:solidFill>
              </a:rPr>
              <a:t>Kredi</a:t>
            </a:r>
            <a:r>
              <a:rPr lang="en-US" sz="3600" dirty="0">
                <a:solidFill>
                  <a:schemeClr val="bg2"/>
                </a:solidFill>
              </a:rPr>
              <a:t> </a:t>
            </a:r>
            <a:r>
              <a:rPr lang="en-US" sz="3600" dirty="0" err="1">
                <a:solidFill>
                  <a:schemeClr val="bg2"/>
                </a:solidFill>
              </a:rPr>
              <a:t>Piyasası</a:t>
            </a:r>
            <a:r>
              <a:rPr lang="en-US" sz="3600" dirty="0">
                <a:solidFill>
                  <a:schemeClr val="bg2"/>
                </a:solidFill>
              </a:rPr>
              <a:t> </a:t>
            </a:r>
            <a:r>
              <a:rPr lang="en-US" sz="3600" dirty="0" err="1">
                <a:solidFill>
                  <a:schemeClr val="bg2"/>
                </a:solidFill>
              </a:rPr>
              <a:t>Nedir</a:t>
            </a:r>
            <a:r>
              <a:rPr lang="en-US" sz="3600" dirty="0">
                <a:solidFill>
                  <a:schemeClr val="bg2"/>
                </a:solidFill>
              </a:rPr>
              <a:t>? </a:t>
            </a:r>
            <a:endParaRPr lang="en-IN" sz="2000" dirty="0">
              <a:solidFill>
                <a:schemeClr val="bg2"/>
              </a:solidFill>
            </a:endParaRPr>
          </a:p>
        </p:txBody>
      </p:sp>
      <p:sp>
        <p:nvSpPr>
          <p:cNvPr id="3" name="Learning Objective List"/>
          <p:cNvSpPr>
            <a:spLocks noGrp="1"/>
          </p:cNvSpPr>
          <p:nvPr>
            <p:ph idx="1"/>
          </p:nvPr>
        </p:nvSpPr>
        <p:spPr>
          <a:xfrm>
            <a:off x="457200" y="1600201"/>
            <a:ext cx="8229600" cy="1828800"/>
          </a:xfrm>
        </p:spPr>
        <p:txBody>
          <a:bodyPr/>
          <a:lstStyle/>
          <a:p>
            <a:pPr marL="0" indent="0">
              <a:buNone/>
            </a:pPr>
            <a:r>
              <a:rPr lang="en-US" sz="2800" dirty="0">
                <a:cs typeface="Times New Roman" pitchFamily="18" charset="0"/>
              </a:rPr>
              <a:t>$20,000 </a:t>
            </a:r>
            <a:r>
              <a:rPr lang="en-US" sz="2800" dirty="0" err="1">
                <a:cs typeface="Times New Roman" pitchFamily="18" charset="0"/>
              </a:rPr>
              <a:t>borç</a:t>
            </a:r>
            <a:r>
              <a:rPr lang="en-US" sz="2800" dirty="0">
                <a:cs typeface="Times New Roman" pitchFamily="18" charset="0"/>
              </a:rPr>
              <a:t> </a:t>
            </a:r>
            <a:r>
              <a:rPr lang="en-US" sz="2800" dirty="0" err="1">
                <a:cs typeface="Times New Roman" pitchFamily="18" charset="0"/>
              </a:rPr>
              <a:t>aldığınızı</a:t>
            </a:r>
            <a:r>
              <a:rPr lang="en-US" sz="2800" dirty="0">
                <a:cs typeface="Times New Roman" pitchFamily="18" charset="0"/>
              </a:rPr>
              <a:t> </a:t>
            </a:r>
            <a:r>
              <a:rPr lang="en-US" sz="2800" dirty="0" err="1">
                <a:cs typeface="Times New Roman" pitchFamily="18" charset="0"/>
              </a:rPr>
              <a:t>ve</a:t>
            </a:r>
            <a:r>
              <a:rPr lang="en-US" sz="2800" dirty="0">
                <a:cs typeface="Times New Roman" pitchFamily="18" charset="0"/>
              </a:rPr>
              <a:t> 1 </a:t>
            </a:r>
            <a:r>
              <a:rPr lang="en-US" sz="2800" dirty="0" err="1">
                <a:cs typeface="Times New Roman" pitchFamily="18" charset="0"/>
              </a:rPr>
              <a:t>yıl</a:t>
            </a:r>
            <a:r>
              <a:rPr lang="en-US" sz="2800" dirty="0">
                <a:cs typeface="Times New Roman" pitchFamily="18" charset="0"/>
              </a:rPr>
              <a:t> </a:t>
            </a:r>
            <a:r>
              <a:rPr lang="en-US" sz="2800" dirty="0" err="1">
                <a:cs typeface="Times New Roman" pitchFamily="18" charset="0"/>
              </a:rPr>
              <a:t>sonunda</a:t>
            </a:r>
            <a:r>
              <a:rPr lang="en-US" sz="2800" dirty="0">
                <a:cs typeface="Times New Roman" pitchFamily="18" charset="0"/>
              </a:rPr>
              <a:t> </a:t>
            </a:r>
            <a:r>
              <a:rPr lang="en-US" sz="2800" dirty="0" err="1">
                <a:cs typeface="Times New Roman" pitchFamily="18" charset="0"/>
              </a:rPr>
              <a:t>geri</a:t>
            </a:r>
            <a:r>
              <a:rPr lang="en-US" sz="2800" dirty="0">
                <a:cs typeface="Times New Roman" pitchFamily="18" charset="0"/>
              </a:rPr>
              <a:t> </a:t>
            </a:r>
            <a:r>
              <a:rPr lang="en-US" sz="2800" dirty="0" err="1">
                <a:cs typeface="Times New Roman" pitchFamily="18" charset="0"/>
              </a:rPr>
              <a:t>ödeyeceğinizi</a:t>
            </a:r>
            <a:r>
              <a:rPr lang="en-US" sz="2800" dirty="0">
                <a:cs typeface="Times New Roman" pitchFamily="18" charset="0"/>
              </a:rPr>
              <a:t> </a:t>
            </a:r>
            <a:r>
              <a:rPr lang="en-US" sz="2800" dirty="0" err="1">
                <a:cs typeface="Times New Roman" pitchFamily="18" charset="0"/>
              </a:rPr>
              <a:t>varsayalım</a:t>
            </a:r>
            <a:endParaRPr lang="en-US" sz="2800" dirty="0">
              <a:cs typeface="Times New Roman" pitchFamily="18" charset="0"/>
            </a:endParaRPr>
          </a:p>
          <a:p>
            <a:pPr marL="0" indent="0">
              <a:spcBef>
                <a:spcPts val="2000"/>
              </a:spcBef>
              <a:buNone/>
            </a:pPr>
            <a:r>
              <a:rPr lang="en-US" sz="2800" b="1" dirty="0" err="1">
                <a:cs typeface="Times New Roman" pitchFamily="18" charset="0"/>
              </a:rPr>
              <a:t>Cevap</a:t>
            </a:r>
            <a:r>
              <a:rPr lang="en-US" sz="2800" b="1" dirty="0">
                <a:cs typeface="Times New Roman" pitchFamily="18" charset="0"/>
              </a:rPr>
              <a:t>:</a:t>
            </a:r>
            <a:endParaRPr lang="en-US" sz="2800" dirty="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038051156"/>
              </p:ext>
            </p:extLst>
          </p:nvPr>
        </p:nvGraphicFramePr>
        <p:xfrm>
          <a:off x="1295400" y="3657600"/>
          <a:ext cx="6324601" cy="2338552"/>
        </p:xfrm>
        <a:graphic>
          <a:graphicData uri="http://schemas.openxmlformats.org/drawingml/2006/table">
            <a:tbl>
              <a:tblPr firstRow="1">
                <a:tableStyleId>{69CF1AB2-1976-4502-BF36-3FF5EA218861}</a:tableStyleId>
              </a:tblPr>
              <a:tblGrid>
                <a:gridCol w="2117871">
                  <a:extLst>
                    <a:ext uri="{9D8B030D-6E8A-4147-A177-3AD203B41FA5}">
                      <a16:colId xmlns:a16="http://schemas.microsoft.com/office/drawing/2014/main" val="20000"/>
                    </a:ext>
                  </a:extLst>
                </a:gridCol>
                <a:gridCol w="2117871">
                  <a:extLst>
                    <a:ext uri="{9D8B030D-6E8A-4147-A177-3AD203B41FA5}">
                      <a16:colId xmlns:a16="http://schemas.microsoft.com/office/drawing/2014/main" val="20001"/>
                    </a:ext>
                  </a:extLst>
                </a:gridCol>
                <a:gridCol w="2088859">
                  <a:extLst>
                    <a:ext uri="{9D8B030D-6E8A-4147-A177-3AD203B41FA5}">
                      <a16:colId xmlns:a16="http://schemas.microsoft.com/office/drawing/2014/main" val="20002"/>
                    </a:ext>
                  </a:extLst>
                </a:gridCol>
              </a:tblGrid>
              <a:tr h="762000">
                <a:tc>
                  <a:txBody>
                    <a:bodyPr/>
                    <a:lstStyle/>
                    <a:p>
                      <a:pPr algn="ctr" fontAlgn="b"/>
                      <a:r>
                        <a:rPr lang="en-US" sz="2400" u="none" strike="noStrike" dirty="0" err="1">
                          <a:effectLst/>
                        </a:rPr>
                        <a:t>Toplam</a:t>
                      </a:r>
                      <a:r>
                        <a:rPr lang="en-US" sz="2400" u="none" strike="noStrike" dirty="0">
                          <a:effectLst/>
                        </a:rPr>
                        <a:t> </a:t>
                      </a:r>
                      <a:r>
                        <a:rPr lang="en-US" sz="2400" u="none" strike="noStrike" dirty="0" err="1">
                          <a:effectLst/>
                        </a:rPr>
                        <a:t>Kredi</a:t>
                      </a:r>
                      <a:r>
                        <a:rPr lang="en-US" sz="2400" u="none" strike="noStrike" dirty="0">
                          <a:effectLst/>
                        </a:rPr>
                        <a:t> </a:t>
                      </a:r>
                      <a:r>
                        <a:rPr lang="en-US" sz="2400" u="none" strike="noStrike" dirty="0" err="1">
                          <a:effectLst/>
                        </a:rPr>
                        <a:t>Miktarı</a:t>
                      </a:r>
                      <a:endParaRPr lang="en-US" sz="2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400" u="none" strike="noStrike" dirty="0">
                          <a:effectLst/>
                        </a:rPr>
                        <a:t>Nominal </a:t>
                      </a:r>
                      <a:r>
                        <a:rPr lang="en-US" sz="2400" u="none" strike="noStrike" dirty="0" err="1">
                          <a:effectLst/>
                        </a:rPr>
                        <a:t>Faiz</a:t>
                      </a:r>
                      <a:r>
                        <a:rPr lang="en-US" sz="2400" u="none" strike="noStrike" dirty="0">
                          <a:effectLst/>
                        </a:rPr>
                        <a:t> </a:t>
                      </a:r>
                      <a:r>
                        <a:rPr lang="en-US" sz="2400" u="none" strike="noStrike" dirty="0" err="1">
                          <a:effectLst/>
                        </a:rPr>
                        <a:t>haddi</a:t>
                      </a:r>
                      <a:endParaRPr lang="en-US" sz="2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400" u="none" strike="noStrike" dirty="0" err="1">
                          <a:effectLst/>
                        </a:rPr>
                        <a:t>Toplam</a:t>
                      </a:r>
                      <a:r>
                        <a:rPr lang="en-US" sz="2400" u="none" strike="noStrike" dirty="0">
                          <a:effectLst/>
                        </a:rPr>
                        <a:t> </a:t>
                      </a:r>
                      <a:r>
                        <a:rPr lang="en-US" sz="2400" u="none" strike="noStrike" dirty="0" err="1">
                          <a:effectLst/>
                        </a:rPr>
                        <a:t>Faiz</a:t>
                      </a:r>
                      <a:r>
                        <a:rPr lang="en-US" sz="2400" u="none" strike="noStrike" dirty="0">
                          <a:effectLst/>
                        </a:rPr>
                        <a:t> </a:t>
                      </a:r>
                      <a:r>
                        <a:rPr lang="en-US" sz="2400" u="none" strike="noStrike" dirty="0" err="1">
                          <a:effectLst/>
                        </a:rPr>
                        <a:t>ödemesi</a:t>
                      </a:r>
                      <a:endParaRPr lang="en-US" sz="24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94138">
                <a:tc>
                  <a:txBody>
                    <a:bodyPr/>
                    <a:lstStyle/>
                    <a:p>
                      <a:pPr algn="ctr" fontAlgn="b"/>
                      <a:r>
                        <a:rPr lang="en-US" sz="2400" u="none" strike="noStrike" dirty="0">
                          <a:effectLst/>
                        </a:rPr>
                        <a:t>$20,000</a:t>
                      </a:r>
                      <a:endParaRPr lang="en-US" sz="2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400" u="none" strike="noStrike" dirty="0">
                          <a:effectLst/>
                        </a:rPr>
                        <a:t>1%</a:t>
                      </a:r>
                      <a:endParaRPr lang="en-US" sz="2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400" b="0" i="0" u="none" strike="noStrike" dirty="0">
                          <a:solidFill>
                            <a:srgbClr val="000000"/>
                          </a:solidFill>
                          <a:effectLst/>
                          <a:latin typeface="+mn-lt"/>
                        </a:rPr>
                        <a:t>$200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94138">
                <a:tc>
                  <a:txBody>
                    <a:bodyPr/>
                    <a:lstStyle/>
                    <a:p>
                      <a:pPr algn="ctr" fontAlgn="b"/>
                      <a:r>
                        <a:rPr lang="en-US" sz="2400" u="none" strike="noStrike" dirty="0">
                          <a:effectLst/>
                        </a:rPr>
                        <a:t>$20,000</a:t>
                      </a:r>
                      <a:endParaRPr lang="en-US" sz="24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400" u="none" strike="noStrike" dirty="0">
                          <a:effectLst/>
                        </a:rPr>
                        <a:t>5%</a:t>
                      </a:r>
                      <a:endParaRPr lang="en-US" sz="24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400" b="0" i="0" u="none" strike="noStrike" dirty="0">
                          <a:solidFill>
                            <a:srgbClr val="000000"/>
                          </a:solidFill>
                          <a:effectLst/>
                          <a:latin typeface="+mn-lt"/>
                        </a:rPr>
                        <a:t>$1,000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94138">
                <a:tc>
                  <a:txBody>
                    <a:bodyPr/>
                    <a:lstStyle/>
                    <a:p>
                      <a:pPr algn="ctr" fontAlgn="b"/>
                      <a:r>
                        <a:rPr lang="en-US" sz="2400" u="none" strike="noStrike" dirty="0">
                          <a:effectLst/>
                        </a:rPr>
                        <a:t>$20,000</a:t>
                      </a:r>
                      <a:endParaRPr lang="en-US" sz="24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400" u="none" strike="noStrike" dirty="0">
                          <a:effectLst/>
                        </a:rPr>
                        <a:t>10% </a:t>
                      </a:r>
                      <a:endParaRPr lang="en-US" sz="2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400" b="0" i="0" u="none" strike="noStrike" dirty="0">
                          <a:solidFill>
                            <a:srgbClr val="000000"/>
                          </a:solidFill>
                          <a:effectLst/>
                          <a:latin typeface="+mn-lt"/>
                        </a:rPr>
                        <a:t>$2,000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94138">
                <a:tc>
                  <a:txBody>
                    <a:bodyPr/>
                    <a:lstStyle/>
                    <a:p>
                      <a:pPr algn="ctr" fontAlgn="b"/>
                      <a:r>
                        <a:rPr lang="en-US" sz="2400" u="none" strike="noStrike" dirty="0">
                          <a:effectLst/>
                        </a:rPr>
                        <a:t>$20,000</a:t>
                      </a:r>
                      <a:endParaRPr lang="en-US" sz="24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400" u="none" strike="noStrike" dirty="0">
                          <a:effectLst/>
                        </a:rPr>
                        <a:t>20%</a:t>
                      </a:r>
                      <a:endParaRPr lang="en-US" sz="2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400" b="0" i="0" u="none" strike="noStrike" dirty="0">
                          <a:solidFill>
                            <a:srgbClr val="000000"/>
                          </a:solidFill>
                          <a:effectLst/>
                          <a:latin typeface="+mn-lt"/>
                        </a:rPr>
                        <a:t>$4,000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87791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363748"/>
            <a:ext cx="8229600" cy="550652"/>
          </a:xfrm>
        </p:spPr>
        <p:txBody>
          <a:bodyPr/>
          <a:lstStyle/>
          <a:p>
            <a:r>
              <a:rPr lang="en-US" sz="3600" dirty="0" err="1">
                <a:solidFill>
                  <a:schemeClr val="bg2"/>
                </a:solidFill>
              </a:rPr>
              <a:t>Kredi</a:t>
            </a:r>
            <a:r>
              <a:rPr lang="en-US" sz="3600" dirty="0">
                <a:solidFill>
                  <a:schemeClr val="bg2"/>
                </a:solidFill>
              </a:rPr>
              <a:t> </a:t>
            </a:r>
            <a:r>
              <a:rPr lang="en-US" sz="3600" dirty="0" err="1">
                <a:solidFill>
                  <a:schemeClr val="bg2"/>
                </a:solidFill>
              </a:rPr>
              <a:t>Piyasası</a:t>
            </a:r>
            <a:r>
              <a:rPr lang="en-US" sz="3600" dirty="0">
                <a:solidFill>
                  <a:schemeClr val="bg2"/>
                </a:solidFill>
              </a:rPr>
              <a:t> </a:t>
            </a:r>
            <a:r>
              <a:rPr lang="en-US" sz="3600" dirty="0" err="1">
                <a:solidFill>
                  <a:schemeClr val="bg2"/>
                </a:solidFill>
              </a:rPr>
              <a:t>Nedir</a:t>
            </a:r>
            <a:r>
              <a:rPr lang="en-US" sz="3600" dirty="0">
                <a:solidFill>
                  <a:schemeClr val="bg2"/>
                </a:solidFill>
              </a:rPr>
              <a:t>?</a:t>
            </a:r>
            <a:endParaRPr lang="en-US" sz="2000" dirty="0">
              <a:solidFill>
                <a:schemeClr val="bg2"/>
              </a:solidFill>
            </a:endParaRPr>
          </a:p>
        </p:txBody>
      </p:sp>
      <p:sp>
        <p:nvSpPr>
          <p:cNvPr id="3" name="Text Box 1"/>
          <p:cNvSpPr>
            <a:spLocks noGrp="1"/>
          </p:cNvSpPr>
          <p:nvPr>
            <p:ph idx="1"/>
          </p:nvPr>
        </p:nvSpPr>
        <p:spPr>
          <a:xfrm>
            <a:off x="304800" y="1752600"/>
            <a:ext cx="4648200" cy="4114800"/>
          </a:xfrm>
        </p:spPr>
        <p:txBody>
          <a:bodyPr>
            <a:noAutofit/>
          </a:bodyPr>
          <a:lstStyle/>
          <a:p>
            <a:pPr marL="0" lvl="1" indent="0">
              <a:buNone/>
            </a:pPr>
            <a:r>
              <a:rPr lang="en-US" sz="2800" b="1" dirty="0"/>
              <a:t>Reel </a:t>
            </a:r>
            <a:r>
              <a:rPr lang="en-US" sz="2800" b="1" dirty="0" err="1"/>
              <a:t>faiz</a:t>
            </a:r>
            <a:r>
              <a:rPr lang="en-US" sz="2800" b="1" dirty="0"/>
              <a:t> </a:t>
            </a:r>
            <a:r>
              <a:rPr lang="en-US" sz="2800" b="1" dirty="0" err="1"/>
              <a:t>haddi</a:t>
            </a:r>
            <a:r>
              <a:rPr lang="en-US" sz="2800" b="1" dirty="0"/>
              <a:t>, </a:t>
            </a:r>
            <a:r>
              <a:rPr lang="en-US" sz="2800" b="1" i="1" dirty="0"/>
              <a:t>r</a:t>
            </a:r>
            <a:endParaRPr lang="en-US" sz="2800" b="1" dirty="0">
              <a:cs typeface="Times New Roman" pitchFamily="18" charset="0"/>
            </a:endParaRPr>
          </a:p>
          <a:p>
            <a:pPr marL="457200" lvl="1" indent="0">
              <a:buNone/>
            </a:pPr>
            <a:r>
              <a:rPr lang="en-US" sz="2400" dirty="0" err="1">
                <a:cs typeface="Times New Roman" pitchFamily="18" charset="0"/>
              </a:rPr>
              <a:t>Yıllık</a:t>
            </a:r>
            <a:r>
              <a:rPr lang="en-US" sz="2400" dirty="0">
                <a:cs typeface="Times New Roman" pitchFamily="18" charset="0"/>
              </a:rPr>
              <a:t> reel </a:t>
            </a:r>
            <a:r>
              <a:rPr lang="en-US" sz="2400" dirty="0" err="1">
                <a:cs typeface="Times New Roman" pitchFamily="18" charset="0"/>
              </a:rPr>
              <a:t>enflasyondan</a:t>
            </a:r>
            <a:r>
              <a:rPr lang="en-US" sz="2400" dirty="0">
                <a:cs typeface="Times New Roman" pitchFamily="18" charset="0"/>
              </a:rPr>
              <a:t> </a:t>
            </a:r>
            <a:r>
              <a:rPr lang="en-US" sz="2400" dirty="0" err="1">
                <a:cs typeface="Times New Roman" pitchFamily="18" charset="0"/>
              </a:rPr>
              <a:t>arındırılmış</a:t>
            </a:r>
            <a:r>
              <a:rPr lang="en-US" sz="2400" dirty="0">
                <a:cs typeface="Times New Roman" pitchFamily="18" charset="0"/>
              </a:rPr>
              <a:t> </a:t>
            </a:r>
            <a:r>
              <a:rPr lang="en-US" sz="2400" dirty="0" err="1">
                <a:cs typeface="Times New Roman" pitchFamily="18" charset="0"/>
              </a:rPr>
              <a:t>faiz</a:t>
            </a:r>
            <a:r>
              <a:rPr lang="en-US" sz="2400" dirty="0">
                <a:cs typeface="Times New Roman" pitchFamily="18" charset="0"/>
              </a:rPr>
              <a:t> </a:t>
            </a:r>
            <a:r>
              <a:rPr lang="en-US" sz="2400" dirty="0" err="1">
                <a:cs typeface="Times New Roman" pitchFamily="18" charset="0"/>
              </a:rPr>
              <a:t>haddi</a:t>
            </a:r>
            <a:r>
              <a:rPr lang="en-US" sz="2400" dirty="0">
                <a:cs typeface="Times New Roman" pitchFamily="18" charset="0"/>
              </a:rPr>
              <a:t> :</a:t>
            </a:r>
          </a:p>
          <a:p>
            <a:pPr marL="457200" lvl="1" indent="0">
              <a:buNone/>
            </a:pPr>
            <a:r>
              <a:rPr lang="en-US" sz="2400" i="1" dirty="0">
                <a:cs typeface="Times New Roman" pitchFamily="18" charset="0"/>
              </a:rPr>
              <a:t> r  </a:t>
            </a:r>
            <a:r>
              <a:rPr lang="en-US" sz="2400" dirty="0">
                <a:cs typeface="Times New Roman" pitchFamily="18" charset="0"/>
              </a:rPr>
              <a:t>=  </a:t>
            </a:r>
            <a:r>
              <a:rPr lang="en-US" sz="2400" i="1" dirty="0" err="1">
                <a:cs typeface="Times New Roman" pitchFamily="18" charset="0"/>
              </a:rPr>
              <a:t>i</a:t>
            </a:r>
            <a:r>
              <a:rPr lang="en-US" sz="2400" dirty="0">
                <a:cs typeface="Times New Roman" pitchFamily="18" charset="0"/>
              </a:rPr>
              <a:t> – </a:t>
            </a:r>
            <a:r>
              <a:rPr lang="en-US" sz="2400" i="1" dirty="0">
                <a:cs typeface="Times New Roman" pitchFamily="18" charset="0"/>
              </a:rPr>
              <a:t>π</a:t>
            </a:r>
            <a:r>
              <a:rPr lang="en-US" sz="2400" dirty="0">
                <a:cs typeface="Times New Roman" pitchFamily="18" charset="0"/>
              </a:rPr>
              <a:t> </a:t>
            </a:r>
            <a:endParaRPr lang="en-US" sz="2400" i="1" dirty="0">
              <a:cs typeface="Times New Roman" pitchFamily="18" charset="0"/>
            </a:endParaRPr>
          </a:p>
          <a:p>
            <a:pPr marL="457200" lvl="1" indent="0">
              <a:buNone/>
            </a:pPr>
            <a:r>
              <a:rPr lang="en-US" sz="2400" dirty="0">
                <a:cs typeface="Times New Roman" pitchFamily="18" charset="0"/>
              </a:rPr>
              <a:t> </a:t>
            </a:r>
          </a:p>
          <a:p>
            <a:pPr marL="914400" lvl="2" indent="0">
              <a:buNone/>
              <a:tabLst>
                <a:tab pos="1081088" algn="l"/>
              </a:tabLst>
            </a:pPr>
            <a:r>
              <a:rPr lang="en-US" sz="2400" i="1" dirty="0">
                <a:cs typeface="Times New Roman" pitchFamily="18" charset="0"/>
              </a:rPr>
              <a:t>r</a:t>
            </a:r>
            <a:r>
              <a:rPr lang="en-US" sz="2400" dirty="0">
                <a:cs typeface="Times New Roman" pitchFamily="18" charset="0"/>
              </a:rPr>
              <a:t> reel </a:t>
            </a:r>
            <a:r>
              <a:rPr lang="en-US" sz="2400" dirty="0" err="1">
                <a:cs typeface="Times New Roman" pitchFamily="18" charset="0"/>
              </a:rPr>
              <a:t>faiz</a:t>
            </a:r>
            <a:r>
              <a:rPr lang="en-US" sz="2400" dirty="0">
                <a:cs typeface="Times New Roman" pitchFamily="18" charset="0"/>
              </a:rPr>
              <a:t> </a:t>
            </a:r>
            <a:r>
              <a:rPr lang="en-US" sz="2400" dirty="0" err="1">
                <a:cs typeface="Times New Roman" pitchFamily="18" charset="0"/>
              </a:rPr>
              <a:t>haddi</a:t>
            </a:r>
            <a:endParaRPr lang="en-US" sz="2400" dirty="0">
              <a:cs typeface="Times New Roman" pitchFamily="18" charset="0"/>
            </a:endParaRPr>
          </a:p>
          <a:p>
            <a:pPr marL="914400" lvl="2" indent="0">
              <a:buNone/>
              <a:tabLst>
                <a:tab pos="1081088" algn="l"/>
              </a:tabLst>
            </a:pPr>
            <a:r>
              <a:rPr lang="en-US" sz="2400" i="1" dirty="0" err="1">
                <a:cs typeface="Times New Roman" pitchFamily="18" charset="0"/>
              </a:rPr>
              <a:t>i</a:t>
            </a:r>
            <a:r>
              <a:rPr lang="en-US" sz="2400" dirty="0">
                <a:cs typeface="Times New Roman" pitchFamily="18" charset="0"/>
              </a:rPr>
              <a:t> nominal </a:t>
            </a:r>
            <a:r>
              <a:rPr lang="en-US" sz="2400" dirty="0" err="1">
                <a:cs typeface="Times New Roman" pitchFamily="18" charset="0"/>
              </a:rPr>
              <a:t>faiz</a:t>
            </a:r>
            <a:r>
              <a:rPr lang="en-US" sz="2400" dirty="0">
                <a:cs typeface="Times New Roman" pitchFamily="18" charset="0"/>
              </a:rPr>
              <a:t> </a:t>
            </a:r>
            <a:r>
              <a:rPr lang="en-US" sz="2400" dirty="0" err="1">
                <a:cs typeface="Times New Roman" pitchFamily="18" charset="0"/>
              </a:rPr>
              <a:t>haddi</a:t>
            </a:r>
            <a:endParaRPr lang="en-US" sz="2400" dirty="0">
              <a:cs typeface="Times New Roman" pitchFamily="18" charset="0"/>
            </a:endParaRPr>
          </a:p>
          <a:p>
            <a:pPr marL="914400" lvl="2" indent="0">
              <a:buNone/>
              <a:tabLst>
                <a:tab pos="1081088" algn="l"/>
              </a:tabLst>
            </a:pPr>
            <a:r>
              <a:rPr lang="en-US" sz="2400" i="1" dirty="0">
                <a:cs typeface="Times New Roman" pitchFamily="18" charset="0"/>
              </a:rPr>
              <a:t>π</a:t>
            </a:r>
            <a:r>
              <a:rPr lang="en-US" sz="2400" dirty="0">
                <a:cs typeface="Times New Roman" pitchFamily="18" charset="0"/>
              </a:rPr>
              <a:t> </a:t>
            </a:r>
            <a:r>
              <a:rPr lang="en-US" sz="2400" dirty="0" err="1">
                <a:cs typeface="Times New Roman" pitchFamily="18" charset="0"/>
              </a:rPr>
              <a:t>enflasyon</a:t>
            </a:r>
            <a:r>
              <a:rPr lang="en-US" sz="2400" dirty="0">
                <a:cs typeface="Times New Roman" pitchFamily="18" charset="0"/>
              </a:rPr>
              <a:t> </a:t>
            </a:r>
            <a:r>
              <a:rPr lang="en-US" sz="2400" dirty="0" err="1">
                <a:cs typeface="Times New Roman" pitchFamily="18" charset="0"/>
              </a:rPr>
              <a:t>haddi</a:t>
            </a:r>
            <a:endParaRPr lang="en-US" sz="2400" dirty="0">
              <a:cs typeface="Times New Roman" pitchFamily="18" charset="0"/>
            </a:endParaRPr>
          </a:p>
        </p:txBody>
      </p:sp>
      <p:pic>
        <p:nvPicPr>
          <p:cNvPr id="4" name="Picture 2" descr="A photo shows 3D finance graph illustrating dollar collapse."/>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150484" y="1905000"/>
            <a:ext cx="3764916" cy="24095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334401"/>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7540</TotalTime>
  <Words>2307</Words>
  <Application>Microsoft Macintosh PowerPoint</Application>
  <PresentationFormat>On-screen Show (4:3)</PresentationFormat>
  <Paragraphs>389</Paragraphs>
  <Slides>47</Slides>
  <Notes>47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Times New Roman</vt:lpstr>
      <vt:lpstr>Verdana</vt:lpstr>
      <vt:lpstr>Wingdings</vt:lpstr>
      <vt:lpstr>508 Lecture</vt:lpstr>
      <vt:lpstr>Makroiktisat</vt:lpstr>
      <vt:lpstr>Kredi Piyasaları Nedir?</vt:lpstr>
      <vt:lpstr>Temel Hususlar</vt:lpstr>
      <vt:lpstr>Temel Hususlar</vt:lpstr>
      <vt:lpstr>Kredi Piyasası Nedir? </vt:lpstr>
      <vt:lpstr>Kredi Piyasası Nedir? </vt:lpstr>
      <vt:lpstr>Kredi Piyasası Nedir? </vt:lpstr>
      <vt:lpstr>Kredi Piyasası Nedir? </vt:lpstr>
      <vt:lpstr>Kredi Piyasası Nedir?</vt:lpstr>
      <vt:lpstr>Kredi Piyasası Nedir?</vt:lpstr>
      <vt:lpstr>Kredi Piyasası Nedir?</vt:lpstr>
      <vt:lpstr>Kredi Piyasası Nedir?</vt:lpstr>
      <vt:lpstr>Kredi Piyasası Nedir?</vt:lpstr>
      <vt:lpstr>Kredi Piyasası Nedir?</vt:lpstr>
      <vt:lpstr>Kredi Piyasası Nedir?</vt:lpstr>
      <vt:lpstr>Kredi Piyasası Nedir?</vt:lpstr>
      <vt:lpstr>Kredi Piyasası Nedir?</vt:lpstr>
      <vt:lpstr>Kredi Piyasası Nedir?</vt:lpstr>
      <vt:lpstr>Kredi Piyasası Nedir?</vt:lpstr>
      <vt:lpstr>Kredi Piyasası Nedir?</vt:lpstr>
      <vt:lpstr>Kredi Piyasası Nedir?</vt:lpstr>
      <vt:lpstr>Kredi Piyasası Nedir?</vt:lpstr>
      <vt:lpstr>Kredi Piyasası Nedir?</vt:lpstr>
      <vt:lpstr>Kredi Piyasası Nedir?</vt:lpstr>
      <vt:lpstr>Kredi Piyasası Nedir?</vt:lpstr>
      <vt:lpstr>Kredi Piyasası Nedir?</vt:lpstr>
      <vt:lpstr>Kredi Piyasası Nedir?</vt:lpstr>
      <vt:lpstr>Kredi Piyasası Nedir?</vt:lpstr>
      <vt:lpstr>Kredi Piyasası Nedir?</vt:lpstr>
      <vt:lpstr>Bankalar ve Mali Aracılık</vt:lpstr>
      <vt:lpstr>Bankalar ve Mali Aracılık</vt:lpstr>
      <vt:lpstr>Bankalar ve Mali Aracılık</vt:lpstr>
      <vt:lpstr>Bankalar ve Mali Aracılık</vt:lpstr>
      <vt:lpstr>Bankalar ve Mali Aracılık</vt:lpstr>
      <vt:lpstr>Bankalar ve Mali Aracılık</vt:lpstr>
      <vt:lpstr>Bankaların Rolü</vt:lpstr>
      <vt:lpstr>Bankaların rolü</vt:lpstr>
      <vt:lpstr>Bankaların rolü</vt:lpstr>
      <vt:lpstr>Bankaların rolü</vt:lpstr>
      <vt:lpstr>Bankaların rolü</vt:lpstr>
      <vt:lpstr>Bankaların rolü</vt:lpstr>
      <vt:lpstr>Bankaların rolü</vt:lpstr>
      <vt:lpstr>What Banks Do (16 of 20)</vt:lpstr>
      <vt:lpstr>Bankaların rolü</vt:lpstr>
      <vt:lpstr>Kredi Piyasaları</vt:lpstr>
      <vt:lpstr>Kredi Piyasaları</vt:lpstr>
      <vt:lpstr>Kredi Piyasaları</vt:lpstr>
    </vt:vector>
  </TitlesOfParts>
  <Company>Integra Software Servces Pvt. Ltd.</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Macroeconomics</dc:title>
  <dc:subject>Economic</dc:subject>
  <dc:creator>Acemoglu, Laibson &amp;  List</dc:creator>
  <cp:keywords>Economics</cp:keywords>
  <cp:lastModifiedBy>Microsoft Office User</cp:lastModifiedBy>
  <cp:revision>365</cp:revision>
  <dcterms:created xsi:type="dcterms:W3CDTF">2014-07-14T20:04:21Z</dcterms:created>
  <dcterms:modified xsi:type="dcterms:W3CDTF">2020-03-14T14:31:20Z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682740</vt:lpwstr>
  </property>
  <property fmtid="{D5CDD505-2E9C-101B-9397-08002B2CF9AE}" pid="3" name="Offisync_UpdateToken">
    <vt:lpwstr>1</vt:lpwstr>
  </property>
  <property fmtid="{D5CDD505-2E9C-101B-9397-08002B2CF9AE}" pid="4" name="Offisync_ProviderInitializationData">
    <vt:lpwstr>https://neo.pearson.com</vt:lpwstr>
  </property>
  <property fmtid="{D5CDD505-2E9C-101B-9397-08002B2CF9AE}" pid="5" name="Jive_LatestUserAccountName">
    <vt:lpwstr>shinyr</vt:lpwstr>
  </property>
  <property fmtid="{D5CDD505-2E9C-101B-9397-08002B2CF9AE}" pid="6" name="Offisync_ServerID">
    <vt:lpwstr>7e960520-0e88-4f05-9fa0-24079b61e486</vt:lpwstr>
  </property>
  <property fmtid="{D5CDD505-2E9C-101B-9397-08002B2CF9AE}" pid="7" name="Jive_VersionGuid">
    <vt:lpwstr>d35f936a-ffc5-40e3-94ed-7eab6fe38a10</vt:lpwstr>
  </property>
</Properties>
</file>