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70" r:id="rId3"/>
    <p:sldId id="262" r:id="rId4"/>
    <p:sldId id="261" r:id="rId5"/>
    <p:sldId id="263" r:id="rId6"/>
    <p:sldId id="264" r:id="rId7"/>
    <p:sldId id="265" r:id="rId8"/>
    <p:sldId id="258" r:id="rId9"/>
    <p:sldId id="271" r:id="rId10"/>
    <p:sldId id="272" r:id="rId11"/>
    <p:sldId id="266" r:id="rId12"/>
    <p:sldId id="267" r:id="rId13"/>
    <p:sldId id="269" r:id="rId14"/>
    <p:sldId id="273" r:id="rId15"/>
    <p:sldId id="274" r:id="rId1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00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328" y="1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805B1-2A21-4456-8AAB-5278D9CA49DC}" type="datetimeFigureOut">
              <a:rPr lang="tr-TR" smtClean="0"/>
              <a:pPr/>
              <a:t>22.03.2019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DF261-66EB-4035-B66E-72A5147A08A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524430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805B1-2A21-4456-8AAB-5278D9CA49DC}" type="datetimeFigureOut">
              <a:rPr lang="tr-TR" smtClean="0"/>
              <a:pPr/>
              <a:t>22.03.2019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DF261-66EB-4035-B66E-72A5147A08A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762164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805B1-2A21-4456-8AAB-5278D9CA49DC}" type="datetimeFigureOut">
              <a:rPr lang="tr-TR" smtClean="0"/>
              <a:pPr/>
              <a:t>22.03.2019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DF261-66EB-4035-B66E-72A5147A08A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635269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805B1-2A21-4456-8AAB-5278D9CA49DC}" type="datetimeFigureOut">
              <a:rPr lang="tr-TR" smtClean="0"/>
              <a:pPr/>
              <a:t>22.03.2019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DF261-66EB-4035-B66E-72A5147A08A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243064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805B1-2A21-4456-8AAB-5278D9CA49DC}" type="datetimeFigureOut">
              <a:rPr lang="tr-TR" smtClean="0"/>
              <a:pPr/>
              <a:t>22.03.2019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DF261-66EB-4035-B66E-72A5147A08A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781737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805B1-2A21-4456-8AAB-5278D9CA49DC}" type="datetimeFigureOut">
              <a:rPr lang="tr-TR" smtClean="0"/>
              <a:pPr/>
              <a:t>22.03.2019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DF261-66EB-4035-B66E-72A5147A08A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43883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805B1-2A21-4456-8AAB-5278D9CA49DC}" type="datetimeFigureOut">
              <a:rPr lang="tr-TR" smtClean="0"/>
              <a:pPr/>
              <a:t>22.03.2019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DF261-66EB-4035-B66E-72A5147A08A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84044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805B1-2A21-4456-8AAB-5278D9CA49DC}" type="datetimeFigureOut">
              <a:rPr lang="tr-TR" smtClean="0"/>
              <a:pPr/>
              <a:t>22.03.2019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DF261-66EB-4035-B66E-72A5147A08A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215649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805B1-2A21-4456-8AAB-5278D9CA49DC}" type="datetimeFigureOut">
              <a:rPr lang="tr-TR" smtClean="0"/>
              <a:pPr/>
              <a:t>22.03.2019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DF261-66EB-4035-B66E-72A5147A08A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466127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805B1-2A21-4456-8AAB-5278D9CA49DC}" type="datetimeFigureOut">
              <a:rPr lang="tr-TR" smtClean="0"/>
              <a:pPr/>
              <a:t>22.03.2019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DF261-66EB-4035-B66E-72A5147A08A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152001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805B1-2A21-4456-8AAB-5278D9CA49DC}" type="datetimeFigureOut">
              <a:rPr lang="tr-TR" smtClean="0"/>
              <a:pPr/>
              <a:t>22.03.2019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DF261-66EB-4035-B66E-72A5147A08A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209764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0805B1-2A21-4456-8AAB-5278D9CA49DC}" type="datetimeFigureOut">
              <a:rPr lang="tr-TR" smtClean="0"/>
              <a:pPr/>
              <a:t>22.03.2019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4DF261-66EB-4035-B66E-72A5147A08A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459878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5929" y="2455182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tr-TR" sz="5500" b="1" dirty="0"/>
              <a:t>TÜRKİYE’DE ANAYASA YARGISININ TEMEL ÖZELLİKLERİ  </a:t>
            </a:r>
            <a:br>
              <a:rPr lang="tr-TR" sz="5500" dirty="0"/>
            </a:br>
            <a:endParaRPr lang="tr-TR" sz="55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Cumhurbaşkanlığı kararnameleri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600" dirty="0"/>
              <a:t>Olağan dönemlerde çıkarılan cumhurbaşkanlığı kararnameleri biçim ve esas bakımından anayasaya uygunluk denetimine bağlı.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br>
              <a:rPr lang="tr-TR" sz="3500" dirty="0"/>
            </a:br>
            <a:r>
              <a:rPr lang="tr-TR" sz="3500" dirty="0"/>
              <a:t>	Parlamento Kararları </a:t>
            </a:r>
            <a:br>
              <a:rPr lang="tr-TR" sz="3500" dirty="0"/>
            </a:br>
            <a:br>
              <a:rPr lang="tr-TR" sz="3500" dirty="0"/>
            </a:br>
            <a:r>
              <a:rPr lang="tr-TR" sz="3500" dirty="0"/>
              <a:t>	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tr-TR" sz="4400" dirty="0"/>
              <a:t>TBMM’nin yasa dışındaki bütün işlemlerine verilen ad.	</a:t>
            </a:r>
          </a:p>
          <a:p>
            <a:pPr>
              <a:buNone/>
            </a:pPr>
            <a:r>
              <a:rPr lang="tr-TR" sz="4400" dirty="0"/>
              <a:t>Anayasaya uygunluk denetimine konu olabilecek kararlar:</a:t>
            </a:r>
          </a:p>
          <a:p>
            <a:pPr lvl="1"/>
            <a:r>
              <a:rPr lang="tr-TR" sz="4400" dirty="0"/>
              <a:t>TBMM İçtüzüğü</a:t>
            </a:r>
          </a:p>
          <a:p>
            <a:pPr lvl="1"/>
            <a:r>
              <a:rPr lang="tr-TR" sz="4400" dirty="0"/>
              <a:t>Dokunulmazlığın kaldırılması ve Üyeliğin düşmesine ilişkin kararlar</a:t>
            </a:r>
          </a:p>
        </p:txBody>
      </p:sp>
    </p:spTree>
    <p:extLst>
      <p:ext uri="{BB962C8B-B14F-4D97-AF65-F5344CB8AC3E}">
        <p14:creationId xmlns:p14="http://schemas.microsoft.com/office/powerpoint/2010/main" val="34939408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br>
              <a:rPr lang="tr-TR" sz="3500" dirty="0"/>
            </a:br>
            <a:r>
              <a:rPr lang="tr-TR" sz="3500" dirty="0"/>
              <a:t>	TBMM İçtüzüğü</a:t>
            </a:r>
            <a:br>
              <a:rPr lang="tr-TR" sz="3500" dirty="0"/>
            </a:br>
            <a:br>
              <a:rPr lang="tr-TR" sz="3500" dirty="0"/>
            </a:br>
            <a:r>
              <a:rPr lang="tr-TR" sz="3500" dirty="0"/>
              <a:t>	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tr-TR" sz="4000" dirty="0"/>
              <a:t>Parlamentonun kendi iç çalışmalarını düzenlemek amacıyla  koyduğu kurallar.</a:t>
            </a:r>
          </a:p>
          <a:p>
            <a:pPr>
              <a:buNone/>
            </a:pPr>
            <a:r>
              <a:rPr lang="tr-TR" sz="4000" dirty="0"/>
              <a:t>“TBMM çalışmalarını kendi yaptığı İçtüzük hükümlerine göre yürütür.” (An. 95/1)</a:t>
            </a:r>
          </a:p>
        </p:txBody>
      </p:sp>
    </p:spTree>
    <p:extLst>
      <p:ext uri="{BB962C8B-B14F-4D97-AF65-F5344CB8AC3E}">
        <p14:creationId xmlns:p14="http://schemas.microsoft.com/office/powerpoint/2010/main" val="349394081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br>
              <a:rPr lang="tr-TR" sz="3500" dirty="0"/>
            </a:br>
            <a:r>
              <a:rPr lang="tr-TR" sz="3500" dirty="0"/>
              <a:t>	C.  </a:t>
            </a:r>
            <a:r>
              <a:rPr lang="tr-TR" sz="4000" b="1" dirty="0"/>
              <a:t>Anayasaya Uygunluk Denetimi Dışında Tutulan Normlar</a:t>
            </a:r>
            <a:br>
              <a:rPr lang="tr-TR" sz="3500" dirty="0"/>
            </a:br>
            <a:r>
              <a:rPr lang="tr-TR" sz="3500" dirty="0"/>
              <a:t>	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tr-TR" sz="3200" dirty="0"/>
              <a:t>		</a:t>
            </a:r>
            <a:r>
              <a:rPr lang="tr-TR" sz="4400" dirty="0"/>
              <a:t>a. 1961 Anayasası Dönemi</a:t>
            </a:r>
            <a:br>
              <a:rPr lang="tr-TR" sz="4400" dirty="0"/>
            </a:br>
            <a:r>
              <a:rPr lang="tr-TR" sz="4400" dirty="0"/>
              <a:t>	b. 1982 Anayasası Dönemi</a:t>
            </a:r>
          </a:p>
        </p:txBody>
      </p:sp>
    </p:spTree>
    <p:extLst>
      <p:ext uri="{BB962C8B-B14F-4D97-AF65-F5344CB8AC3E}">
        <p14:creationId xmlns:p14="http://schemas.microsoft.com/office/powerpoint/2010/main" val="349394081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AFDD2817-BA3F-5B47-AE16-6E46F8DC44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1961 Anayasası Dönemi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796C42B-4DB9-FF4A-96BB-E8E01E857B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br>
              <a:rPr lang="tr-TR" dirty="0"/>
            </a:br>
            <a:r>
              <a:rPr lang="tr-TR" dirty="0"/>
              <a:t>		-</a:t>
            </a:r>
            <a:r>
              <a:rPr lang="tr-TR" sz="4400" dirty="0"/>
              <a:t>Devrim Yasaları</a:t>
            </a:r>
            <a:br>
              <a:rPr lang="tr-TR" sz="4400" dirty="0"/>
            </a:br>
            <a:r>
              <a:rPr lang="tr-TR" sz="4400" dirty="0"/>
              <a:t>		-Milli Birlik Komitesi Dönemi 				Düzenlemeleri</a:t>
            </a:r>
            <a:br>
              <a:rPr lang="tr-TR" sz="4400" dirty="0"/>
            </a:br>
            <a:r>
              <a:rPr lang="tr-TR" sz="4400" dirty="0"/>
              <a:t>		-Uluslararası Antlaşmalar</a:t>
            </a:r>
          </a:p>
        </p:txBody>
      </p:sp>
    </p:spTree>
    <p:extLst>
      <p:ext uri="{BB962C8B-B14F-4D97-AF65-F5344CB8AC3E}">
        <p14:creationId xmlns:p14="http://schemas.microsoft.com/office/powerpoint/2010/main" val="215580510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7266B7F4-14FE-994E-87A6-4A06C9945F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1982 Anayasası Dönemi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BF7ED0D-DE34-9243-9447-BAA9301E19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tr-TR" dirty="0"/>
              <a:t>		</a:t>
            </a:r>
            <a:r>
              <a:rPr lang="tr-TR" sz="4400" dirty="0"/>
              <a:t>-Devrim Yasaları</a:t>
            </a:r>
            <a:br>
              <a:rPr lang="tr-TR" sz="4400" dirty="0"/>
            </a:br>
            <a:r>
              <a:rPr lang="tr-TR" sz="4400" dirty="0"/>
              <a:t>		-Milli Güvenlik Konseyi </a:t>
            </a:r>
            <a:r>
              <a:rPr lang="tr-TR" sz="4400"/>
              <a:t>Dönemi 			        Düzenlemeleri</a:t>
            </a:r>
            <a:br>
              <a:rPr lang="tr-TR" sz="4400" dirty="0"/>
            </a:br>
            <a:r>
              <a:rPr lang="tr-TR" sz="4400" dirty="0"/>
              <a:t>		-Uluslararası Antlaşmalar</a:t>
            </a:r>
            <a:br>
              <a:rPr lang="tr-TR" sz="4400" dirty="0"/>
            </a:br>
            <a:r>
              <a:rPr lang="tr-TR" sz="4400" dirty="0"/>
              <a:t>		-Cumhurbaşkanının Tek İmzalı İşlemleri</a:t>
            </a:r>
            <a:br>
              <a:rPr lang="tr-TR" sz="4400" dirty="0"/>
            </a:br>
            <a:r>
              <a:rPr lang="tr-TR" sz="4400" dirty="0"/>
              <a:t>		-OHAL KHK’leri/OHAL </a:t>
            </a:r>
            <a:r>
              <a:rPr lang="tr-TR" sz="4400"/>
              <a:t>Cumhurbaşkanlığı 		kararnameleri</a:t>
            </a:r>
            <a:endParaRPr lang="tr-TR" sz="4400" dirty="0"/>
          </a:p>
        </p:txBody>
      </p:sp>
    </p:spTree>
    <p:extLst>
      <p:ext uri="{BB962C8B-B14F-4D97-AF65-F5344CB8AC3E}">
        <p14:creationId xmlns:p14="http://schemas.microsoft.com/office/powerpoint/2010/main" val="29056711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Özellikler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4000" dirty="0"/>
              <a:t>Merkezileşmiş anayasa yargısı</a:t>
            </a:r>
          </a:p>
          <a:p>
            <a:r>
              <a:rPr lang="tr-TR" sz="4000" dirty="0"/>
              <a:t>A posteriori denetim</a:t>
            </a:r>
          </a:p>
          <a:p>
            <a:r>
              <a:rPr lang="tr-TR" sz="4000" dirty="0"/>
              <a:t>Soyut ve somut norm denetimi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447541" y="3078658"/>
            <a:ext cx="11744459" cy="1325563"/>
          </a:xfrm>
        </p:spPr>
        <p:txBody>
          <a:bodyPr>
            <a:noAutofit/>
          </a:bodyPr>
          <a:lstStyle/>
          <a:p>
            <a:br>
              <a:rPr lang="tr-TR" sz="4500" b="1" dirty="0"/>
            </a:br>
            <a:r>
              <a:rPr lang="tr-TR" sz="4500" dirty="0"/>
              <a:t>A. Anayasa Mahkemesinin Statüsü, Kuruluşu ve Görevleri</a:t>
            </a:r>
            <a:br>
              <a:rPr lang="tr-TR" sz="4500" dirty="0"/>
            </a:br>
            <a:br>
              <a:rPr lang="tr-TR" sz="4500" dirty="0"/>
            </a:br>
            <a:r>
              <a:rPr lang="tr-TR" sz="4500" dirty="0"/>
              <a:t>B. Anayasa Uygunluk Denetimin Konusu</a:t>
            </a:r>
            <a:br>
              <a:rPr lang="tr-TR" sz="4500" dirty="0"/>
            </a:br>
            <a:br>
              <a:rPr lang="tr-TR" sz="4500" dirty="0"/>
            </a:br>
            <a:r>
              <a:rPr lang="tr-TR" sz="4500" dirty="0"/>
              <a:t>	 </a:t>
            </a:r>
          </a:p>
        </p:txBody>
      </p:sp>
    </p:spTree>
    <p:extLst>
      <p:ext uri="{BB962C8B-B14F-4D97-AF65-F5344CB8AC3E}">
        <p14:creationId xmlns:p14="http://schemas.microsoft.com/office/powerpoint/2010/main" val="34939408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447541" y="3078658"/>
            <a:ext cx="11744459" cy="1325563"/>
          </a:xfrm>
        </p:spPr>
        <p:txBody>
          <a:bodyPr>
            <a:noAutofit/>
          </a:bodyPr>
          <a:lstStyle/>
          <a:p>
            <a:r>
              <a:rPr lang="tr-TR" sz="3500" b="1" dirty="0"/>
              <a:t>A. </a:t>
            </a:r>
            <a:r>
              <a:rPr lang="tr-TR" sz="3500" b="1" u="sng" dirty="0"/>
              <a:t>Anayasa Mahkemesinin Statüsü, Kuruluşu ve Görevleri</a:t>
            </a:r>
            <a:br>
              <a:rPr lang="tr-TR" sz="3500" b="1" u="sng" dirty="0"/>
            </a:br>
            <a:br>
              <a:rPr lang="tr-TR" sz="3500" dirty="0"/>
            </a:br>
            <a:r>
              <a:rPr lang="tr-TR" sz="3500" dirty="0"/>
              <a:t>	1. Anayasa Mahkemesinin Statüsü</a:t>
            </a:r>
            <a:br>
              <a:rPr lang="tr-TR" sz="3500" dirty="0"/>
            </a:br>
            <a:r>
              <a:rPr lang="tr-TR" sz="3500" dirty="0"/>
              <a:t>	2. Anayasa Mahkemesinin Kuruluşu </a:t>
            </a:r>
            <a:br>
              <a:rPr lang="tr-TR" sz="3500" dirty="0"/>
            </a:br>
            <a:r>
              <a:rPr lang="tr-TR" sz="3500" dirty="0"/>
              <a:t>	3. Anayasa Mahkemesinin Görevleri</a:t>
            </a:r>
            <a:br>
              <a:rPr lang="tr-TR" sz="3500" dirty="0"/>
            </a:br>
            <a:br>
              <a:rPr lang="tr-TR" sz="3500" dirty="0"/>
            </a:br>
            <a:br>
              <a:rPr lang="tr-TR" sz="3500" dirty="0"/>
            </a:br>
            <a:r>
              <a:rPr lang="tr-TR" sz="3500" dirty="0"/>
              <a:t>	 </a:t>
            </a:r>
          </a:p>
        </p:txBody>
      </p:sp>
    </p:spTree>
    <p:extLst>
      <p:ext uri="{BB962C8B-B14F-4D97-AF65-F5344CB8AC3E}">
        <p14:creationId xmlns:p14="http://schemas.microsoft.com/office/powerpoint/2010/main" val="34939408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br>
              <a:rPr lang="tr-TR" sz="3500" dirty="0"/>
            </a:br>
            <a:r>
              <a:rPr lang="tr-TR" sz="3500" dirty="0"/>
              <a:t>	1. Anayasa Mahkemesinin Statüsü</a:t>
            </a:r>
            <a:br>
              <a:rPr lang="tr-TR" sz="3500" dirty="0"/>
            </a:br>
            <a:r>
              <a:rPr lang="tr-TR" sz="3500" dirty="0"/>
              <a:t>	</a:t>
            </a:r>
            <a:br>
              <a:rPr lang="tr-TR" sz="3500" dirty="0"/>
            </a:br>
            <a:br>
              <a:rPr lang="tr-TR" sz="3500" dirty="0"/>
            </a:br>
            <a:r>
              <a:rPr lang="tr-TR" sz="3500" dirty="0"/>
              <a:t>	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4400" dirty="0"/>
              <a:t>Anayasa organı</a:t>
            </a:r>
          </a:p>
          <a:p>
            <a:r>
              <a:rPr lang="tr-TR" sz="4400" dirty="0"/>
              <a:t>Yüksek mahkeme</a:t>
            </a:r>
          </a:p>
          <a:p>
            <a:r>
              <a:rPr lang="tr-TR" sz="4400" dirty="0"/>
              <a:t>Yöntemsel bağımsızlık</a:t>
            </a:r>
          </a:p>
          <a:p>
            <a:endParaRPr lang="tr-TR" sz="4400" dirty="0"/>
          </a:p>
        </p:txBody>
      </p:sp>
    </p:spTree>
    <p:extLst>
      <p:ext uri="{BB962C8B-B14F-4D97-AF65-F5344CB8AC3E}">
        <p14:creationId xmlns:p14="http://schemas.microsoft.com/office/powerpoint/2010/main" val="34939408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br>
              <a:rPr lang="tr-TR" sz="3500" dirty="0"/>
            </a:br>
            <a:r>
              <a:rPr lang="tr-TR" sz="3500" dirty="0"/>
              <a:t>	2. Anayasa Mahkemesinin Kuruluşu </a:t>
            </a:r>
            <a:br>
              <a:rPr lang="tr-TR" sz="3500" dirty="0"/>
            </a:br>
            <a:r>
              <a:rPr lang="tr-TR" sz="3500" dirty="0"/>
              <a:t>	</a:t>
            </a:r>
            <a:br>
              <a:rPr lang="tr-TR" sz="3500" dirty="0"/>
            </a:br>
            <a:br>
              <a:rPr lang="tr-TR" sz="3500" dirty="0"/>
            </a:br>
            <a:br>
              <a:rPr lang="tr-TR" sz="3500" dirty="0"/>
            </a:br>
            <a:r>
              <a:rPr lang="tr-TR" sz="3500" dirty="0"/>
              <a:t>	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4400" dirty="0"/>
              <a:t>Üye seçim yöntemi (An. md. 146/1,2 ve 3)</a:t>
            </a:r>
          </a:p>
          <a:p>
            <a:r>
              <a:rPr lang="tr-TR" sz="4400" dirty="0"/>
              <a:t>Üye seçilme koşulları (An. md. 146/4)</a:t>
            </a:r>
          </a:p>
          <a:p>
            <a:r>
              <a:rPr lang="tr-TR" sz="4400" dirty="0"/>
              <a:t>Görev süresi ve görevin sona ermesi (An. md. 147)</a:t>
            </a:r>
          </a:p>
          <a:p>
            <a:pPr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939408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br>
              <a:rPr lang="tr-TR" sz="3500" dirty="0"/>
            </a:br>
            <a:r>
              <a:rPr lang="tr-TR" sz="3500" dirty="0"/>
              <a:t>	3. Anayasa Mahkemesinin Görev ve Yetkileri </a:t>
            </a:r>
            <a:br>
              <a:rPr lang="tr-TR" sz="3500" dirty="0"/>
            </a:br>
            <a:r>
              <a:rPr lang="tr-TR" sz="3600" dirty="0"/>
              <a:t> (An. md. 148, 69/4 ve 6, 85, 158/2) </a:t>
            </a:r>
            <a:br>
              <a:rPr lang="tr-TR" sz="3500" dirty="0"/>
            </a:br>
            <a:br>
              <a:rPr lang="tr-TR" sz="3500" dirty="0"/>
            </a:br>
            <a:br>
              <a:rPr lang="tr-TR" sz="3500" dirty="0"/>
            </a:br>
            <a:r>
              <a:rPr lang="tr-TR" sz="3500" dirty="0"/>
              <a:t>	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Anayasada sayılan normların anayasaya uygunluk denetimi yapmak</a:t>
            </a:r>
          </a:p>
          <a:p>
            <a:r>
              <a:rPr lang="tr-TR" dirty="0"/>
              <a:t>Bireysel başvurulara bakmak</a:t>
            </a:r>
          </a:p>
          <a:p>
            <a:r>
              <a:rPr lang="tr-TR" dirty="0"/>
              <a:t>Yüce Divan </a:t>
            </a:r>
          </a:p>
          <a:p>
            <a:r>
              <a:rPr lang="tr-TR" dirty="0"/>
              <a:t>TBMM’ce verilen dokunulmazlığın kaldırılması ve TBMM üyeliğinin düşürülmesi kararlarına ilişkin iptal istemlerini karara bağlamak</a:t>
            </a:r>
          </a:p>
          <a:p>
            <a:r>
              <a:rPr lang="tr-TR" dirty="0"/>
              <a:t>Siyasal partilerin kapatılması davalarına bakmak</a:t>
            </a:r>
          </a:p>
          <a:p>
            <a:r>
              <a:rPr lang="tr-TR" dirty="0"/>
              <a:t>Siyasal partilerin mali denetimini yapmak</a:t>
            </a:r>
          </a:p>
          <a:p>
            <a:r>
              <a:rPr lang="tr-TR" dirty="0"/>
              <a:t>Uyuşmazlık Mahkemesine başkan seçmek</a:t>
            </a:r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939408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sz="3500" b="1" dirty="0"/>
              <a:t>B. </a:t>
            </a:r>
            <a:r>
              <a:rPr lang="tr-TR" sz="3500" b="1" u="sng" dirty="0"/>
              <a:t>Anayasa Uygunluk Denetimin Konusu</a:t>
            </a:r>
            <a:br>
              <a:rPr lang="tr-TR" sz="3500" dirty="0"/>
            </a:br>
            <a:r>
              <a:rPr lang="tr-TR" sz="3500" dirty="0"/>
              <a:t>	</a:t>
            </a:r>
            <a:br>
              <a:rPr lang="tr-TR" sz="3500" dirty="0"/>
            </a:br>
            <a:r>
              <a:rPr lang="tr-TR" sz="3500" dirty="0"/>
              <a:t>	</a:t>
            </a:r>
            <a:br>
              <a:rPr lang="tr-TR" sz="3500" dirty="0"/>
            </a:br>
            <a:r>
              <a:rPr lang="tr-TR" sz="3500" dirty="0"/>
              <a:t>	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2">
              <a:buNone/>
            </a:pPr>
            <a:r>
              <a:rPr lang="tr-TR" sz="4000" dirty="0"/>
              <a:t>Yasalar ve Anayasa Değişikliği Yasaları</a:t>
            </a:r>
          </a:p>
          <a:p>
            <a:pPr lvl="2">
              <a:buNone/>
            </a:pPr>
            <a:r>
              <a:rPr lang="tr-TR" sz="4000" dirty="0"/>
              <a:t>Cumhurbaşkanlığı kararnameleri</a:t>
            </a:r>
          </a:p>
          <a:p>
            <a:pPr lvl="2">
              <a:buNone/>
            </a:pPr>
            <a:r>
              <a:rPr lang="tr-TR" sz="4000" dirty="0"/>
              <a:t>Parlamento Kararları</a:t>
            </a:r>
          </a:p>
          <a:p>
            <a:pPr lvl="2">
              <a:buNone/>
            </a:pPr>
            <a:r>
              <a:rPr lang="tr-TR" sz="4000" dirty="0"/>
              <a:t>TBMM İçtüzüğü</a:t>
            </a:r>
          </a:p>
          <a:p>
            <a:pPr lvl="2">
              <a:buNone/>
            </a:pPr>
            <a:endParaRPr lang="tr-TR" sz="4000" dirty="0"/>
          </a:p>
        </p:txBody>
      </p:sp>
    </p:spTree>
    <p:extLst>
      <p:ext uri="{BB962C8B-B14F-4D97-AF65-F5344CB8AC3E}">
        <p14:creationId xmlns:p14="http://schemas.microsoft.com/office/powerpoint/2010/main" val="34939408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Yasalar ve Anayasa değişikliği hakkındaki yasalar(An. md. 148/1)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4000" dirty="0"/>
              <a:t>Biçimsel anlamda yasa anlayışı</a:t>
            </a:r>
          </a:p>
          <a:p>
            <a:r>
              <a:rPr lang="tr-TR" sz="4000" dirty="0"/>
              <a:t>İstisna: Anayasanın 174. maddesinde sayılan Inkılap Kanunları</a:t>
            </a:r>
          </a:p>
          <a:p>
            <a:r>
              <a:rPr lang="tr-TR" sz="4000" dirty="0"/>
              <a:t>Anayasa değişikliği hakkındaki yasalar yalnızca biçimsel yönden Anayasaya uygunluk denetimine bağlı.</a:t>
            </a:r>
          </a:p>
          <a:p>
            <a:pPr lvl="1"/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74</TotalTime>
  <Words>216</Words>
  <Application>Microsoft Macintosh PowerPoint</Application>
  <PresentationFormat>Geniş ekran</PresentationFormat>
  <Paragraphs>48</Paragraphs>
  <Slides>15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15</vt:i4>
      </vt:variant>
    </vt:vector>
  </HeadingPairs>
  <TitlesOfParts>
    <vt:vector size="19" baseType="lpstr">
      <vt:lpstr>Arial</vt:lpstr>
      <vt:lpstr>Calibri</vt:lpstr>
      <vt:lpstr>Calibri Light</vt:lpstr>
      <vt:lpstr>Office Teması</vt:lpstr>
      <vt:lpstr>TÜRKİYE’DE ANAYASA YARGISININ TEMEL ÖZELLİKLERİ   </vt:lpstr>
      <vt:lpstr>Özellikler</vt:lpstr>
      <vt:lpstr> A. Anayasa Mahkemesinin Statüsü, Kuruluşu ve Görevleri  B. Anayasa Uygunluk Denetimin Konusu    </vt:lpstr>
      <vt:lpstr>A. Anayasa Mahkemesinin Statüsü, Kuruluşu ve Görevleri   1. Anayasa Mahkemesinin Statüsü  2. Anayasa Mahkemesinin Kuruluşu   3. Anayasa Mahkemesinin Görevleri     </vt:lpstr>
      <vt:lpstr>  1. Anayasa Mahkemesinin Statüsü      </vt:lpstr>
      <vt:lpstr>  2. Anayasa Mahkemesinin Kuruluşu        </vt:lpstr>
      <vt:lpstr>  3. Anayasa Mahkemesinin Görev ve Yetkileri   (An. md. 148, 69/4 ve 6, 85, 158/2)      </vt:lpstr>
      <vt:lpstr>B. Anayasa Uygunluk Denetimin Konusu       </vt:lpstr>
      <vt:lpstr>Yasalar ve Anayasa değişikliği hakkındaki yasalar(An. md. 148/1)</vt:lpstr>
      <vt:lpstr>Cumhurbaşkanlığı kararnameleri</vt:lpstr>
      <vt:lpstr>  Parlamento Kararları     </vt:lpstr>
      <vt:lpstr>  TBMM İçtüzüğü    </vt:lpstr>
      <vt:lpstr>  C.  Anayasaya Uygunluk Denetimi Dışında Tutulan Normlar   </vt:lpstr>
      <vt:lpstr>1961 Anayasası Dönemi</vt:lpstr>
      <vt:lpstr>1982 Anayasası Dönemi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Deniz POLAT</dc:creator>
  <cp:lastModifiedBy>selin esen</cp:lastModifiedBy>
  <cp:revision>17</cp:revision>
  <dcterms:created xsi:type="dcterms:W3CDTF">2017-11-20T12:39:32Z</dcterms:created>
  <dcterms:modified xsi:type="dcterms:W3CDTF">2019-03-22T10:38:26Z</dcterms:modified>
</cp:coreProperties>
</file>