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39BA9-9AA3-42C8-A7E6-1C7185CABD10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22942-C2A3-407C-BE25-E9AF0E4760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0140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39BA9-9AA3-42C8-A7E6-1C7185CABD10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22942-C2A3-407C-BE25-E9AF0E4760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489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39BA9-9AA3-42C8-A7E6-1C7185CABD10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22942-C2A3-407C-BE25-E9AF0E4760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4066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39BA9-9AA3-42C8-A7E6-1C7185CABD10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22942-C2A3-407C-BE25-E9AF0E4760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9154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39BA9-9AA3-42C8-A7E6-1C7185CABD10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22942-C2A3-407C-BE25-E9AF0E4760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2142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39BA9-9AA3-42C8-A7E6-1C7185CABD10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22942-C2A3-407C-BE25-E9AF0E4760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6726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39BA9-9AA3-42C8-A7E6-1C7185CABD10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22942-C2A3-407C-BE25-E9AF0E4760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828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39BA9-9AA3-42C8-A7E6-1C7185CABD10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22942-C2A3-407C-BE25-E9AF0E4760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2476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39BA9-9AA3-42C8-A7E6-1C7185CABD10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22942-C2A3-407C-BE25-E9AF0E4760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0882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39BA9-9AA3-42C8-A7E6-1C7185CABD10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22942-C2A3-407C-BE25-E9AF0E4760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6732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39BA9-9AA3-42C8-A7E6-1C7185CABD10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22942-C2A3-407C-BE25-E9AF0E4760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0281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39BA9-9AA3-42C8-A7E6-1C7185CABD10}" type="datetimeFigureOut">
              <a:rPr lang="tr-TR" smtClean="0"/>
              <a:t>28.12.2017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22942-C2A3-407C-BE25-E9AF0E4760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7656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ea typeface="ＭＳ Ｐゴシック" pitchFamily="34" charset="-128"/>
              </a:rPr>
              <a:t>IDENTIFICATION</a:t>
            </a:r>
          </a:p>
        </p:txBody>
      </p:sp>
      <p:sp>
        <p:nvSpPr>
          <p:cNvPr id="33794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tr-TR" dirty="0" smtClean="0">
                <a:ea typeface="ＭＳ Ｐゴシック" pitchFamily="34" charset="-128"/>
              </a:rPr>
              <a:t>        </a:t>
            </a:r>
            <a:r>
              <a:rPr lang="tr-TR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Genus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Species</a:t>
            </a:r>
            <a:endParaRPr lang="tr-TR" dirty="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>
              <a:buFontTx/>
              <a:buNone/>
            </a:pPr>
            <a:endParaRPr lang="tr-TR" dirty="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tr-TR" b="1" i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EX: </a:t>
            </a:r>
            <a:r>
              <a:rPr lang="tr-TR" i="1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Histoplasma</a:t>
            </a:r>
            <a:r>
              <a:rPr lang="tr-TR" i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i="1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capsulatum</a:t>
            </a:r>
            <a:r>
              <a:rPr lang="tr-TR" i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</a:p>
          <a:p>
            <a:pPr>
              <a:buFontTx/>
              <a:buNone/>
            </a:pPr>
            <a:r>
              <a:rPr lang="tr-TR" i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		</a:t>
            </a:r>
            <a:r>
              <a:rPr lang="tr-TR" i="1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Aspergillus</a:t>
            </a:r>
            <a:r>
              <a:rPr lang="tr-TR" i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i="1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niger</a:t>
            </a:r>
            <a:endParaRPr lang="tr-TR" i="1" dirty="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tr-TR" i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   	Candida </a:t>
            </a:r>
            <a:r>
              <a:rPr lang="tr-TR" i="1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albicans</a:t>
            </a:r>
            <a:endParaRPr lang="tr-TR" i="1" dirty="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tr-TR" dirty="0" smtClean="0">
                <a:ea typeface="ＭＳ Ｐゴシック" pitchFamily="34" charset="-128"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02428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063552" y="2564906"/>
            <a:ext cx="8062664" cy="1728191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eaLnBrk="1" hangingPunct="1"/>
            <a:r>
              <a:rPr lang="tr-TR" sz="4800" b="1" dirty="0" err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Microscopic</a:t>
            </a:r>
            <a:r>
              <a:rPr lang="tr-TR" sz="4800" b="1" dirty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4800" b="1" dirty="0" err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Morphology</a:t>
            </a:r>
            <a:r>
              <a:rPr lang="tr-TR" sz="4800" b="1" dirty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of </a:t>
            </a:r>
            <a:r>
              <a:rPr lang="tr-TR" sz="4800" b="1" dirty="0" err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Fungi</a:t>
            </a:r>
            <a:endParaRPr lang="tr-TR" sz="4000" b="1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132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0" y="332656"/>
            <a:ext cx="9144000" cy="576103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tr-TR" b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	</a:t>
            </a:r>
            <a:r>
              <a:rPr lang="tr-TR" b="1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Hypha</a:t>
            </a:r>
            <a:endParaRPr lang="tr-TR" b="1" dirty="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§"/>
            </a:pP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Fungal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colonies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are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made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of 1-3 cm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long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and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 a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diameter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of 5-10 µm,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thin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,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long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and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transparent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microscopic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flaments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called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hypha</a:t>
            </a:r>
            <a:endParaRPr lang="tr-TR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§"/>
            </a:pP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Some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hypha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are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branchless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and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shaped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as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thin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tubule</a:t>
            </a:r>
            <a:endParaRPr lang="tr-TR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§"/>
            </a:pP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Some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hypha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exhibites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sz="2400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branches</a:t>
            </a:r>
            <a:endParaRPr lang="tr-TR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ü"/>
            </a:pPr>
            <a:endParaRPr lang="tr-TR" sz="2400" dirty="0">
              <a:ea typeface="ＭＳ Ｐゴシック" pitchFamily="34" charset="-128"/>
            </a:endParaRPr>
          </a:p>
          <a:p>
            <a:pPr eaLnBrk="1" hangingPunct="1">
              <a:buFont typeface="Wingdings" pitchFamily="2" charset="2"/>
              <a:buChar char="ü"/>
            </a:pPr>
            <a:endParaRPr lang="tr-TR" sz="24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565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0" y="476672"/>
            <a:ext cx="8964488" cy="5761038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§"/>
            </a:pP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Class of </a:t>
            </a:r>
            <a:r>
              <a:rPr lang="tr-TR" i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Zygomycetes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do not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have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septum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and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shaped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as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continues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straight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tubule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. Since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they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are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not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divided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into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septumes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they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sre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not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seperated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into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compatments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(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cells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) (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septum-less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hypha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)</a:t>
            </a:r>
          </a:p>
          <a:p>
            <a:pPr algn="just" eaLnBrk="1" hangingPunct="1">
              <a:buFont typeface="Wingdings" pitchFamily="2" charset="2"/>
              <a:buChar char="§"/>
            </a:pPr>
            <a:endParaRPr lang="tr-TR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Char char="§"/>
            </a:pP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class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of </a:t>
            </a:r>
            <a:r>
              <a:rPr lang="tr-TR" i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Ascomycetes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and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i="1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Deuteromycetes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hyphaes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are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seperated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into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well-defined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compartments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(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cells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)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by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special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septumes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(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hyphae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with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septum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)</a:t>
            </a:r>
          </a:p>
          <a:p>
            <a:pPr algn="just" eaLnBrk="1" hangingPunct="1">
              <a:buFont typeface="Wingdings" pitchFamily="2" charset="2"/>
              <a:buChar char="§"/>
            </a:pPr>
            <a:endParaRPr lang="tr-TR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algn="just" eaLnBrk="1" hangingPunct="1">
              <a:buFont typeface="Wingdings" pitchFamily="2" charset="2"/>
              <a:buChar char="§"/>
            </a:pP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This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is not an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exact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seperation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because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in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middle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of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septum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(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or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near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to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middle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)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there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are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special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pores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that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connectes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the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cytoplasm</a:t>
            </a:r>
            <a:r>
              <a:rPr lang="tr-TR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of </a:t>
            </a:r>
            <a:r>
              <a:rPr lang="tr-TR" dirty="0" err="1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cells</a:t>
            </a:r>
            <a:endParaRPr lang="tr-TR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8222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1 Başlık"/>
          <p:cNvSpPr>
            <a:spLocks noGrp="1"/>
          </p:cNvSpPr>
          <p:nvPr>
            <p:ph type="title"/>
          </p:nvPr>
        </p:nvSpPr>
        <p:spPr>
          <a:xfrm>
            <a:off x="623393" y="188913"/>
            <a:ext cx="8229601" cy="1143000"/>
          </a:xfrm>
        </p:spPr>
        <p:txBody>
          <a:bodyPr/>
          <a:lstStyle/>
          <a:p>
            <a:r>
              <a:rPr lang="tr-TR" dirty="0" smtClean="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rPr>
              <a:t> 		</a:t>
            </a:r>
            <a:r>
              <a:rPr lang="tr-TR" i="1" dirty="0" err="1" smtClean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Histoplasma</a:t>
            </a:r>
            <a:r>
              <a:rPr lang="tr-TR" i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i="1" dirty="0" err="1" smtClean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capsulatum</a:t>
            </a:r>
            <a:endParaRPr lang="tr-TR" i="1" dirty="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/>
          </p:nvPr>
        </p:nvGraphicFramePr>
        <p:xfrm>
          <a:off x="2495551" y="1428750"/>
          <a:ext cx="7129463" cy="3802066"/>
        </p:xfrm>
        <a:graphic>
          <a:graphicData uri="http://schemas.openxmlformats.org/drawingml/2006/table">
            <a:tbl>
              <a:tblPr/>
              <a:tblGrid>
                <a:gridCol w="3565525"/>
                <a:gridCol w="3563938"/>
              </a:tblGrid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Kingdom</a:t>
                      </a:r>
                      <a:endParaRPr kumimoji="0" lang="tr-T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91449" marR="91449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:Mycetae</a:t>
                      </a:r>
                    </a:p>
                  </a:txBody>
                  <a:tcPr marL="91449" marR="91449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Division</a:t>
                      </a:r>
                      <a:endParaRPr kumimoji="0" lang="tr-T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91449" marR="91449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:Mycota</a:t>
                      </a:r>
                    </a:p>
                  </a:txBody>
                  <a:tcPr marL="91449" marR="91449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Subdivision</a:t>
                      </a:r>
                      <a:endParaRPr kumimoji="0" lang="tr-T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91449" marR="91449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:Eumycota</a:t>
                      </a:r>
                    </a:p>
                  </a:txBody>
                  <a:tcPr marL="91449" marR="91449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Class</a:t>
                      </a:r>
                    </a:p>
                  </a:txBody>
                  <a:tcPr marL="91449" marR="91449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:</a:t>
                      </a:r>
                      <a:r>
                        <a:rPr kumimoji="0" lang="tr-TR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Deuteromycetes</a:t>
                      </a:r>
                      <a:endParaRPr kumimoji="0" lang="tr-TR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91449" marR="91449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Order</a:t>
                      </a:r>
                      <a:endParaRPr kumimoji="0" lang="tr-T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91449" marR="91449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:Moniliales</a:t>
                      </a:r>
                    </a:p>
                  </a:txBody>
                  <a:tcPr marL="91449" marR="91449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Family</a:t>
                      </a:r>
                      <a:endParaRPr kumimoji="0" lang="tr-T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91449" marR="91449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:Moniliaceae</a:t>
                      </a:r>
                    </a:p>
                  </a:txBody>
                  <a:tcPr marL="91449" marR="91449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Genus</a:t>
                      </a:r>
                      <a:endParaRPr kumimoji="0" lang="tr-T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91449" marR="91449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:</a:t>
                      </a:r>
                      <a:r>
                        <a:rPr kumimoji="0" lang="tr-TR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Histoplasma</a:t>
                      </a:r>
                      <a:endParaRPr kumimoji="0" lang="tr-TR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91449" marR="91449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Species</a:t>
                      </a:r>
                      <a:endParaRPr kumimoji="0" lang="tr-T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91449" marR="91449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:</a:t>
                      </a:r>
                      <a:r>
                        <a:rPr kumimoji="0" lang="tr-TR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Histoplasma</a:t>
                      </a:r>
                      <a:r>
                        <a:rPr kumimoji="0" lang="tr-TR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tr-TR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capsulatum</a:t>
                      </a:r>
                      <a:endParaRPr kumimoji="0" lang="tr-TR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91449" marR="91449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232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1 Başlık"/>
          <p:cNvSpPr>
            <a:spLocks noGrp="1"/>
          </p:cNvSpPr>
          <p:nvPr>
            <p:ph type="title"/>
          </p:nvPr>
        </p:nvSpPr>
        <p:spPr>
          <a:xfrm>
            <a:off x="623393" y="188640"/>
            <a:ext cx="8229601" cy="1143000"/>
          </a:xfrm>
        </p:spPr>
        <p:txBody>
          <a:bodyPr/>
          <a:lstStyle/>
          <a:p>
            <a:r>
              <a:rPr lang="tr-TR" i="1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Aspergillus</a:t>
            </a:r>
            <a:r>
              <a:rPr lang="tr-TR" i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</a:t>
            </a:r>
            <a:r>
              <a:rPr lang="tr-TR" i="1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niger</a:t>
            </a:r>
            <a:endParaRPr lang="tr-TR" i="1" dirty="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/>
          </p:nvPr>
        </p:nvGraphicFramePr>
        <p:xfrm>
          <a:off x="2495551" y="1428750"/>
          <a:ext cx="7129463" cy="3802066"/>
        </p:xfrm>
        <a:graphic>
          <a:graphicData uri="http://schemas.openxmlformats.org/drawingml/2006/table">
            <a:tbl>
              <a:tblPr/>
              <a:tblGrid>
                <a:gridCol w="3565525"/>
                <a:gridCol w="3563938"/>
              </a:tblGrid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Kingdom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91449" marR="91449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:Mycetae</a:t>
                      </a:r>
                    </a:p>
                  </a:txBody>
                  <a:tcPr marL="91449" marR="91449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Division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91449" marR="91449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:</a:t>
                      </a:r>
                      <a:r>
                        <a:rPr kumimoji="0" lang="tr-TR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Ascomycota</a:t>
                      </a:r>
                      <a:endParaRPr kumimoji="0" lang="tr-TR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91449" marR="91449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Subdivision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91449" marR="91449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:</a:t>
                      </a:r>
                      <a:r>
                        <a:rPr kumimoji="0" lang="tr-TR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Ascomycota</a:t>
                      </a:r>
                      <a:endParaRPr kumimoji="0" lang="tr-TR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91449" marR="91449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Class</a:t>
                      </a:r>
                    </a:p>
                  </a:txBody>
                  <a:tcPr marL="91449" marR="91449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:</a:t>
                      </a:r>
                      <a:r>
                        <a:rPr kumimoji="0" lang="tr-TR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Ascomycetes</a:t>
                      </a:r>
                      <a:endParaRPr kumimoji="0" lang="tr-TR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91449" marR="91449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Order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91449" marR="91449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:</a:t>
                      </a:r>
                      <a:r>
                        <a:rPr kumimoji="0" lang="tr-TR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Aspergillales</a:t>
                      </a:r>
                      <a:endParaRPr kumimoji="0" lang="tr-TR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91449" marR="91449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Family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91449" marR="91449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:</a:t>
                      </a:r>
                      <a:r>
                        <a:rPr kumimoji="0" lang="tr-TR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Aspergillaceae</a:t>
                      </a:r>
                      <a:endParaRPr kumimoji="0" lang="tr-TR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91449" marR="91449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Genus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91449" marR="91449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:</a:t>
                      </a:r>
                      <a:r>
                        <a:rPr kumimoji="0" lang="tr-TR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Aspergillus</a:t>
                      </a:r>
                      <a:endParaRPr kumimoji="0" lang="tr-TR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91449" marR="91449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Species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91449" marR="91449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:</a:t>
                      </a:r>
                      <a:r>
                        <a:rPr kumimoji="0" lang="tr-TR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Aspergillus</a:t>
                      </a:r>
                      <a:r>
                        <a:rPr kumimoji="0" lang="tr-T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tr-TR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niger</a:t>
                      </a:r>
                      <a:endParaRPr kumimoji="0" lang="tr-TR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91449" marR="91449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250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1 Başlık"/>
          <p:cNvSpPr>
            <a:spLocks noGrp="1"/>
          </p:cNvSpPr>
          <p:nvPr>
            <p:ph type="title"/>
          </p:nvPr>
        </p:nvSpPr>
        <p:spPr>
          <a:xfrm>
            <a:off x="623393" y="188913"/>
            <a:ext cx="8229601" cy="1143000"/>
          </a:xfrm>
        </p:spPr>
        <p:txBody>
          <a:bodyPr/>
          <a:lstStyle/>
          <a:p>
            <a:r>
              <a:rPr lang="tr-TR" i="1" dirty="0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Candida </a:t>
            </a:r>
            <a:r>
              <a:rPr lang="tr-TR" i="1" dirty="0" err="1" smtClean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albicans</a:t>
            </a:r>
            <a:endParaRPr lang="tr-TR" i="1" dirty="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/>
          </p:nvPr>
        </p:nvGraphicFramePr>
        <p:xfrm>
          <a:off x="2495551" y="1428750"/>
          <a:ext cx="7129463" cy="3802066"/>
        </p:xfrm>
        <a:graphic>
          <a:graphicData uri="http://schemas.openxmlformats.org/drawingml/2006/table">
            <a:tbl>
              <a:tblPr/>
              <a:tblGrid>
                <a:gridCol w="3565525"/>
                <a:gridCol w="3563938"/>
              </a:tblGrid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Kingdom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91449" marR="91449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:Mycetae</a:t>
                      </a:r>
                    </a:p>
                  </a:txBody>
                  <a:tcPr marL="91449" marR="91449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Division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91449" marR="91449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:</a:t>
                      </a:r>
                      <a:r>
                        <a:rPr kumimoji="0" lang="tr-TR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Deuteromycota</a:t>
                      </a:r>
                      <a:endParaRPr kumimoji="0" lang="tr-TR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91449" marR="91449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Subdivision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91449" marR="91449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:</a:t>
                      </a:r>
                      <a:r>
                        <a:rPr kumimoji="0" lang="tr-TR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Deuteromycotina</a:t>
                      </a:r>
                      <a:endParaRPr kumimoji="0" lang="tr-TR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91449" marR="91449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Class</a:t>
                      </a:r>
                    </a:p>
                  </a:txBody>
                  <a:tcPr marL="91449" marR="91449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:</a:t>
                      </a:r>
                      <a:r>
                        <a:rPr kumimoji="0" lang="tr-TR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Blastomycetes</a:t>
                      </a:r>
                      <a:endParaRPr kumimoji="0" lang="tr-TR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91449" marR="91449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Order</a:t>
                      </a:r>
                    </a:p>
                  </a:txBody>
                  <a:tcPr marL="91449" marR="91449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:</a:t>
                      </a:r>
                      <a:r>
                        <a:rPr lang="tr-TR" sz="1800" b="0" i="1" u="none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Saccharomycetales</a:t>
                      </a:r>
                      <a:endParaRPr kumimoji="0" lang="tr-TR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91449" marR="91449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Family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91449" marR="91449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:</a:t>
                      </a:r>
                      <a:r>
                        <a:rPr lang="tr-TR" sz="1800" b="0" i="1" u="none" strike="noStrike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Saccharomycetaceae</a:t>
                      </a:r>
                      <a:endParaRPr kumimoji="0" lang="tr-TR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91449" marR="91449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Genus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91449" marR="91449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:Candida</a:t>
                      </a:r>
                    </a:p>
                  </a:txBody>
                  <a:tcPr marL="91449" marR="91449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Species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91449" marR="91449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:Candida </a:t>
                      </a:r>
                      <a:r>
                        <a:rPr kumimoji="0" lang="tr-TR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  <a:cs typeface="Times New Roman" pitchFamily="18" charset="0"/>
                        </a:rPr>
                        <a:t>albicans</a:t>
                      </a:r>
                      <a:endParaRPr kumimoji="0" lang="tr-TR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pitchFamily="34" charset="-128"/>
                        <a:cs typeface="Times New Roman" pitchFamily="18" charset="0"/>
                      </a:endParaRPr>
                    </a:p>
                  </a:txBody>
                  <a:tcPr marL="91449" marR="91449" marT="45725" marB="45725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175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1 Başlık"/>
          <p:cNvSpPr>
            <a:spLocks noGrp="1"/>
          </p:cNvSpPr>
          <p:nvPr>
            <p:ph type="ctrTitle"/>
          </p:nvPr>
        </p:nvSpPr>
        <p:spPr>
          <a:xfrm>
            <a:off x="2279576" y="2479180"/>
            <a:ext cx="7772400" cy="1899643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tr-TR" sz="5400" b="1" dirty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General </a:t>
            </a:r>
            <a:r>
              <a:rPr lang="tr-TR" sz="5400" b="1" dirty="0" err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Features</a:t>
            </a:r>
            <a:r>
              <a:rPr lang="tr-TR" sz="5400" b="1" dirty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of </a:t>
            </a:r>
            <a:r>
              <a:rPr lang="tr-TR" sz="5400" b="1" dirty="0" err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Fungi</a:t>
            </a:r>
            <a:endParaRPr lang="tr-TR" sz="5400" b="1" dirty="0">
              <a:solidFill>
                <a:schemeClr val="tx1"/>
              </a:solidFill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78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>
          <a:xfrm>
            <a:off x="1991544" y="188640"/>
            <a:ext cx="8229600" cy="1143000"/>
          </a:xfrm>
        </p:spPr>
        <p:txBody>
          <a:bodyPr/>
          <a:lstStyle/>
          <a:p>
            <a:r>
              <a:rPr lang="tr-TR" b="1" dirty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General </a:t>
            </a:r>
            <a:r>
              <a:rPr lang="tr-TR" b="1" dirty="0" err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Features</a:t>
            </a:r>
            <a:r>
              <a:rPr lang="tr-TR" b="1" dirty="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 of </a:t>
            </a:r>
            <a:r>
              <a:rPr lang="tr-TR" b="1" dirty="0" err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Fungi</a:t>
            </a:r>
            <a:endParaRPr lang="tr-TR" b="1" dirty="0" smtClean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1544" y="1196753"/>
            <a:ext cx="8363272" cy="4929411"/>
          </a:xfrm>
        </p:spPr>
        <p:txBody>
          <a:bodyPr/>
          <a:lstStyle/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Fungi are pests to eukaryotic cells and thus are insensitive to many bacterial antibiotics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.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are not photosynthetic and are immobile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.</a:t>
            </a:r>
          </a:p>
          <a:p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hey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grow in more acidic mediums when the optimum pH is 6.0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.</a:t>
            </a:r>
          </a:p>
          <a:p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Compulsory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aerobes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optimum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reproduction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temperatures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20-30 </a:t>
            </a:r>
            <a:r>
              <a:rPr lang="tr-T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°C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.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Pathogenic fungi that cause systemic mucosal can poison at 37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°C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.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Fungi usually grow slowly in the medium,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Zygomycetes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Aspergillus species can grow in 2-3 days, but most dermatophyte incubation period is 3-5 weeks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.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Fungi can be classified in 2 groups as </a:t>
            </a:r>
            <a:r>
              <a:rPr lang="en-US" sz="2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mold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yeast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.</a:t>
            </a:r>
          </a:p>
          <a:p>
            <a:pPr>
              <a:lnSpc>
                <a:spcPct val="90000"/>
              </a:lnSpc>
            </a:pPr>
            <a:endParaRPr lang="tr-TR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128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1919536" y="260648"/>
            <a:ext cx="8229600" cy="1143000"/>
          </a:xfrm>
        </p:spPr>
        <p:txBody>
          <a:bodyPr/>
          <a:lstStyle/>
          <a:p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MOULD</a:t>
            </a:r>
            <a:endParaRPr lang="tr-T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889" name="Rectangle 3"/>
          <p:cNvSpPr>
            <a:spLocks noGrp="1" noChangeArrowheads="1"/>
          </p:cNvSpPr>
          <p:nvPr>
            <p:ph idx="1"/>
          </p:nvPr>
        </p:nvSpPr>
        <p:spPr>
          <a:xfrm>
            <a:off x="1703512" y="1351310"/>
            <a:ext cx="8604448" cy="4525963"/>
          </a:xfrm>
        </p:spPr>
        <p:txBody>
          <a:bodyPr/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molds are in filamentous form and are in the form of branched filaments and hyphae of 2-10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μm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diameter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tr-TR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many species of fungi, hyphae show segmented structure called </a:t>
            </a:r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septum,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but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Zygomycetes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septum-free.</a:t>
            </a:r>
            <a:endParaRPr lang="tr-TR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branched hyphae form complex structures like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arabic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hair that are given </a:t>
            </a:r>
            <a:r>
              <a:rPr lang="en-US" sz="24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mycelium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name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tr-TR" sz="24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r>
              <a:rPr lang="tr-TR" sz="24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Fungi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 large feathered columns on the nutrient, which synthesize aerial budding hyphae bearing asexual spores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0345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1981200" y="-27384"/>
            <a:ext cx="8229600" cy="1143000"/>
          </a:xfrm>
        </p:spPr>
        <p:txBody>
          <a:bodyPr/>
          <a:lstStyle/>
          <a:p>
            <a:r>
              <a:rPr lang="tr-TR" sz="4000" b="1" dirty="0">
                <a:latin typeface="Times New Roman" pitchFamily="18" charset="0"/>
                <a:cs typeface="Times New Roman" pitchFamily="18" charset="0"/>
              </a:rPr>
              <a:t>YEAST</a:t>
            </a:r>
            <a:endParaRPr lang="tr-TR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3" name="Rectangle 3"/>
          <p:cNvSpPr>
            <a:spLocks noGrp="1" noChangeArrowheads="1"/>
          </p:cNvSpPr>
          <p:nvPr>
            <p:ph idx="1"/>
          </p:nvPr>
        </p:nvSpPr>
        <p:spPr>
          <a:xfrm>
            <a:off x="1775520" y="836712"/>
            <a:ext cx="8640960" cy="5256584"/>
          </a:xfrm>
        </p:spPr>
        <p:txBody>
          <a:bodyPr/>
          <a:lstStyle/>
          <a:p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Yeast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oval, spherical or shuttle-like cells are 3-5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μm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diameter and form colonies on the surface of the nutrient different from bacteria and large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Yeast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single-cell organisms that reproduce by budding or spore formation alone</a:t>
            </a:r>
            <a:r>
              <a:rPr lang="tr-TR" sz="22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.</a:t>
            </a:r>
          </a:p>
          <a:p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fungal pathogens are </a:t>
            </a:r>
            <a:r>
              <a:rPr lang="en-US" sz="22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dimorphic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producing yeast or yeast-like growth in animal tissues (in vivo) and in enriched media (in vitro) when grown at 37 ° C, producing </a:t>
            </a:r>
            <a:r>
              <a:rPr lang="tr-T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fungi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-like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growth in their natural environment and at temperatures incubated at 25 ° C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Like </a:t>
            </a:r>
            <a:r>
              <a:rPr lang="tr-TR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andida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albicans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yeasts are seen as a separate hyphal-like shuttle, called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pseudohypha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adhered to each other in animal tissues.</a:t>
            </a:r>
            <a:endParaRPr lang="tr-TR" sz="2200" dirty="0"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592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571500"/>
            <a:ext cx="8229600" cy="5810250"/>
          </a:xfrm>
        </p:spPr>
        <p:txBody>
          <a:bodyPr/>
          <a:lstStyle/>
          <a:p>
            <a:pPr eaLnBrk="1" hangingPunct="1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Pathogenic fungi can be found in yeast or in mycelial form</a:t>
            </a:r>
            <a:r>
              <a:rPr lang="tr-TR" sz="2400" dirty="0">
                <a:latin typeface="Times New Roman" pitchFamily="18" charset="0"/>
                <a:ea typeface="ＭＳ Ｐゴシック" pitchFamily="34" charset="-128"/>
                <a:cs typeface="Times New Roman" pitchFamily="18" charset="0"/>
              </a:rPr>
              <a:t>.</a:t>
            </a:r>
          </a:p>
          <a:p>
            <a:pPr eaLnBrk="1" hangingPunct="1">
              <a:buNone/>
            </a:pPr>
            <a:endParaRPr lang="tr-TR" sz="20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/>
            <a:r>
              <a:rPr lang="en-US" sz="2000" dirty="0"/>
              <a:t>Some fungi can be seen in both yeast and mycelial forms. Such fungi are called "</a:t>
            </a:r>
            <a:r>
              <a:rPr lang="en-US" sz="2000" b="1" i="1" dirty="0"/>
              <a:t>dimorphic fungi</a:t>
            </a:r>
            <a:r>
              <a:rPr lang="en-US" sz="2000" dirty="0"/>
              <a:t>".</a:t>
            </a:r>
            <a:endParaRPr lang="tr-TR" sz="20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/>
            <a:endParaRPr lang="tr-TR" sz="2000" b="1" dirty="0"/>
          </a:p>
          <a:p>
            <a:pPr eaLnBrk="1" hangingPunct="1"/>
            <a:r>
              <a:rPr lang="en-US" sz="2000" b="1" dirty="0"/>
              <a:t>1</a:t>
            </a:r>
            <a:r>
              <a:rPr lang="en-US" sz="2000" b="1" dirty="0"/>
              <a:t>. </a:t>
            </a:r>
            <a:r>
              <a:rPr lang="tr-TR" sz="2000" b="1" dirty="0"/>
              <a:t>YEAST</a:t>
            </a:r>
            <a:r>
              <a:rPr lang="en-US" sz="2000" b="1" dirty="0"/>
              <a:t> </a:t>
            </a:r>
            <a:r>
              <a:rPr lang="en-US" sz="2000" dirty="0"/>
              <a:t>- (</a:t>
            </a:r>
            <a:r>
              <a:rPr lang="en-US" sz="2000" b="1" dirty="0"/>
              <a:t>parasitic or pathogenic form</a:t>
            </a:r>
            <a:r>
              <a:rPr lang="en-US" sz="2000" dirty="0"/>
              <a:t>): It occurs in cultures that are incised in these tissue sections, in some exudates or at 37C.</a:t>
            </a:r>
            <a:endParaRPr lang="tr-TR" sz="20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/>
            <a:r>
              <a:rPr lang="en-US" sz="2000" b="1" dirty="0"/>
              <a:t>2. MISSELIUM / </a:t>
            </a:r>
            <a:r>
              <a:rPr lang="tr-TR" sz="2000" b="1" dirty="0"/>
              <a:t>FUNGI</a:t>
            </a:r>
            <a:r>
              <a:rPr lang="en-US" sz="2000" b="1" dirty="0"/>
              <a:t> </a:t>
            </a:r>
            <a:r>
              <a:rPr lang="en-US" sz="2000" dirty="0"/>
              <a:t>- (</a:t>
            </a:r>
            <a:r>
              <a:rPr lang="en-US" sz="2000" b="1" dirty="0"/>
              <a:t>saprophytic or mold morph</a:t>
            </a:r>
            <a:r>
              <a:rPr lang="en-US" sz="2000" dirty="0"/>
              <a:t>): This is the form seen when they are cultured in nature or at 25C.</a:t>
            </a:r>
            <a:endParaRPr lang="tr-TR" sz="2000" dirty="0">
              <a:latin typeface="Times New Roman" pitchFamily="18" charset="0"/>
              <a:ea typeface="ＭＳ Ｐゴシック" pitchFamily="34" charset="-128"/>
              <a:cs typeface="Times New Roman" pitchFamily="18" charset="0"/>
            </a:endParaRPr>
          </a:p>
          <a:p>
            <a:pPr eaLnBrk="1" hangingPunct="1"/>
            <a:endParaRPr lang="tr-TR" sz="2000" dirty="0"/>
          </a:p>
          <a:p>
            <a:pPr eaLnBrk="1" hangingPunct="1"/>
            <a:r>
              <a:rPr lang="en-US" sz="2000" dirty="0"/>
              <a:t>Yeast </a:t>
            </a:r>
            <a:r>
              <a:rPr lang="en-US" sz="2000" dirty="0"/>
              <a:t>transformation in dimorphic fungi is a necessary feature for pathogenicity.</a:t>
            </a:r>
            <a:endParaRPr lang="tr-TR" sz="20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8407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580</Words>
  <Application>Microsoft Office PowerPoint</Application>
  <PresentationFormat>Geniş ekran</PresentationFormat>
  <Paragraphs>101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9" baseType="lpstr">
      <vt:lpstr>ＭＳ Ｐゴシック</vt:lpstr>
      <vt:lpstr>Arial</vt:lpstr>
      <vt:lpstr>Calibri</vt:lpstr>
      <vt:lpstr>Calibri Light</vt:lpstr>
      <vt:lpstr>Times New Roman</vt:lpstr>
      <vt:lpstr>Wingdings</vt:lpstr>
      <vt:lpstr>Office Teması</vt:lpstr>
      <vt:lpstr>IDENTIFICATION</vt:lpstr>
      <vt:lpstr>   Histoplasma capsulatum</vt:lpstr>
      <vt:lpstr>Aspergillus niger</vt:lpstr>
      <vt:lpstr>Candida albicans</vt:lpstr>
      <vt:lpstr>General Features of Fungi</vt:lpstr>
      <vt:lpstr>General Features of Fungi</vt:lpstr>
      <vt:lpstr>MOULD</vt:lpstr>
      <vt:lpstr>YEAST</vt:lpstr>
      <vt:lpstr>PowerPoint Sunusu</vt:lpstr>
      <vt:lpstr>Microscopic Morphology of Fungi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IDENTIFICATION</dc:title>
  <dc:creator>Inci Basak Kaya</dc:creator>
  <cp:lastModifiedBy>Inci Basak Kaya</cp:lastModifiedBy>
  <cp:revision>1</cp:revision>
  <dcterms:created xsi:type="dcterms:W3CDTF">2017-12-28T08:48:15Z</dcterms:created>
  <dcterms:modified xsi:type="dcterms:W3CDTF">2017-12-28T08:48:24Z</dcterms:modified>
</cp:coreProperties>
</file>