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CBE604-BE93-49A0-975C-5C3E95BE9A4D}" type="doc">
      <dgm:prSet loTypeId="urn:microsoft.com/office/officeart/2005/8/layout/hierarchy4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EC493B0-88BF-4B76-BBCB-FCBC0A8E7B02}">
      <dgm:prSet phldrT="[Metin]"/>
      <dgm:spPr/>
      <dgm:t>
        <a:bodyPr/>
        <a:lstStyle/>
        <a:p>
          <a:r>
            <a:rPr lang="tr-TR" dirty="0" smtClean="0"/>
            <a:t>Düşümler</a:t>
          </a:r>
          <a:endParaRPr lang="tr-TR" dirty="0"/>
        </a:p>
      </dgm:t>
    </dgm:pt>
    <dgm:pt modelId="{1787B833-85D9-4092-82C6-DACEEF277FBC}" type="parTrans" cxnId="{0C71FA9F-092E-4F58-9B6F-89F6601C714E}">
      <dgm:prSet/>
      <dgm:spPr/>
      <dgm:t>
        <a:bodyPr/>
        <a:lstStyle/>
        <a:p>
          <a:endParaRPr lang="tr-TR"/>
        </a:p>
      </dgm:t>
    </dgm:pt>
    <dgm:pt modelId="{3836E10A-95BE-44AE-B064-49324AA6475A}" type="sibTrans" cxnId="{0C71FA9F-092E-4F58-9B6F-89F6601C714E}">
      <dgm:prSet/>
      <dgm:spPr/>
      <dgm:t>
        <a:bodyPr/>
        <a:lstStyle/>
        <a:p>
          <a:endParaRPr lang="tr-TR"/>
        </a:p>
      </dgm:t>
    </dgm:pt>
    <dgm:pt modelId="{643605CF-15FB-4D5F-8C45-226CD09DEB7D}">
      <dgm:prSet phldrT="[Metin]"/>
      <dgm:spPr/>
      <dgm:t>
        <a:bodyPr/>
        <a:lstStyle/>
        <a:p>
          <a:r>
            <a:rPr lang="tr-TR" dirty="0" smtClean="0"/>
            <a:t>Atlara </a:t>
          </a:r>
          <a:r>
            <a:rPr lang="tr-TR" dirty="0" err="1" smtClean="0"/>
            <a:t>baglanan</a:t>
          </a:r>
          <a:endParaRPr lang="tr-TR" dirty="0"/>
        </a:p>
      </dgm:t>
    </dgm:pt>
    <dgm:pt modelId="{7E63AECA-B9B7-4A18-AACF-3593A182700A}" type="parTrans" cxnId="{70767242-7740-4B64-A01F-CD8FD2403D28}">
      <dgm:prSet/>
      <dgm:spPr/>
      <dgm:t>
        <a:bodyPr/>
        <a:lstStyle/>
        <a:p>
          <a:endParaRPr lang="tr-TR"/>
        </a:p>
      </dgm:t>
    </dgm:pt>
    <dgm:pt modelId="{E48211A8-8BFA-4D54-851F-02C9E545B59E}" type="sibTrans" cxnId="{70767242-7740-4B64-A01F-CD8FD2403D28}">
      <dgm:prSet/>
      <dgm:spPr/>
      <dgm:t>
        <a:bodyPr/>
        <a:lstStyle/>
        <a:p>
          <a:endParaRPr lang="tr-TR"/>
        </a:p>
      </dgm:t>
    </dgm:pt>
    <dgm:pt modelId="{61D81933-39C2-4958-A6AE-86FBFEAD4C17}">
      <dgm:prSet phldrT="[Metin]"/>
      <dgm:spPr/>
      <dgm:t>
        <a:bodyPr/>
        <a:lstStyle/>
        <a:p>
          <a:r>
            <a:rPr lang="tr-TR" dirty="0" err="1" smtClean="0"/>
            <a:t>Işliklere</a:t>
          </a:r>
          <a:r>
            <a:rPr lang="tr-TR" dirty="0" smtClean="0"/>
            <a:t> </a:t>
          </a:r>
          <a:r>
            <a:rPr lang="tr-TR" dirty="0" err="1" smtClean="0"/>
            <a:t>baglanan</a:t>
          </a:r>
          <a:endParaRPr lang="tr-TR" dirty="0"/>
        </a:p>
      </dgm:t>
    </dgm:pt>
    <dgm:pt modelId="{CF3ED2C0-449F-40EB-870E-D8F07A929122}" type="parTrans" cxnId="{CE9F46EE-4B35-41C4-9A32-021D81B5F104}">
      <dgm:prSet/>
      <dgm:spPr/>
      <dgm:t>
        <a:bodyPr/>
        <a:lstStyle/>
        <a:p>
          <a:endParaRPr lang="tr-TR"/>
        </a:p>
      </dgm:t>
    </dgm:pt>
    <dgm:pt modelId="{64A019CA-6D5C-45B6-8675-9456FA3FFAD0}" type="sibTrans" cxnId="{CE9F46EE-4B35-41C4-9A32-021D81B5F104}">
      <dgm:prSet/>
      <dgm:spPr/>
      <dgm:t>
        <a:bodyPr/>
        <a:lstStyle/>
        <a:p>
          <a:endParaRPr lang="tr-TR"/>
        </a:p>
      </dgm:t>
    </dgm:pt>
    <dgm:pt modelId="{597D855F-B226-4538-9F72-4A1BFAE4B400}" type="pres">
      <dgm:prSet presAssocID="{CECBE604-BE93-49A0-975C-5C3E95BE9A4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D137F3D-A166-4480-8EC2-53CE9A118F2E}" type="pres">
      <dgm:prSet presAssocID="{BEC493B0-88BF-4B76-BBCB-FCBC0A8E7B02}" presName="vertOne" presStyleCnt="0"/>
      <dgm:spPr/>
    </dgm:pt>
    <dgm:pt modelId="{62C9095C-EDAA-4292-806C-9DD3DD7C75C6}" type="pres">
      <dgm:prSet presAssocID="{BEC493B0-88BF-4B76-BBCB-FCBC0A8E7B02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DC22E61-12B8-481E-BCD0-F7788926810C}" type="pres">
      <dgm:prSet presAssocID="{BEC493B0-88BF-4B76-BBCB-FCBC0A8E7B02}" presName="parTransOne" presStyleCnt="0"/>
      <dgm:spPr/>
    </dgm:pt>
    <dgm:pt modelId="{F064025E-69FF-446A-B085-00773ECEF96E}" type="pres">
      <dgm:prSet presAssocID="{BEC493B0-88BF-4B76-BBCB-FCBC0A8E7B02}" presName="horzOne" presStyleCnt="0"/>
      <dgm:spPr/>
    </dgm:pt>
    <dgm:pt modelId="{588B7103-2BAF-475F-840A-3166D2F36FA5}" type="pres">
      <dgm:prSet presAssocID="{643605CF-15FB-4D5F-8C45-226CD09DEB7D}" presName="vertTwo" presStyleCnt="0"/>
      <dgm:spPr/>
    </dgm:pt>
    <dgm:pt modelId="{ACB428E9-5CD1-4380-A132-C1AFB601D0BF}" type="pres">
      <dgm:prSet presAssocID="{643605CF-15FB-4D5F-8C45-226CD09DEB7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D6CCF40-290E-41DA-99F2-A2398DFA692F}" type="pres">
      <dgm:prSet presAssocID="{643605CF-15FB-4D5F-8C45-226CD09DEB7D}" presName="horzTwo" presStyleCnt="0"/>
      <dgm:spPr/>
    </dgm:pt>
    <dgm:pt modelId="{5DB08D52-50DF-4405-9231-71A264932E8B}" type="pres">
      <dgm:prSet presAssocID="{E48211A8-8BFA-4D54-851F-02C9E545B59E}" presName="sibSpaceTwo" presStyleCnt="0"/>
      <dgm:spPr/>
    </dgm:pt>
    <dgm:pt modelId="{941B9F18-46A8-4003-A90E-EB50BAD7CBDB}" type="pres">
      <dgm:prSet presAssocID="{61D81933-39C2-4958-A6AE-86FBFEAD4C17}" presName="vertTwo" presStyleCnt="0"/>
      <dgm:spPr/>
    </dgm:pt>
    <dgm:pt modelId="{6EA2C890-6BF4-4854-B830-63E4B57ADB12}" type="pres">
      <dgm:prSet presAssocID="{61D81933-39C2-4958-A6AE-86FBFEAD4C1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A62BE4-74CC-4115-A338-4D0B1623D9B9}" type="pres">
      <dgm:prSet presAssocID="{61D81933-39C2-4958-A6AE-86FBFEAD4C17}" presName="horzTwo" presStyleCnt="0"/>
      <dgm:spPr/>
    </dgm:pt>
  </dgm:ptLst>
  <dgm:cxnLst>
    <dgm:cxn modelId="{0C71FA9F-092E-4F58-9B6F-89F6601C714E}" srcId="{CECBE604-BE93-49A0-975C-5C3E95BE9A4D}" destId="{BEC493B0-88BF-4B76-BBCB-FCBC0A8E7B02}" srcOrd="0" destOrd="0" parTransId="{1787B833-85D9-4092-82C6-DACEEF277FBC}" sibTransId="{3836E10A-95BE-44AE-B064-49324AA6475A}"/>
    <dgm:cxn modelId="{CE9F46EE-4B35-41C4-9A32-021D81B5F104}" srcId="{BEC493B0-88BF-4B76-BBCB-FCBC0A8E7B02}" destId="{61D81933-39C2-4958-A6AE-86FBFEAD4C17}" srcOrd="1" destOrd="0" parTransId="{CF3ED2C0-449F-40EB-870E-D8F07A929122}" sibTransId="{64A019CA-6D5C-45B6-8675-9456FA3FFAD0}"/>
    <dgm:cxn modelId="{852193BC-B61E-4800-AD5F-1BC5F2112F0E}" type="presOf" srcId="{61D81933-39C2-4958-A6AE-86FBFEAD4C17}" destId="{6EA2C890-6BF4-4854-B830-63E4B57ADB12}" srcOrd="0" destOrd="0" presId="urn:microsoft.com/office/officeart/2005/8/layout/hierarchy4"/>
    <dgm:cxn modelId="{9D811583-000D-4CB3-A588-183A91CC1988}" type="presOf" srcId="{CECBE604-BE93-49A0-975C-5C3E95BE9A4D}" destId="{597D855F-B226-4538-9F72-4A1BFAE4B400}" srcOrd="0" destOrd="0" presId="urn:microsoft.com/office/officeart/2005/8/layout/hierarchy4"/>
    <dgm:cxn modelId="{43335536-9D92-4C6A-828F-9895C7875E1D}" type="presOf" srcId="{643605CF-15FB-4D5F-8C45-226CD09DEB7D}" destId="{ACB428E9-5CD1-4380-A132-C1AFB601D0BF}" srcOrd="0" destOrd="0" presId="urn:microsoft.com/office/officeart/2005/8/layout/hierarchy4"/>
    <dgm:cxn modelId="{70767242-7740-4B64-A01F-CD8FD2403D28}" srcId="{BEC493B0-88BF-4B76-BBCB-FCBC0A8E7B02}" destId="{643605CF-15FB-4D5F-8C45-226CD09DEB7D}" srcOrd="0" destOrd="0" parTransId="{7E63AECA-B9B7-4A18-AACF-3593A182700A}" sibTransId="{E48211A8-8BFA-4D54-851F-02C9E545B59E}"/>
    <dgm:cxn modelId="{F6D06EE7-A3CD-4F70-8CCD-1656EAD11A35}" type="presOf" srcId="{BEC493B0-88BF-4B76-BBCB-FCBC0A8E7B02}" destId="{62C9095C-EDAA-4292-806C-9DD3DD7C75C6}" srcOrd="0" destOrd="0" presId="urn:microsoft.com/office/officeart/2005/8/layout/hierarchy4"/>
    <dgm:cxn modelId="{328377D3-2181-4BA3-BF88-B02F2564E5DC}" type="presParOf" srcId="{597D855F-B226-4538-9F72-4A1BFAE4B400}" destId="{4D137F3D-A166-4480-8EC2-53CE9A118F2E}" srcOrd="0" destOrd="0" presId="urn:microsoft.com/office/officeart/2005/8/layout/hierarchy4"/>
    <dgm:cxn modelId="{B893B436-E922-4C86-956A-FD09FA3B2651}" type="presParOf" srcId="{4D137F3D-A166-4480-8EC2-53CE9A118F2E}" destId="{62C9095C-EDAA-4292-806C-9DD3DD7C75C6}" srcOrd="0" destOrd="0" presId="urn:microsoft.com/office/officeart/2005/8/layout/hierarchy4"/>
    <dgm:cxn modelId="{BBB7A7E0-FF61-4E1C-B504-855C8ACE644B}" type="presParOf" srcId="{4D137F3D-A166-4480-8EC2-53CE9A118F2E}" destId="{EDC22E61-12B8-481E-BCD0-F7788926810C}" srcOrd="1" destOrd="0" presId="urn:microsoft.com/office/officeart/2005/8/layout/hierarchy4"/>
    <dgm:cxn modelId="{A4BDD8A7-237E-4BF8-AE5E-8D27D7CB83D4}" type="presParOf" srcId="{4D137F3D-A166-4480-8EC2-53CE9A118F2E}" destId="{F064025E-69FF-446A-B085-00773ECEF96E}" srcOrd="2" destOrd="0" presId="urn:microsoft.com/office/officeart/2005/8/layout/hierarchy4"/>
    <dgm:cxn modelId="{B0D37701-B1F1-4C29-9DC1-CFFEB08F45D9}" type="presParOf" srcId="{F064025E-69FF-446A-B085-00773ECEF96E}" destId="{588B7103-2BAF-475F-840A-3166D2F36FA5}" srcOrd="0" destOrd="0" presId="urn:microsoft.com/office/officeart/2005/8/layout/hierarchy4"/>
    <dgm:cxn modelId="{841BF416-3AAC-4598-A35C-1A121FBEAE87}" type="presParOf" srcId="{588B7103-2BAF-475F-840A-3166D2F36FA5}" destId="{ACB428E9-5CD1-4380-A132-C1AFB601D0BF}" srcOrd="0" destOrd="0" presId="urn:microsoft.com/office/officeart/2005/8/layout/hierarchy4"/>
    <dgm:cxn modelId="{B405FAE2-EB88-452C-8AA5-23AC76336EE9}" type="presParOf" srcId="{588B7103-2BAF-475F-840A-3166D2F36FA5}" destId="{BD6CCF40-290E-41DA-99F2-A2398DFA692F}" srcOrd="1" destOrd="0" presId="urn:microsoft.com/office/officeart/2005/8/layout/hierarchy4"/>
    <dgm:cxn modelId="{FE1D496E-73ED-40F2-976A-6E1986717035}" type="presParOf" srcId="{F064025E-69FF-446A-B085-00773ECEF96E}" destId="{5DB08D52-50DF-4405-9231-71A264932E8B}" srcOrd="1" destOrd="0" presId="urn:microsoft.com/office/officeart/2005/8/layout/hierarchy4"/>
    <dgm:cxn modelId="{CEFC41EC-A636-4141-9691-DD5100F0B066}" type="presParOf" srcId="{F064025E-69FF-446A-B085-00773ECEF96E}" destId="{941B9F18-46A8-4003-A90E-EB50BAD7CBDB}" srcOrd="2" destOrd="0" presId="urn:microsoft.com/office/officeart/2005/8/layout/hierarchy4"/>
    <dgm:cxn modelId="{D2C6B11B-8039-4309-AFFF-440C3F98898B}" type="presParOf" srcId="{941B9F18-46A8-4003-A90E-EB50BAD7CBDB}" destId="{6EA2C890-6BF4-4854-B830-63E4B57ADB12}" srcOrd="0" destOrd="0" presId="urn:microsoft.com/office/officeart/2005/8/layout/hierarchy4"/>
    <dgm:cxn modelId="{DCBD74D8-4F64-4DBE-97EC-F2831B153B2B}" type="presParOf" srcId="{941B9F18-46A8-4003-A90E-EB50BAD7CBDB}" destId="{04A62BE4-74CC-4115-A338-4D0B1623D9B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C9095C-EDAA-4292-806C-9DD3DD7C75C6}">
      <dsp:nvSpPr>
        <dsp:cNvPr id="0" name=""/>
        <dsp:cNvSpPr/>
      </dsp:nvSpPr>
      <dsp:spPr>
        <a:xfrm>
          <a:off x="2392" y="1001"/>
          <a:ext cx="6475935" cy="1110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Düşümler</a:t>
          </a:r>
          <a:endParaRPr lang="tr-TR" sz="4800" kern="1200" dirty="0"/>
        </a:p>
      </dsp:txBody>
      <dsp:txXfrm>
        <a:off x="34925" y="33534"/>
        <a:ext cx="6410869" cy="1045690"/>
      </dsp:txXfrm>
    </dsp:sp>
    <dsp:sp modelId="{ACB428E9-5CD1-4380-A132-C1AFB601D0BF}">
      <dsp:nvSpPr>
        <dsp:cNvPr id="0" name=""/>
        <dsp:cNvSpPr/>
      </dsp:nvSpPr>
      <dsp:spPr>
        <a:xfrm>
          <a:off x="2392" y="1280282"/>
          <a:ext cx="3107454" cy="1110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Atlara </a:t>
          </a:r>
          <a:r>
            <a:rPr lang="tr-TR" sz="3100" kern="1200" dirty="0" err="1" smtClean="0"/>
            <a:t>baglanan</a:t>
          </a:r>
          <a:endParaRPr lang="tr-TR" sz="3100" kern="1200" dirty="0"/>
        </a:p>
      </dsp:txBody>
      <dsp:txXfrm>
        <a:off x="34925" y="1312815"/>
        <a:ext cx="3042388" cy="1045690"/>
      </dsp:txXfrm>
    </dsp:sp>
    <dsp:sp modelId="{6EA2C890-6BF4-4854-B830-63E4B57ADB12}">
      <dsp:nvSpPr>
        <dsp:cNvPr id="0" name=""/>
        <dsp:cNvSpPr/>
      </dsp:nvSpPr>
      <dsp:spPr>
        <a:xfrm>
          <a:off x="3370873" y="1280282"/>
          <a:ext cx="3107454" cy="11107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err="1" smtClean="0"/>
            <a:t>Işliklere</a:t>
          </a:r>
          <a:r>
            <a:rPr lang="tr-TR" sz="3100" kern="1200" dirty="0" smtClean="0"/>
            <a:t> </a:t>
          </a:r>
          <a:r>
            <a:rPr lang="tr-TR" sz="3100" kern="1200" dirty="0" err="1" smtClean="0"/>
            <a:t>baglanan</a:t>
          </a:r>
          <a:endParaRPr lang="tr-TR" sz="3100" kern="1200" dirty="0"/>
        </a:p>
      </dsp:txBody>
      <dsp:txXfrm>
        <a:off x="3403406" y="1312815"/>
        <a:ext cx="3042388" cy="1045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899592" y="2636912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smtClean="0"/>
              <a:t>Düşüm </a:t>
            </a:r>
            <a:r>
              <a:rPr lang="tr-TR" dirty="0" err="1" smtClean="0"/>
              <a:t>goşulmalary</a:t>
            </a:r>
            <a:r>
              <a:rPr lang="tr-TR" dirty="0" smtClean="0"/>
              <a:t> diliň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gurluşyna</a:t>
            </a:r>
            <a:r>
              <a:rPr lang="tr-TR" dirty="0" smtClean="0"/>
              <a:t> </a:t>
            </a:r>
            <a:r>
              <a:rPr lang="tr-TR" dirty="0" err="1" smtClean="0"/>
              <a:t>degişlidirler</a:t>
            </a:r>
            <a:r>
              <a:rPr lang="tr-TR" dirty="0" smtClean="0"/>
              <a:t>. Düşüm </a:t>
            </a:r>
            <a:r>
              <a:rPr lang="tr-TR" dirty="0" err="1" smtClean="0"/>
              <a:t>goşulmalary</a:t>
            </a:r>
            <a:r>
              <a:rPr lang="tr-TR" dirty="0" smtClean="0"/>
              <a:t> atlara, atlaşan sözlere, at </a:t>
            </a:r>
            <a:r>
              <a:rPr lang="tr-TR" dirty="0" err="1" smtClean="0"/>
              <a:t>hyzmatynda</a:t>
            </a:r>
            <a:r>
              <a:rPr lang="tr-TR" dirty="0" smtClean="0"/>
              <a:t> gelen sözlere hem </a:t>
            </a:r>
            <a:r>
              <a:rPr lang="tr-TR" dirty="0" err="1" smtClean="0"/>
              <a:t>goşulýarlar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Bir </a:t>
            </a:r>
            <a:r>
              <a:rPr lang="tr-TR" b="1" dirty="0" err="1" smtClean="0"/>
              <a:t>okana</a:t>
            </a:r>
            <a:r>
              <a:rPr lang="tr-TR" b="1" dirty="0" smtClean="0"/>
              <a:t> bar, bir </a:t>
            </a:r>
            <a:r>
              <a:rPr lang="tr-TR" b="1" dirty="0" err="1" smtClean="0"/>
              <a:t>dokana</a:t>
            </a:r>
            <a:r>
              <a:rPr lang="tr-TR" b="1" dirty="0" smtClean="0"/>
              <a:t>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err="1" smtClean="0"/>
              <a:t>Gatyksyzdan</a:t>
            </a:r>
            <a:r>
              <a:rPr lang="tr-TR" b="1" dirty="0" smtClean="0"/>
              <a:t> </a:t>
            </a:r>
            <a:r>
              <a:rPr lang="tr-TR" b="1" dirty="0" err="1" smtClean="0"/>
              <a:t>duzly</a:t>
            </a:r>
            <a:r>
              <a:rPr lang="tr-TR" b="1" dirty="0" smtClean="0"/>
              <a:t> ýagşy, </a:t>
            </a:r>
            <a:r>
              <a:rPr lang="tr-TR" b="1" dirty="0" err="1" smtClean="0"/>
              <a:t>Ogulsyzdan</a:t>
            </a:r>
            <a:r>
              <a:rPr lang="tr-TR" b="1" dirty="0" smtClean="0"/>
              <a:t> </a:t>
            </a:r>
            <a:r>
              <a:rPr lang="tr-TR" b="1" dirty="0" err="1" smtClean="0"/>
              <a:t>gyzly</a:t>
            </a:r>
            <a:r>
              <a:rPr lang="tr-TR" b="1" dirty="0" smtClean="0"/>
              <a:t> ýagşy.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b="1" dirty="0" smtClean="0"/>
              <a:t>Gezegeniň </a:t>
            </a:r>
            <a:r>
              <a:rPr lang="tr-TR" b="1" dirty="0" err="1" smtClean="0"/>
              <a:t>eteginden</a:t>
            </a:r>
            <a:r>
              <a:rPr lang="tr-TR" b="1" dirty="0" smtClean="0"/>
              <a:t> </a:t>
            </a:r>
            <a:r>
              <a:rPr lang="tr-TR" b="1" dirty="0" err="1" smtClean="0"/>
              <a:t>ýyrtylar</a:t>
            </a:r>
            <a:r>
              <a:rPr lang="tr-TR" b="1" dirty="0" smtClean="0"/>
              <a:t>, </a:t>
            </a:r>
            <a:r>
              <a:rPr lang="tr-TR" b="1" dirty="0" err="1" smtClean="0"/>
              <a:t>uruşganyň</a:t>
            </a:r>
            <a:r>
              <a:rPr lang="tr-TR" b="1" dirty="0" smtClean="0"/>
              <a:t> </a:t>
            </a:r>
            <a:r>
              <a:rPr lang="tr-TR" b="1" dirty="0" err="1" smtClean="0"/>
              <a:t>ýakasyndan</a:t>
            </a:r>
            <a:r>
              <a:rPr lang="tr-TR" b="1" dirty="0" smtClean="0"/>
              <a:t>. </a:t>
            </a:r>
          </a:p>
          <a:p>
            <a:pPr algn="just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971600" y="2780928"/>
            <a:ext cx="7272808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Düşümleriň </a:t>
            </a:r>
            <a:r>
              <a:rPr lang="tr-TR" dirty="0" err="1" smtClean="0"/>
              <a:t>ulanylyşy</a:t>
            </a:r>
            <a:r>
              <a:rPr lang="tr-TR" dirty="0" smtClean="0"/>
              <a:t> türkmen diliniň </a:t>
            </a:r>
            <a:r>
              <a:rPr lang="tr-TR" dirty="0" err="1" smtClean="0"/>
              <a:t>taryhynda</a:t>
            </a:r>
            <a:r>
              <a:rPr lang="tr-TR" dirty="0" smtClean="0"/>
              <a:t> </a:t>
            </a:r>
            <a:r>
              <a:rPr lang="tr-TR" dirty="0" err="1" smtClean="0"/>
              <a:t>häzirkiden</a:t>
            </a:r>
            <a:r>
              <a:rPr lang="tr-TR" dirty="0" smtClean="0"/>
              <a:t> has </a:t>
            </a:r>
            <a:r>
              <a:rPr lang="tr-TR" dirty="0" err="1" smtClean="0"/>
              <a:t>başgaça</a:t>
            </a:r>
            <a:r>
              <a:rPr lang="tr-TR" dirty="0" smtClean="0"/>
              <a:t> </a:t>
            </a:r>
            <a:r>
              <a:rPr lang="tr-TR" dirty="0" err="1" smtClean="0"/>
              <a:t>bolupdyr</a:t>
            </a:r>
            <a:r>
              <a:rPr lang="tr-TR" dirty="0" smtClean="0"/>
              <a:t>. Türki dillerde düşüm </a:t>
            </a:r>
            <a:r>
              <a:rPr lang="tr-TR" dirty="0" err="1" smtClean="0"/>
              <a:t>kategoriýasy</a:t>
            </a:r>
            <a:r>
              <a:rPr lang="tr-TR" dirty="0" smtClean="0"/>
              <a:t> az </a:t>
            </a:r>
            <a:r>
              <a:rPr lang="tr-TR" dirty="0" err="1" smtClean="0"/>
              <a:t>öwrenilen</a:t>
            </a:r>
            <a:r>
              <a:rPr lang="tr-TR" dirty="0" smtClean="0"/>
              <a:t> meseleleriň biridir. Türkmen </a:t>
            </a:r>
            <a:r>
              <a:rPr lang="tr-TR" dirty="0" err="1" smtClean="0"/>
              <a:t>dilindäki</a:t>
            </a:r>
            <a:r>
              <a:rPr lang="tr-TR" dirty="0" smtClean="0"/>
              <a:t> düşümleri </a:t>
            </a:r>
            <a:r>
              <a:rPr lang="tr-TR" dirty="0" err="1" smtClean="0"/>
              <a:t>taryhy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smtClean="0"/>
              <a:t>iki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dirty="0" smtClean="0"/>
              <a:t>bölmek bolar: </a:t>
            </a:r>
          </a:p>
          <a:p>
            <a:pPr algn="just"/>
            <a:endParaRPr lang="tr-TR" dirty="0" smtClean="0"/>
          </a:p>
          <a:p>
            <a:pPr marL="342900" indent="-342900"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Rudimentar</a:t>
            </a:r>
            <a:r>
              <a:rPr lang="tr-TR" b="1" dirty="0" smtClean="0">
                <a:solidFill>
                  <a:srgbClr val="FF0000"/>
                </a:solidFill>
              </a:rPr>
              <a:t> düşümler </a:t>
            </a:r>
          </a:p>
          <a:p>
            <a:pPr marL="342900" indent="-342900"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tr-TR" b="1" dirty="0" err="1" smtClean="0">
                <a:solidFill>
                  <a:srgbClr val="FF0000"/>
                </a:solidFill>
              </a:rPr>
              <a:t>Işjeň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aktiw</a:t>
            </a:r>
            <a:r>
              <a:rPr lang="tr-TR" b="1" dirty="0" smtClean="0">
                <a:solidFill>
                  <a:srgbClr val="FF0000"/>
                </a:solidFill>
              </a:rPr>
              <a:t>) düşümler </a:t>
            </a:r>
          </a:p>
          <a:p>
            <a:pPr algn="just"/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899592" y="2708920"/>
            <a:ext cx="7200800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Rudimentar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rudiment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galyndy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diýmekdir</a:t>
            </a:r>
            <a:r>
              <a:rPr lang="tr-TR" b="1" dirty="0" smtClean="0">
                <a:solidFill>
                  <a:srgbClr val="FF0000"/>
                </a:solidFill>
              </a:rPr>
              <a:t>) düşümler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diliň </a:t>
            </a:r>
            <a:r>
              <a:rPr lang="tr-TR" dirty="0" err="1" smtClean="0"/>
              <a:t>taryhynda</a:t>
            </a:r>
            <a:r>
              <a:rPr lang="tr-TR" dirty="0" smtClean="0"/>
              <a:t> </a:t>
            </a:r>
            <a:r>
              <a:rPr lang="tr-TR" dirty="0" err="1" smtClean="0"/>
              <a:t>ulanylan</a:t>
            </a:r>
            <a:r>
              <a:rPr lang="tr-TR" dirty="0" smtClean="0"/>
              <a:t> düşümler </a:t>
            </a:r>
            <a:r>
              <a:rPr lang="tr-TR" dirty="0" err="1" smtClean="0"/>
              <a:t>bolup</a:t>
            </a:r>
            <a:r>
              <a:rPr lang="tr-TR" dirty="0" smtClean="0"/>
              <a:t>, olar diliň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</a:t>
            </a:r>
            <a:r>
              <a:rPr lang="tr-TR" dirty="0" err="1" smtClean="0"/>
              <a:t>düşümlik</a:t>
            </a:r>
            <a:r>
              <a:rPr lang="tr-TR" dirty="0" smtClean="0"/>
              <a:t> – </a:t>
            </a:r>
            <a:r>
              <a:rPr lang="tr-TR" dirty="0" err="1" smtClean="0"/>
              <a:t>baglaýjylyk</a:t>
            </a:r>
            <a:r>
              <a:rPr lang="tr-TR" dirty="0" smtClean="0"/>
              <a:t> </a:t>
            </a:r>
            <a:r>
              <a:rPr lang="tr-TR" dirty="0" err="1" smtClean="0"/>
              <a:t>hyzmatyny</a:t>
            </a:r>
            <a:r>
              <a:rPr lang="tr-TR" dirty="0" smtClean="0"/>
              <a:t> </a:t>
            </a:r>
            <a:r>
              <a:rPr lang="tr-TR" dirty="0" err="1" smtClean="0"/>
              <a:t>ýitirip</a:t>
            </a:r>
            <a:r>
              <a:rPr lang="tr-TR" dirty="0" smtClean="0"/>
              <a:t>, </a:t>
            </a:r>
            <a:r>
              <a:rPr lang="tr-TR" dirty="0" err="1" smtClean="0"/>
              <a:t>başga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 </a:t>
            </a:r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geçipdirler</a:t>
            </a:r>
            <a:r>
              <a:rPr lang="tr-TR" dirty="0" smtClean="0"/>
              <a:t>. </a:t>
            </a:r>
          </a:p>
          <a:p>
            <a:pPr algn="just"/>
            <a:endParaRPr lang="tr-TR" i="1" dirty="0" smtClean="0"/>
          </a:p>
          <a:p>
            <a:pPr algn="just"/>
            <a:r>
              <a:rPr lang="tr-TR" i="1" dirty="0" smtClean="0"/>
              <a:t>Olaryň </a:t>
            </a:r>
            <a:r>
              <a:rPr lang="tr-TR" i="1" dirty="0" err="1" smtClean="0"/>
              <a:t>aşakdaky</a:t>
            </a:r>
            <a:r>
              <a:rPr lang="tr-TR" i="1" dirty="0" smtClean="0"/>
              <a:t> ýaly </a:t>
            </a:r>
            <a:r>
              <a:rPr lang="tr-TR" i="1" dirty="0" err="1" smtClean="0"/>
              <a:t>görnüşleri</a:t>
            </a:r>
            <a:r>
              <a:rPr lang="tr-TR" i="1" dirty="0" smtClean="0"/>
              <a:t> bar. </a:t>
            </a:r>
          </a:p>
          <a:p>
            <a:pPr algn="just"/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899592" y="2564904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ctr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Komparatiw</a:t>
            </a:r>
            <a:r>
              <a:rPr lang="tr-TR" b="1" dirty="0" smtClean="0">
                <a:solidFill>
                  <a:srgbClr val="FF0000"/>
                </a:solidFill>
              </a:rPr>
              <a:t> düşüm </a:t>
            </a:r>
          </a:p>
          <a:p>
            <a:pPr marL="342900" indent="-342900" algn="just"/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just"/>
            <a:r>
              <a:rPr lang="tr-TR" dirty="0" smtClean="0"/>
              <a:t>atlara </a:t>
            </a:r>
            <a:r>
              <a:rPr lang="tr-TR" dirty="0" err="1" smtClean="0"/>
              <a:t>deňeşdirme</a:t>
            </a:r>
            <a:r>
              <a:rPr lang="tr-TR" dirty="0" smtClean="0"/>
              <a:t> manysyny </a:t>
            </a:r>
            <a:r>
              <a:rPr lang="tr-TR" dirty="0" err="1" smtClean="0"/>
              <a:t>berýän</a:t>
            </a:r>
            <a:r>
              <a:rPr lang="tr-TR" dirty="0" smtClean="0"/>
              <a:t> –</a:t>
            </a:r>
            <a:r>
              <a:rPr lang="tr-TR" dirty="0" err="1" smtClean="0"/>
              <a:t>ça</a:t>
            </a:r>
            <a:r>
              <a:rPr lang="tr-TR" dirty="0" smtClean="0"/>
              <a:t>/-</a:t>
            </a:r>
            <a:r>
              <a:rPr lang="tr-TR" dirty="0" err="1" smtClean="0"/>
              <a:t>çe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bilen </a:t>
            </a:r>
            <a:r>
              <a:rPr lang="tr-TR" dirty="0" err="1" smtClean="0"/>
              <a:t>aňladylyp</a:t>
            </a:r>
            <a:r>
              <a:rPr lang="tr-TR" dirty="0" smtClean="0"/>
              <a:t>, </a:t>
            </a:r>
            <a:r>
              <a:rPr lang="tr-TR" dirty="0" err="1" smtClean="0"/>
              <a:t>öň</a:t>
            </a:r>
            <a:endParaRPr lang="tr-TR" dirty="0" smtClean="0"/>
          </a:p>
          <a:p>
            <a:pPr marL="342900" indent="-342900" algn="just"/>
            <a:r>
              <a:rPr lang="tr-TR" dirty="0" smtClean="0"/>
              <a:t> düşüm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ulanylypdyr</a:t>
            </a:r>
            <a:r>
              <a:rPr lang="tr-TR" dirty="0" smtClean="0"/>
              <a:t>, </a:t>
            </a:r>
            <a:r>
              <a:rPr lang="tr-TR" dirty="0" err="1" smtClean="0"/>
              <a:t>emma</a:t>
            </a:r>
            <a:r>
              <a:rPr lang="tr-TR" dirty="0" smtClean="0"/>
              <a:t> diliň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hal </a:t>
            </a:r>
            <a:r>
              <a:rPr lang="tr-TR" dirty="0" err="1" smtClean="0"/>
              <a:t>ýasaýjy</a:t>
            </a:r>
            <a:endParaRPr lang="tr-TR" dirty="0" smtClean="0"/>
          </a:p>
          <a:p>
            <a:pPr marL="342900" indent="-342900" algn="just"/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özüňçe</a:t>
            </a:r>
            <a:r>
              <a:rPr lang="tr-TR" b="1" dirty="0" smtClean="0"/>
              <a:t> görmeseň, </a:t>
            </a:r>
            <a:r>
              <a:rPr lang="tr-TR" b="1" dirty="0" err="1" smtClean="0"/>
              <a:t>kölegäňçe</a:t>
            </a:r>
            <a:r>
              <a:rPr lang="tr-TR" b="1" dirty="0" smtClean="0"/>
              <a:t> gör.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Mençe</a:t>
            </a:r>
            <a:r>
              <a:rPr lang="tr-TR" b="1" dirty="0" smtClean="0"/>
              <a:t>, </a:t>
            </a:r>
            <a:r>
              <a:rPr lang="tr-TR" b="1" dirty="0" err="1" smtClean="0"/>
              <a:t>Gözelçe</a:t>
            </a:r>
            <a:r>
              <a:rPr lang="tr-TR" b="1" dirty="0" smtClean="0"/>
              <a:t>… </a:t>
            </a:r>
          </a:p>
          <a:p>
            <a:pPr marL="342900" indent="-342900" algn="just"/>
            <a:endParaRPr lang="tr-TR" dirty="0" smtClean="0"/>
          </a:p>
          <a:p>
            <a:pPr marL="342900" indent="-342900" algn="just"/>
            <a:r>
              <a:rPr lang="tr-TR" dirty="0" err="1" smtClean="0"/>
              <a:t>Diýmek</a:t>
            </a:r>
            <a:r>
              <a:rPr lang="tr-TR" dirty="0" smtClean="0"/>
              <a:t>, </a:t>
            </a:r>
            <a:r>
              <a:rPr lang="tr-TR" dirty="0" err="1" smtClean="0"/>
              <a:t>goşulma</a:t>
            </a:r>
            <a:r>
              <a:rPr lang="tr-TR" dirty="0" smtClean="0"/>
              <a:t> häzir </a:t>
            </a:r>
            <a:r>
              <a:rPr lang="tr-TR" dirty="0" err="1" smtClean="0"/>
              <a:t>baglaýjylyk</a:t>
            </a:r>
            <a:r>
              <a:rPr lang="tr-TR" dirty="0" smtClean="0"/>
              <a:t> däl-de, </a:t>
            </a:r>
            <a:r>
              <a:rPr lang="tr-TR" dirty="0" err="1" smtClean="0"/>
              <a:t>ýasaýjylyk</a:t>
            </a:r>
            <a:r>
              <a:rPr lang="tr-TR" dirty="0" smtClean="0"/>
              <a:t>  </a:t>
            </a:r>
            <a:r>
              <a:rPr lang="tr-TR" dirty="0" err="1" smtClean="0"/>
              <a:t>hyzmatyny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899592" y="2564904"/>
            <a:ext cx="734481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Abessiw</a:t>
            </a:r>
            <a:r>
              <a:rPr lang="tr-TR" b="1" dirty="0" smtClean="0">
                <a:solidFill>
                  <a:srgbClr val="FF0000"/>
                </a:solidFill>
              </a:rPr>
              <a:t> düşüm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Diliň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</a:t>
            </a:r>
            <a:r>
              <a:rPr lang="tr-TR" dirty="0" err="1" smtClean="0"/>
              <a:t>atlardaky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şekili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syz</a:t>
            </a:r>
            <a:r>
              <a:rPr lang="tr-TR" b="1" dirty="0" smtClean="0">
                <a:solidFill>
                  <a:srgbClr val="FF0000"/>
                </a:solidFill>
              </a:rPr>
              <a:t>/-siz </a:t>
            </a:r>
            <a:r>
              <a:rPr lang="tr-TR" dirty="0" err="1" smtClean="0"/>
              <a:t>goşulmasy</a:t>
            </a:r>
            <a:r>
              <a:rPr lang="tr-TR" dirty="0" smtClean="0"/>
              <a:t> bildirip, </a:t>
            </a:r>
            <a:r>
              <a:rPr lang="tr-TR" b="1" dirty="0" err="1" smtClean="0"/>
              <a:t>abessiw</a:t>
            </a:r>
            <a:r>
              <a:rPr lang="tr-TR" b="1" dirty="0" smtClean="0"/>
              <a:t> </a:t>
            </a:r>
            <a:r>
              <a:rPr lang="tr-TR" b="1" dirty="0" err="1" smtClean="0"/>
              <a:t>düşümi</a:t>
            </a:r>
            <a:r>
              <a:rPr lang="tr-TR" b="1" dirty="0" smtClean="0"/>
              <a:t> </a:t>
            </a:r>
            <a:r>
              <a:rPr lang="tr-TR" dirty="0" err="1" smtClean="0"/>
              <a:t>aňladypdyr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 diliň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</a:t>
            </a:r>
            <a:r>
              <a:rPr lang="tr-TR" dirty="0" err="1" smtClean="0"/>
              <a:t>ýokluk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sypat</a:t>
            </a:r>
            <a:r>
              <a:rPr lang="tr-TR" dirty="0" smtClean="0"/>
              <a:t> </a:t>
            </a:r>
            <a:r>
              <a:rPr lang="tr-TR" dirty="0" err="1" smtClean="0"/>
              <a:t>ýasaýjydyr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aňsyz</a:t>
            </a:r>
            <a:r>
              <a:rPr lang="tr-TR" b="1" dirty="0" smtClean="0"/>
              <a:t> adam,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suwsuz</a:t>
            </a:r>
            <a:r>
              <a:rPr lang="tr-TR" b="1" dirty="0" smtClean="0"/>
              <a:t> </a:t>
            </a:r>
            <a:r>
              <a:rPr lang="tr-TR" b="1" dirty="0" err="1" smtClean="0"/>
              <a:t>ýap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duzsuz</a:t>
            </a:r>
            <a:r>
              <a:rPr lang="tr-TR" b="1" dirty="0" smtClean="0"/>
              <a:t> </a:t>
            </a:r>
            <a:r>
              <a:rPr lang="tr-TR" b="1" dirty="0" err="1" smtClean="0"/>
              <a:t>nahar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adamsyz</a:t>
            </a:r>
            <a:r>
              <a:rPr lang="tr-TR" b="1" dirty="0" smtClean="0"/>
              <a:t> </a:t>
            </a:r>
            <a:r>
              <a:rPr lang="tr-TR" b="1" dirty="0" err="1" smtClean="0"/>
              <a:t>meýdan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827584" y="2348880"/>
            <a:ext cx="741682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Komitatiw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bilelik</a:t>
            </a:r>
            <a:r>
              <a:rPr lang="tr-TR" b="1" dirty="0" smtClean="0">
                <a:solidFill>
                  <a:srgbClr val="FF0000"/>
                </a:solidFill>
              </a:rPr>
              <a:t>) </a:t>
            </a:r>
            <a:r>
              <a:rPr lang="tr-TR" b="1" dirty="0" err="1" smtClean="0">
                <a:solidFill>
                  <a:srgbClr val="FF0000"/>
                </a:solidFill>
              </a:rPr>
              <a:t>düşümi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r>
              <a:rPr lang="tr-TR" dirty="0" smtClean="0"/>
              <a:t>Bu </a:t>
            </a:r>
            <a:r>
              <a:rPr lang="tr-TR" dirty="0" err="1" smtClean="0"/>
              <a:t>düşümi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ly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</a:t>
            </a:r>
            <a:r>
              <a:rPr lang="tr-TR" dirty="0" err="1" smtClean="0"/>
              <a:t>aňladypdyr</a:t>
            </a:r>
            <a:r>
              <a:rPr lang="tr-TR" dirty="0" smtClean="0"/>
              <a:t>. </a:t>
            </a:r>
            <a:r>
              <a:rPr lang="tr-TR" dirty="0" err="1" smtClean="0"/>
              <a:t>Goşulmanyň</a:t>
            </a:r>
            <a:r>
              <a:rPr lang="tr-TR" dirty="0" smtClean="0"/>
              <a:t>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düşümlik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ulanylyşyndan</a:t>
            </a: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ataly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ogul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eneli</a:t>
            </a:r>
            <a:r>
              <a:rPr lang="tr-TR" b="1" dirty="0" smtClean="0">
                <a:solidFill>
                  <a:srgbClr val="FF0000"/>
                </a:solidFill>
              </a:rPr>
              <a:t>-gyz, </a:t>
            </a:r>
            <a:r>
              <a:rPr lang="tr-TR" b="1" dirty="0" err="1" smtClean="0">
                <a:solidFill>
                  <a:srgbClr val="FF0000"/>
                </a:solidFill>
              </a:rPr>
              <a:t>Saýatly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Hemra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ýaly </a:t>
            </a:r>
            <a:r>
              <a:rPr lang="tr-TR" dirty="0" err="1" smtClean="0"/>
              <a:t>mysallar</a:t>
            </a:r>
            <a:r>
              <a:rPr lang="tr-TR" dirty="0" smtClean="0"/>
              <a:t> </a:t>
            </a:r>
            <a:r>
              <a:rPr lang="tr-TR" dirty="0" err="1" smtClean="0"/>
              <a:t>saklanyp</a:t>
            </a:r>
            <a:r>
              <a:rPr lang="tr-TR" dirty="0" smtClean="0"/>
              <a:t> </a:t>
            </a:r>
            <a:r>
              <a:rPr lang="tr-TR" dirty="0" err="1" smtClean="0"/>
              <a:t>galypdyr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Şu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döwürde</a:t>
            </a:r>
            <a:r>
              <a:rPr lang="tr-TR" dirty="0" smtClean="0"/>
              <a:t> düşüm </a:t>
            </a:r>
            <a:r>
              <a:rPr lang="tr-TR" dirty="0" err="1" smtClean="0"/>
              <a:t>goşulmasy</a:t>
            </a:r>
            <a:r>
              <a:rPr lang="tr-TR" dirty="0" smtClean="0"/>
              <a:t> däl-de,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sypatlary</a:t>
            </a:r>
            <a:r>
              <a:rPr lang="tr-TR" dirty="0" smtClean="0"/>
              <a:t> </a:t>
            </a:r>
            <a:r>
              <a:rPr lang="tr-TR" dirty="0" err="1" smtClean="0"/>
              <a:t>ýasaýar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okuwly</a:t>
            </a:r>
            <a:r>
              <a:rPr lang="tr-TR" b="1" dirty="0" smtClean="0">
                <a:solidFill>
                  <a:srgbClr val="FF0000"/>
                </a:solidFill>
              </a:rPr>
              <a:t> gyz,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akylly </a:t>
            </a:r>
            <a:r>
              <a:rPr lang="tr-TR" b="1" dirty="0" err="1" smtClean="0">
                <a:solidFill>
                  <a:srgbClr val="FF0000"/>
                </a:solidFill>
              </a:rPr>
              <a:t>çaga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taýýarlykly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talyp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edenli oglan,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etli </a:t>
            </a:r>
            <a:r>
              <a:rPr lang="tr-TR" b="1" dirty="0" err="1" smtClean="0">
                <a:solidFill>
                  <a:srgbClr val="FF0000"/>
                </a:solidFill>
              </a:rPr>
              <a:t>nahar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otly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gutap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827584" y="2420888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Allatiw</a:t>
            </a:r>
            <a:r>
              <a:rPr lang="tr-TR" b="1" dirty="0" smtClean="0">
                <a:solidFill>
                  <a:srgbClr val="FF0000"/>
                </a:solidFill>
              </a:rPr>
              <a:t> düşüme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Ugur-</a:t>
            </a:r>
            <a:r>
              <a:rPr lang="tr-TR" dirty="0" err="1" smtClean="0"/>
              <a:t>tarap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-k</a:t>
            </a:r>
            <a:r>
              <a:rPr lang="tr-TR" dirty="0" smtClean="0"/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degişli </a:t>
            </a:r>
            <a:r>
              <a:rPr lang="tr-TR" dirty="0" err="1" smtClean="0"/>
              <a:t>bolupdyr</a:t>
            </a:r>
            <a:r>
              <a:rPr lang="tr-TR" dirty="0" smtClean="0"/>
              <a:t>. Ol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döwürde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ugur-</a:t>
            </a:r>
            <a:r>
              <a:rPr lang="tr-TR" dirty="0" err="1" smtClean="0"/>
              <a:t>tarap</a:t>
            </a:r>
            <a:r>
              <a:rPr lang="tr-TR" dirty="0" smtClean="0"/>
              <a:t> </a:t>
            </a:r>
            <a:r>
              <a:rPr lang="tr-TR" dirty="0" err="1" smtClean="0"/>
              <a:t>görkezýän</a:t>
            </a:r>
            <a:r>
              <a:rPr lang="tr-TR" dirty="0" smtClean="0"/>
              <a:t> </a:t>
            </a:r>
            <a:r>
              <a:rPr lang="tr-TR" dirty="0" err="1" smtClean="0"/>
              <a:t>şekilini</a:t>
            </a:r>
            <a:r>
              <a:rPr lang="tr-TR" dirty="0" smtClean="0"/>
              <a:t> bildiren düşüm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ulanylyp</a:t>
            </a:r>
            <a:r>
              <a:rPr lang="tr-TR" dirty="0" smtClean="0"/>
              <a:t>, türkmen diliniň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ösüş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hal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</a:t>
            </a:r>
            <a:r>
              <a:rPr lang="tr-TR" dirty="0" smtClean="0"/>
              <a:t>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Aşak</a:t>
            </a:r>
            <a:r>
              <a:rPr lang="tr-TR" dirty="0" smtClean="0"/>
              <a:t> sözünde bitişip </a:t>
            </a:r>
            <a:r>
              <a:rPr lang="tr-TR" dirty="0" err="1" smtClean="0"/>
              <a:t>gidipdir</a:t>
            </a:r>
            <a:r>
              <a:rPr lang="tr-TR" dirty="0" smtClean="0"/>
              <a:t>, </a:t>
            </a:r>
            <a:r>
              <a:rPr lang="tr-TR" dirty="0" err="1" smtClean="0"/>
              <a:t>goşulmadygy</a:t>
            </a:r>
            <a:r>
              <a:rPr lang="tr-TR" dirty="0" smtClean="0"/>
              <a:t> hem </a:t>
            </a:r>
            <a:r>
              <a:rPr lang="tr-TR" dirty="0" err="1" smtClean="0"/>
              <a:t>duýulmaýar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aňryk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bärik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>
                <a:solidFill>
                  <a:srgbClr val="FF0000"/>
                </a:solidFill>
              </a:rPr>
              <a:t>ýokaryk,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ilerik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gaýrak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971600" y="2708920"/>
            <a:ext cx="712879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Instrumental</a:t>
            </a:r>
            <a:r>
              <a:rPr lang="tr-TR" b="1" dirty="0" smtClean="0">
                <a:solidFill>
                  <a:srgbClr val="FF0000"/>
                </a:solidFill>
              </a:rPr>
              <a:t> (</a:t>
            </a:r>
            <a:r>
              <a:rPr lang="tr-TR" b="1" dirty="0" err="1" smtClean="0">
                <a:solidFill>
                  <a:srgbClr val="FF0000"/>
                </a:solidFill>
              </a:rPr>
              <a:t>gurallyk</a:t>
            </a:r>
            <a:r>
              <a:rPr lang="tr-TR" b="1" dirty="0" smtClean="0">
                <a:solidFill>
                  <a:srgbClr val="FF0000"/>
                </a:solidFill>
              </a:rPr>
              <a:t> düşüm)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öň</a:t>
            </a:r>
            <a:r>
              <a:rPr lang="tr-TR" dirty="0" smtClean="0"/>
              <a:t>, diliň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</a:t>
            </a:r>
            <a:r>
              <a:rPr lang="tr-TR" dirty="0" err="1" smtClean="0"/>
              <a:t>ulanylsa</a:t>
            </a:r>
            <a:r>
              <a:rPr lang="tr-TR" dirty="0" smtClean="0"/>
              <a:t>-da, soň </a:t>
            </a:r>
            <a:r>
              <a:rPr lang="tr-TR" dirty="0" err="1" smtClean="0"/>
              <a:t>baglaýjylyk</a:t>
            </a:r>
            <a:r>
              <a:rPr lang="tr-TR" dirty="0" smtClean="0"/>
              <a:t> </a:t>
            </a:r>
            <a:r>
              <a:rPr lang="tr-TR" dirty="0" err="1" smtClean="0"/>
              <a:t>hyzmatyny</a:t>
            </a:r>
            <a:r>
              <a:rPr lang="tr-TR" dirty="0" smtClean="0"/>
              <a:t> </a:t>
            </a:r>
            <a:r>
              <a:rPr lang="tr-TR" dirty="0" err="1" smtClean="0"/>
              <a:t>ýitiripdir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Onuň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yn</a:t>
            </a:r>
            <a:r>
              <a:rPr lang="tr-TR" b="1" dirty="0" smtClean="0">
                <a:solidFill>
                  <a:srgbClr val="FF0000"/>
                </a:solidFill>
              </a:rPr>
              <a:t>/-in </a:t>
            </a:r>
            <a:r>
              <a:rPr lang="tr-TR" dirty="0" err="1" smtClean="0"/>
              <a:t>goşulmasy</a:t>
            </a:r>
            <a:r>
              <a:rPr lang="tr-TR" dirty="0" smtClean="0"/>
              <a:t> häzir söz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hyzmatynda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Instrumental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düşümiň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ýetiren</a:t>
            </a:r>
            <a:r>
              <a:rPr lang="tr-TR" dirty="0" smtClean="0"/>
              <a:t> </a:t>
            </a:r>
            <a:r>
              <a:rPr lang="tr-TR" dirty="0" err="1" smtClean="0"/>
              <a:t>hyzmatyny</a:t>
            </a:r>
            <a:r>
              <a:rPr lang="tr-TR" dirty="0" smtClean="0"/>
              <a:t> bile, bilen </a:t>
            </a:r>
            <a:r>
              <a:rPr lang="tr-TR" dirty="0" err="1" smtClean="0"/>
              <a:t>sozsoňy</a:t>
            </a:r>
            <a:r>
              <a:rPr lang="tr-TR" dirty="0" smtClean="0"/>
              <a:t> </a:t>
            </a:r>
            <a:r>
              <a:rPr lang="tr-TR" dirty="0" err="1" smtClean="0"/>
              <a:t>kömekçileri</a:t>
            </a:r>
            <a:r>
              <a:rPr lang="tr-TR" dirty="0" smtClean="0"/>
              <a:t> </a:t>
            </a:r>
            <a:r>
              <a:rPr lang="tr-TR" dirty="0" err="1" smtClean="0"/>
              <a:t>ýerine</a:t>
            </a:r>
            <a:r>
              <a:rPr lang="tr-TR" dirty="0" smtClean="0"/>
              <a:t> </a:t>
            </a:r>
            <a:r>
              <a:rPr lang="tr-TR" dirty="0" err="1" smtClean="0"/>
              <a:t>ýetirýär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971600" y="2413338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Gadymy</a:t>
            </a:r>
            <a:r>
              <a:rPr lang="tr-TR" b="1" dirty="0" smtClean="0"/>
              <a:t> </a:t>
            </a:r>
            <a:r>
              <a:rPr lang="tr-TR" b="1" dirty="0" err="1" smtClean="0"/>
              <a:t>türki</a:t>
            </a:r>
            <a:r>
              <a:rPr lang="tr-TR" b="1" dirty="0" smtClean="0"/>
              <a:t> ugur-</a:t>
            </a:r>
            <a:r>
              <a:rPr lang="tr-TR" b="1" dirty="0" err="1" smtClean="0"/>
              <a:t>tarap</a:t>
            </a:r>
            <a:r>
              <a:rPr lang="tr-TR" b="1" dirty="0" smtClean="0"/>
              <a:t> </a:t>
            </a:r>
            <a:r>
              <a:rPr lang="tr-TR" b="1" dirty="0" err="1" smtClean="0"/>
              <a:t>görkezen</a:t>
            </a:r>
            <a:r>
              <a:rPr lang="tr-TR" b="1" dirty="0" smtClean="0"/>
              <a:t>,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ileri,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içeri,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daşary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ýokary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käbir</a:t>
            </a:r>
            <a:r>
              <a:rPr lang="tr-TR" dirty="0" smtClean="0"/>
              <a:t> sözlerde </a:t>
            </a:r>
            <a:r>
              <a:rPr lang="tr-TR" dirty="0" err="1" smtClean="0"/>
              <a:t>saklanyp</a:t>
            </a:r>
            <a:r>
              <a:rPr lang="tr-TR" dirty="0" smtClean="0"/>
              <a:t> galan </a:t>
            </a:r>
            <a:r>
              <a:rPr lang="tr-TR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garu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geru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</a:t>
            </a:r>
            <a:r>
              <a:rPr lang="tr-TR" dirty="0" smtClean="0"/>
              <a:t> hem öz manysyny hem </a:t>
            </a:r>
            <a:r>
              <a:rPr lang="tr-TR" dirty="0" err="1" smtClean="0"/>
              <a:t>hyzmatyny</a:t>
            </a:r>
            <a:r>
              <a:rPr lang="tr-TR" dirty="0" smtClean="0"/>
              <a:t> </a:t>
            </a:r>
            <a:r>
              <a:rPr lang="tr-TR" dirty="0" err="1" smtClean="0"/>
              <a:t>ýitiripdir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Ýöneliş</a:t>
            </a:r>
            <a:r>
              <a:rPr lang="tr-TR" dirty="0" smtClean="0"/>
              <a:t> </a:t>
            </a:r>
            <a:r>
              <a:rPr lang="tr-TR" dirty="0" err="1" smtClean="0"/>
              <a:t>düşümiň</a:t>
            </a:r>
            <a:r>
              <a:rPr lang="tr-TR" dirty="0" smtClean="0"/>
              <a:t> </a:t>
            </a:r>
            <a:r>
              <a:rPr lang="tr-TR" dirty="0" err="1" smtClean="0"/>
              <a:t>goşulmalary</a:t>
            </a:r>
            <a:r>
              <a:rPr lang="tr-TR" dirty="0" smtClean="0"/>
              <a:t> şu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garu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geru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/>
              <a:t>goşulmasyndan</a:t>
            </a:r>
            <a:r>
              <a:rPr lang="tr-TR" dirty="0" smtClean="0"/>
              <a:t> gelip çykan diýip </a:t>
            </a:r>
            <a:r>
              <a:rPr lang="tr-TR" dirty="0" err="1" smtClean="0"/>
              <a:t>hasaplanýar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899592" y="2690336"/>
            <a:ext cx="7272808" cy="310854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800" b="1" dirty="0" err="1" smtClean="0">
                <a:solidFill>
                  <a:srgbClr val="FF0000"/>
                </a:solidFill>
              </a:rPr>
              <a:t>Rudimentar</a:t>
            </a:r>
            <a:r>
              <a:rPr lang="tr-TR" sz="2800" b="1" dirty="0" smtClean="0">
                <a:solidFill>
                  <a:srgbClr val="FF0000"/>
                </a:solidFill>
              </a:rPr>
              <a:t> düşümler </a:t>
            </a:r>
          </a:p>
          <a:p>
            <a:pPr algn="just"/>
            <a:r>
              <a:rPr lang="tr-TR" sz="2800" dirty="0" err="1" smtClean="0"/>
              <a:t>häzirki</a:t>
            </a:r>
            <a:r>
              <a:rPr lang="tr-TR" sz="2800" dirty="0" smtClean="0"/>
              <a:t> </a:t>
            </a:r>
            <a:r>
              <a:rPr lang="tr-TR" sz="2800" dirty="0" err="1" smtClean="0"/>
              <a:t>türki</a:t>
            </a:r>
            <a:r>
              <a:rPr lang="tr-TR" sz="2800" dirty="0" smtClean="0"/>
              <a:t> dillerde, </a:t>
            </a:r>
            <a:r>
              <a:rPr lang="tr-TR" sz="2800" dirty="0" err="1" smtClean="0"/>
              <a:t>esasan</a:t>
            </a:r>
            <a:r>
              <a:rPr lang="tr-TR" sz="2800" dirty="0" smtClean="0"/>
              <a:t>, söz </a:t>
            </a:r>
            <a:r>
              <a:rPr lang="tr-TR" sz="2800" dirty="0" err="1" smtClean="0"/>
              <a:t>ýasaýjylyk</a:t>
            </a:r>
            <a:r>
              <a:rPr lang="tr-TR" sz="2800" dirty="0" smtClean="0"/>
              <a:t> </a:t>
            </a:r>
            <a:r>
              <a:rPr lang="tr-TR" sz="2800" dirty="0" err="1" smtClean="0"/>
              <a:t>hyzmatyny</a:t>
            </a:r>
            <a:r>
              <a:rPr lang="tr-TR" sz="2800" dirty="0" smtClean="0"/>
              <a:t> </a:t>
            </a:r>
            <a:r>
              <a:rPr lang="tr-TR" sz="2800" dirty="0" err="1" smtClean="0"/>
              <a:t>ýerine</a:t>
            </a:r>
            <a:r>
              <a:rPr lang="tr-TR" sz="2800" dirty="0" smtClean="0"/>
              <a:t> </a:t>
            </a:r>
            <a:r>
              <a:rPr lang="tr-TR" sz="2800" dirty="0" err="1" smtClean="0"/>
              <a:t>ýetirýärler</a:t>
            </a:r>
            <a:r>
              <a:rPr lang="tr-TR" sz="2800" dirty="0" smtClean="0"/>
              <a:t>. </a:t>
            </a:r>
          </a:p>
          <a:p>
            <a:pPr algn="just"/>
            <a:r>
              <a:rPr lang="tr-TR" sz="2800" dirty="0" err="1" smtClean="0"/>
              <a:t>Beýle</a:t>
            </a:r>
            <a:r>
              <a:rPr lang="tr-TR" sz="2800" dirty="0" smtClean="0"/>
              <a:t> </a:t>
            </a:r>
            <a:r>
              <a:rPr lang="tr-TR" sz="2800" dirty="0" err="1" smtClean="0"/>
              <a:t>ýagdaý</a:t>
            </a:r>
            <a:r>
              <a:rPr lang="tr-TR" sz="2800" dirty="0" smtClean="0"/>
              <a:t> diliň </a:t>
            </a:r>
            <a:r>
              <a:rPr lang="tr-TR" sz="2800" dirty="0" err="1" smtClean="0"/>
              <a:t>kämilleşmegi</a:t>
            </a:r>
            <a:r>
              <a:rPr lang="tr-TR" sz="2800" dirty="0" smtClean="0"/>
              <a:t> </a:t>
            </a:r>
            <a:r>
              <a:rPr lang="tr-TR" sz="2800" dirty="0" err="1" smtClean="0"/>
              <a:t>netijesinde</a:t>
            </a:r>
            <a:r>
              <a:rPr lang="tr-TR" sz="2800" dirty="0" smtClean="0"/>
              <a:t> </a:t>
            </a:r>
            <a:r>
              <a:rPr lang="tr-TR" sz="2800" dirty="0" err="1" smtClean="0"/>
              <a:t>bolup</a:t>
            </a:r>
            <a:r>
              <a:rPr lang="tr-TR" sz="2800" dirty="0" smtClean="0"/>
              <a:t> </a:t>
            </a:r>
            <a:r>
              <a:rPr lang="tr-TR" sz="2800" dirty="0" err="1" smtClean="0"/>
              <a:t>geçýär</a:t>
            </a:r>
            <a:r>
              <a:rPr lang="tr-TR" sz="2800" dirty="0" smtClean="0"/>
              <a:t>. </a:t>
            </a:r>
          </a:p>
          <a:p>
            <a:pPr algn="just"/>
            <a:r>
              <a:rPr lang="tr-TR" sz="2800" dirty="0" smtClean="0"/>
              <a:t>Düşüm şekilleri </a:t>
            </a:r>
            <a:r>
              <a:rPr lang="tr-TR" sz="2800" dirty="0" err="1" smtClean="0"/>
              <a:t>taryhy</a:t>
            </a:r>
            <a:r>
              <a:rPr lang="tr-TR" sz="2800" dirty="0" smtClean="0"/>
              <a:t> </a:t>
            </a:r>
            <a:r>
              <a:rPr lang="tr-TR" sz="2800" dirty="0" err="1" smtClean="0"/>
              <a:t>taýdan</a:t>
            </a:r>
            <a:r>
              <a:rPr lang="tr-TR" sz="2800" dirty="0" smtClean="0"/>
              <a:t> </a:t>
            </a:r>
            <a:r>
              <a:rPr lang="tr-TR" sz="2800" dirty="0" err="1" smtClean="0"/>
              <a:t>gadymydyr</a:t>
            </a:r>
            <a:r>
              <a:rPr lang="tr-TR" sz="2800" dirty="0" smtClean="0"/>
              <a:t>. </a:t>
            </a:r>
          </a:p>
          <a:p>
            <a:pPr algn="just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771800" y="1392759"/>
            <a:ext cx="3708412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916832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564904"/>
            <a:ext cx="6840760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Işjeň</a:t>
            </a:r>
            <a:r>
              <a:rPr lang="tr-TR" dirty="0" smtClean="0"/>
              <a:t> düşümler diliň </a:t>
            </a:r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dirty="0" err="1" smtClean="0"/>
              <a:t>döwründe</a:t>
            </a:r>
            <a:r>
              <a:rPr lang="tr-TR" dirty="0" smtClean="0"/>
              <a:t> </a:t>
            </a:r>
            <a:r>
              <a:rPr lang="tr-TR" dirty="0" err="1" smtClean="0"/>
              <a:t>işjeň</a:t>
            </a:r>
            <a:r>
              <a:rPr lang="tr-TR" dirty="0" smtClean="0"/>
              <a:t> </a:t>
            </a:r>
            <a:r>
              <a:rPr lang="tr-TR" dirty="0" err="1" smtClean="0"/>
              <a:t>ulanylyp</a:t>
            </a:r>
            <a:r>
              <a:rPr lang="tr-TR" dirty="0" smtClean="0"/>
              <a:t> </a:t>
            </a:r>
            <a:r>
              <a:rPr lang="tr-TR" dirty="0" err="1" smtClean="0"/>
              <a:t>ýörlen</a:t>
            </a:r>
            <a:r>
              <a:rPr lang="tr-TR" dirty="0" smtClean="0"/>
              <a:t> düşümler </a:t>
            </a:r>
            <a:r>
              <a:rPr lang="tr-TR" dirty="0" err="1" smtClean="0"/>
              <a:t>ulgamydyr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Işjeň</a:t>
            </a:r>
            <a:r>
              <a:rPr lang="tr-TR" dirty="0" smtClean="0"/>
              <a:t> düşümlere türkmen dilinde </a:t>
            </a:r>
            <a:r>
              <a:rPr lang="tr-TR" dirty="0" err="1" smtClean="0"/>
              <a:t>şekili</a:t>
            </a:r>
            <a:r>
              <a:rPr lang="tr-TR" dirty="0" smtClean="0"/>
              <a:t>, </a:t>
            </a:r>
            <a:r>
              <a:rPr lang="tr-TR" dirty="0" err="1" smtClean="0"/>
              <a:t>manysy</a:t>
            </a:r>
            <a:r>
              <a:rPr lang="tr-TR" dirty="0" smtClean="0"/>
              <a:t>, </a:t>
            </a:r>
            <a:r>
              <a:rPr lang="tr-TR" dirty="0" err="1" smtClean="0"/>
              <a:t>hyzmaty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düýpli</a:t>
            </a:r>
            <a:r>
              <a:rPr lang="tr-TR" dirty="0" smtClean="0"/>
              <a:t> </a:t>
            </a:r>
            <a:r>
              <a:rPr lang="tr-TR" dirty="0" err="1" smtClean="0"/>
              <a:t>tapawutlanýan</a:t>
            </a:r>
            <a:r>
              <a:rPr lang="tr-TR" dirty="0" smtClean="0"/>
              <a:t> </a:t>
            </a:r>
            <a:r>
              <a:rPr lang="tr-TR" dirty="0" err="1" smtClean="0"/>
              <a:t>alty</a:t>
            </a:r>
            <a:r>
              <a:rPr lang="tr-TR" dirty="0" smtClean="0"/>
              <a:t> </a:t>
            </a:r>
            <a:r>
              <a:rPr lang="tr-TR" dirty="0" err="1" smtClean="0"/>
              <a:t>sany</a:t>
            </a:r>
            <a:r>
              <a:rPr lang="tr-TR" dirty="0" smtClean="0"/>
              <a:t> düşüm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Olary</a:t>
            </a:r>
            <a:r>
              <a:rPr lang="tr-TR" dirty="0" smtClean="0"/>
              <a:t> </a:t>
            </a:r>
            <a:r>
              <a:rPr lang="tr-TR" dirty="0" err="1" smtClean="0"/>
              <a:t>hyzmaty</a:t>
            </a:r>
            <a:r>
              <a:rPr lang="tr-TR" dirty="0" smtClean="0"/>
              <a:t> we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özara</a:t>
            </a:r>
            <a:r>
              <a:rPr lang="tr-TR" dirty="0" smtClean="0"/>
              <a:t> iki </a:t>
            </a:r>
            <a:r>
              <a:rPr lang="tr-TR" dirty="0" err="1" smtClean="0"/>
              <a:t>topara</a:t>
            </a:r>
            <a:r>
              <a:rPr lang="tr-TR" dirty="0" smtClean="0"/>
              <a:t> bölmek bolar: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971600" y="2276872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err="1" smtClean="0"/>
              <a:t>Işjeň</a:t>
            </a:r>
            <a:r>
              <a:rPr lang="tr-TR" sz="2400" dirty="0" smtClean="0"/>
              <a:t> düşümler diliň </a:t>
            </a:r>
            <a:r>
              <a:rPr lang="tr-TR" sz="2400" dirty="0" err="1" smtClean="0"/>
              <a:t>häzirki</a:t>
            </a:r>
            <a:r>
              <a:rPr lang="tr-TR" sz="2400" dirty="0" smtClean="0"/>
              <a:t> </a:t>
            </a:r>
            <a:r>
              <a:rPr lang="tr-TR" sz="2400" dirty="0" err="1" smtClean="0"/>
              <a:t>döwründe</a:t>
            </a:r>
            <a:r>
              <a:rPr lang="tr-TR" sz="2400" dirty="0" smtClean="0"/>
              <a:t> </a:t>
            </a:r>
            <a:r>
              <a:rPr lang="tr-TR" sz="2400" dirty="0" err="1" smtClean="0"/>
              <a:t>işjeň</a:t>
            </a:r>
            <a:r>
              <a:rPr lang="tr-TR" sz="2400" dirty="0" smtClean="0"/>
              <a:t> </a:t>
            </a:r>
            <a:r>
              <a:rPr lang="tr-TR" sz="2400" dirty="0" err="1" smtClean="0"/>
              <a:t>ulanylyp</a:t>
            </a:r>
            <a:r>
              <a:rPr lang="tr-TR" sz="2400" dirty="0" smtClean="0"/>
              <a:t> </a:t>
            </a:r>
            <a:r>
              <a:rPr lang="tr-TR" sz="2400" dirty="0" err="1" smtClean="0"/>
              <a:t>ýörlen</a:t>
            </a:r>
            <a:r>
              <a:rPr lang="tr-TR" sz="2400" dirty="0" smtClean="0"/>
              <a:t> düşümler </a:t>
            </a:r>
            <a:r>
              <a:rPr lang="tr-TR" sz="2400" dirty="0" err="1" smtClean="0"/>
              <a:t>ulgamydyr</a:t>
            </a:r>
            <a:r>
              <a:rPr lang="tr-TR" sz="2400" dirty="0" smtClean="0"/>
              <a:t>. </a:t>
            </a:r>
          </a:p>
          <a:p>
            <a:pPr algn="just"/>
            <a:r>
              <a:rPr lang="tr-TR" sz="2400" dirty="0" err="1" smtClean="0"/>
              <a:t>Işjeň</a:t>
            </a:r>
            <a:r>
              <a:rPr lang="tr-TR" sz="2400" dirty="0" smtClean="0"/>
              <a:t> düşümlere türkmen dilinde </a:t>
            </a:r>
            <a:r>
              <a:rPr lang="tr-TR" sz="2400" dirty="0" err="1" smtClean="0"/>
              <a:t>şekili</a:t>
            </a:r>
            <a:r>
              <a:rPr lang="tr-TR" sz="2400" dirty="0" smtClean="0"/>
              <a:t>, </a:t>
            </a:r>
            <a:r>
              <a:rPr lang="tr-TR" sz="2400" dirty="0" err="1" smtClean="0"/>
              <a:t>manysy</a:t>
            </a:r>
            <a:r>
              <a:rPr lang="tr-TR" sz="2400" dirty="0" smtClean="0"/>
              <a:t>, </a:t>
            </a:r>
            <a:r>
              <a:rPr lang="tr-TR" sz="2400" dirty="0" err="1" smtClean="0"/>
              <a:t>hyzmaty</a:t>
            </a:r>
            <a:r>
              <a:rPr lang="tr-TR" sz="2400" dirty="0" smtClean="0"/>
              <a:t> </a:t>
            </a:r>
            <a:r>
              <a:rPr lang="tr-TR" sz="2400" dirty="0" err="1" smtClean="0"/>
              <a:t>taýdan</a:t>
            </a:r>
            <a:r>
              <a:rPr lang="tr-TR" sz="2400" dirty="0" smtClean="0"/>
              <a:t> </a:t>
            </a:r>
            <a:r>
              <a:rPr lang="tr-TR" sz="2400" dirty="0" err="1" smtClean="0"/>
              <a:t>düýpli</a:t>
            </a:r>
            <a:r>
              <a:rPr lang="tr-TR" sz="2400" dirty="0" smtClean="0"/>
              <a:t> </a:t>
            </a:r>
            <a:r>
              <a:rPr lang="tr-TR" sz="2400" dirty="0" err="1" smtClean="0"/>
              <a:t>tapawutlanýan</a:t>
            </a:r>
            <a:r>
              <a:rPr lang="tr-TR" sz="2400" dirty="0" smtClean="0"/>
              <a:t> </a:t>
            </a:r>
            <a:r>
              <a:rPr lang="tr-TR" sz="2400" dirty="0" err="1" smtClean="0"/>
              <a:t>alty</a:t>
            </a:r>
            <a:r>
              <a:rPr lang="tr-TR" sz="2400" dirty="0" smtClean="0"/>
              <a:t> </a:t>
            </a:r>
            <a:r>
              <a:rPr lang="tr-TR" sz="2400" dirty="0" err="1" smtClean="0"/>
              <a:t>sany</a:t>
            </a:r>
            <a:r>
              <a:rPr lang="tr-TR" sz="2400" dirty="0" smtClean="0"/>
              <a:t> düşüm </a:t>
            </a:r>
            <a:r>
              <a:rPr lang="tr-TR" sz="2400" dirty="0" err="1" smtClean="0"/>
              <a:t>degişlidir</a:t>
            </a:r>
            <a:r>
              <a:rPr lang="tr-TR" sz="2400" dirty="0" smtClean="0"/>
              <a:t>. </a:t>
            </a:r>
          </a:p>
          <a:p>
            <a:pPr algn="just"/>
            <a:r>
              <a:rPr lang="tr-TR" sz="2400" dirty="0" err="1" smtClean="0"/>
              <a:t>Olary</a:t>
            </a:r>
            <a:r>
              <a:rPr lang="tr-TR" sz="2400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err="1" smtClean="0">
                <a:solidFill>
                  <a:srgbClr val="FF0000"/>
                </a:solidFill>
              </a:rPr>
              <a:t>hyzmaty</a:t>
            </a:r>
            <a:r>
              <a:rPr lang="tr-TR" sz="2400" b="1" dirty="0" smtClean="0">
                <a:solidFill>
                  <a:srgbClr val="FF0000"/>
                </a:solidFill>
              </a:rPr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err="1" smtClean="0">
                <a:solidFill>
                  <a:srgbClr val="FF0000"/>
                </a:solidFill>
              </a:rPr>
              <a:t>aňladýan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grammatik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r>
              <a:rPr lang="tr-TR" sz="2400" b="1" dirty="0" err="1" smtClean="0">
                <a:solidFill>
                  <a:srgbClr val="FF0000"/>
                </a:solidFill>
              </a:rPr>
              <a:t>manysy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err="1" smtClean="0"/>
              <a:t>taýdan</a:t>
            </a:r>
            <a:r>
              <a:rPr lang="tr-TR" sz="2400" dirty="0" smtClean="0"/>
              <a:t> </a:t>
            </a:r>
            <a:r>
              <a:rPr lang="tr-TR" sz="2400" dirty="0" err="1" smtClean="0"/>
              <a:t>özara</a:t>
            </a:r>
            <a:r>
              <a:rPr lang="tr-TR" sz="2400" dirty="0" smtClean="0"/>
              <a:t> iki </a:t>
            </a:r>
            <a:r>
              <a:rPr lang="tr-TR" sz="2400" dirty="0" err="1" smtClean="0"/>
              <a:t>topara</a:t>
            </a:r>
            <a:r>
              <a:rPr lang="tr-TR" sz="2400" dirty="0" smtClean="0"/>
              <a:t> bölmek bolar.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827584" y="2348880"/>
            <a:ext cx="741682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I.</a:t>
            </a:r>
            <a:r>
              <a:rPr lang="tr-TR" b="1" dirty="0" err="1" smtClean="0">
                <a:solidFill>
                  <a:srgbClr val="FF0000"/>
                </a:solidFill>
              </a:rPr>
              <a:t>Grammatik</a:t>
            </a:r>
            <a:r>
              <a:rPr lang="tr-TR" b="1" dirty="0" smtClean="0">
                <a:solidFill>
                  <a:srgbClr val="FF0000"/>
                </a:solidFill>
              </a:rPr>
              <a:t> düşümler. </a:t>
            </a:r>
          </a:p>
          <a:p>
            <a:pPr algn="just"/>
            <a:r>
              <a:rPr lang="tr-TR" dirty="0" err="1" smtClean="0"/>
              <a:t>Muňa</a:t>
            </a:r>
            <a:r>
              <a:rPr lang="tr-TR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baş,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eýelik</a:t>
            </a:r>
            <a:r>
              <a:rPr lang="tr-TR" b="1" dirty="0" smtClean="0">
                <a:solidFill>
                  <a:srgbClr val="FF0000"/>
                </a:solidFill>
              </a:rPr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ýeňiş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düşümler </a:t>
            </a:r>
            <a:r>
              <a:rPr lang="tr-TR" dirty="0" err="1" smtClean="0"/>
              <a:t>girýär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Grammatik</a:t>
            </a:r>
            <a:r>
              <a:rPr lang="tr-TR" dirty="0" smtClean="0"/>
              <a:t> düşümler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sözlemdäki</a:t>
            </a:r>
            <a:r>
              <a:rPr lang="tr-TR" dirty="0" smtClean="0"/>
              <a:t>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gatnaşyklaryny</a:t>
            </a:r>
            <a:r>
              <a:rPr lang="tr-TR" dirty="0" smtClean="0"/>
              <a:t> </a:t>
            </a:r>
            <a:r>
              <a:rPr lang="tr-TR" dirty="0" err="1" smtClean="0"/>
              <a:t>aňladýarlar</a:t>
            </a:r>
            <a:r>
              <a:rPr lang="tr-TR" dirty="0" smtClean="0"/>
              <a:t>, </a:t>
            </a:r>
            <a:r>
              <a:rPr lang="tr-TR" dirty="0" err="1" smtClean="0"/>
              <a:t>şoňa</a:t>
            </a:r>
            <a:r>
              <a:rPr lang="tr-TR" dirty="0" smtClean="0"/>
              <a:t> </a:t>
            </a:r>
            <a:r>
              <a:rPr lang="tr-TR" dirty="0" err="1" smtClean="0"/>
              <a:t>laýyklykda</a:t>
            </a:r>
            <a:r>
              <a:rPr lang="tr-TR" dirty="0" smtClean="0"/>
              <a:t> </a:t>
            </a:r>
            <a:r>
              <a:rPr lang="tr-TR" dirty="0" err="1" smtClean="0"/>
              <a:t>degişliligiň</a:t>
            </a:r>
            <a:r>
              <a:rPr lang="tr-TR" dirty="0" smtClean="0"/>
              <a:t> </a:t>
            </a:r>
            <a:r>
              <a:rPr lang="tr-TR" dirty="0" err="1" smtClean="0"/>
              <a:t>subýektini</a:t>
            </a:r>
            <a:r>
              <a:rPr lang="tr-TR" dirty="0" smtClean="0"/>
              <a:t> we </a:t>
            </a:r>
            <a:r>
              <a:rPr lang="tr-TR" dirty="0" err="1" smtClean="0"/>
              <a:t>obýektini</a:t>
            </a:r>
            <a:r>
              <a:rPr lang="tr-TR" dirty="0" smtClean="0"/>
              <a:t> </a:t>
            </a:r>
            <a:r>
              <a:rPr lang="tr-TR" dirty="0" err="1" smtClean="0"/>
              <a:t>görkezýärler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276872"/>
            <a:ext cx="7272808" cy="34470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F0000"/>
                </a:solidFill>
              </a:rPr>
              <a:t>II. Lokal düşümler.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7030A0"/>
                </a:solidFill>
              </a:rPr>
              <a:t>Giňişlik</a:t>
            </a:r>
            <a:r>
              <a:rPr lang="tr-TR" dirty="0" smtClean="0">
                <a:solidFill>
                  <a:srgbClr val="7030A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7030A0"/>
                </a:solidFill>
              </a:rPr>
              <a:t>aralyk</a:t>
            </a:r>
            <a:r>
              <a:rPr lang="tr-TR" b="1" dirty="0" smtClean="0">
                <a:solidFill>
                  <a:srgbClr val="7030A0"/>
                </a:solidFill>
              </a:rPr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7030A0"/>
                </a:solidFill>
              </a:rPr>
              <a:t>orun,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7030A0"/>
                </a:solidFill>
              </a:rPr>
              <a:t>wagt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düşünjeler</a:t>
            </a:r>
            <a:r>
              <a:rPr lang="tr-TR" dirty="0" smtClean="0"/>
              <a:t> bilen </a:t>
            </a:r>
            <a:r>
              <a:rPr lang="tr-TR" dirty="0" err="1" smtClean="0"/>
              <a:t>baglanyşyklydyr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ýöneliş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-orun,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çykyş</a:t>
            </a:r>
            <a:r>
              <a:rPr lang="tr-TR" b="1" dirty="0" smtClean="0">
                <a:solidFill>
                  <a:srgbClr val="FF0000"/>
                </a:solidFill>
              </a:rPr>
              <a:t> düşümleri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lokal düşümlerdir.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27584" y="2420888"/>
            <a:ext cx="741682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II. Lokal düşümler.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Lokal düşümler hem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atlaryň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sözlemdäki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grammatik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gatnaşyklaryny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bildirýärler</a:t>
            </a:r>
            <a:r>
              <a:rPr lang="tr-TR" dirty="0" smtClean="0"/>
              <a:t>. Ýöne </a:t>
            </a:r>
            <a:r>
              <a:rPr lang="tr-TR" dirty="0" err="1" smtClean="0"/>
              <a:t>grammatik</a:t>
            </a:r>
            <a:r>
              <a:rPr lang="tr-TR" dirty="0" smtClean="0"/>
              <a:t> düşümlerden </a:t>
            </a:r>
            <a:r>
              <a:rPr lang="tr-TR" dirty="0" err="1" smtClean="0"/>
              <a:t>tapawutlylykda</a:t>
            </a:r>
            <a:r>
              <a:rPr lang="tr-TR" dirty="0" smtClean="0"/>
              <a:t>, 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manysynyň</a:t>
            </a:r>
            <a:r>
              <a:rPr lang="tr-TR" dirty="0" smtClean="0"/>
              <a:t> üstesine, lokal düşümler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giňişlik</a:t>
            </a:r>
            <a:r>
              <a:rPr lang="tr-TR" b="1" dirty="0" smtClean="0">
                <a:solidFill>
                  <a:srgbClr val="FF0000"/>
                </a:solidFill>
              </a:rPr>
              <a:t> – </a:t>
            </a: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gatnaşyklaryny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tr-TR" dirty="0" smtClean="0"/>
              <a:t>hem </a:t>
            </a:r>
            <a:r>
              <a:rPr lang="tr-TR" dirty="0" err="1" smtClean="0"/>
              <a:t>görkezip</a:t>
            </a:r>
            <a:r>
              <a:rPr lang="tr-TR" dirty="0" smtClean="0"/>
              <a:t> </a:t>
            </a:r>
            <a:r>
              <a:rPr lang="tr-TR" dirty="0" err="1" smtClean="0"/>
              <a:t>bilýärler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043608" y="2492896"/>
            <a:ext cx="6696744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Düşümler </a:t>
            </a:r>
            <a:r>
              <a:rPr lang="tr-TR" b="1" dirty="0" err="1" smtClean="0"/>
              <a:t>baglanýan</a:t>
            </a:r>
            <a:r>
              <a:rPr lang="tr-TR" b="1" dirty="0" smtClean="0"/>
              <a:t> sözleri, sözlere </a:t>
            </a:r>
            <a:r>
              <a:rPr lang="tr-TR" b="1" dirty="0" err="1" smtClean="0"/>
              <a:t>gatnaşygy</a:t>
            </a:r>
            <a:r>
              <a:rPr lang="tr-TR" b="1" dirty="0" smtClean="0"/>
              <a:t> </a:t>
            </a:r>
            <a:r>
              <a:rPr lang="tr-TR" b="1" dirty="0" err="1" smtClean="0"/>
              <a:t>boýunça</a:t>
            </a:r>
            <a:r>
              <a:rPr lang="tr-TR" b="1" dirty="0" smtClean="0"/>
              <a:t> hem iki </a:t>
            </a:r>
            <a:r>
              <a:rPr lang="tr-TR" b="1" dirty="0" err="1" smtClean="0"/>
              <a:t>topara</a:t>
            </a:r>
            <a:r>
              <a:rPr lang="tr-TR" b="1" dirty="0" smtClean="0"/>
              <a:t> </a:t>
            </a:r>
            <a:r>
              <a:rPr lang="tr-TR" b="1" dirty="0" err="1" smtClean="0"/>
              <a:t>bölünýär</a:t>
            </a:r>
            <a:r>
              <a:rPr lang="tr-TR" b="1" dirty="0" smtClean="0"/>
              <a:t>: </a:t>
            </a:r>
            <a:endParaRPr lang="tr-TR" b="1" dirty="0"/>
          </a:p>
        </p:txBody>
      </p:sp>
      <p:graphicFrame>
        <p:nvGraphicFramePr>
          <p:cNvPr id="11" name="10 Diyagram"/>
          <p:cNvGraphicFramePr/>
          <p:nvPr/>
        </p:nvGraphicFramePr>
        <p:xfrm>
          <a:off x="1475656" y="3212976"/>
          <a:ext cx="648072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899592" y="2348880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dirty="0" smtClean="0"/>
          </a:p>
          <a:p>
            <a:pPr marL="342900" indent="-342900" algn="ctr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Isimlere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baglanýan</a:t>
            </a:r>
            <a:r>
              <a:rPr lang="tr-TR" b="1" dirty="0" smtClean="0">
                <a:solidFill>
                  <a:srgbClr val="FF0000"/>
                </a:solidFill>
              </a:rPr>
              <a:t> düşümler. </a:t>
            </a:r>
          </a:p>
          <a:p>
            <a:pPr marL="342900" indent="-342900" algn="ctr"/>
            <a:endParaRPr lang="tr-TR" b="1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dirty="0" err="1" smtClean="0"/>
              <a:t>Eýelik</a:t>
            </a:r>
            <a:r>
              <a:rPr lang="tr-TR" dirty="0" smtClean="0"/>
              <a:t> düşüm </a:t>
            </a:r>
            <a:r>
              <a:rPr lang="tr-TR" dirty="0" err="1" smtClean="0"/>
              <a:t>degişlidir</a:t>
            </a:r>
            <a:r>
              <a:rPr lang="tr-TR" dirty="0" smtClean="0"/>
              <a:t>.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kitabyň</a:t>
            </a:r>
            <a:r>
              <a:rPr lang="tr-TR" b="1" dirty="0" smtClean="0"/>
              <a:t> daşy,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 meniň </a:t>
            </a:r>
            <a:r>
              <a:rPr lang="tr-TR" b="1" dirty="0" err="1" smtClean="0"/>
              <a:t>depderim</a:t>
            </a:r>
            <a:r>
              <a:rPr lang="tr-TR" b="1" dirty="0" smtClean="0"/>
              <a:t>. </a:t>
            </a:r>
          </a:p>
          <a:p>
            <a:pPr marL="342900" indent="-342900" algn="just"/>
            <a:r>
              <a:rPr lang="tr-TR" dirty="0" smtClean="0"/>
              <a:t>Az sanly </a:t>
            </a:r>
            <a:r>
              <a:rPr lang="tr-TR" dirty="0" err="1" smtClean="0"/>
              <a:t>ýöneliş</a:t>
            </a:r>
            <a:r>
              <a:rPr lang="tr-TR" dirty="0" smtClean="0"/>
              <a:t> </a:t>
            </a:r>
            <a:r>
              <a:rPr lang="tr-TR" dirty="0" err="1" smtClean="0"/>
              <a:t>düşümdäki</a:t>
            </a:r>
            <a:r>
              <a:rPr lang="tr-TR" dirty="0" smtClean="0"/>
              <a:t> sözler hem isimlere  </a:t>
            </a:r>
            <a:r>
              <a:rPr lang="tr-TR" dirty="0" err="1" smtClean="0"/>
              <a:t>baglanýarlar</a:t>
            </a:r>
            <a:r>
              <a:rPr lang="tr-TR" dirty="0" smtClean="0"/>
              <a:t>: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smtClean="0"/>
              <a:t>söze </a:t>
            </a:r>
            <a:r>
              <a:rPr lang="tr-TR" b="1" dirty="0" err="1" smtClean="0"/>
              <a:t>baý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gepe</a:t>
            </a:r>
            <a:r>
              <a:rPr lang="tr-TR" b="1" dirty="0" smtClean="0"/>
              <a:t> çeper,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gahrymana</a:t>
            </a:r>
            <a:r>
              <a:rPr lang="tr-TR" b="1" dirty="0" smtClean="0"/>
              <a:t> </a:t>
            </a:r>
            <a:r>
              <a:rPr lang="tr-TR" b="1" dirty="0" err="1" smtClean="0"/>
              <a:t>şöhrat</a:t>
            </a:r>
            <a:r>
              <a:rPr lang="tr-TR" b="1" dirty="0" smtClean="0"/>
              <a:t>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halkyma</a:t>
            </a:r>
            <a:r>
              <a:rPr lang="tr-TR" b="1" dirty="0" smtClean="0"/>
              <a:t>  </a:t>
            </a:r>
            <a:r>
              <a:rPr lang="tr-TR" b="1" dirty="0" err="1" smtClean="0"/>
              <a:t>söýgi</a:t>
            </a:r>
            <a:r>
              <a:rPr lang="tr-TR" b="1" dirty="0" smtClean="0"/>
              <a:t> (</a:t>
            </a:r>
            <a:r>
              <a:rPr lang="tr-TR" b="1" dirty="0" err="1" smtClean="0"/>
              <a:t>hormat</a:t>
            </a:r>
            <a:r>
              <a:rPr lang="tr-TR" b="1" dirty="0" smtClean="0"/>
              <a:t>),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b="1" dirty="0" err="1" smtClean="0"/>
              <a:t>işleýäne</a:t>
            </a:r>
            <a:r>
              <a:rPr lang="tr-TR" b="1" dirty="0" smtClean="0"/>
              <a:t> </a:t>
            </a:r>
            <a:r>
              <a:rPr lang="tr-TR" b="1" dirty="0" err="1" smtClean="0"/>
              <a:t>sylag</a:t>
            </a:r>
            <a:r>
              <a:rPr lang="tr-TR" b="1" dirty="0" smtClean="0"/>
              <a:t> (sarpa) …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908720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2987824" y="1700808"/>
            <a:ext cx="274697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IŞJEŇ</a:t>
            </a:r>
            <a:r>
              <a:rPr lang="tr-TR" b="1" dirty="0" smtClean="0"/>
              <a:t> (</a:t>
            </a:r>
            <a:r>
              <a:rPr lang="tr-TR" b="1" dirty="0" err="1" smtClean="0"/>
              <a:t>AKTIW</a:t>
            </a:r>
            <a:r>
              <a:rPr lang="tr-TR" b="1" dirty="0" smtClean="0"/>
              <a:t>) DÜŞÜMLER </a:t>
            </a:r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115616" y="2492896"/>
            <a:ext cx="691276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2. </a:t>
            </a:r>
            <a:r>
              <a:rPr lang="tr-TR" b="1" dirty="0" err="1" smtClean="0">
                <a:solidFill>
                  <a:srgbClr val="FF0000"/>
                </a:solidFill>
              </a:rPr>
              <a:t>Işliklere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baglanýan</a:t>
            </a:r>
            <a:r>
              <a:rPr lang="tr-TR" b="1" dirty="0" smtClean="0">
                <a:solidFill>
                  <a:srgbClr val="FF0000"/>
                </a:solidFill>
              </a:rPr>
              <a:t> düşümler.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Ýöneliş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ýeňiş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wagt</a:t>
            </a:r>
            <a:r>
              <a:rPr lang="tr-TR" b="1" dirty="0" smtClean="0"/>
              <a:t>-orun,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çykyş</a:t>
            </a:r>
            <a:r>
              <a:rPr lang="tr-TR" b="1" dirty="0" smtClean="0"/>
              <a:t> düşümler</a:t>
            </a:r>
          </a:p>
          <a:p>
            <a:pPr algn="just"/>
            <a:r>
              <a:rPr lang="tr-TR" dirty="0" smtClean="0"/>
              <a:t> </a:t>
            </a:r>
          </a:p>
          <a:p>
            <a:pPr algn="just"/>
            <a:r>
              <a:rPr lang="tr-TR" dirty="0" err="1" smtClean="0"/>
              <a:t>Häzirki</a:t>
            </a:r>
            <a:r>
              <a:rPr lang="tr-TR" dirty="0" smtClean="0"/>
              <a:t> zaman türkmen </a:t>
            </a:r>
            <a:r>
              <a:rPr lang="tr-TR" dirty="0" err="1" smtClean="0"/>
              <a:t>dilindäki</a:t>
            </a:r>
            <a:r>
              <a:rPr lang="tr-TR" dirty="0" smtClean="0"/>
              <a:t> düşümleriň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manylary</a:t>
            </a:r>
            <a:r>
              <a:rPr lang="tr-TR" dirty="0" smtClean="0"/>
              <a:t> we şekillenişi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aýratynlyklara</a:t>
            </a:r>
            <a:r>
              <a:rPr lang="tr-TR" dirty="0" smtClean="0"/>
              <a:t> </a:t>
            </a:r>
            <a:r>
              <a:rPr lang="tr-TR" dirty="0" err="1" smtClean="0"/>
              <a:t>eýedir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988840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699792" y="2636912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/>
              <a:t>Atlarda düşüm </a:t>
            </a:r>
            <a:r>
              <a:rPr lang="tr-TR" dirty="0" err="1" smtClean="0"/>
              <a:t>kategoriýasynyň</a:t>
            </a:r>
            <a:r>
              <a:rPr lang="tr-TR" dirty="0" smtClean="0"/>
              <a:t> </a:t>
            </a:r>
            <a:r>
              <a:rPr lang="tr-TR" dirty="0" err="1" smtClean="0"/>
              <a:t>iňňän</a:t>
            </a:r>
            <a:r>
              <a:rPr lang="tr-TR" dirty="0" smtClean="0"/>
              <a:t> uly </a:t>
            </a:r>
            <a:r>
              <a:rPr lang="tr-TR" dirty="0" err="1" smtClean="0"/>
              <a:t>hyzmaty</a:t>
            </a:r>
            <a:r>
              <a:rPr lang="tr-TR" dirty="0" smtClean="0"/>
              <a:t> bar. Türkmen diliniň düşümler </a:t>
            </a:r>
            <a:r>
              <a:rPr lang="tr-TR" dirty="0" err="1" smtClean="0"/>
              <a:t>ulgamy</a:t>
            </a:r>
            <a:r>
              <a:rPr lang="tr-TR" dirty="0" smtClean="0"/>
              <a:t> </a:t>
            </a:r>
            <a:r>
              <a:rPr lang="tr-TR" dirty="0" err="1" smtClean="0"/>
              <a:t>düýpli</a:t>
            </a:r>
            <a:r>
              <a:rPr lang="tr-TR" dirty="0" smtClean="0"/>
              <a:t> </a:t>
            </a:r>
            <a:r>
              <a:rPr lang="tr-TR" dirty="0" err="1" smtClean="0"/>
              <a:t>ylmy</a:t>
            </a:r>
            <a:r>
              <a:rPr lang="tr-TR" dirty="0" smtClean="0"/>
              <a:t> derňew edildi. (1. </a:t>
            </a:r>
            <a:r>
              <a:rPr lang="tr-TR" dirty="0" err="1" smtClean="0"/>
              <a:t>Ataýew</a:t>
            </a:r>
            <a:r>
              <a:rPr lang="tr-TR" dirty="0" smtClean="0"/>
              <a:t> G, </a:t>
            </a:r>
            <a:r>
              <a:rPr lang="ru-RU" dirty="0" smtClean="0"/>
              <a:t>Грамматические падежи в туркменском языке. </a:t>
            </a:r>
            <a:r>
              <a:rPr lang="tr-TR" dirty="0" smtClean="0"/>
              <a:t>Aşgabat, 1959 (</a:t>
            </a:r>
            <a:r>
              <a:rPr lang="tr-TR" dirty="0" err="1" smtClean="0"/>
              <a:t>kand</a:t>
            </a:r>
            <a:r>
              <a:rPr lang="tr-TR" dirty="0" smtClean="0"/>
              <a:t>. </a:t>
            </a:r>
            <a:r>
              <a:rPr lang="tr-TR" dirty="0" err="1" smtClean="0"/>
              <a:t>diss</a:t>
            </a:r>
            <a:r>
              <a:rPr lang="tr-TR" dirty="0" smtClean="0"/>
              <a:t>.). </a:t>
            </a:r>
            <a:r>
              <a:rPr lang="tr-TR" dirty="0" err="1" smtClean="0"/>
              <a:t>Hamzaýew</a:t>
            </a:r>
            <a:r>
              <a:rPr lang="tr-TR" dirty="0" smtClean="0"/>
              <a:t> </a:t>
            </a:r>
            <a:r>
              <a:rPr lang="tr-TR" dirty="0" err="1" smtClean="0"/>
              <a:t>M.Ý</a:t>
            </a:r>
            <a:r>
              <a:rPr lang="tr-TR" dirty="0" smtClean="0"/>
              <a:t>.Türkmen dilinde lokal düşümler. Aşgabat, 1948 (</a:t>
            </a:r>
            <a:r>
              <a:rPr lang="tr-TR" dirty="0" err="1" smtClean="0"/>
              <a:t>kand</a:t>
            </a:r>
            <a:r>
              <a:rPr lang="tr-TR" dirty="0" smtClean="0"/>
              <a:t>. </a:t>
            </a:r>
            <a:r>
              <a:rPr lang="tr-TR" dirty="0" err="1" smtClean="0"/>
              <a:t>diss</a:t>
            </a:r>
            <a:r>
              <a:rPr lang="tr-TR" dirty="0" smtClean="0"/>
              <a:t>.) </a:t>
            </a:r>
            <a:endParaRPr lang="tr-TR" dirty="0"/>
          </a:p>
        </p:txBody>
      </p:sp>
      <p:pic>
        <p:nvPicPr>
          <p:cNvPr id="1026" name="Picture 2" descr="Atay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72200" y="2780928"/>
            <a:ext cx="1800200" cy="2520280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1027" name="Picture 3" descr="Hamzay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636912"/>
            <a:ext cx="1944216" cy="2592287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971600" y="2348880"/>
            <a:ext cx="6624736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dilinde düşüm </a:t>
            </a:r>
            <a:r>
              <a:rPr lang="tr-TR" dirty="0" err="1" smtClean="0"/>
              <a:t>adalgasy</a:t>
            </a:r>
            <a:r>
              <a:rPr lang="tr-TR" dirty="0" smtClean="0"/>
              <a:t> </a:t>
            </a:r>
            <a:r>
              <a:rPr lang="tr-TR" dirty="0" err="1" smtClean="0"/>
              <a:t>ilkinji</a:t>
            </a:r>
            <a:r>
              <a:rPr lang="tr-TR" dirty="0" smtClean="0"/>
              <a:t> gezek 1929-</a:t>
            </a:r>
            <a:r>
              <a:rPr lang="tr-TR" dirty="0" err="1" smtClean="0"/>
              <a:t>njy</a:t>
            </a:r>
            <a:r>
              <a:rPr lang="tr-TR" dirty="0" smtClean="0"/>
              <a:t> </a:t>
            </a:r>
            <a:r>
              <a:rPr lang="tr-TR" dirty="0" err="1" smtClean="0"/>
              <a:t>ýylda</a:t>
            </a:r>
            <a:r>
              <a:rPr lang="tr-TR" dirty="0" smtClean="0"/>
              <a:t> çykan </a:t>
            </a:r>
            <a:r>
              <a:rPr lang="tr-TR" dirty="0" err="1" smtClean="0"/>
              <a:t>M.Geldiýewiň</a:t>
            </a:r>
            <a:r>
              <a:rPr lang="tr-TR" dirty="0" smtClean="0"/>
              <a:t> we </a:t>
            </a:r>
            <a:r>
              <a:rPr lang="tr-TR" dirty="0" err="1" smtClean="0"/>
              <a:t>G.Alparowyň</a:t>
            </a:r>
            <a:r>
              <a:rPr lang="tr-TR" dirty="0" smtClean="0"/>
              <a:t> ―Türkmen diliniň </a:t>
            </a:r>
            <a:r>
              <a:rPr lang="tr-TR" dirty="0" err="1" smtClean="0"/>
              <a:t>grammatikasy</a:t>
            </a:r>
            <a:r>
              <a:rPr lang="tr-TR" dirty="0" smtClean="0"/>
              <a:t>‖ diýen işinde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  <p:pic>
        <p:nvPicPr>
          <p:cNvPr id="2050" name="Picture 2" descr="Geldiye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501008"/>
            <a:ext cx="1487487" cy="2303140"/>
          </a:xfrm>
          <a:prstGeom prst="rect">
            <a:avLst/>
          </a:prstGeom>
          <a:noFill/>
          <a:ln w="76200" cmpd="tri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2051" name="Picture 3" descr="tara0005"/>
          <p:cNvPicPr>
            <a:picLocks noChangeAspect="1" noChangeArrowheads="1"/>
          </p:cNvPicPr>
          <p:nvPr/>
        </p:nvPicPr>
        <p:blipFill>
          <a:blip r:embed="rId6" cstate="print"/>
          <a:srcRect l="7359" t="5276" r="4590" b="5276"/>
          <a:stretch>
            <a:fillRect/>
          </a:stretch>
        </p:blipFill>
        <p:spPr bwMode="auto">
          <a:xfrm>
            <a:off x="6516216" y="3429000"/>
            <a:ext cx="1584176" cy="2304256"/>
          </a:xfrm>
          <a:prstGeom prst="rect">
            <a:avLst/>
          </a:prstGeom>
          <a:noFill/>
          <a:ln w="76200" cmpd="tri">
            <a:solidFill>
              <a:srgbClr val="FFCC99"/>
            </a:solidFill>
            <a:miter lim="800000"/>
            <a:headEnd/>
            <a:tailEnd/>
          </a:ln>
        </p:spPr>
      </p:pic>
      <p:pic>
        <p:nvPicPr>
          <p:cNvPr id="2052" name="Picture 4" descr="tara01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3429000"/>
            <a:ext cx="1512168" cy="2304256"/>
          </a:xfrm>
          <a:prstGeom prst="rect">
            <a:avLst/>
          </a:prstGeom>
          <a:noFill/>
          <a:ln w="76200" cmpd="tri">
            <a:solidFill>
              <a:srgbClr val="96969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827584" y="2492896"/>
            <a:ext cx="748883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Bu  </a:t>
            </a:r>
            <a:r>
              <a:rPr lang="tr-TR" b="1" dirty="0" err="1" smtClean="0"/>
              <a:t>adalga</a:t>
            </a:r>
            <a:r>
              <a:rPr lang="tr-TR" b="1" dirty="0" smtClean="0"/>
              <a:t> (düşüm)</a:t>
            </a:r>
          </a:p>
          <a:p>
            <a:pPr algn="ctr"/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err="1" smtClean="0"/>
              <a:t>özbek</a:t>
            </a:r>
            <a:r>
              <a:rPr lang="tr-TR" dirty="0" smtClean="0"/>
              <a:t> dilinde </a:t>
            </a:r>
            <a:r>
              <a:rPr lang="tr-TR" i="1" dirty="0" err="1" smtClean="0"/>
              <a:t>kelişik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err="1" smtClean="0"/>
              <a:t>türk</a:t>
            </a:r>
            <a:r>
              <a:rPr lang="tr-TR" dirty="0" smtClean="0"/>
              <a:t>, </a:t>
            </a:r>
            <a:r>
              <a:rPr lang="tr-TR" dirty="0" err="1" smtClean="0"/>
              <a:t>azerbaýjan</a:t>
            </a:r>
            <a:r>
              <a:rPr lang="tr-TR" dirty="0" smtClean="0"/>
              <a:t> dillerinde </a:t>
            </a:r>
            <a:r>
              <a:rPr lang="tr-TR" i="1" dirty="0" smtClean="0"/>
              <a:t>hal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tatar dilinde “</a:t>
            </a:r>
            <a:r>
              <a:rPr lang="tr-TR" i="1" dirty="0" err="1" smtClean="0"/>
              <a:t>kileş</a:t>
            </a:r>
            <a:r>
              <a:rPr lang="tr-TR" dirty="0" smtClean="0"/>
              <a:t>”,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err="1" smtClean="0"/>
              <a:t>gyrgyz</a:t>
            </a:r>
            <a:r>
              <a:rPr lang="tr-TR" dirty="0" smtClean="0"/>
              <a:t> dilinde </a:t>
            </a:r>
            <a:r>
              <a:rPr lang="tr-TR" i="1" dirty="0" err="1" smtClean="0"/>
              <a:t>jöndöme</a:t>
            </a:r>
            <a:r>
              <a:rPr lang="tr-TR" i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dirty="0" err="1" smtClean="0"/>
              <a:t>gazak</a:t>
            </a:r>
            <a:r>
              <a:rPr lang="tr-TR" dirty="0" smtClean="0"/>
              <a:t> dilinde </a:t>
            </a:r>
            <a:r>
              <a:rPr lang="tr-TR" i="1" dirty="0" smtClean="0"/>
              <a:t>septik </a:t>
            </a:r>
          </a:p>
          <a:p>
            <a:pPr algn="just"/>
            <a:endParaRPr lang="tr-TR" i="1" dirty="0" smtClean="0"/>
          </a:p>
          <a:p>
            <a:pPr algn="ctr"/>
            <a:r>
              <a:rPr lang="tr-TR" b="1" dirty="0" err="1" smtClean="0"/>
              <a:t>görnüşinde</a:t>
            </a:r>
            <a:r>
              <a:rPr lang="tr-TR" b="1" dirty="0" smtClean="0"/>
              <a:t> </a:t>
            </a:r>
            <a:r>
              <a:rPr lang="tr-TR" b="1" dirty="0" err="1" smtClean="0"/>
              <a:t>aňladylýar</a:t>
            </a:r>
            <a:r>
              <a:rPr lang="tr-TR" b="1" dirty="0" smtClean="0"/>
              <a:t>.</a:t>
            </a:r>
          </a:p>
          <a:p>
            <a:pPr algn="ctr"/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043608" y="2967335"/>
            <a:ext cx="7128792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Häzirki</a:t>
            </a:r>
            <a:r>
              <a:rPr lang="tr-TR" dirty="0" smtClean="0"/>
              <a:t> </a:t>
            </a:r>
            <a:r>
              <a:rPr lang="tr-TR" b="1" dirty="0" err="1" smtClean="0"/>
              <a:t>türki</a:t>
            </a:r>
            <a:r>
              <a:rPr lang="tr-TR" b="1" dirty="0" smtClean="0"/>
              <a:t> dilleriň </a:t>
            </a:r>
            <a:r>
              <a:rPr lang="tr-TR" b="1" dirty="0" err="1" smtClean="0"/>
              <a:t>köpüsinde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alty</a:t>
            </a:r>
            <a:r>
              <a:rPr lang="tr-TR" b="1" dirty="0" smtClean="0">
                <a:solidFill>
                  <a:srgbClr val="FF0000"/>
                </a:solidFill>
              </a:rPr>
              <a:t> düşüm </a:t>
            </a:r>
            <a:r>
              <a:rPr lang="tr-TR" dirty="0" smtClean="0"/>
              <a:t>bar.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Düşümleriň </a:t>
            </a:r>
            <a:r>
              <a:rPr lang="tr-TR" dirty="0" err="1" smtClean="0"/>
              <a:t>sany</a:t>
            </a:r>
            <a:r>
              <a:rPr lang="tr-TR" dirty="0" smtClean="0"/>
              <a:t> </a:t>
            </a:r>
            <a:r>
              <a:rPr lang="tr-TR" dirty="0" err="1" smtClean="0"/>
              <a:t>hyzmatynyň</a:t>
            </a:r>
            <a:r>
              <a:rPr lang="tr-TR" dirty="0" smtClean="0"/>
              <a:t> </a:t>
            </a:r>
            <a:r>
              <a:rPr lang="tr-TR" dirty="0" err="1" smtClean="0"/>
              <a:t>ýaýraýyş</a:t>
            </a:r>
            <a:r>
              <a:rPr lang="tr-TR" dirty="0" smtClean="0"/>
              <a:t> </a:t>
            </a:r>
            <a:r>
              <a:rPr lang="tr-TR" dirty="0" err="1" smtClean="0"/>
              <a:t>çägine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</a:t>
            </a:r>
            <a:r>
              <a:rPr lang="tr-TR" dirty="0" err="1" smtClean="0"/>
              <a:t>dürli</a:t>
            </a:r>
            <a:r>
              <a:rPr lang="tr-TR" dirty="0" smtClean="0"/>
              <a:t> dillerde </a:t>
            </a:r>
            <a:r>
              <a:rPr lang="tr-TR" dirty="0" err="1" smtClean="0"/>
              <a:t>dürli</a:t>
            </a:r>
            <a:r>
              <a:rPr lang="tr-TR" dirty="0" smtClean="0"/>
              <a:t>-</a:t>
            </a:r>
            <a:r>
              <a:rPr lang="tr-TR" dirty="0" err="1" smtClean="0"/>
              <a:t>dürlüdir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9" name="8 Dikdörtgen"/>
          <p:cNvSpPr/>
          <p:nvPr/>
        </p:nvSpPr>
        <p:spPr>
          <a:xfrm>
            <a:off x="971600" y="2564904"/>
            <a:ext cx="7272808" cy="30469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</a:rPr>
              <a:t>Düşüm</a:t>
            </a:r>
            <a:r>
              <a:rPr lang="tr-TR" sz="2400" b="1" dirty="0" smtClean="0"/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smtClean="0"/>
              <a:t>söz birikmelerinde ýa-da sözlemde </a:t>
            </a:r>
            <a:r>
              <a:rPr lang="tr-TR" sz="2400" b="1" dirty="0" err="1" smtClean="0"/>
              <a:t>atlaryň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beýleki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soz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toparlaryna</a:t>
            </a:r>
            <a:r>
              <a:rPr lang="tr-TR" sz="2400" b="1" dirty="0" smtClean="0"/>
              <a:t> bolan </a:t>
            </a:r>
            <a:r>
              <a:rPr lang="tr-TR" sz="2400" b="1" dirty="0" err="1" smtClean="0"/>
              <a:t>gatnaşygyny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görkezýän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kategoriýadyr</a:t>
            </a:r>
            <a:r>
              <a:rPr lang="tr-TR" sz="2400" b="1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smtClean="0">
                <a:solidFill>
                  <a:srgbClr val="FF0000"/>
                </a:solidFill>
              </a:rPr>
              <a:t>Düşüm </a:t>
            </a:r>
            <a:r>
              <a:rPr lang="tr-TR" sz="2400" b="1" dirty="0" err="1" smtClean="0">
                <a:solidFill>
                  <a:srgbClr val="FF0000"/>
                </a:solidFill>
              </a:rPr>
              <a:t>goşulmalary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b="1" dirty="0" err="1" smtClean="0"/>
              <a:t>goşulan</a:t>
            </a:r>
            <a:r>
              <a:rPr lang="tr-TR" sz="2400" b="1" dirty="0" smtClean="0"/>
              <a:t> sözleriniň </a:t>
            </a:r>
            <a:r>
              <a:rPr lang="tr-TR" sz="2400" b="1" dirty="0" err="1" smtClean="0"/>
              <a:t>sözlemdäki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beýleki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agzalar</a:t>
            </a:r>
            <a:r>
              <a:rPr lang="tr-TR" sz="2400" b="1" dirty="0" smtClean="0"/>
              <a:t> bilen </a:t>
            </a:r>
            <a:r>
              <a:rPr lang="tr-TR" sz="2400" b="1" dirty="0" err="1" smtClean="0"/>
              <a:t>gatnaşygyny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görkezmek</a:t>
            </a:r>
            <a:r>
              <a:rPr lang="tr-TR" sz="2400" b="1" dirty="0" smtClean="0"/>
              <a:t> we </a:t>
            </a:r>
            <a:r>
              <a:rPr lang="tr-TR" sz="2400" b="1" dirty="0" err="1" smtClean="0"/>
              <a:t>baglamak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hyzmatyny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ýerine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ýetirýärler</a:t>
            </a:r>
            <a:r>
              <a:rPr lang="tr-TR" sz="2400" b="1" dirty="0" smtClean="0"/>
              <a:t>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1039196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4. </a:t>
            </a:r>
            <a:r>
              <a:rPr lang="tr-TR" sz="1600" b="1" dirty="0"/>
              <a:t>Hafta	</a:t>
            </a:r>
            <a:r>
              <a:rPr lang="tr-TR" sz="1600" b="1" dirty="0" smtClean="0"/>
              <a:t>Durum 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094128"/>
            <a:ext cx="1085182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43808" y="1844824"/>
            <a:ext cx="3348417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</a:t>
            </a:r>
            <a:r>
              <a:rPr lang="tr-TR" b="1" dirty="0" smtClean="0"/>
              <a:t>DÜŞÜM </a:t>
            </a:r>
            <a:r>
              <a:rPr lang="tr-TR" b="1" dirty="0"/>
              <a:t>KATEGORIÝASY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971600" y="2348880"/>
            <a:ext cx="676875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Düşüm </a:t>
            </a:r>
            <a:r>
              <a:rPr lang="tr-TR" b="1" dirty="0" err="1" smtClean="0"/>
              <a:t>goşulmalary</a:t>
            </a:r>
            <a:r>
              <a:rPr lang="tr-TR" b="1" dirty="0" smtClean="0"/>
              <a:t> </a:t>
            </a:r>
          </a:p>
          <a:p>
            <a:pPr algn="just"/>
            <a:endParaRPr lang="tr-TR" b="1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asyl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ýasaýjylar</a:t>
            </a:r>
            <a:r>
              <a:rPr lang="tr-TR" b="1" dirty="0" smtClean="0">
                <a:solidFill>
                  <a:srgbClr val="FF0000"/>
                </a:solidFill>
              </a:rPr>
              <a:t> ýa-da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dereje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ýasaýjylar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ýaly </a:t>
            </a:r>
            <a:r>
              <a:rPr lang="tr-TR" dirty="0" err="1" smtClean="0"/>
              <a:t>täze</a:t>
            </a:r>
            <a:r>
              <a:rPr lang="tr-TR" dirty="0" smtClean="0"/>
              <a:t> </a:t>
            </a:r>
            <a:r>
              <a:rPr lang="tr-TR" dirty="0" err="1" smtClean="0"/>
              <a:t>manyly</a:t>
            </a:r>
            <a:r>
              <a:rPr lang="tr-TR" dirty="0" smtClean="0"/>
              <a:t> söz </a:t>
            </a:r>
            <a:r>
              <a:rPr lang="tr-TR" dirty="0" err="1" smtClean="0"/>
              <a:t>ýasamaýarlar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Düşüm </a:t>
            </a:r>
            <a:r>
              <a:rPr lang="tr-TR" b="1" dirty="0" err="1" smtClean="0"/>
              <a:t>goşulmalary</a:t>
            </a:r>
            <a:r>
              <a:rPr lang="tr-TR" b="1" dirty="0" smtClean="0"/>
              <a:t>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diňe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grammatik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922</TotalTime>
  <Words>1113</Words>
  <Application>Microsoft Office PowerPoint</Application>
  <PresentationFormat>Ekran Gösterisi (4:3)</PresentationFormat>
  <Paragraphs>280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143</cp:revision>
  <dcterms:created xsi:type="dcterms:W3CDTF">2016-09-19T14:10:52Z</dcterms:created>
  <dcterms:modified xsi:type="dcterms:W3CDTF">2018-04-24T06:41:02Z</dcterms:modified>
</cp:coreProperties>
</file>