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58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2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046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2391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579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0890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4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080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895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442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74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54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50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625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15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5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35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24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ekatronik.erciyes.edu.tr/sertacsavas/doc/ted_lab_deney_6_superpozisyon.pdf" TargetMode="External"/><Relationship Id="rId2" Type="http://schemas.openxmlformats.org/officeDocument/2006/relationships/hyperlink" Target="http://www.belgeci.com/superpozisyon-yontem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32073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Süperpozisyon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Yöntemi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8830"/>
            <a:ext cx="65970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SÜPERPOZİSYON</a:t>
            </a:r>
            <a:r>
              <a:rPr sz="4200" b="1" spc="-80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YÖNTEMİ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406" y="1553718"/>
            <a:ext cx="6535420" cy="429895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55600" marR="19685" indent="-342900">
              <a:lnSpc>
                <a:spcPct val="90000"/>
              </a:lnSpc>
              <a:spcBef>
                <a:spcPts val="340"/>
              </a:spcBef>
              <a:tabLst>
                <a:tab pos="354965" algn="l"/>
                <a:tab pos="212344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yöntem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ya da daha fazla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kaynağı bulunan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doğrusal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elektrik devrelerine uygulanır.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Doğrusal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her zaman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sabit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kaldığı devredir.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kaynağın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devreden geçireceği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akımların 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veya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oluşturacağı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gerilimlerin toplamı, o devrenin  akımını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veya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gerilimini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verir. Bu yöntem  uygulanırken, devredeki kaynaklar sıra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</a:t>
            </a:r>
            <a:r>
              <a:rPr sz="2000" spc="-1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  bırakılarak , diğerleri devreden çıkartılır. Kaynakları  devreden çıkartırken, kaynak gerilim kaynağı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ise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açılan uçlar kısa devre yapılır.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Eğer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kaynak akım  kaynağı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açılan uçlar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açık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 olarak</a:t>
            </a:r>
            <a:r>
              <a:rPr sz="2000" spc="-1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bırakılır.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2900">
              <a:lnSpc>
                <a:spcPts val="2160"/>
              </a:lnSpc>
              <a:spcBef>
                <a:spcPts val="1035"/>
              </a:spcBef>
              <a:tabLst>
                <a:tab pos="354965" algn="l"/>
                <a:tab pos="266001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İki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ya da daha fazla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kaynaklı devrelerde,</a:t>
            </a:r>
            <a:r>
              <a:rPr sz="2000" spc="-114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herhangi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 devrenin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yada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gerilimi , her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kaynağın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meydana getirdiği akım yada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gerilimlerin aritmetik  toplamıdır.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296162"/>
            <a:ext cx="8027670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teoremin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uygulanabilmesi için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devredeki bütün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elemanların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lineer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yönlü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olmaları gerekmektedir.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Herhangi bir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lineer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olması demek, o elemana uygulanan gerilim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içinden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geçen akımın orantılı olması demektir. Elemanın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yönlü olması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 uçlarına uygulanan gerilim işareti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değişse bile içinden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geçen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miktarının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değişmemesidir.</a:t>
            </a:r>
            <a:endParaRPr sz="2000">
              <a:latin typeface="TeXGyreAdventor"/>
              <a:cs typeface="TeXGyreAdventor"/>
            </a:endParaRPr>
          </a:p>
          <a:p>
            <a:pPr marL="355600" marR="188595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Elektrik devrelerinde, dirençler, kapasitörler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 hava nüveli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(çekirdekli) bobinler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genellikle lineer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yönlü</a:t>
            </a:r>
            <a:r>
              <a:rPr sz="2000" spc="-1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elemanlardır.  Bu elemanlar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aynı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zamanda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pasif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olup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yükseltme ya da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doğrultma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yapmazlar.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Yarı iletken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diyot,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transistor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gibi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elemanlar, genellikle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lineer değildir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</a:t>
            </a:r>
            <a:r>
              <a:rPr sz="2000" spc="-1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yönlüdür.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2179524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ÖRNEK</a:t>
            </a:r>
            <a:endParaRPr sz="42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887" y="1655775"/>
            <a:ext cx="50793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67945" algn="r">
              <a:lnSpc>
                <a:spcPct val="100000"/>
              </a:lnSpc>
              <a:spcBef>
                <a:spcPts val="105"/>
              </a:spcBef>
              <a:tabLst>
                <a:tab pos="3422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Devrede, dirençlerden geçen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</a:t>
            </a:r>
            <a:endParaRPr sz="2000">
              <a:latin typeface="TeXGyreAdventor"/>
              <a:cs typeface="TeXGyreAdventor"/>
            </a:endParaRPr>
          </a:p>
          <a:p>
            <a:pPr marR="5080" algn="r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süperpozisyon teoremi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hesaplayınız.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1123" y="3145535"/>
            <a:ext cx="6624828" cy="30190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4773" y="2789936"/>
            <a:ext cx="13423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95" dirty="0"/>
              <a:t>𝑅</a:t>
            </a:r>
            <a:r>
              <a:rPr sz="2175" spc="-142" baseline="-15325" dirty="0"/>
              <a:t>1</a:t>
            </a:r>
            <a:r>
              <a:rPr sz="2000" spc="-95" dirty="0">
                <a:latin typeface="TeXGyreAdventor"/>
                <a:cs typeface="TeXGyreAdventor"/>
              </a:rPr>
              <a:t>//</a:t>
            </a:r>
            <a:r>
              <a:rPr sz="2000" spc="-95" dirty="0"/>
              <a:t>𝑅</a:t>
            </a:r>
            <a:r>
              <a:rPr sz="2175" spc="-142" baseline="-15325" dirty="0"/>
              <a:t>3</a:t>
            </a:r>
            <a:r>
              <a:rPr sz="2000" spc="-95" dirty="0">
                <a:latin typeface="TeXGyreAdventor"/>
                <a:cs typeface="TeXGyreAdventor"/>
              </a:rPr>
              <a:t>=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47770" y="2975610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4">
                <a:moveTo>
                  <a:pt x="568452" y="0"/>
                </a:moveTo>
                <a:lnTo>
                  <a:pt x="0" y="0"/>
                </a:lnTo>
                <a:lnTo>
                  <a:pt x="0" y="16763"/>
                </a:lnTo>
                <a:lnTo>
                  <a:pt x="568452" y="16763"/>
                </a:lnTo>
                <a:lnTo>
                  <a:pt x="5684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58946" y="2709163"/>
            <a:ext cx="54038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.𝑅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08830" y="2975610"/>
            <a:ext cx="350520" cy="17145"/>
          </a:xfrm>
          <a:custGeom>
            <a:avLst/>
            <a:gdLst/>
            <a:ahLst/>
            <a:cxnLst/>
            <a:rect l="l" t="t" r="r" b="b"/>
            <a:pathLst>
              <a:path w="350520" h="17144">
                <a:moveTo>
                  <a:pt x="350520" y="0"/>
                </a:moveTo>
                <a:lnTo>
                  <a:pt x="0" y="0"/>
                </a:lnTo>
                <a:lnTo>
                  <a:pt x="0" y="16763"/>
                </a:lnTo>
                <a:lnTo>
                  <a:pt x="350520" y="16763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10179" y="2986531"/>
            <a:ext cx="12890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99160" algn="l"/>
              </a:tabLst>
            </a:pP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+𝑅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3	</a:t>
            </a:r>
            <a:r>
              <a:rPr sz="1450" spc="-45" dirty="0">
                <a:solidFill>
                  <a:srgbClr val="FFFFFF"/>
                </a:solidFill>
                <a:latin typeface="Arial Black"/>
                <a:cs typeface="Arial Black"/>
              </a:rPr>
              <a:t>1+2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48989" y="2789936"/>
            <a:ext cx="1634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175" spc="-209" baseline="45977" dirty="0">
                <a:solidFill>
                  <a:srgbClr val="FFFFFF"/>
                </a:solidFill>
                <a:latin typeface="Arial Black"/>
                <a:cs typeface="Arial Black"/>
              </a:rPr>
              <a:t>1.2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0,666k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4773" y="3332733"/>
            <a:ext cx="44704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8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27" baseline="-15325" dirty="0">
                <a:solidFill>
                  <a:srgbClr val="FFFFFF"/>
                </a:solidFill>
                <a:latin typeface="Arial Black"/>
                <a:cs typeface="Arial Black"/>
              </a:rPr>
              <a:t>𝑇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57" baseline="-153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+ 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-8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20" baseline="-153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// </a:t>
            </a:r>
            <a:r>
              <a:rPr sz="2000" spc="-10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50" baseline="-15325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1+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0,666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3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1,666k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00173" y="3820414"/>
            <a:ext cx="1219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99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81326" y="3940809"/>
            <a:ext cx="37846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10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−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50363" y="4005834"/>
            <a:ext cx="233679" cy="17145"/>
          </a:xfrm>
          <a:custGeom>
            <a:avLst/>
            <a:gdLst/>
            <a:ahLst/>
            <a:cxnLst/>
            <a:rect l="l" t="t" r="r" b="b"/>
            <a:pathLst>
              <a:path w="233680" h="17145">
                <a:moveTo>
                  <a:pt x="233172" y="0"/>
                </a:moveTo>
                <a:lnTo>
                  <a:pt x="0" y="0"/>
                </a:lnTo>
                <a:lnTo>
                  <a:pt x="0" y="16763"/>
                </a:lnTo>
                <a:lnTo>
                  <a:pt x="233172" y="16763"/>
                </a:lnTo>
                <a:lnTo>
                  <a:pt x="2331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88742" y="3671061"/>
            <a:ext cx="51180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baseline="-33333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3000" spc="37" baseline="-33333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50" spc="-165" dirty="0">
                <a:solidFill>
                  <a:srgbClr val="FFFFFF"/>
                </a:solidFill>
                <a:latin typeface="Arial Black"/>
                <a:cs typeface="Arial Black"/>
              </a:rPr>
              <a:t>𝐸</a:t>
            </a:r>
            <a:r>
              <a:rPr sz="1800" spc="-247" baseline="-13888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12770" y="4017009"/>
            <a:ext cx="30226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-11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65" baseline="-13888" dirty="0">
                <a:solidFill>
                  <a:srgbClr val="FFFFFF"/>
                </a:solidFill>
                <a:latin typeface="Arial Black"/>
                <a:cs typeface="Arial Black"/>
              </a:rPr>
              <a:t>𝑇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176142" y="4005834"/>
            <a:ext cx="588645" cy="17145"/>
          </a:xfrm>
          <a:custGeom>
            <a:avLst/>
            <a:gdLst/>
            <a:ahLst/>
            <a:cxnLst/>
            <a:rect l="l" t="t" r="r" b="b"/>
            <a:pathLst>
              <a:path w="588645" h="17145">
                <a:moveTo>
                  <a:pt x="588264" y="0"/>
                </a:moveTo>
                <a:lnTo>
                  <a:pt x="0" y="0"/>
                </a:lnTo>
                <a:lnTo>
                  <a:pt x="0" y="16763"/>
                </a:lnTo>
                <a:lnTo>
                  <a:pt x="588264" y="16763"/>
                </a:lnTo>
                <a:lnTo>
                  <a:pt x="5882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340734" y="3739641"/>
            <a:ext cx="25590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6</a:t>
            </a:r>
            <a:r>
              <a:rPr sz="1450" spc="-180" dirty="0">
                <a:solidFill>
                  <a:srgbClr val="FFFFFF"/>
                </a:solidFill>
                <a:latin typeface="Arial Black"/>
                <a:cs typeface="Arial Black"/>
              </a:rPr>
              <a:t>𝑉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63951" y="4017009"/>
            <a:ext cx="609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-19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666</a:t>
            </a:r>
            <a:r>
              <a:rPr sz="1450" spc="-270" dirty="0">
                <a:solidFill>
                  <a:srgbClr val="FFFFFF"/>
                </a:solidFill>
                <a:latin typeface="Arial Black"/>
                <a:cs typeface="Arial Black"/>
              </a:rPr>
              <a:t>𝑘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41447" y="3820414"/>
            <a:ext cx="19812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3444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	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3,6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75230" y="4536389"/>
            <a:ext cx="1046480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680085" algn="l"/>
              </a:tabLst>
            </a:pPr>
            <a:r>
              <a:rPr sz="1450" spc="-10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−</a:t>
            </a:r>
            <a:r>
              <a:rPr sz="1450" spc="-120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dirty="0">
                <a:solidFill>
                  <a:srgbClr val="FFFFFF"/>
                </a:solidFill>
                <a:latin typeface="Arial Black"/>
                <a:cs typeface="Arial Black"/>
              </a:rPr>
              <a:t>	</a:t>
            </a:r>
            <a:r>
              <a:rPr sz="1450" spc="-10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−</a:t>
            </a:r>
            <a:r>
              <a:rPr sz="1450" spc="-120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00173" y="4415993"/>
            <a:ext cx="1201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50215" algn="l"/>
                <a:tab pos="1117600" algn="l"/>
              </a:tabLst>
            </a:pPr>
            <a:r>
              <a:rPr sz="2000" spc="-990" dirty="0">
                <a:solidFill>
                  <a:srgbClr val="FFFFFF"/>
                </a:solidFill>
                <a:latin typeface="Arial Black"/>
                <a:cs typeface="Arial Black"/>
              </a:rPr>
              <a:t>𝐼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99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000" dirty="0">
                <a:solidFill>
                  <a:srgbClr val="FFFFFF"/>
                </a:solidFill>
                <a:latin typeface="Arial Black"/>
                <a:cs typeface="Arial Black"/>
              </a:rPr>
              <a:t>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157854" y="4601717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5">
                <a:moveTo>
                  <a:pt x="568452" y="0"/>
                </a:moveTo>
                <a:lnTo>
                  <a:pt x="0" y="0"/>
                </a:lnTo>
                <a:lnTo>
                  <a:pt x="0" y="16763"/>
                </a:lnTo>
                <a:lnTo>
                  <a:pt x="568452" y="16763"/>
                </a:lnTo>
                <a:lnTo>
                  <a:pt x="5684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67910" y="4601717"/>
            <a:ext cx="350520" cy="17145"/>
          </a:xfrm>
          <a:custGeom>
            <a:avLst/>
            <a:gdLst/>
            <a:ahLst/>
            <a:cxnLst/>
            <a:rect l="l" t="t" r="r" b="b"/>
            <a:pathLst>
              <a:path w="350520" h="17145">
                <a:moveTo>
                  <a:pt x="350520" y="0"/>
                </a:moveTo>
                <a:lnTo>
                  <a:pt x="0" y="0"/>
                </a:lnTo>
                <a:lnTo>
                  <a:pt x="0" y="16763"/>
                </a:lnTo>
                <a:lnTo>
                  <a:pt x="350520" y="16763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82822" y="4335526"/>
            <a:ext cx="13525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205865" algn="l"/>
              </a:tabLst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3	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55972" y="4613275"/>
            <a:ext cx="37719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+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14115" y="4415993"/>
            <a:ext cx="21659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77595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3,6.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2,4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74773" y="5065903"/>
            <a:ext cx="11766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spc="-277" baseline="11111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1450" spc="-185" dirty="0">
                <a:solidFill>
                  <a:srgbClr val="FFFFFF"/>
                </a:solidFill>
                <a:latin typeface="Arial Black"/>
                <a:cs typeface="Arial Black"/>
              </a:rPr>
              <a:t>3−1</a:t>
            </a:r>
            <a:r>
              <a:rPr sz="3000" spc="-277" baseline="11111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3000" spc="-82" baseline="11111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3000" spc="-375" baseline="11111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1450" spc="-250" dirty="0">
                <a:solidFill>
                  <a:srgbClr val="FFFFFF"/>
                </a:solidFill>
                <a:latin typeface="Arial Black"/>
                <a:cs typeface="Arial Black"/>
              </a:rPr>
              <a:t>2−1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11551" y="5014086"/>
            <a:ext cx="958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163951" y="5199126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5">
                <a:moveTo>
                  <a:pt x="568451" y="0"/>
                </a:moveTo>
                <a:lnTo>
                  <a:pt x="0" y="0"/>
                </a:lnTo>
                <a:lnTo>
                  <a:pt x="0" y="16763"/>
                </a:lnTo>
                <a:lnTo>
                  <a:pt x="568451" y="16763"/>
                </a:lnTo>
                <a:lnTo>
                  <a:pt x="568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120263" y="4516348"/>
            <a:ext cx="638175" cy="66548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75"/>
              </a:spcBef>
            </a:pP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+𝑅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 baseline="-13888">
              <a:latin typeface="Arial Black"/>
              <a:cs typeface="Arial Black"/>
            </a:endParaRPr>
          </a:p>
          <a:p>
            <a:pPr marL="13335" algn="ctr">
              <a:lnSpc>
                <a:spcPct val="100000"/>
              </a:lnSpc>
              <a:spcBef>
                <a:spcPts val="78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126358" y="5210683"/>
            <a:ext cx="63944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-6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97" baseline="-13888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-65" dirty="0">
                <a:solidFill>
                  <a:srgbClr val="FFFFFF"/>
                </a:solidFill>
                <a:latin typeface="Arial Black"/>
                <a:cs typeface="Arial Black"/>
              </a:rPr>
              <a:t>+𝑅</a:t>
            </a:r>
            <a:r>
              <a:rPr sz="1800" spc="-97" baseline="-13888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720210" y="5014086"/>
            <a:ext cx="6692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3,6.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374007" y="5199126"/>
            <a:ext cx="350520" cy="17145"/>
          </a:xfrm>
          <a:custGeom>
            <a:avLst/>
            <a:gdLst/>
            <a:ahLst/>
            <a:cxnLst/>
            <a:rect l="l" t="t" r="r" b="b"/>
            <a:pathLst>
              <a:path w="350520" h="17145">
                <a:moveTo>
                  <a:pt x="350520" y="0"/>
                </a:moveTo>
                <a:lnTo>
                  <a:pt x="0" y="0"/>
                </a:lnTo>
                <a:lnTo>
                  <a:pt x="0" y="16763"/>
                </a:lnTo>
                <a:lnTo>
                  <a:pt x="350520" y="16763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482465" y="4933314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362069" y="5210683"/>
            <a:ext cx="37719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+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785740" y="5014086"/>
            <a:ext cx="11004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1,2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051304" y="332231"/>
            <a:ext cx="3546348" cy="2090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90" dirty="0"/>
              <a:t>𝑅</a:t>
            </a:r>
            <a:r>
              <a:rPr sz="2175" spc="-135" baseline="-15325" dirty="0"/>
              <a:t>2</a:t>
            </a:r>
            <a:r>
              <a:rPr sz="2000" spc="-90" dirty="0">
                <a:latin typeface="TeXGyreAdventor"/>
                <a:cs typeface="TeXGyreAdventor"/>
              </a:rPr>
              <a:t>//</a:t>
            </a:r>
            <a:r>
              <a:rPr sz="2000" spc="-90" dirty="0"/>
              <a:t>𝑅</a:t>
            </a:r>
            <a:r>
              <a:rPr sz="2175" spc="-135" baseline="-15325" dirty="0"/>
              <a:t>3</a:t>
            </a:r>
            <a:r>
              <a:rPr sz="2000" spc="-90" dirty="0">
                <a:latin typeface="TeXGyreAdventor"/>
                <a:cs typeface="TeXGyreAdventor"/>
              </a:rPr>
              <a:t>=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56253" y="2976372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4">
                <a:moveTo>
                  <a:pt x="568451" y="0"/>
                </a:moveTo>
                <a:lnTo>
                  <a:pt x="0" y="0"/>
                </a:lnTo>
                <a:lnTo>
                  <a:pt x="0" y="16763"/>
                </a:lnTo>
                <a:lnTo>
                  <a:pt x="568451" y="16763"/>
                </a:lnTo>
                <a:lnTo>
                  <a:pt x="568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67684" y="2709494"/>
            <a:ext cx="541020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.𝑅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17314" y="2976372"/>
            <a:ext cx="350520" cy="17145"/>
          </a:xfrm>
          <a:custGeom>
            <a:avLst/>
            <a:gdLst/>
            <a:ahLst/>
            <a:cxnLst/>
            <a:rect l="l" t="t" r="r" b="b"/>
            <a:pathLst>
              <a:path w="350520" h="17144">
                <a:moveTo>
                  <a:pt x="350520" y="0"/>
                </a:moveTo>
                <a:lnTo>
                  <a:pt x="0" y="0"/>
                </a:lnTo>
                <a:lnTo>
                  <a:pt x="0" y="16763"/>
                </a:lnTo>
                <a:lnTo>
                  <a:pt x="350520" y="16763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518915" y="2987420"/>
            <a:ext cx="12890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98525" algn="l"/>
              </a:tabLst>
            </a:pP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+𝑅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3	</a:t>
            </a:r>
            <a:r>
              <a:rPr sz="1450" spc="-45" dirty="0">
                <a:solidFill>
                  <a:srgbClr val="FFFFFF"/>
                </a:solidFill>
                <a:latin typeface="Arial Black"/>
                <a:cs typeface="Arial Black"/>
              </a:rPr>
              <a:t>1+2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57471" y="2790825"/>
            <a:ext cx="1634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175" spc="-217" baseline="45977" dirty="0">
                <a:solidFill>
                  <a:srgbClr val="FFFFFF"/>
                </a:solidFill>
                <a:latin typeface="Arial Black"/>
                <a:cs typeface="Arial Black"/>
              </a:rPr>
              <a:t>1.2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04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0,666k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77542" y="3333369"/>
            <a:ext cx="44697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8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27" baseline="-15325" dirty="0">
                <a:solidFill>
                  <a:srgbClr val="FFFFFF"/>
                </a:solidFill>
                <a:latin typeface="Arial Black"/>
                <a:cs typeface="Arial Black"/>
              </a:rPr>
              <a:t>𝑇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2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79" baseline="-153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+ 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-7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04" baseline="-153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// </a:t>
            </a:r>
            <a:r>
              <a:rPr sz="2000" spc="-10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2175" spc="-157" baseline="-15325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1+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0,666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3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1,666k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02942" y="3820744"/>
            <a:ext cx="1225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99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77617" y="3941140"/>
            <a:ext cx="37909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-10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−</a:t>
            </a:r>
            <a:r>
              <a:rPr sz="1450" spc="-120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46654" y="4006596"/>
            <a:ext cx="233679" cy="17145"/>
          </a:xfrm>
          <a:custGeom>
            <a:avLst/>
            <a:gdLst/>
            <a:ahLst/>
            <a:cxnLst/>
            <a:rect l="l" t="t" r="r" b="b"/>
            <a:pathLst>
              <a:path w="233680" h="17145">
                <a:moveTo>
                  <a:pt x="233171" y="0"/>
                </a:moveTo>
                <a:lnTo>
                  <a:pt x="0" y="0"/>
                </a:lnTo>
                <a:lnTo>
                  <a:pt x="0" y="16763"/>
                </a:lnTo>
                <a:lnTo>
                  <a:pt x="233171" y="16763"/>
                </a:lnTo>
                <a:lnTo>
                  <a:pt x="2331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685033" y="3671392"/>
            <a:ext cx="51180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baseline="-33333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3000" spc="37" baseline="-33333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50" spc="-165" dirty="0">
                <a:solidFill>
                  <a:srgbClr val="FFFFFF"/>
                </a:solidFill>
                <a:latin typeface="Arial Black"/>
                <a:cs typeface="Arial Black"/>
              </a:rPr>
              <a:t>𝐸</a:t>
            </a:r>
            <a:r>
              <a:rPr sz="1800" spc="-247" baseline="-13888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09061" y="4018026"/>
            <a:ext cx="30226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-11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65" baseline="-13888" dirty="0">
                <a:solidFill>
                  <a:srgbClr val="FFFFFF"/>
                </a:solidFill>
                <a:latin typeface="Arial Black"/>
                <a:cs typeface="Arial Black"/>
              </a:rPr>
              <a:t>𝑇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472434" y="4006596"/>
            <a:ext cx="588645" cy="17145"/>
          </a:xfrm>
          <a:custGeom>
            <a:avLst/>
            <a:gdLst/>
            <a:ahLst/>
            <a:cxnLst/>
            <a:rect l="l" t="t" r="r" b="b"/>
            <a:pathLst>
              <a:path w="588645" h="17145">
                <a:moveTo>
                  <a:pt x="588263" y="0"/>
                </a:moveTo>
                <a:lnTo>
                  <a:pt x="0" y="0"/>
                </a:lnTo>
                <a:lnTo>
                  <a:pt x="0" y="16763"/>
                </a:lnTo>
                <a:lnTo>
                  <a:pt x="588263" y="16763"/>
                </a:lnTo>
                <a:lnTo>
                  <a:pt x="5882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637279" y="3740276"/>
            <a:ext cx="25590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r>
              <a:rPr sz="1450" spc="-180" dirty="0">
                <a:solidFill>
                  <a:srgbClr val="FFFFFF"/>
                </a:solidFill>
                <a:latin typeface="Arial Black"/>
                <a:cs typeface="Arial Black"/>
              </a:rPr>
              <a:t>𝑉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60496" y="4018026"/>
            <a:ext cx="609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-19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666</a:t>
            </a:r>
            <a:r>
              <a:rPr sz="1450" spc="-270" dirty="0">
                <a:solidFill>
                  <a:srgbClr val="FFFFFF"/>
                </a:solidFill>
                <a:latin typeface="Arial Black"/>
                <a:cs typeface="Arial Black"/>
              </a:rPr>
              <a:t>𝑘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37738" y="3820744"/>
            <a:ext cx="19812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93444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	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1,8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83714" y="4537709"/>
            <a:ext cx="104013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3735" algn="l"/>
              </a:tabLst>
            </a:pPr>
            <a:r>
              <a:rPr sz="1450" spc="-110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−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dirty="0">
                <a:solidFill>
                  <a:srgbClr val="FFFFFF"/>
                </a:solidFill>
                <a:latin typeface="Arial Black"/>
                <a:cs typeface="Arial Black"/>
              </a:rPr>
              <a:t>	</a:t>
            </a:r>
            <a:r>
              <a:rPr sz="1450" spc="-110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−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202942" y="4417314"/>
            <a:ext cx="12007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5930" algn="l"/>
                <a:tab pos="1116965" algn="l"/>
              </a:tabLst>
            </a:pPr>
            <a:r>
              <a:rPr sz="2000" spc="-990" dirty="0">
                <a:solidFill>
                  <a:srgbClr val="FFFFFF"/>
                </a:solidFill>
                <a:latin typeface="Arial Black"/>
                <a:cs typeface="Arial Black"/>
              </a:rPr>
              <a:t>𝐼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99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000" dirty="0">
                <a:solidFill>
                  <a:srgbClr val="FFFFFF"/>
                </a:solidFill>
                <a:latin typeface="Arial Black"/>
                <a:cs typeface="Arial Black"/>
              </a:rPr>
              <a:t>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460241" y="4602479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5">
                <a:moveTo>
                  <a:pt x="568451" y="0"/>
                </a:moveTo>
                <a:lnTo>
                  <a:pt x="0" y="0"/>
                </a:lnTo>
                <a:lnTo>
                  <a:pt x="0" y="16764"/>
                </a:lnTo>
                <a:lnTo>
                  <a:pt x="568451" y="16764"/>
                </a:lnTo>
                <a:lnTo>
                  <a:pt x="568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670297" y="4602479"/>
            <a:ext cx="350520" cy="17145"/>
          </a:xfrm>
          <a:custGeom>
            <a:avLst/>
            <a:gdLst/>
            <a:ahLst/>
            <a:cxnLst/>
            <a:rect l="l" t="t" r="r" b="b"/>
            <a:pathLst>
              <a:path w="350520" h="17145">
                <a:moveTo>
                  <a:pt x="350520" y="0"/>
                </a:moveTo>
                <a:lnTo>
                  <a:pt x="0" y="0"/>
                </a:lnTo>
                <a:lnTo>
                  <a:pt x="0" y="16764"/>
                </a:lnTo>
                <a:lnTo>
                  <a:pt x="350520" y="16764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585464" y="4336541"/>
            <a:ext cx="135191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205865" algn="l"/>
              </a:tabLst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3	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58359" y="4613909"/>
            <a:ext cx="37719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+</a:t>
            </a: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16755" y="4417314"/>
            <a:ext cx="21653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7595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1,8.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1,2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77542" y="5066233"/>
            <a:ext cx="11715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270" baseline="11111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1450" spc="-180" dirty="0">
                <a:solidFill>
                  <a:srgbClr val="FFFFFF"/>
                </a:solidFill>
                <a:latin typeface="Arial Black"/>
                <a:cs typeface="Arial Black"/>
              </a:rPr>
              <a:t>3−2</a:t>
            </a:r>
            <a:r>
              <a:rPr sz="3000" spc="-270" baseline="11111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3000" spc="-97" baseline="11111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3000" spc="-390" baseline="11111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1450" spc="-260" dirty="0">
                <a:solidFill>
                  <a:srgbClr val="FFFFFF"/>
                </a:solidFill>
                <a:latin typeface="Arial Black"/>
                <a:cs typeface="Arial Black"/>
              </a:rPr>
              <a:t>1−2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07841" y="5014417"/>
            <a:ext cx="965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460241" y="5199888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5">
                <a:moveTo>
                  <a:pt x="568451" y="0"/>
                </a:moveTo>
                <a:lnTo>
                  <a:pt x="0" y="0"/>
                </a:lnTo>
                <a:lnTo>
                  <a:pt x="0" y="16763"/>
                </a:lnTo>
                <a:lnTo>
                  <a:pt x="568451" y="16763"/>
                </a:lnTo>
                <a:lnTo>
                  <a:pt x="568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422903" y="4516983"/>
            <a:ext cx="638175" cy="66548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75"/>
              </a:spcBef>
            </a:pP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-70" dirty="0">
                <a:solidFill>
                  <a:srgbClr val="FFFFFF"/>
                </a:solidFill>
                <a:latin typeface="Arial Black"/>
                <a:cs typeface="Arial Black"/>
              </a:rPr>
              <a:t>+𝑅</a:t>
            </a:r>
            <a:r>
              <a:rPr sz="1800" spc="-104" baseline="-13888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 baseline="-13888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187" baseline="-13888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22903" y="5211013"/>
            <a:ext cx="63817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450" spc="-65" dirty="0">
                <a:solidFill>
                  <a:srgbClr val="FFFFFF"/>
                </a:solidFill>
                <a:latin typeface="Arial Black"/>
                <a:cs typeface="Arial Black"/>
              </a:rPr>
              <a:t>𝑅</a:t>
            </a:r>
            <a:r>
              <a:rPr sz="1800" spc="-97" baseline="-13888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1450" spc="-65" dirty="0">
                <a:solidFill>
                  <a:srgbClr val="FFFFFF"/>
                </a:solidFill>
                <a:latin typeface="Arial Black"/>
                <a:cs typeface="Arial Black"/>
              </a:rPr>
              <a:t>+𝑅</a:t>
            </a:r>
            <a:r>
              <a:rPr sz="1800" spc="-97" baseline="-13888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800" baseline="-13888">
              <a:latin typeface="Arial Black"/>
              <a:cs typeface="Arial Blac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016755" y="5014417"/>
            <a:ext cx="6686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9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1,8.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670297" y="5199888"/>
            <a:ext cx="350520" cy="17145"/>
          </a:xfrm>
          <a:custGeom>
            <a:avLst/>
            <a:gdLst/>
            <a:ahLst/>
            <a:cxnLst/>
            <a:rect l="l" t="t" r="r" b="b"/>
            <a:pathLst>
              <a:path w="350520" h="17145">
                <a:moveTo>
                  <a:pt x="350520" y="0"/>
                </a:moveTo>
                <a:lnTo>
                  <a:pt x="0" y="0"/>
                </a:lnTo>
                <a:lnTo>
                  <a:pt x="0" y="16763"/>
                </a:lnTo>
                <a:lnTo>
                  <a:pt x="350520" y="16763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778755" y="4933950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58359" y="5211013"/>
            <a:ext cx="377190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-120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1450" spc="105" dirty="0">
                <a:solidFill>
                  <a:srgbClr val="FFFFFF"/>
                </a:solidFill>
                <a:latin typeface="Arial Black"/>
                <a:cs typeface="Arial Black"/>
              </a:rPr>
              <a:t>+</a:t>
            </a:r>
            <a:r>
              <a:rPr sz="1450" spc="-120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082032" y="5014417"/>
            <a:ext cx="11004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0,6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555748" y="509016"/>
            <a:ext cx="3384804" cy="1807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7006" y="1296162"/>
            <a:ext cx="7430134" cy="3100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0" marR="30480" indent="-342900" algn="just">
              <a:lnSpc>
                <a:spcPct val="100000"/>
              </a:lnSpc>
              <a:spcBef>
                <a:spcPts val="105"/>
              </a:spcBef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Her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 bileşeni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bulunan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değer vektörel 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olarak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toplanır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yönü büyük değerli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olanın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yönü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  tespit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edilir.</a:t>
            </a:r>
            <a:endParaRPr sz="2000">
              <a:latin typeface="TeXGyreAdventor"/>
              <a:cs typeface="TeXGyreAdventor"/>
            </a:endParaRPr>
          </a:p>
          <a:p>
            <a:pPr marL="38100" algn="just">
              <a:lnSpc>
                <a:spcPct val="100000"/>
              </a:lnSpc>
              <a:spcBef>
                <a:spcPts val="994"/>
              </a:spcBef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Değeri büyük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olan </a:t>
            </a:r>
            <a:r>
              <a:rPr sz="2000" spc="-26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390" baseline="-15325" dirty="0">
                <a:solidFill>
                  <a:srgbClr val="FFFFFF"/>
                </a:solidFill>
                <a:latin typeface="Arial Black"/>
                <a:cs typeface="Arial Black"/>
              </a:rPr>
              <a:t>1−1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’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in</a:t>
            </a:r>
            <a:r>
              <a:rPr sz="2000" spc="-2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yönünde</a:t>
            </a:r>
            <a:endParaRPr sz="2000">
              <a:latin typeface="TeXGyreAdventor"/>
              <a:cs typeface="TeXGyreAdventor"/>
            </a:endParaRPr>
          </a:p>
          <a:p>
            <a:pPr marL="38100" algn="just">
              <a:lnSpc>
                <a:spcPct val="100000"/>
              </a:lnSpc>
              <a:spcBef>
                <a:spcPts val="1010"/>
              </a:spcBef>
            </a:pPr>
            <a:r>
              <a:rPr sz="2000" spc="-315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472" baseline="-15325" dirty="0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r>
              <a:rPr sz="2000" spc="-315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265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397" baseline="-15325" dirty="0">
                <a:solidFill>
                  <a:srgbClr val="FFFFFF"/>
                </a:solidFill>
                <a:latin typeface="Arial Black"/>
                <a:cs typeface="Arial Black"/>
              </a:rPr>
              <a:t>1−1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- </a:t>
            </a:r>
            <a:r>
              <a:rPr sz="2000" spc="-195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292" baseline="-15325" dirty="0">
                <a:solidFill>
                  <a:srgbClr val="FFFFFF"/>
                </a:solidFill>
                <a:latin typeface="Arial Black"/>
                <a:cs typeface="Arial Black"/>
              </a:rPr>
              <a:t>1−2</a:t>
            </a:r>
            <a:r>
              <a:rPr sz="2000" spc="-195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2,4-1,8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0,6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  <a:p>
            <a:pPr marL="38100" algn="just">
              <a:lnSpc>
                <a:spcPct val="100000"/>
              </a:lnSpc>
              <a:spcBef>
                <a:spcPts val="994"/>
              </a:spcBef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Değeri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büyük olan </a:t>
            </a:r>
            <a:r>
              <a:rPr sz="2000" spc="-25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375" baseline="-15325" dirty="0">
                <a:solidFill>
                  <a:srgbClr val="FFFFFF"/>
                </a:solidFill>
                <a:latin typeface="Arial Black"/>
                <a:cs typeface="Arial Black"/>
              </a:rPr>
              <a:t>2−1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’ in</a:t>
            </a:r>
            <a:r>
              <a:rPr sz="2000" spc="-2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yönünde</a:t>
            </a:r>
            <a:endParaRPr sz="2000">
              <a:latin typeface="TeXGyreAdventor"/>
              <a:cs typeface="TeXGyreAdventor"/>
            </a:endParaRPr>
          </a:p>
          <a:p>
            <a:pPr marL="38100" algn="just">
              <a:lnSpc>
                <a:spcPct val="100000"/>
              </a:lnSpc>
              <a:spcBef>
                <a:spcPts val="1000"/>
              </a:spcBef>
            </a:pPr>
            <a:r>
              <a:rPr sz="2000" spc="-495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742" baseline="-1532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2175" spc="-97" baseline="-153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85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277" baseline="-15325" dirty="0">
                <a:solidFill>
                  <a:srgbClr val="FFFFFF"/>
                </a:solidFill>
                <a:latin typeface="Arial Black"/>
                <a:cs typeface="Arial Black"/>
              </a:rPr>
              <a:t>2−1</a:t>
            </a:r>
            <a:r>
              <a:rPr sz="2000" spc="-185" dirty="0">
                <a:solidFill>
                  <a:srgbClr val="FFFFFF"/>
                </a:solidFill>
                <a:latin typeface="TeXGyreAdventor"/>
                <a:cs typeface="TeXGyreAdventor"/>
              </a:rPr>
              <a:t>- </a:t>
            </a:r>
            <a:r>
              <a:rPr sz="2000" spc="-25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375" baseline="-15325" dirty="0">
                <a:solidFill>
                  <a:srgbClr val="FFFFFF"/>
                </a:solidFill>
                <a:latin typeface="Arial Black"/>
                <a:cs typeface="Arial Black"/>
              </a:rPr>
              <a:t>2−2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3,6-1,2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2,4</a:t>
            </a:r>
            <a:r>
              <a:rPr sz="2000" spc="-2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  <a:p>
            <a:pPr marL="38100" algn="just">
              <a:lnSpc>
                <a:spcPct val="100000"/>
              </a:lnSpc>
              <a:spcBef>
                <a:spcPts val="1005"/>
              </a:spcBef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Değeri büyük 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olan</a:t>
            </a:r>
            <a:r>
              <a:rPr sz="2000" spc="-12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179" baseline="-15325" dirty="0">
                <a:solidFill>
                  <a:srgbClr val="FFFFFF"/>
                </a:solidFill>
                <a:latin typeface="Arial Black"/>
                <a:cs typeface="Arial Black"/>
              </a:rPr>
              <a:t>3−1</a:t>
            </a:r>
            <a:r>
              <a:rPr sz="2175" spc="359" baseline="-153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’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in</a:t>
            </a:r>
            <a:r>
              <a:rPr sz="2000" spc="-3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yönünde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7006" y="4548962"/>
            <a:ext cx="9753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spc="-742" baseline="11111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1450" spc="-495" dirty="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r>
              <a:rPr sz="1450" spc="-9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000" baseline="11111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3000" spc="-67" baseline="11111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3000" spc="-375" baseline="11111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1450" spc="-250" dirty="0">
                <a:solidFill>
                  <a:srgbClr val="FFFFFF"/>
                </a:solidFill>
                <a:latin typeface="Arial Black"/>
                <a:cs typeface="Arial Black"/>
              </a:rPr>
              <a:t>3−1</a:t>
            </a:r>
            <a:endParaRPr sz="145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8442" y="4496765"/>
            <a:ext cx="30530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+ </a:t>
            </a:r>
            <a:r>
              <a:rPr sz="2000" spc="-250" dirty="0">
                <a:solidFill>
                  <a:srgbClr val="FFFFFF"/>
                </a:solidFill>
                <a:latin typeface="Arial Black"/>
                <a:cs typeface="Arial Black"/>
              </a:rPr>
              <a:t>𝐼</a:t>
            </a:r>
            <a:r>
              <a:rPr sz="2175" spc="-375" baseline="-15325" dirty="0">
                <a:solidFill>
                  <a:srgbClr val="FFFFFF"/>
                </a:solidFill>
                <a:latin typeface="Arial Black"/>
                <a:cs typeface="Arial Black"/>
              </a:rPr>
              <a:t>3−2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1,2+0,6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1,8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196" y="1275588"/>
            <a:ext cx="6408420" cy="3907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  <a:latin typeface="TeXGyreAdventor"/>
                <a:cs typeface="TeXGyreAdventor"/>
              </a:rPr>
              <a:t>KAYNAKÇA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537959" cy="1372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http://www.belgeci.com/superpozisyon-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yontemi.html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http://mekatronik.erciyes.edu.tr/sertacsavas/doc/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3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ted_lab_deney_6_superpozisyon.pdf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288</Words>
  <Application>Microsoft Office PowerPoint</Application>
  <PresentationFormat>Ekran Gösterisi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Century Gothic</vt:lpstr>
      <vt:lpstr>TeXGyreAdventor</vt:lpstr>
      <vt:lpstr>Wingdings 3</vt:lpstr>
      <vt:lpstr>Dilim</vt:lpstr>
      <vt:lpstr>PowerPoint Sunusu</vt:lpstr>
      <vt:lpstr>SÜPERPOZİSYON YÖNTEMİ</vt:lpstr>
      <vt:lpstr>PowerPoint Sunusu</vt:lpstr>
      <vt:lpstr>ÖRNEK</vt:lpstr>
      <vt:lpstr> 𝑅1//𝑅3=</vt:lpstr>
      <vt:lpstr> 𝑅2//𝑅3=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SÜPERPOZİSYON YÖNTEMİ</dc:title>
  <dc:creator>HP</dc:creator>
  <cp:lastModifiedBy>Windows Kullanıcısı</cp:lastModifiedBy>
  <cp:revision>2</cp:revision>
  <dcterms:created xsi:type="dcterms:W3CDTF">2020-01-24T12:18:43Z</dcterms:created>
  <dcterms:modified xsi:type="dcterms:W3CDTF">2020-01-28T19:01:29Z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