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61" r:id="rId3"/>
    <p:sldId id="286" r:id="rId4"/>
    <p:sldId id="262" r:id="rId5"/>
    <p:sldId id="264" r:id="rId6"/>
    <p:sldId id="280" r:id="rId7"/>
    <p:sldId id="281" r:id="rId8"/>
    <p:sldId id="265" r:id="rId9"/>
    <p:sldId id="266" r:id="rId10"/>
    <p:sldId id="267" r:id="rId11"/>
    <p:sldId id="269" r:id="rId12"/>
    <p:sldId id="268" r:id="rId13"/>
    <p:sldId id="271" r:id="rId14"/>
    <p:sldId id="272" r:id="rId15"/>
    <p:sldId id="287"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82" y="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Başlık"/>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914400" y="3611607"/>
            <a:ext cx="103632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5019" y="4953000"/>
            <a:ext cx="12197020"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2680DB42-447C-453A-A5E9-1256FB8ECD6E}" type="datetimeFigureOut">
              <a:rPr lang="tr-TR" smtClean="0"/>
              <a:pPr/>
              <a:t>3.02.2020</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F1543DD3-563B-415E-BCA6-424A62006B00}"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1481330"/>
            <a:ext cx="10972800" cy="4386071"/>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9125351" y="274641"/>
            <a:ext cx="2369960" cy="5592761"/>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41"/>
            <a:ext cx="8432800" cy="559276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7" name="6 Başlık"/>
          <p:cNvSpPr>
            <a:spLocks noGrp="1"/>
          </p:cNvSpPr>
          <p:nvPr>
            <p:ph type="title"/>
          </p:nvPr>
        </p:nvSpPr>
        <p:spPr/>
        <p:txBody>
          <a:bodyPr rtlCol="0"/>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7" name="6 Köşeli Çift Ayraç"/>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Köşeli Çift Ayraç"/>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8" name="7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9728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
        <p:nvSpPr>
          <p:cNvPr id="6" name="5 Başlık"/>
          <p:cNvSpPr>
            <a:spLocks noGrp="1"/>
          </p:cNvSpPr>
          <p:nvPr>
            <p:ph type="title"/>
          </p:nvPr>
        </p:nvSpPr>
        <p:spPr/>
        <p:txBody>
          <a:bodyPr rtlCol="0"/>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680DB42-447C-453A-A5E9-1256FB8ECD6E}" type="datetimeFigureOut">
              <a:rPr lang="tr-TR" smtClean="0"/>
              <a:pPr/>
              <a:t>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8969376" y="6407944"/>
            <a:ext cx="2560320" cy="365760"/>
          </a:xfrm>
        </p:spPr>
        <p:txBody>
          <a:bodyPr/>
          <a:lstStyle/>
          <a:p>
            <a:fld id="{2680DB42-447C-453A-A5E9-1256FB8ECD6E}" type="datetimeFigureOut">
              <a:rPr lang="tr-TR" smtClean="0"/>
              <a:pPr/>
              <a:t>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1543DD3-563B-415E-BCA6-424A62006B00}"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521643" y="5443402"/>
            <a:ext cx="95504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2680DB42-447C-453A-A5E9-1256FB8ECD6E}" type="datetimeFigureOut">
              <a:rPr lang="tr-TR" smtClean="0"/>
              <a:pPr/>
              <a:t>3.02.2020</a:t>
            </a:fld>
            <a:endParaRPr lang="tr-TR"/>
          </a:p>
        </p:txBody>
      </p:sp>
      <p:sp>
        <p:nvSpPr>
          <p:cNvPr id="6" name="5 Altbilgi Yer Tutucusu"/>
          <p:cNvSpPr>
            <a:spLocks noGrp="1"/>
          </p:cNvSpPr>
          <p:nvPr>
            <p:ph type="ftr" sz="quarter" idx="11"/>
          </p:nvPr>
        </p:nvSpPr>
        <p:spPr>
          <a:xfrm>
            <a:off x="5840097" y="6407945"/>
            <a:ext cx="313424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F1543DD3-563B-415E-BCA6-424A62006B00}" type="slidenum">
              <a:rPr lang="tr-TR" smtClean="0"/>
              <a:pPr/>
              <a:t>‹#›</a:t>
            </a:fld>
            <a:endParaRPr lang="tr-TR"/>
          </a:p>
        </p:txBody>
      </p:sp>
      <p:sp>
        <p:nvSpPr>
          <p:cNvPr id="2" name="1 Başlık"/>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 Üçgen"/>
          <p:cNvSpPr>
            <a:spLocks/>
          </p:cNvSpPr>
          <p:nvPr/>
        </p:nvSpPr>
        <p:spPr bwMode="auto">
          <a:xfrm>
            <a:off x="-8056" y="5791253"/>
            <a:ext cx="4536419"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Köşeli Çift Ayraç"/>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Serbest Form"/>
          <p:cNvSpPr>
            <a:spLocks/>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ik Üçgen"/>
          <p:cNvSpPr>
            <a:spLocks/>
          </p:cNvSpPr>
          <p:nvPr/>
        </p:nvSpPr>
        <p:spPr bwMode="auto">
          <a:xfrm>
            <a:off x="-8056" y="5791253"/>
            <a:ext cx="4536419"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14 Düz Bağlayıcı"/>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extLst/>
          </a:lstStyle>
          <a:p>
            <a:fld id="{2680DB42-447C-453A-A5E9-1256FB8ECD6E}" type="datetimeFigureOut">
              <a:rPr lang="tr-TR" smtClean="0"/>
              <a:pPr/>
              <a:t>3.02.2020</a:t>
            </a:fld>
            <a:endParaRPr lang="tr-TR"/>
          </a:p>
        </p:txBody>
      </p:sp>
      <p:sp>
        <p:nvSpPr>
          <p:cNvPr id="22" name="21 Altbilgi Yer Tutucusu"/>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extLst/>
          </a:lstStyle>
          <a:p>
            <a:fld id="{F1543DD3-563B-415E-BCA6-424A62006B00}"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İletişimin Temel Kavramları</a:t>
            </a:r>
            <a:endParaRPr lang="tr-TR"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46924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İdeoloji 1: </a:t>
            </a:r>
          </a:p>
          <a:p>
            <a:r>
              <a:rPr lang="tr-TR" dirty="0" err="1" smtClean="0"/>
              <a:t>Marx</a:t>
            </a:r>
            <a:r>
              <a:rPr lang="tr-TR" dirty="0" smtClean="0"/>
              <a:t> ve Engels, </a:t>
            </a:r>
            <a:r>
              <a:rPr lang="tr-TR" i="1" dirty="0" smtClean="0"/>
              <a:t>Alman İdeolojisi </a:t>
            </a:r>
            <a:r>
              <a:rPr lang="tr-TR" dirty="0" smtClean="0"/>
              <a:t>adlı eserlerinde şöyle der:</a:t>
            </a:r>
          </a:p>
          <a:p>
            <a:r>
              <a:rPr lang="tr-TR" dirty="0" smtClean="0"/>
              <a:t>"Her </a:t>
            </a:r>
            <a:r>
              <a:rPr lang="tr-TR" dirty="0"/>
              <a:t>ideolojide insanlar ve onların ilişkileri, bize, </a:t>
            </a:r>
            <a:r>
              <a:rPr lang="tr-TR" i="1" dirty="0" err="1"/>
              <a:t>camera</a:t>
            </a:r>
            <a:r>
              <a:rPr lang="tr-TR" i="1" dirty="0"/>
              <a:t> </a:t>
            </a:r>
            <a:r>
              <a:rPr lang="tr-TR" i="1" dirty="0" err="1"/>
              <a:t>obscura</a:t>
            </a:r>
            <a:r>
              <a:rPr lang="tr-TR" dirty="0" err="1"/>
              <a:t>'daymış</a:t>
            </a:r>
            <a:r>
              <a:rPr lang="tr-TR" dirty="0"/>
              <a:t> gibi </a:t>
            </a:r>
            <a:r>
              <a:rPr lang="tr-TR" dirty="0" smtClean="0"/>
              <a:t>baş aşağı </a:t>
            </a:r>
            <a:r>
              <a:rPr lang="tr-TR" dirty="0"/>
              <a:t>görünüyorsa, bu görüngü de, tıpkı, nesnelerin, gözün ağtabakası üzerinde ters durmasının doğrudan fiziksel yaşam sürecinden ileri gelmesi gibi, onların tarihsel yaşam süreçlerinden ileri gelir." </a:t>
            </a:r>
          </a:p>
        </p:txBody>
      </p:sp>
      <p:sp>
        <p:nvSpPr>
          <p:cNvPr id="2" name="Unvan 1"/>
          <p:cNvSpPr>
            <a:spLocks noGrp="1"/>
          </p:cNvSpPr>
          <p:nvPr>
            <p:ph type="title"/>
          </p:nvPr>
        </p:nvSpPr>
        <p:spPr/>
        <p:txBody>
          <a:bodyPr/>
          <a:lstStyle/>
          <a:p>
            <a:r>
              <a:rPr lang="tr-TR" dirty="0" smtClean="0"/>
              <a:t>Karl </a:t>
            </a:r>
            <a:r>
              <a:rPr lang="tr-TR" dirty="0" err="1" smtClean="0"/>
              <a:t>Marx</a:t>
            </a:r>
            <a:endParaRPr lang="tr-TR" dirty="0"/>
          </a:p>
        </p:txBody>
      </p:sp>
    </p:spTree>
    <p:extLst>
      <p:ext uri="{BB962C8B-B14F-4D97-AF65-F5344CB8AC3E}">
        <p14:creationId xmlns:p14="http://schemas.microsoft.com/office/powerpoint/2010/main" val="1073719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8111" y="1481138"/>
            <a:ext cx="7915777" cy="4525962"/>
          </a:xfrm>
        </p:spPr>
      </p:pic>
      <p:sp>
        <p:nvSpPr>
          <p:cNvPr id="2" name="Unvan 1"/>
          <p:cNvSpPr>
            <a:spLocks noGrp="1"/>
          </p:cNvSpPr>
          <p:nvPr>
            <p:ph type="title"/>
          </p:nvPr>
        </p:nvSpPr>
        <p:spPr/>
        <p:txBody>
          <a:bodyPr/>
          <a:lstStyle/>
          <a:p>
            <a:endParaRPr lang="tr-TR" dirty="0"/>
          </a:p>
        </p:txBody>
      </p:sp>
    </p:spTree>
    <p:extLst>
      <p:ext uri="{BB962C8B-B14F-4D97-AF65-F5344CB8AC3E}">
        <p14:creationId xmlns:p14="http://schemas.microsoft.com/office/powerpoint/2010/main" val="1969468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Bu pasaj, ideolojinin </a:t>
            </a:r>
            <a:r>
              <a:rPr lang="tr-TR" dirty="0"/>
              <a:t>maddi gerçekliğin bir bakıma tersi </a:t>
            </a:r>
            <a:r>
              <a:rPr lang="tr-TR" dirty="0" smtClean="0"/>
              <a:t>ya da </a:t>
            </a:r>
            <a:r>
              <a:rPr lang="tr-TR" dirty="0"/>
              <a:t>karşıtı olduğu fikrine yol açmıştır. Bu anlamlandırma </a:t>
            </a:r>
            <a:r>
              <a:rPr lang="tr-TR" dirty="0" smtClean="0"/>
              <a:t>çerçevesinde «yanlış </a:t>
            </a:r>
            <a:r>
              <a:rPr lang="tr-TR" dirty="0"/>
              <a:t>bilinç" </a:t>
            </a:r>
            <a:r>
              <a:rPr lang="tr-TR" dirty="0" smtClean="0"/>
              <a:t>düşüncesi güç kazanmıştır. </a:t>
            </a:r>
            <a:endParaRPr lang="tr-TR" dirty="0"/>
          </a:p>
        </p:txBody>
      </p:sp>
      <p:sp>
        <p:nvSpPr>
          <p:cNvPr id="2" name="Unvan 1"/>
          <p:cNvSpPr>
            <a:spLocks noGrp="1"/>
          </p:cNvSpPr>
          <p:nvPr>
            <p:ph type="title"/>
          </p:nvPr>
        </p:nvSpPr>
        <p:spPr/>
        <p:txBody>
          <a:bodyPr/>
          <a:lstStyle/>
          <a:p>
            <a:r>
              <a:rPr lang="tr-TR" dirty="0" smtClean="0"/>
              <a:t>Karl </a:t>
            </a:r>
            <a:r>
              <a:rPr lang="tr-TR" dirty="0" err="1" smtClean="0"/>
              <a:t>Marx</a:t>
            </a:r>
            <a:endParaRPr lang="tr-TR" dirty="0"/>
          </a:p>
        </p:txBody>
      </p:sp>
    </p:spTree>
    <p:extLst>
      <p:ext uri="{BB962C8B-B14F-4D97-AF65-F5344CB8AC3E}">
        <p14:creationId xmlns:p14="http://schemas.microsoft.com/office/powerpoint/2010/main" val="639419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İdeoloji 2:</a:t>
            </a:r>
          </a:p>
          <a:p>
            <a:r>
              <a:rPr lang="tr-TR" dirty="0" smtClean="0"/>
              <a:t>«Yöneten sınıfın düşünceleri her dönemde yöneten düşüncelerdir, yani toplumun maddi güçlerini yöneten sınıf aynı zamanda entelektüel güçlerini de yönetir. Maddi üretim güçlerini kendi elinde tutan sınıf aynı zamanda zihinsel üretimi de denetler, yani, bu sayede, genel olarak söylemek gerekirse, zihinsel üretim araçlarından yoksun olanların düşünceleri de tabi hale gelir.»</a:t>
            </a:r>
            <a:endParaRPr lang="tr-TR" dirty="0"/>
          </a:p>
        </p:txBody>
      </p:sp>
      <p:sp>
        <p:nvSpPr>
          <p:cNvPr id="2" name="Unvan 1"/>
          <p:cNvSpPr>
            <a:spLocks noGrp="1"/>
          </p:cNvSpPr>
          <p:nvPr>
            <p:ph type="title"/>
          </p:nvPr>
        </p:nvSpPr>
        <p:spPr/>
        <p:txBody>
          <a:bodyPr/>
          <a:lstStyle/>
          <a:p>
            <a:r>
              <a:rPr lang="tr-TR" dirty="0" smtClean="0"/>
              <a:t>Karl </a:t>
            </a:r>
            <a:r>
              <a:rPr lang="tr-TR" dirty="0" err="1" smtClean="0"/>
              <a:t>Marx</a:t>
            </a:r>
            <a:endParaRPr lang="tr-TR" dirty="0"/>
          </a:p>
        </p:txBody>
      </p:sp>
    </p:spTree>
    <p:extLst>
      <p:ext uri="{BB962C8B-B14F-4D97-AF65-F5344CB8AC3E}">
        <p14:creationId xmlns:p14="http://schemas.microsoft.com/office/powerpoint/2010/main" val="2177768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r>
              <a:rPr lang="tr-TR" dirty="0" smtClean="0"/>
              <a:t>İdeoloji 3:</a:t>
            </a:r>
          </a:p>
          <a:p>
            <a:r>
              <a:rPr lang="tr-TR" dirty="0" err="1" smtClean="0"/>
              <a:t>Marx</a:t>
            </a:r>
            <a:r>
              <a:rPr lang="tr-TR" dirty="0" smtClean="0"/>
              <a:t>, </a:t>
            </a:r>
            <a:r>
              <a:rPr lang="tr-TR" i="1" dirty="0" smtClean="0"/>
              <a:t>Ekonomi Politiğin Eleştirisine Katkı </a:t>
            </a:r>
            <a:r>
              <a:rPr lang="tr-TR" dirty="0" smtClean="0"/>
              <a:t>adlı yapıtının önsözünde ideoloji kavramını şöyle ele alır:</a:t>
            </a:r>
          </a:p>
          <a:p>
            <a:r>
              <a:rPr lang="tr-TR" dirty="0" smtClean="0"/>
              <a:t>«Ekonomik </a:t>
            </a:r>
            <a:r>
              <a:rPr lang="tr-TR" dirty="0"/>
              <a:t>temelin </a:t>
            </a:r>
            <a:r>
              <a:rPr lang="tr-TR" dirty="0" smtClean="0"/>
              <a:t>değişmesiyle birlikte </a:t>
            </a:r>
            <a:r>
              <a:rPr lang="tr-TR" dirty="0"/>
              <a:t>bütün muazzam üstyapı da az çok hızlı bir şekilde dönüşür</a:t>
            </a:r>
            <a:r>
              <a:rPr lang="tr-TR" dirty="0" smtClean="0"/>
              <a:t>. Böylesi </a:t>
            </a:r>
            <a:r>
              <a:rPr lang="tr-TR" dirty="0"/>
              <a:t>dönüşümler değerlendirilirken, doğal bilimin kesinliğiyle </a:t>
            </a:r>
            <a:r>
              <a:rPr lang="tr-TR" dirty="0" smtClean="0"/>
              <a:t>belirlenebilen üretimin </a:t>
            </a:r>
            <a:r>
              <a:rPr lang="tr-TR" dirty="0"/>
              <a:t>ekonomik koşullarının maddi dönüşümü ile </a:t>
            </a:r>
            <a:r>
              <a:rPr lang="tr-TR" dirty="0" smtClean="0"/>
              <a:t>insanların bu </a:t>
            </a:r>
            <a:r>
              <a:rPr lang="tr-TR" dirty="0"/>
              <a:t>çatışmanın bilincine vardıkları ve savaşarak çözmeye çalıştıkları hukuksal</a:t>
            </a:r>
            <a:r>
              <a:rPr lang="tr-TR" dirty="0" smtClean="0"/>
              <a:t>, siyasal</a:t>
            </a:r>
            <a:r>
              <a:rPr lang="tr-TR" dirty="0"/>
              <a:t>, dini, estetik ya da felsefi -kısaca ideolojik- biçimleri </a:t>
            </a:r>
            <a:r>
              <a:rPr lang="tr-TR" dirty="0" smtClean="0"/>
              <a:t>daima ayırt </a:t>
            </a:r>
            <a:r>
              <a:rPr lang="tr-TR" dirty="0"/>
              <a:t>etmek gerekir. Nasıl ki, bir kişiyle ilgili fikrimiz o kişinin kendisiyle </a:t>
            </a:r>
            <a:r>
              <a:rPr lang="tr-TR" dirty="0" smtClean="0"/>
              <a:t>ilgili ne </a:t>
            </a:r>
            <a:r>
              <a:rPr lang="tr-TR" dirty="0"/>
              <a:t>düşündüğüne dayanmıyorsa, aynı şekilde, böyle bir dönüşüm </a:t>
            </a:r>
            <a:r>
              <a:rPr lang="tr-TR" dirty="0" smtClean="0"/>
              <a:t>dönemini </a:t>
            </a:r>
            <a:r>
              <a:rPr lang="es-ES" dirty="0" smtClean="0"/>
              <a:t>de </a:t>
            </a:r>
            <a:r>
              <a:rPr lang="es-ES" dirty="0"/>
              <a:t>o dönemin kendi bilinciyle yargılayamayız; aksine, bu bilinç</a:t>
            </a:r>
            <a:r>
              <a:rPr lang="es-ES" dirty="0" smtClean="0"/>
              <a:t>,</a:t>
            </a:r>
            <a:r>
              <a:rPr lang="tr-TR" dirty="0" smtClean="0"/>
              <a:t> maddi </a:t>
            </a:r>
            <a:r>
              <a:rPr lang="tr-TR" dirty="0"/>
              <a:t>yaşamın çelişkilerinden, toplumsal üretken güçler ile üretim </a:t>
            </a:r>
            <a:r>
              <a:rPr lang="tr-TR" dirty="0" smtClean="0"/>
              <a:t>ilişkileri arasındaki </a:t>
            </a:r>
            <a:r>
              <a:rPr lang="tr-TR" dirty="0"/>
              <a:t>mevcut çatışmadan hareketle </a:t>
            </a:r>
            <a:r>
              <a:rPr lang="tr-TR" dirty="0" smtClean="0"/>
              <a:t>açıklanmalıdır»</a:t>
            </a:r>
            <a:endParaRPr lang="tr-TR" dirty="0"/>
          </a:p>
        </p:txBody>
      </p:sp>
      <p:sp>
        <p:nvSpPr>
          <p:cNvPr id="2" name="Unvan 1"/>
          <p:cNvSpPr>
            <a:spLocks noGrp="1"/>
          </p:cNvSpPr>
          <p:nvPr>
            <p:ph type="title"/>
          </p:nvPr>
        </p:nvSpPr>
        <p:spPr/>
        <p:txBody>
          <a:bodyPr/>
          <a:lstStyle/>
          <a:p>
            <a:r>
              <a:rPr lang="tr-TR" dirty="0" smtClean="0"/>
              <a:t>Karl </a:t>
            </a:r>
            <a:r>
              <a:rPr lang="tr-TR" dirty="0" err="1" smtClean="0"/>
              <a:t>Marx</a:t>
            </a:r>
            <a:endParaRPr lang="tr-TR" dirty="0"/>
          </a:p>
        </p:txBody>
      </p:sp>
    </p:spTree>
    <p:extLst>
      <p:ext uri="{BB962C8B-B14F-4D97-AF65-F5344CB8AC3E}">
        <p14:creationId xmlns:p14="http://schemas.microsoft.com/office/powerpoint/2010/main" val="3143523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r>
              <a:rPr lang="tr-TR" dirty="0"/>
              <a:t>Örs, Birsen (2010). “İdeoloji, Karmaşık Dünyayı Anlaşılır Kılmak.” </a:t>
            </a:r>
            <a:r>
              <a:rPr lang="tr-TR" i="1" dirty="0"/>
              <a:t>19. Yüzyıldan 20. Yüzyıla Modern Siyasal İdeolojiler. </a:t>
            </a:r>
            <a:r>
              <a:rPr lang="tr-TR" dirty="0"/>
              <a:t>Birsen Örs (der.) içinde. İstanbul: İstanbul Bilgi Üniversitesi Yayınları. (s.5-45).</a:t>
            </a:r>
          </a:p>
          <a:p>
            <a:r>
              <a:rPr lang="tr-TR" dirty="0" err="1" smtClean="0"/>
              <a:t>Barrett</a:t>
            </a:r>
            <a:r>
              <a:rPr lang="tr-TR" dirty="0"/>
              <a:t>, </a:t>
            </a:r>
            <a:r>
              <a:rPr lang="tr-TR" dirty="0" err="1"/>
              <a:t>Michele</a:t>
            </a:r>
            <a:r>
              <a:rPr lang="tr-TR" dirty="0"/>
              <a:t> (1996). </a:t>
            </a:r>
            <a:r>
              <a:rPr lang="tr-TR" i="1" dirty="0" err="1"/>
              <a:t>Marx’tan</a:t>
            </a:r>
            <a:r>
              <a:rPr lang="tr-TR" i="1" dirty="0"/>
              <a:t> </a:t>
            </a:r>
            <a:r>
              <a:rPr lang="tr-TR" i="1" dirty="0" err="1"/>
              <a:t>Foucault’ya</a:t>
            </a:r>
            <a:r>
              <a:rPr lang="tr-TR" i="1" dirty="0"/>
              <a:t> İdeoloji. </a:t>
            </a:r>
            <a:r>
              <a:rPr lang="tr-TR" dirty="0"/>
              <a:t>Çev. A. Fethi. İstanbul: Sarmal. </a:t>
            </a:r>
          </a:p>
          <a:p>
            <a:endParaRPr lang="tr-TR" dirty="0"/>
          </a:p>
        </p:txBody>
      </p:sp>
      <p:sp>
        <p:nvSpPr>
          <p:cNvPr id="3" name="Unvan 2"/>
          <p:cNvSpPr>
            <a:spLocks noGrp="1"/>
          </p:cNvSpPr>
          <p:nvPr>
            <p:ph type="title"/>
          </p:nvPr>
        </p:nvSpPr>
        <p:spPr/>
        <p:txBody>
          <a:bodyPr/>
          <a:lstStyle/>
          <a:p>
            <a:r>
              <a:rPr lang="tr-TR" dirty="0" smtClean="0"/>
              <a:t>Yararlanılan kaynaklar</a:t>
            </a:r>
            <a:endParaRPr lang="tr-TR" dirty="0"/>
          </a:p>
        </p:txBody>
      </p:sp>
    </p:spTree>
    <p:extLst>
      <p:ext uri="{BB962C8B-B14F-4D97-AF65-F5344CB8AC3E}">
        <p14:creationId xmlns:p14="http://schemas.microsoft.com/office/powerpoint/2010/main" val="667615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Kavram, 1796 yılında, </a:t>
            </a:r>
            <a:r>
              <a:rPr lang="tr-TR" dirty="0" err="1" smtClean="0"/>
              <a:t>Antonie</a:t>
            </a:r>
            <a:r>
              <a:rPr lang="tr-TR" dirty="0" smtClean="0"/>
              <a:t> </a:t>
            </a:r>
            <a:r>
              <a:rPr lang="tr-TR" dirty="0" err="1" smtClean="0"/>
              <a:t>Destutt</a:t>
            </a:r>
            <a:r>
              <a:rPr lang="tr-TR" dirty="0" smtClean="0"/>
              <a:t> de </a:t>
            </a:r>
            <a:r>
              <a:rPr lang="tr-TR" dirty="0" err="1" smtClean="0"/>
              <a:t>Tracy</a:t>
            </a:r>
            <a:r>
              <a:rPr lang="tr-TR" dirty="0" smtClean="0"/>
              <a:t> tarafından üretilmiştir. </a:t>
            </a:r>
          </a:p>
          <a:p>
            <a:r>
              <a:rPr lang="tr-TR" dirty="0" smtClean="0"/>
              <a:t>de </a:t>
            </a:r>
            <a:r>
              <a:rPr lang="tr-TR" dirty="0" err="1" smtClean="0"/>
              <a:t>Tracy</a:t>
            </a:r>
            <a:r>
              <a:rPr lang="tr-TR" dirty="0" smtClean="0"/>
              <a:t> aslen bir aristokrattır, ancak Fransız Devrimi’ne sempati besler. </a:t>
            </a:r>
          </a:p>
          <a:p>
            <a:r>
              <a:rPr lang="tr-TR" dirty="0" smtClean="0"/>
              <a:t>de </a:t>
            </a:r>
            <a:r>
              <a:rPr lang="tr-TR" dirty="0" err="1" smtClean="0"/>
              <a:t>Tracy</a:t>
            </a:r>
            <a:r>
              <a:rPr lang="tr-TR" dirty="0" smtClean="0"/>
              <a:t>, ideoloji kavramı ile «düşüncelerin bilimi»</a:t>
            </a:r>
            <a:r>
              <a:rPr lang="tr-TR" dirty="0" err="1" smtClean="0"/>
              <a:t>ni</a:t>
            </a:r>
            <a:r>
              <a:rPr lang="tr-TR" dirty="0" smtClean="0"/>
              <a:t> kastetmiştir. </a:t>
            </a:r>
          </a:p>
          <a:p>
            <a:pPr marL="0" indent="0">
              <a:buNone/>
            </a:pPr>
            <a:r>
              <a:rPr lang="tr-TR" dirty="0" err="1" smtClean="0"/>
              <a:t>İdea+logy</a:t>
            </a:r>
            <a:r>
              <a:rPr lang="tr-TR" dirty="0" smtClean="0"/>
              <a:t>                      düşüncelerin bilimi</a:t>
            </a:r>
            <a:endParaRPr lang="tr-TR" dirty="0"/>
          </a:p>
        </p:txBody>
      </p:sp>
      <p:sp>
        <p:nvSpPr>
          <p:cNvPr id="2" name="Unvan 1"/>
          <p:cNvSpPr>
            <a:spLocks noGrp="1"/>
          </p:cNvSpPr>
          <p:nvPr>
            <p:ph type="title"/>
          </p:nvPr>
        </p:nvSpPr>
        <p:spPr/>
        <p:txBody>
          <a:bodyPr/>
          <a:lstStyle/>
          <a:p>
            <a:r>
              <a:rPr lang="tr-TR" dirty="0" smtClean="0"/>
              <a:t>İdeoloji</a:t>
            </a:r>
            <a:endParaRPr lang="tr-TR" dirty="0"/>
          </a:p>
        </p:txBody>
      </p:sp>
      <p:sp>
        <p:nvSpPr>
          <p:cNvPr id="4" name="Sağ Ok 3"/>
          <p:cNvSpPr/>
          <p:nvPr/>
        </p:nvSpPr>
        <p:spPr>
          <a:xfrm>
            <a:off x="3340291" y="428754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2832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endParaRPr lang="tr-TR"/>
          </a:p>
        </p:txBody>
      </p:sp>
      <p:pic>
        <p:nvPicPr>
          <p:cNvPr id="4" name="Picture 2" descr="C:\Users\CAGLA KUBILAY\Desktop\517uO+-5PzL.jpg"/>
          <p:cNvPicPr>
            <a:picLocks noGrp="1" noChangeAspect="1" noChangeArrowheads="1"/>
          </p:cNvPicPr>
          <p:nvPr>
            <p:ph idx="1"/>
          </p:nvPr>
        </p:nvPicPr>
        <p:blipFill>
          <a:blip r:embed="rId2" cstate="print"/>
          <a:srcRect/>
          <a:stretch>
            <a:fillRect/>
          </a:stretch>
        </p:blipFill>
        <p:spPr bwMode="auto">
          <a:xfrm>
            <a:off x="4674848" y="1481138"/>
            <a:ext cx="2842304" cy="452596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err="1" smtClean="0"/>
              <a:t>Napoleonon</a:t>
            </a:r>
            <a:r>
              <a:rPr lang="tr-TR" dirty="0" smtClean="0"/>
              <a:t> </a:t>
            </a:r>
            <a:r>
              <a:rPr lang="tr-TR" dirty="0" err="1" smtClean="0"/>
              <a:t>Bonaparte</a:t>
            </a:r>
            <a:r>
              <a:rPr lang="tr-TR" dirty="0" smtClean="0"/>
              <a:t> ve dönemin tutucuları kavramın olumsuz bir anlam kazanmasına sebep olan ilk kişilerdir. </a:t>
            </a:r>
            <a:endParaRPr lang="tr-TR" dirty="0" smtClean="0"/>
          </a:p>
          <a:p>
            <a:endParaRPr lang="tr-TR" dirty="0"/>
          </a:p>
          <a:p>
            <a:r>
              <a:rPr lang="tr-TR" dirty="0" smtClean="0"/>
              <a:t>İdeologları</a:t>
            </a:r>
            <a:r>
              <a:rPr lang="tr-TR" dirty="0" smtClean="0"/>
              <a:t>;</a:t>
            </a:r>
          </a:p>
          <a:p>
            <a:pPr marL="0" indent="0">
              <a:buNone/>
            </a:pPr>
            <a:r>
              <a:rPr lang="tr-TR" dirty="0" smtClean="0"/>
              <a:t>- Gelenekleri ve rejimi yok etmek, </a:t>
            </a:r>
          </a:p>
          <a:p>
            <a:pPr>
              <a:buFontTx/>
              <a:buChar char="-"/>
            </a:pPr>
            <a:r>
              <a:rPr lang="tr-TR" dirty="0" smtClean="0"/>
              <a:t>Toplumsal düzeni alt üst etme planları yapmakla suçlamışlardır.</a:t>
            </a:r>
          </a:p>
        </p:txBody>
      </p:sp>
      <p:sp>
        <p:nvSpPr>
          <p:cNvPr id="2" name="Unvan 1"/>
          <p:cNvSpPr>
            <a:spLocks noGrp="1"/>
          </p:cNvSpPr>
          <p:nvPr>
            <p:ph type="title"/>
          </p:nvPr>
        </p:nvSpPr>
        <p:spPr/>
        <p:txBody>
          <a:bodyPr/>
          <a:lstStyle/>
          <a:p>
            <a:r>
              <a:rPr lang="tr-TR" dirty="0"/>
              <a:t>İdeoloji</a:t>
            </a:r>
          </a:p>
        </p:txBody>
      </p:sp>
    </p:spTree>
    <p:extLst>
      <p:ext uri="{BB962C8B-B14F-4D97-AF65-F5344CB8AC3E}">
        <p14:creationId xmlns:p14="http://schemas.microsoft.com/office/powerpoint/2010/main" val="85123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“İçinde, bireylerin, toplumsal yapıyla olan ilişkilerini yaşadıkları vazgeçilmez ortam”</a:t>
            </a:r>
          </a:p>
          <a:p>
            <a:r>
              <a:rPr lang="tr-TR" dirty="0" smtClean="0"/>
              <a:t>“Toplumsal yaşamda anlam, gösterge ve değerlerin üretim süreci”</a:t>
            </a:r>
          </a:p>
          <a:p>
            <a:r>
              <a:rPr lang="tr-TR" dirty="0" smtClean="0"/>
              <a:t>“Siyasi bir inanç sistemi”</a:t>
            </a:r>
          </a:p>
          <a:p>
            <a:r>
              <a:rPr lang="tr-TR" dirty="0" smtClean="0"/>
              <a:t>“Eylem yönelimli siyasi fikirler kümesi”</a:t>
            </a:r>
          </a:p>
          <a:p>
            <a:endParaRPr lang="tr-TR" dirty="0"/>
          </a:p>
        </p:txBody>
      </p:sp>
      <p:sp>
        <p:nvSpPr>
          <p:cNvPr id="2" name="Unvan 1"/>
          <p:cNvSpPr>
            <a:spLocks noGrp="1"/>
          </p:cNvSpPr>
          <p:nvPr>
            <p:ph type="title"/>
          </p:nvPr>
        </p:nvSpPr>
        <p:spPr/>
        <p:txBody>
          <a:bodyPr/>
          <a:lstStyle/>
          <a:p>
            <a:r>
              <a:rPr lang="tr-TR" dirty="0" smtClean="0"/>
              <a:t>İdeoloji tanımları</a:t>
            </a:r>
            <a:endParaRPr lang="tr-TR" dirty="0"/>
          </a:p>
        </p:txBody>
      </p:sp>
    </p:spTree>
    <p:extLst>
      <p:ext uri="{BB962C8B-B14F-4D97-AF65-F5344CB8AC3E}">
        <p14:creationId xmlns:p14="http://schemas.microsoft.com/office/powerpoint/2010/main" val="964654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“Bir egemen siyasi iktidarı meşrulaştırmaya yarayan fikirler”</a:t>
            </a:r>
          </a:p>
          <a:p>
            <a:r>
              <a:rPr lang="tr-TR" dirty="0" smtClean="0"/>
              <a:t>“Toplumsal olarak zorunlu yanılsama”</a:t>
            </a:r>
          </a:p>
          <a:p>
            <a:r>
              <a:rPr lang="tr-TR" dirty="0" smtClean="0"/>
              <a:t>“Yönetici sınıfın siyasi fikirleri”</a:t>
            </a:r>
          </a:p>
          <a:p>
            <a:r>
              <a:rPr lang="tr-TR" dirty="0" smtClean="0"/>
              <a:t>“Sömürülenler ya da baskı altındakiler arasında yanlış bilinci yayan fikirler”</a:t>
            </a:r>
          </a:p>
          <a:p>
            <a:r>
              <a:rPr lang="tr-TR" dirty="0" smtClean="0"/>
              <a:t>“Bir siyasi sistemi ya da rejimi meşrulaştırmak üzere, resmi olarak ayrıcalık verilmiş fikirler kümesi”</a:t>
            </a:r>
            <a:endParaRPr lang="tr-TR" dirty="0"/>
          </a:p>
        </p:txBody>
      </p:sp>
      <p:sp>
        <p:nvSpPr>
          <p:cNvPr id="2" name="1 Başlık"/>
          <p:cNvSpPr>
            <a:spLocks noGrp="1"/>
          </p:cNvSpPr>
          <p:nvPr>
            <p:ph type="title"/>
          </p:nvPr>
        </p:nvSpPr>
        <p:spPr/>
        <p:txBody>
          <a:bodyPr/>
          <a:lstStyle/>
          <a:p>
            <a:r>
              <a:rPr lang="tr-TR" dirty="0" smtClean="0"/>
              <a:t>İdeoloji tanımları</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“Toplumsal yaşamın doğal gerçekliğe dönüştürüldüğü süreç”</a:t>
            </a:r>
          </a:p>
          <a:p>
            <a:r>
              <a:rPr lang="tr-TR" dirty="0" smtClean="0"/>
              <a:t>“Bireyi sosyal bir bağlamda konumlandıran ve müşterek aidiyet hissi yaratan fikirler”</a:t>
            </a:r>
          </a:p>
          <a:p>
            <a:r>
              <a:rPr lang="tr-TR" dirty="0" smtClean="0"/>
              <a:t>“Bilinçli toplumsal aktörlerin kendi dünyalarına anlam verdikleri ortam”</a:t>
            </a:r>
            <a:endParaRPr lang="tr-TR" dirty="0"/>
          </a:p>
        </p:txBody>
      </p:sp>
      <p:sp>
        <p:nvSpPr>
          <p:cNvPr id="2" name="1 Başlık"/>
          <p:cNvSpPr>
            <a:spLocks noGrp="1"/>
          </p:cNvSpPr>
          <p:nvPr>
            <p:ph type="title"/>
          </p:nvPr>
        </p:nvSpPr>
        <p:spPr/>
        <p:txBody>
          <a:bodyPr/>
          <a:lstStyle/>
          <a:p>
            <a:r>
              <a:rPr lang="tr-TR" dirty="0" smtClean="0"/>
              <a:t>İdeoloji tanımları</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952750" y="1977231"/>
            <a:ext cx="6286500" cy="3533775"/>
          </a:xfrm>
        </p:spPr>
      </p:pic>
      <p:sp>
        <p:nvSpPr>
          <p:cNvPr id="2" name="Unvan 1"/>
          <p:cNvSpPr>
            <a:spLocks noGrp="1"/>
          </p:cNvSpPr>
          <p:nvPr>
            <p:ph type="title"/>
          </p:nvPr>
        </p:nvSpPr>
        <p:spPr/>
        <p:txBody>
          <a:bodyPr/>
          <a:lstStyle/>
          <a:p>
            <a:r>
              <a:rPr lang="tr-TR" dirty="0" smtClean="0"/>
              <a:t>Karl </a:t>
            </a:r>
            <a:r>
              <a:rPr lang="tr-TR" dirty="0" err="1" smtClean="0"/>
              <a:t>Marx</a:t>
            </a:r>
            <a:endParaRPr lang="tr-TR" sz="3600" dirty="0"/>
          </a:p>
        </p:txBody>
      </p:sp>
    </p:spTree>
    <p:extLst>
      <p:ext uri="{BB962C8B-B14F-4D97-AF65-F5344CB8AC3E}">
        <p14:creationId xmlns:p14="http://schemas.microsoft.com/office/powerpoint/2010/main" val="3740257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4" descr="https://seyler.ekstat.com/img/max/800/s/sFvGe6mPkxsmm834-636590464264544008.jpg"/>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dirty="0" smtClean="0"/>
          </a:p>
          <a:p>
            <a:endParaRPr lang="tr-TR" dirty="0" smtClean="0"/>
          </a:p>
          <a:p>
            <a:r>
              <a:rPr lang="tr-TR" dirty="0" smtClean="0"/>
              <a:t>Karl </a:t>
            </a:r>
            <a:r>
              <a:rPr lang="tr-TR" dirty="0" err="1" smtClean="0"/>
              <a:t>Marx</a:t>
            </a:r>
            <a:r>
              <a:rPr lang="tr-TR" dirty="0" smtClean="0"/>
              <a:t>  (1818-1883)</a:t>
            </a:r>
            <a:endParaRPr lang="tr-TR" dirty="0"/>
          </a:p>
          <a:p>
            <a:r>
              <a:rPr lang="tr-TR" dirty="0" smtClean="0"/>
              <a:t>Kavrama olumsuz anlam yükleyen en önemli isimdir.</a:t>
            </a:r>
          </a:p>
          <a:p>
            <a:r>
              <a:rPr lang="tr-TR" dirty="0" smtClean="0"/>
              <a:t>Kavramın sosyal bilimlerde yaygın biçimde kullanılmasını sağlamıştır.  Ancak eserlerinde net bir ideoloji tanımı yoktur. </a:t>
            </a:r>
          </a:p>
          <a:p>
            <a:r>
              <a:rPr lang="tr-TR" dirty="0" smtClean="0"/>
              <a:t>Çeşitli çalışmalarında farklı ideoloji kavrayışlarına rastlanır. </a:t>
            </a:r>
          </a:p>
          <a:p>
            <a:endParaRPr lang="tr-TR" dirty="0" smtClean="0"/>
          </a:p>
          <a:p>
            <a:endParaRPr lang="tr-TR" dirty="0"/>
          </a:p>
        </p:txBody>
      </p:sp>
      <p:sp>
        <p:nvSpPr>
          <p:cNvPr id="2" name="Unvan 1"/>
          <p:cNvSpPr>
            <a:spLocks noGrp="1"/>
          </p:cNvSpPr>
          <p:nvPr>
            <p:ph type="title"/>
          </p:nvPr>
        </p:nvSpPr>
        <p:spPr/>
        <p:txBody>
          <a:bodyPr/>
          <a:lstStyle/>
          <a:p>
            <a:r>
              <a:rPr lang="tr-TR" dirty="0" smtClean="0"/>
              <a:t>Karl </a:t>
            </a:r>
            <a:r>
              <a:rPr lang="tr-TR" dirty="0" err="1" smtClean="0"/>
              <a:t>Marx</a:t>
            </a:r>
            <a:endParaRPr lang="tr-TR" dirty="0"/>
          </a:p>
        </p:txBody>
      </p:sp>
    </p:spTree>
    <p:extLst>
      <p:ext uri="{BB962C8B-B14F-4D97-AF65-F5344CB8AC3E}">
        <p14:creationId xmlns:p14="http://schemas.microsoft.com/office/powerpoint/2010/main" val="15120729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632</TotalTime>
  <Words>584</Words>
  <Application>Microsoft Office PowerPoint</Application>
  <PresentationFormat>Geniş ekran</PresentationFormat>
  <Paragraphs>51</Paragraphs>
  <Slides>15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15</vt:i4>
      </vt:variant>
    </vt:vector>
  </HeadingPairs>
  <TitlesOfParts>
    <vt:vector size="20" baseType="lpstr">
      <vt:lpstr>Lucida Sans Unicode</vt:lpstr>
      <vt:lpstr>Verdana</vt:lpstr>
      <vt:lpstr>Wingdings 2</vt:lpstr>
      <vt:lpstr>Wingdings 3</vt:lpstr>
      <vt:lpstr>Kalabalık</vt:lpstr>
      <vt:lpstr>İletişimin Temel Kavramları</vt:lpstr>
      <vt:lpstr>İdeoloji</vt:lpstr>
      <vt:lpstr>PowerPoint Sunusu</vt:lpstr>
      <vt:lpstr>İdeoloji</vt:lpstr>
      <vt:lpstr>İdeoloji tanımları</vt:lpstr>
      <vt:lpstr>İdeoloji tanımları</vt:lpstr>
      <vt:lpstr>İdeoloji tanımları</vt:lpstr>
      <vt:lpstr>Karl Marx</vt:lpstr>
      <vt:lpstr>Karl Marx</vt:lpstr>
      <vt:lpstr>Karl Marx</vt:lpstr>
      <vt:lpstr>PowerPoint Sunusu</vt:lpstr>
      <vt:lpstr>Karl Marx</vt:lpstr>
      <vt:lpstr>Karl Marx</vt:lpstr>
      <vt:lpstr>Karl Marx</vt:lpstr>
      <vt:lpstr>Yararlanılan 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İletişimin Temel Kavramları</dc:title>
  <dc:creator>ASUS</dc:creator>
  <cp:lastModifiedBy>ASUS</cp:lastModifiedBy>
  <cp:revision>44</cp:revision>
  <dcterms:created xsi:type="dcterms:W3CDTF">2019-12-01T12:56:12Z</dcterms:created>
  <dcterms:modified xsi:type="dcterms:W3CDTF">2020-02-03T21:02:16Z</dcterms:modified>
</cp:coreProperties>
</file>