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418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7039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781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9207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27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4330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288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219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19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136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626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C7266-0568-4809-B699-27880A8A7C9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94F0A-BD63-4F36-B097-9270FA8303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45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AK Modeli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2086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Y=AK,  </a:t>
            </a:r>
            <a:r>
              <a:rPr lang="tr-TR" dirty="0"/>
              <a:t>A: </a:t>
            </a:r>
            <a:r>
              <a:rPr lang="tr-TR" dirty="0" smtClean="0"/>
              <a:t>sabittir. Dolayısıyla AK modeli sabit getirilere sahiptir ve ortalama ile marjinal getireler eşittir. </a:t>
            </a:r>
          </a:p>
          <a:p>
            <a:r>
              <a:rPr lang="tr-TR" dirty="0" smtClean="0"/>
              <a:t> A= Y/K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991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ym typeface="Symbol" panose="05050102010706020507" pitchFamily="18" charset="2"/>
              </a:rPr>
              <a:t>K=I-</a:t>
            </a:r>
            <a:r>
              <a:rPr lang="tr-TR" dirty="0" smtClean="0">
                <a:sym typeface="Symbol" panose="05050102010706020507" pitchFamily="18" charset="2"/>
              </a:rPr>
              <a:t>K iken, gerekli işlemler yapıldıktan sonra</a:t>
            </a:r>
            <a:endParaRPr lang="tr-TR" dirty="0">
              <a:sym typeface="Symbol" panose="05050102010706020507" pitchFamily="18" charset="2"/>
            </a:endParaRPr>
          </a:p>
          <a:p>
            <a:r>
              <a:rPr lang="tr-TR" dirty="0" smtClean="0">
                <a:sym typeface="Symbol" panose="05050102010706020507" pitchFamily="18" charset="2"/>
              </a:rPr>
              <a:t>                    </a:t>
            </a:r>
            <a:r>
              <a:rPr lang="tr-TR" dirty="0">
                <a:sym typeface="Symbol" panose="05050102010706020507" pitchFamily="18" charset="2"/>
              </a:rPr>
              <a:t>K/K=</a:t>
            </a:r>
            <a:r>
              <a:rPr lang="tr-TR" dirty="0" err="1">
                <a:sym typeface="Symbol" panose="05050102010706020507" pitchFamily="18" charset="2"/>
              </a:rPr>
              <a:t>sA</a:t>
            </a:r>
            <a:r>
              <a:rPr lang="tr-TR" dirty="0">
                <a:sym typeface="Symbol" panose="05050102010706020507" pitchFamily="18" charset="2"/>
              </a:rPr>
              <a:t>- </a:t>
            </a:r>
          </a:p>
          <a:p>
            <a:r>
              <a:rPr lang="tr-TR" dirty="0" smtClean="0">
                <a:sym typeface="Symbol" panose="05050102010706020507" pitchFamily="18" charset="2"/>
              </a:rPr>
              <a:t>                    </a:t>
            </a:r>
            <a:r>
              <a:rPr lang="tr-TR" dirty="0">
                <a:sym typeface="Symbol" panose="05050102010706020507" pitchFamily="18" charset="2"/>
              </a:rPr>
              <a:t>Y/Y=</a:t>
            </a:r>
            <a:r>
              <a:rPr lang="tr-TR" dirty="0" err="1">
                <a:sym typeface="Symbol" panose="05050102010706020507" pitchFamily="18" charset="2"/>
              </a:rPr>
              <a:t>sA</a:t>
            </a:r>
            <a:r>
              <a:rPr lang="tr-TR" dirty="0">
                <a:sym typeface="Symbol" panose="05050102010706020507" pitchFamily="18" charset="2"/>
              </a:rPr>
              <a:t>- </a:t>
            </a:r>
            <a:r>
              <a:rPr lang="tr-TR" dirty="0" smtClean="0">
                <a:sym typeface="Symbol" panose="05050102010706020507" pitchFamily="18" charset="2"/>
              </a:rPr>
              <a:t> olarak bulunur.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3724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Nüfus artış oranı n iken fert başına çıktı büyüme oranının belirlenmesi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g</a:t>
            </a:r>
            <a:r>
              <a:rPr lang="tr-TR" baseline="-25000" dirty="0" err="1" smtClean="0"/>
              <a:t>y</a:t>
            </a:r>
            <a:r>
              <a:rPr lang="tr-TR" dirty="0" smtClean="0"/>
              <a:t> = </a:t>
            </a:r>
            <a:r>
              <a:rPr lang="tr-TR" dirty="0" err="1" smtClean="0"/>
              <a:t>sA</a:t>
            </a:r>
            <a:r>
              <a:rPr lang="tr-TR" dirty="0" smtClean="0"/>
              <a:t>- (n</a:t>
            </a:r>
            <a:r>
              <a:rPr lang="tr-TR" dirty="0" smtClean="0">
                <a:sym typeface="Symbol" panose="05050102010706020507" pitchFamily="18" charset="2"/>
              </a:rPr>
              <a:t>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1550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 modelinde yakınsama olmamasının nedenlerinin tespiti</a:t>
            </a:r>
          </a:p>
          <a:p>
            <a:r>
              <a:rPr lang="tr-TR" dirty="0" smtClean="0"/>
              <a:t>Zengin ve fakir ülkeler arasındaki ıraksamanın nedeni olarak ‘bilgi’ ve teknoloji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9202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Rakip mal, rakip olmayan mal nedir?</a:t>
            </a:r>
          </a:p>
          <a:p>
            <a:r>
              <a:rPr lang="tr-TR" dirty="0" smtClean="0"/>
              <a:t>Büyüme açısından önemi nedir?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737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Dışlanabilirlik</a:t>
            </a:r>
            <a:r>
              <a:rPr lang="tr-TR" dirty="0" smtClean="0"/>
              <a:t> nedir?</a:t>
            </a:r>
          </a:p>
          <a:p>
            <a:r>
              <a:rPr lang="tr-TR" dirty="0" smtClean="0"/>
              <a:t>Fikri mülkiyet hakları, patent yasaları ve tekelci </a:t>
            </a:r>
            <a:r>
              <a:rPr lang="tr-TR" smtClean="0"/>
              <a:t>firmanın ortaya çıkışı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861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AK modeli her ne kadar basit ve sınırlı bir model olsa da bilgi konusunun büyüme teorilerince içerilmesi bakından önemlidir.  </a:t>
            </a:r>
          </a:p>
          <a:p>
            <a:pPr algn="just"/>
            <a:r>
              <a:rPr lang="tr-TR" dirty="0" smtClean="0"/>
              <a:t>A katsayısı </a:t>
            </a:r>
            <a:r>
              <a:rPr lang="tr-TR" dirty="0" smtClean="0"/>
              <a:t>teknoloji düzeyini belirten bir sabittir. Dinamik </a:t>
            </a:r>
            <a:r>
              <a:rPr lang="tr-TR" dirty="0" smtClean="0"/>
              <a:t>bir süreç içinde </a:t>
            </a:r>
            <a:r>
              <a:rPr lang="tr-TR" dirty="0" smtClean="0"/>
              <a:t>pozitif yönlü değişimi mümkündür ve bunun ülkeler arasındaki farklılığı sermayenin marjinal ve ortama ürününün değişimini temsil </a:t>
            </a:r>
            <a:r>
              <a:rPr lang="tr-TR" smtClean="0"/>
              <a:t>eder.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4266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162</Words>
  <Application>Microsoft Office PowerPoint</Application>
  <PresentationFormat>Geniş ekran</PresentationFormat>
  <Paragraphs>17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Teması</vt:lpstr>
      <vt:lpstr>AK Modeli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6</cp:revision>
  <dcterms:created xsi:type="dcterms:W3CDTF">2020-02-04T16:28:43Z</dcterms:created>
  <dcterms:modified xsi:type="dcterms:W3CDTF">2020-02-05T18:45:27Z</dcterms:modified>
</cp:coreProperties>
</file>