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F493C"/>
    <a:srgbClr val="1D1D1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00" d="100"/>
          <a:sy n="100" d="100"/>
        </p:scale>
        <p:origin x="-924" y="-4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7D4C6-44F8-4172-9F9C-F2C37F197762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B8CC0-1DEC-48C2-9F97-0B4E86BB69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065175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7D4C6-44F8-4172-9F9C-F2C37F197762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B8CC0-1DEC-48C2-9F97-0B4E86BB69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2059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7D4C6-44F8-4172-9F9C-F2C37F197762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B8CC0-1DEC-48C2-9F97-0B4E86BB69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25239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7D4C6-44F8-4172-9F9C-F2C37F197762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B8CC0-1DEC-48C2-9F97-0B4E86BB69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055378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7D4C6-44F8-4172-9F9C-F2C37F197762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B8CC0-1DEC-48C2-9F97-0B4E86BB69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90120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7D4C6-44F8-4172-9F9C-F2C37F197762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B8CC0-1DEC-48C2-9F97-0B4E86BB69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724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7D4C6-44F8-4172-9F9C-F2C37F197762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B8CC0-1DEC-48C2-9F97-0B4E86BB69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671493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7D4C6-44F8-4172-9F9C-F2C37F197762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B8CC0-1DEC-48C2-9F97-0B4E86BB69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27131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7D4C6-44F8-4172-9F9C-F2C37F197762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B8CC0-1DEC-48C2-9F97-0B4E86BB69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84474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7D4C6-44F8-4172-9F9C-F2C37F197762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B8CC0-1DEC-48C2-9F97-0B4E86BB69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77082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07D4C6-44F8-4172-9F9C-F2C37F197762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6B8CC0-1DEC-48C2-9F97-0B4E86BB69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0262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07D4C6-44F8-4172-9F9C-F2C37F197762}" type="datetimeFigureOut">
              <a:rPr lang="tr-TR" smtClean="0"/>
              <a:t>28.11.2017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6B8CC0-1DEC-48C2-9F97-0B4E86BB69E7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2356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1919287" y="1104537"/>
            <a:ext cx="7308604" cy="99520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5867" b="1" u="sng" dirty="0" smtClean="0">
                <a:solidFill>
                  <a:srgbClr val="9F49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EĞİTİM BİLİMİNE GİRİŞ</a:t>
            </a:r>
            <a:endParaRPr lang="tr-TR" sz="5867" b="1" u="sng" dirty="0">
              <a:solidFill>
                <a:srgbClr val="9F493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Metin kutusu 4"/>
          <p:cNvSpPr txBox="1"/>
          <p:nvPr/>
        </p:nvSpPr>
        <p:spPr>
          <a:xfrm>
            <a:off x="1651469" y="3044957"/>
            <a:ext cx="874166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4800" b="1" dirty="0" smtClean="0">
                <a:solidFill>
                  <a:srgbClr val="9F49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TÜRK MİLLÎ EĞİTİM SİSTEMİNİN YAPISI VE ÖZELLİKLERİ</a:t>
            </a:r>
            <a:endParaRPr lang="tr-TR" sz="4800" b="1" u="sng" dirty="0">
              <a:solidFill>
                <a:srgbClr val="9F493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10642419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76199" y="517380"/>
            <a:ext cx="121158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>
                <a:solidFill>
                  <a:srgbClr val="9F49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SİSTEM VE ÖZELLİKLERİ</a:t>
            </a:r>
          </a:p>
        </p:txBody>
      </p:sp>
      <p:sp>
        <p:nvSpPr>
          <p:cNvPr id="5" name="Dikdörtgen 4"/>
          <p:cNvSpPr/>
          <p:nvPr/>
        </p:nvSpPr>
        <p:spPr>
          <a:xfrm>
            <a:off x="127011" y="2498771"/>
            <a:ext cx="11905323" cy="255454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tr-TR" sz="2000" dirty="0" smtClean="0"/>
              <a:t>Sistem</a:t>
            </a:r>
            <a:r>
              <a:rPr lang="tr-TR" sz="2000" dirty="0"/>
              <a:t>, birbirini düzenli biçimde etkileyen ve birbirine </a:t>
            </a:r>
            <a:r>
              <a:rPr lang="tr-TR" sz="2000" dirty="0" smtClean="0"/>
              <a:t>dayanan ögelerden </a:t>
            </a:r>
            <a:r>
              <a:rPr lang="tr-TR" sz="2000" dirty="0"/>
              <a:t>oluşan bir bütündür. Başka bir tanıma göre ise, sistem, </a:t>
            </a:r>
            <a:r>
              <a:rPr lang="tr-TR" sz="2000" dirty="0" smtClean="0"/>
              <a:t>karmaşık ve </a:t>
            </a:r>
            <a:r>
              <a:rPr lang="tr-TR" sz="2000" dirty="0"/>
              <a:t>etkileşimli parçaların bütünleşmiş bir </a:t>
            </a:r>
            <a:r>
              <a:rPr lang="tr-TR" sz="2000" dirty="0" smtClean="0"/>
              <a:t>topluluğudur. </a:t>
            </a:r>
            <a:r>
              <a:rPr lang="tr-TR" sz="2000" dirty="0"/>
              <a:t>Bir bütünün sistem oluşturabilmesi için aşağıdaki dört özelliği </a:t>
            </a:r>
            <a:r>
              <a:rPr lang="tr-TR" sz="2000" dirty="0" smtClean="0"/>
              <a:t>taşıması gerekir:</a:t>
            </a:r>
          </a:p>
          <a:p>
            <a:pPr algn="just"/>
            <a:endParaRPr lang="tr-TR" sz="2000" dirty="0"/>
          </a:p>
          <a:p>
            <a:pPr algn="just"/>
            <a:r>
              <a:rPr lang="it-IT" sz="2000" dirty="0"/>
              <a:t>a) Bütünü oluşturan ögelerin birbirine bağlı olması</a:t>
            </a:r>
          </a:p>
          <a:p>
            <a:pPr algn="just"/>
            <a:r>
              <a:rPr lang="tr-TR" sz="2000" dirty="0"/>
              <a:t>b) Bu ögelerin düzenli bir uyum içinde örgütlenmeleri,</a:t>
            </a:r>
          </a:p>
          <a:p>
            <a:r>
              <a:rPr lang="tr-TR" sz="2000" dirty="0"/>
              <a:t>c) Bu ögelerin tamamından oluşan bütünün, ögelerin toplamına </a:t>
            </a:r>
            <a:r>
              <a:rPr lang="tr-TR" sz="2000" dirty="0" smtClean="0"/>
              <a:t>indirgenememesi</a:t>
            </a:r>
          </a:p>
          <a:p>
            <a:r>
              <a:rPr lang="tr-TR" sz="2000" dirty="0" smtClean="0"/>
              <a:t>d</a:t>
            </a:r>
            <a:r>
              <a:rPr lang="tr-TR" sz="2000" dirty="0"/>
              <a:t>) Bu bütünün dışarıdan ve kendi iç ögelerinden gelen etkilere, bir </a:t>
            </a:r>
            <a:r>
              <a:rPr lang="tr-TR" sz="2000" dirty="0" smtClean="0"/>
              <a:t>bütün halinde </a:t>
            </a:r>
            <a:r>
              <a:rPr lang="tr-TR" sz="2000" dirty="0"/>
              <a:t>tepki göstermesi gerekmektedir</a:t>
            </a:r>
            <a:endParaRPr lang="tr-TR" sz="2000" dirty="0" smtClean="0"/>
          </a:p>
        </p:txBody>
      </p:sp>
    </p:spTree>
    <p:extLst>
      <p:ext uri="{BB962C8B-B14F-4D97-AF65-F5344CB8AC3E}">
        <p14:creationId xmlns:p14="http://schemas.microsoft.com/office/powerpoint/2010/main" val="206347638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76199" y="517380"/>
            <a:ext cx="121158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9F49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AÇIK SİSTEM VE ÖZELLİKLERİ</a:t>
            </a:r>
            <a:endParaRPr lang="tr-TR" sz="3200" b="1" dirty="0">
              <a:solidFill>
                <a:srgbClr val="9F493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127011" y="2662051"/>
            <a:ext cx="11905323" cy="1938992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tr-TR" sz="2000" dirty="0" smtClean="0"/>
              <a:t>Eğitim </a:t>
            </a:r>
            <a:r>
              <a:rPr lang="tr-TR" sz="2000" dirty="0"/>
              <a:t>sistemi, toplumun eğitim kurumunun gereksinmelerinin </a:t>
            </a:r>
            <a:r>
              <a:rPr lang="tr-TR" sz="2000" dirty="0" smtClean="0"/>
              <a:t>doyurulmaya çalışıldığı </a:t>
            </a:r>
            <a:r>
              <a:rPr lang="tr-TR" sz="2000" dirty="0"/>
              <a:t>toplumsal birimlerden (örgütlerden) oluşmakladır. </a:t>
            </a:r>
            <a:r>
              <a:rPr lang="tr-TR" sz="2000" dirty="0" smtClean="0"/>
              <a:t>Her eğitim </a:t>
            </a:r>
            <a:r>
              <a:rPr lang="tr-TR" sz="2000" dirty="0"/>
              <a:t>örgütü girdisini toplumdan almak ve çıktısını topluma vermek </a:t>
            </a:r>
            <a:r>
              <a:rPr lang="tr-TR" sz="2000" dirty="0" smtClean="0"/>
              <a:t>zorundadır.</a:t>
            </a:r>
          </a:p>
          <a:p>
            <a:pPr algn="just"/>
            <a:endParaRPr lang="tr-TR" sz="2000" dirty="0"/>
          </a:p>
          <a:p>
            <a:pPr algn="just"/>
            <a:r>
              <a:rPr lang="tr-TR" sz="2000" dirty="0" smtClean="0"/>
              <a:t>Bunun </a:t>
            </a:r>
            <a:r>
              <a:rPr lang="tr-TR" sz="2000" dirty="0"/>
              <a:t>anlamı eğitim sisteminin çevresine </a:t>
            </a:r>
            <a:r>
              <a:rPr lang="tr-TR" sz="2000" i="1" dirty="0"/>
              <a:t>açık </a:t>
            </a:r>
            <a:r>
              <a:rPr lang="tr-TR" sz="2000" dirty="0" smtClean="0"/>
              <a:t>olduğudur. Açık </a:t>
            </a:r>
            <a:r>
              <a:rPr lang="tr-TR" sz="2000" dirty="0"/>
              <a:t>Sistem Kuramı, eğer bir sistem girdilerini çevresinden alıyor; </a:t>
            </a:r>
            <a:r>
              <a:rPr lang="tr-TR" sz="2000" dirty="0" smtClean="0"/>
              <a:t>çıktılarını çevresine </a:t>
            </a:r>
            <a:r>
              <a:rPr lang="tr-TR" sz="2000" dirty="0"/>
              <a:t>veriyor, böylece çevresine ürün verme yoluyla </a:t>
            </a:r>
            <a:r>
              <a:rPr lang="tr-TR" sz="2000" dirty="0" smtClean="0"/>
              <a:t>yaşamasını sağlıyor </a:t>
            </a:r>
            <a:r>
              <a:rPr lang="tr-TR" sz="2000" dirty="0"/>
              <a:t>ise, bu sistemin açık bir sistem olduğunu </a:t>
            </a:r>
            <a:r>
              <a:rPr lang="tr-TR" sz="2000" dirty="0" smtClean="0"/>
              <a:t>savunmaktadır.</a:t>
            </a:r>
          </a:p>
        </p:txBody>
      </p:sp>
    </p:spTree>
    <p:extLst>
      <p:ext uri="{BB962C8B-B14F-4D97-AF65-F5344CB8AC3E}">
        <p14:creationId xmlns:p14="http://schemas.microsoft.com/office/powerpoint/2010/main" val="894086670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E:\Serdar\Devam Eden Sunumlar\157 - Eğitim Bilimine Giriş\PNG\5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800" y="552017"/>
            <a:ext cx="12585700" cy="62805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247305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76199" y="517380"/>
            <a:ext cx="121158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>
                <a:solidFill>
                  <a:srgbClr val="9F49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TÜRK MİLLÎ EĞİTİM SİSTEMİNİN YAPISI</a:t>
            </a:r>
          </a:p>
        </p:txBody>
      </p:sp>
      <p:sp>
        <p:nvSpPr>
          <p:cNvPr id="5" name="Dikdörtgen 4"/>
          <p:cNvSpPr/>
          <p:nvPr/>
        </p:nvSpPr>
        <p:spPr>
          <a:xfrm>
            <a:off x="127011" y="1568025"/>
            <a:ext cx="11905323" cy="440120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tr-TR" sz="2000" dirty="0" smtClean="0"/>
              <a:t>Ülkelere </a:t>
            </a:r>
            <a:r>
              <a:rPr lang="tr-TR" sz="2000" dirty="0"/>
              <a:t>göre eğitim sistemleri farklı biçimlerde oluşabilir. </a:t>
            </a:r>
            <a:r>
              <a:rPr lang="tr-TR" sz="2000" dirty="0" smtClean="0"/>
              <a:t>Bizim eğitim </a:t>
            </a:r>
            <a:r>
              <a:rPr lang="tr-TR" sz="2000" dirty="0"/>
              <a:t>sistemimiz ise diğer sistemlere göre en merkeziyetçi yapılardan </a:t>
            </a:r>
            <a:r>
              <a:rPr lang="tr-TR" sz="2000" dirty="0" smtClean="0"/>
              <a:t>birisi olarak </a:t>
            </a:r>
            <a:r>
              <a:rPr lang="tr-TR" sz="2000" dirty="0"/>
              <a:t>kabul </a:t>
            </a:r>
            <a:r>
              <a:rPr lang="tr-TR" sz="2000" dirty="0" smtClean="0"/>
              <a:t>edilmektedir.</a:t>
            </a:r>
          </a:p>
          <a:p>
            <a:pPr algn="just"/>
            <a:endParaRPr lang="tr-TR" sz="2000" dirty="0"/>
          </a:p>
          <a:p>
            <a:pPr algn="just"/>
            <a:r>
              <a:rPr lang="tr-TR" sz="2000" dirty="0" smtClean="0"/>
              <a:t>Genelde </a:t>
            </a:r>
            <a:r>
              <a:rPr lang="tr-TR" sz="2000" dirty="0"/>
              <a:t>bütün düzenlemeler Millî </a:t>
            </a:r>
            <a:r>
              <a:rPr lang="tr-TR" sz="2000" dirty="0" smtClean="0"/>
              <a:t>Eğitim Bakanlığı’nca </a:t>
            </a:r>
            <a:r>
              <a:rPr lang="tr-TR" sz="2000" dirty="0"/>
              <a:t>merkezden yürütülmektedir. Taşralarda ise Millî </a:t>
            </a:r>
            <a:r>
              <a:rPr lang="tr-TR" sz="2000" dirty="0" smtClean="0"/>
              <a:t>Eğitim Müdürlükleri </a:t>
            </a:r>
            <a:r>
              <a:rPr lang="tr-TR" sz="2000" dirty="0"/>
              <a:t>eğitim- öğretim işlerini bakanlık adına </a:t>
            </a:r>
            <a:r>
              <a:rPr lang="tr-TR" sz="2000" dirty="0" smtClean="0"/>
              <a:t>sürdürmektedir. Türk </a:t>
            </a:r>
            <a:r>
              <a:rPr lang="tr-TR" sz="2000" dirty="0"/>
              <a:t>Eğitim Sistemi’nin oluşturulmasında başlıca </a:t>
            </a:r>
            <a:r>
              <a:rPr lang="tr-TR" sz="2000" dirty="0" smtClean="0"/>
              <a:t>belirleyiciler şunlardır;</a:t>
            </a:r>
          </a:p>
          <a:p>
            <a:pPr algn="just"/>
            <a:endParaRPr lang="tr-TR" sz="2000" dirty="0"/>
          </a:p>
          <a:p>
            <a:pPr algn="just"/>
            <a:r>
              <a:rPr lang="tr-TR" sz="2000" dirty="0"/>
              <a:t>· </a:t>
            </a:r>
            <a:r>
              <a:rPr lang="tr-TR" sz="2000" dirty="0" err="1"/>
              <a:t>Tevhid</a:t>
            </a:r>
            <a:r>
              <a:rPr lang="tr-TR" sz="2000" dirty="0"/>
              <a:t>-i Tedrisat Kanunu (1924)</a:t>
            </a:r>
          </a:p>
          <a:p>
            <a:pPr algn="just"/>
            <a:r>
              <a:rPr lang="tr-TR" sz="2000" dirty="0"/>
              <a:t>· T.C. Anayasası (1982)</a:t>
            </a:r>
          </a:p>
          <a:p>
            <a:pPr algn="just"/>
            <a:r>
              <a:rPr lang="tr-TR" sz="2000" dirty="0"/>
              <a:t>· Hükümet Programları</a:t>
            </a:r>
          </a:p>
          <a:p>
            <a:pPr algn="just"/>
            <a:r>
              <a:rPr lang="tr-TR" sz="2000" dirty="0"/>
              <a:t>· Kalkınma Planları</a:t>
            </a:r>
          </a:p>
          <a:p>
            <a:pPr algn="just"/>
            <a:r>
              <a:rPr lang="tr-TR" sz="2000" dirty="0"/>
              <a:t>· Millî Eğitim </a:t>
            </a:r>
            <a:r>
              <a:rPr lang="tr-TR" sz="2000" dirty="0" smtClean="0"/>
              <a:t>Şuraları</a:t>
            </a:r>
          </a:p>
          <a:p>
            <a:pPr algn="just"/>
            <a:endParaRPr lang="tr-TR" sz="2000" dirty="0"/>
          </a:p>
          <a:p>
            <a:pPr algn="just"/>
            <a:r>
              <a:rPr lang="tr-TR" sz="2000" dirty="0"/>
              <a:t>Türk Eğitim Sistemi 14/06/1973 tarih ve 1739 sayılı Millî Eğitim </a:t>
            </a:r>
            <a:r>
              <a:rPr lang="tr-TR" sz="2000" dirty="0" smtClean="0"/>
              <a:t>Temel Kanunu’na </a:t>
            </a:r>
            <a:r>
              <a:rPr lang="tr-TR" sz="2000" dirty="0"/>
              <a:t>göre oluşturulmuştur</a:t>
            </a:r>
            <a:r>
              <a:rPr lang="tr-TR" sz="2000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464979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500">
        <p:checker dir="vert"/>
      </p:transition>
    </mc:Choice>
    <mc:Fallback xmlns="">
      <p:transition spd="slow">
        <p:checker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76199" y="517380"/>
            <a:ext cx="121158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9F49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TÜRK MİLLÎ EĞİTİMİ’NİN GENEL VE ÖZEL AMAÇLARI, TEMEL İLKELERİ</a:t>
            </a:r>
            <a:endParaRPr lang="tr-TR" sz="3200" b="1" dirty="0">
              <a:solidFill>
                <a:srgbClr val="9F493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127011" y="1494549"/>
            <a:ext cx="11905323" cy="4708981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tr-TR" sz="2000" b="1" i="1" dirty="0" smtClean="0"/>
              <a:t>Türk </a:t>
            </a:r>
            <a:r>
              <a:rPr lang="tr-TR" sz="2000" b="1" i="1" dirty="0"/>
              <a:t>Millî E</a:t>
            </a:r>
            <a:r>
              <a:rPr lang="tr-TR" sz="2000" dirty="0"/>
              <a:t>ğ</a:t>
            </a:r>
            <a:r>
              <a:rPr lang="tr-TR" sz="2000" b="1" i="1" dirty="0"/>
              <a:t>itimi’nin genel amacı, </a:t>
            </a:r>
            <a:r>
              <a:rPr lang="tr-TR" sz="2000" i="1" dirty="0"/>
              <a:t>Türk milletinin bütün fertlerini</a:t>
            </a:r>
            <a:r>
              <a:rPr lang="tr-TR" sz="2000" i="1" dirty="0" smtClean="0"/>
              <a:t>;</a:t>
            </a:r>
          </a:p>
          <a:p>
            <a:pPr algn="just"/>
            <a:endParaRPr lang="tr-TR" sz="2000" i="1" dirty="0"/>
          </a:p>
          <a:p>
            <a:pPr algn="just"/>
            <a:r>
              <a:rPr lang="tr-TR" sz="2000" dirty="0" smtClean="0"/>
              <a:t>· </a:t>
            </a:r>
            <a:r>
              <a:rPr lang="tr-TR" sz="2000" dirty="0"/>
              <a:t>Atatürk İnkılâp ve İlkelerine ve Anayasada ifadesini bulan </a:t>
            </a:r>
            <a:r>
              <a:rPr lang="tr-TR" sz="2000" dirty="0" smtClean="0"/>
              <a:t>Atatürk </a:t>
            </a:r>
            <a:r>
              <a:rPr lang="tr-TR" sz="2000" dirty="0" err="1" smtClean="0"/>
              <a:t>millîyetçiliğine</a:t>
            </a:r>
            <a:r>
              <a:rPr lang="tr-TR" sz="2000" dirty="0" smtClean="0"/>
              <a:t> </a:t>
            </a:r>
            <a:r>
              <a:rPr lang="tr-TR" sz="2000" dirty="0"/>
              <a:t>bağlı; Türk milletinin millî, </a:t>
            </a:r>
            <a:r>
              <a:rPr lang="tr-TR" sz="2000" dirty="0" err="1"/>
              <a:t>ahlakî</a:t>
            </a:r>
            <a:r>
              <a:rPr lang="tr-TR" sz="2000" dirty="0"/>
              <a:t>, insanî, manevî </a:t>
            </a:r>
            <a:r>
              <a:rPr lang="tr-TR" sz="2000" dirty="0" smtClean="0"/>
              <a:t>ve kültürel </a:t>
            </a:r>
            <a:r>
              <a:rPr lang="tr-TR" sz="2000" dirty="0"/>
              <a:t>değerlerini benimseyen, koruyan ve geliştiren; ailesini, </a:t>
            </a:r>
            <a:r>
              <a:rPr lang="tr-TR" sz="2000" dirty="0" smtClean="0"/>
              <a:t>va</a:t>
            </a:r>
            <a:r>
              <a:rPr lang="tr-TR" sz="2000" dirty="0"/>
              <a:t>tanını, milletini seven ve daima yüceltmeye çalışan; insan </a:t>
            </a:r>
            <a:r>
              <a:rPr lang="tr-TR" sz="2000" dirty="0" smtClean="0"/>
              <a:t>haklarına ve </a:t>
            </a:r>
            <a:r>
              <a:rPr lang="tr-TR" sz="2000" dirty="0"/>
              <a:t>Anayasa'nın başlangıcındaki temel ilkelere dayanan </a:t>
            </a:r>
            <a:r>
              <a:rPr lang="tr-TR" sz="2000" dirty="0" smtClean="0"/>
              <a:t>demokratik, lâik </a:t>
            </a:r>
            <a:r>
              <a:rPr lang="tr-TR" sz="2000" dirty="0"/>
              <a:t>ve sosyal bir hukuk devleti olan Türkiye Cumhuriyetine </a:t>
            </a:r>
            <a:r>
              <a:rPr lang="tr-TR" sz="2000" dirty="0" smtClean="0"/>
              <a:t>karşı görev </a:t>
            </a:r>
            <a:r>
              <a:rPr lang="tr-TR" sz="2000" dirty="0"/>
              <a:t>ve sorumluluklarını bilen ve bunları davranış haline </a:t>
            </a:r>
            <a:r>
              <a:rPr lang="tr-TR" sz="2000" dirty="0" smtClean="0"/>
              <a:t>getirmiş yurttaşlar </a:t>
            </a:r>
            <a:r>
              <a:rPr lang="tr-TR" sz="2000" dirty="0"/>
              <a:t>olarak yetiştirmek</a:t>
            </a:r>
            <a:r>
              <a:rPr lang="tr-TR" sz="2000" dirty="0" smtClean="0"/>
              <a:t>;</a:t>
            </a:r>
          </a:p>
          <a:p>
            <a:pPr algn="just"/>
            <a:endParaRPr lang="tr-TR" sz="2000" dirty="0"/>
          </a:p>
          <a:p>
            <a:pPr algn="just"/>
            <a:r>
              <a:rPr lang="tr-TR" sz="2000" dirty="0"/>
              <a:t>· Beden, zihin, ahlak, ruh ve duygu bakımlarından dengeli ve </a:t>
            </a:r>
            <a:r>
              <a:rPr lang="tr-TR" sz="2000" dirty="0" smtClean="0"/>
              <a:t>sağlıklı şekilde </a:t>
            </a:r>
            <a:r>
              <a:rPr lang="tr-TR" sz="2000" dirty="0"/>
              <a:t>gelişmiş bir kişiliğe ve karaktere, hür ve bilimsel </a:t>
            </a:r>
            <a:r>
              <a:rPr lang="tr-TR" sz="2000" dirty="0" smtClean="0"/>
              <a:t>düşünme gücüne</a:t>
            </a:r>
            <a:r>
              <a:rPr lang="tr-TR" sz="2000" dirty="0"/>
              <a:t>, geniş bir dünya görüşüne sahip, insan haklarına saygılı, </a:t>
            </a:r>
            <a:r>
              <a:rPr lang="tr-TR" sz="2000" dirty="0" smtClean="0"/>
              <a:t>kişilik ve </a:t>
            </a:r>
            <a:r>
              <a:rPr lang="tr-TR" sz="2000" dirty="0"/>
              <a:t>teşebbüse değer veren, topluma karşı sorumluluk </a:t>
            </a:r>
            <a:r>
              <a:rPr lang="tr-TR" sz="2000" dirty="0" smtClean="0"/>
              <a:t>duyan; yapıcı</a:t>
            </a:r>
            <a:r>
              <a:rPr lang="tr-TR" sz="2000" dirty="0"/>
              <a:t>, yaratıcı ve verimli kişiler olarak yetiştirmek</a:t>
            </a:r>
            <a:r>
              <a:rPr lang="tr-TR" sz="2000" dirty="0" smtClean="0"/>
              <a:t>;</a:t>
            </a:r>
          </a:p>
          <a:p>
            <a:pPr algn="just"/>
            <a:endParaRPr lang="tr-TR" sz="2000" dirty="0"/>
          </a:p>
          <a:p>
            <a:pPr algn="just"/>
            <a:r>
              <a:rPr lang="tr-TR" sz="2000" dirty="0"/>
              <a:t>· İlgi, istidat ve kabiliyetlerini geliştirerek gerekli bilgi, beceri, </a:t>
            </a:r>
            <a:r>
              <a:rPr lang="tr-TR" sz="2000" dirty="0" smtClean="0"/>
              <a:t>davranışlar ve </a:t>
            </a:r>
            <a:r>
              <a:rPr lang="tr-TR" sz="2000" dirty="0"/>
              <a:t>birlikte iş görme alışkanlığı kazandırmak suretiyle </a:t>
            </a:r>
            <a:r>
              <a:rPr lang="tr-TR" sz="2000" dirty="0" smtClean="0"/>
              <a:t>hayata hazırlamak </a:t>
            </a:r>
            <a:r>
              <a:rPr lang="tr-TR" sz="2000" dirty="0"/>
              <a:t>ve onların, kendilerini mutlu kılacak ve toplumun </a:t>
            </a:r>
            <a:r>
              <a:rPr lang="tr-TR" sz="2000" dirty="0" smtClean="0"/>
              <a:t>mutluluğuna katkıda </a:t>
            </a:r>
            <a:r>
              <a:rPr lang="tr-TR" sz="2000" dirty="0"/>
              <a:t>bulunacak bir meslek sahibi olmalarını sağlamak</a:t>
            </a:r>
            <a:r>
              <a:rPr lang="tr-TR" sz="2000" dirty="0" smtClean="0"/>
              <a:t>; </a:t>
            </a:r>
          </a:p>
        </p:txBody>
      </p:sp>
    </p:spTree>
    <p:extLst>
      <p:ext uri="{BB962C8B-B14F-4D97-AF65-F5344CB8AC3E}">
        <p14:creationId xmlns:p14="http://schemas.microsoft.com/office/powerpoint/2010/main" val="1181234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76199" y="517380"/>
            <a:ext cx="121158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9F49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TÜRK MİLLÎ EĞİTİMİNİN TEMEL İLKELERİ</a:t>
            </a:r>
            <a:endParaRPr lang="tr-TR" sz="3200" b="1" dirty="0">
              <a:solidFill>
                <a:srgbClr val="9F493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171912" y="1230061"/>
            <a:ext cx="11905323" cy="532453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tr-TR" sz="2000" dirty="0" smtClean="0"/>
              <a:t>Türk </a:t>
            </a:r>
            <a:r>
              <a:rPr lang="tr-TR" sz="2000" dirty="0"/>
              <a:t>eğitim ve öğretim sistemi genel amaçları gerçekleştirecek </a:t>
            </a:r>
            <a:r>
              <a:rPr lang="tr-TR" sz="2000" dirty="0" smtClean="0"/>
              <a:t>şekilde düzenlenir </a:t>
            </a:r>
            <a:r>
              <a:rPr lang="tr-TR" sz="2000" dirty="0"/>
              <a:t>ve çeşitli derece ve türdeki eğitim kurumlarının özel </a:t>
            </a:r>
            <a:r>
              <a:rPr lang="tr-TR" sz="2000" dirty="0" smtClean="0"/>
              <a:t>amaçları, genel </a:t>
            </a:r>
            <a:r>
              <a:rPr lang="tr-TR" sz="2000" dirty="0"/>
              <a:t>amaçlara ve temel ilkelere uygun olarak tespit edilir</a:t>
            </a:r>
            <a:r>
              <a:rPr lang="tr-TR" sz="2000" dirty="0" smtClean="0"/>
              <a:t>.</a:t>
            </a:r>
          </a:p>
          <a:p>
            <a:pPr algn="just"/>
            <a:endParaRPr lang="tr-TR" sz="2000" dirty="0"/>
          </a:p>
          <a:p>
            <a:pPr marL="342900" indent="-342900" algn="just">
              <a:buFont typeface="Arial" pitchFamily="34" charset="0"/>
              <a:buChar char="•"/>
            </a:pPr>
            <a:r>
              <a:rPr lang="tr-TR" sz="2000" b="1" dirty="0"/>
              <a:t>Genellik ve </a:t>
            </a:r>
            <a:r>
              <a:rPr lang="tr-TR" sz="2000" b="1" dirty="0" smtClean="0"/>
              <a:t>Eşitlik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tr-TR" sz="2000" b="1" dirty="0"/>
              <a:t>Ferdin ve Toplumun </a:t>
            </a:r>
            <a:r>
              <a:rPr lang="tr-TR" sz="2000" b="1" dirty="0" smtClean="0"/>
              <a:t>İhtiyaçları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tr-TR" sz="2000" b="1" dirty="0" smtClean="0"/>
              <a:t>Yöneltme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tr-TR" sz="2000" b="1" dirty="0"/>
              <a:t>Eğitim </a:t>
            </a:r>
            <a:r>
              <a:rPr lang="tr-TR" sz="2000" b="1" dirty="0" smtClean="0"/>
              <a:t>Hakkı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tr-TR" sz="2000" b="1" dirty="0"/>
              <a:t>Fırsat ve İmkân </a:t>
            </a:r>
            <a:r>
              <a:rPr lang="tr-TR" sz="2000" b="1" dirty="0" smtClean="0"/>
              <a:t>Eşitliği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tr-TR" sz="2000" b="1" dirty="0" smtClean="0"/>
              <a:t>Süreklilik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tr-TR" sz="2000" b="1" dirty="0"/>
              <a:t>Atatürk İnkılâp ve İlkeleri ve Atatürk </a:t>
            </a:r>
            <a:r>
              <a:rPr lang="tr-TR" sz="2000" b="1" dirty="0" smtClean="0"/>
              <a:t>Milliyetçiliği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tr-TR" sz="2000" b="1" dirty="0"/>
              <a:t>Demokrasi </a:t>
            </a:r>
            <a:r>
              <a:rPr lang="tr-TR" sz="2000" b="1" dirty="0" smtClean="0"/>
              <a:t>Eğitimi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tr-TR" sz="2000" b="1" dirty="0" smtClean="0"/>
              <a:t>Laiklik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tr-TR" sz="2000" b="1" dirty="0" smtClean="0"/>
              <a:t>Bilimsellik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tr-TR" sz="2000" b="1" dirty="0" err="1" smtClean="0"/>
              <a:t>Plânlılık</a:t>
            </a:r>
            <a:endParaRPr lang="tr-TR" sz="2000" b="1" dirty="0" smtClean="0"/>
          </a:p>
          <a:p>
            <a:pPr marL="342900" indent="-342900" algn="just">
              <a:buFont typeface="Arial" pitchFamily="34" charset="0"/>
              <a:buChar char="•"/>
            </a:pPr>
            <a:r>
              <a:rPr lang="tr-TR" sz="2000" b="1" dirty="0"/>
              <a:t>Karma </a:t>
            </a:r>
            <a:r>
              <a:rPr lang="tr-TR" sz="2000" b="1" dirty="0" smtClean="0"/>
              <a:t>Eğitim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tr-TR" sz="2000" b="1" dirty="0"/>
              <a:t>Okul ile Ailenin İş </a:t>
            </a:r>
            <a:r>
              <a:rPr lang="tr-TR" sz="2000" b="1" dirty="0" smtClean="0"/>
              <a:t>Birliği</a:t>
            </a:r>
          </a:p>
          <a:p>
            <a:pPr marL="342900" indent="-342900" algn="just">
              <a:buFont typeface="Arial" pitchFamily="34" charset="0"/>
              <a:buChar char="•"/>
            </a:pPr>
            <a:r>
              <a:rPr lang="tr-TR" sz="2000" b="1" dirty="0"/>
              <a:t>Her Yerde </a:t>
            </a:r>
            <a:r>
              <a:rPr lang="tr-TR" sz="2000" b="1" dirty="0" smtClean="0"/>
              <a:t>Eğitim</a:t>
            </a:r>
          </a:p>
        </p:txBody>
      </p:sp>
    </p:spTree>
    <p:extLst>
      <p:ext uri="{BB962C8B-B14F-4D97-AF65-F5344CB8AC3E}">
        <p14:creationId xmlns:p14="http://schemas.microsoft.com/office/powerpoint/2010/main" val="1750116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5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5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E:\Serdar\Devam Eden Sunumlar\157 - Eğitim Bilimine Giriş\PNG\6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3050" y="421837"/>
            <a:ext cx="4279900" cy="64361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9046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5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tin kutusu 3"/>
          <p:cNvSpPr txBox="1"/>
          <p:nvPr/>
        </p:nvSpPr>
        <p:spPr>
          <a:xfrm>
            <a:off x="76199" y="517380"/>
            <a:ext cx="121158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sz="3200" b="1" dirty="0" smtClean="0">
                <a:solidFill>
                  <a:srgbClr val="9F493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YAYGIN EĞİTİM</a:t>
            </a:r>
            <a:endParaRPr lang="tr-TR" sz="3200" b="1" dirty="0">
              <a:solidFill>
                <a:srgbClr val="9F493C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Dikdörtgen 4"/>
          <p:cNvSpPr/>
          <p:nvPr/>
        </p:nvSpPr>
        <p:spPr>
          <a:xfrm>
            <a:off x="95712" y="1925386"/>
            <a:ext cx="11905323" cy="3477875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tr-T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tr-TR" sz="2000" dirty="0" smtClean="0"/>
              <a:t>Yaygın </a:t>
            </a:r>
            <a:r>
              <a:rPr lang="tr-TR" sz="2000" dirty="0"/>
              <a:t>eğitim, örgün eğitim sistemine hiç girmemiş, herhangi bir </a:t>
            </a:r>
            <a:r>
              <a:rPr lang="tr-TR" sz="2000" dirty="0" smtClean="0"/>
              <a:t>kademesinde bulunan </a:t>
            </a:r>
            <a:r>
              <a:rPr lang="tr-TR" sz="2000" dirty="0"/>
              <a:t>veya bu kademelerden birinden ayrılmış olan </a:t>
            </a:r>
            <a:r>
              <a:rPr lang="tr-TR" sz="2000" dirty="0" smtClean="0"/>
              <a:t>bireylere ilgi </a:t>
            </a:r>
            <a:r>
              <a:rPr lang="tr-TR" sz="2000" dirty="0"/>
              <a:t>ve gereksinme duydukları alanda örgün eğitim yanında veya </a:t>
            </a:r>
            <a:r>
              <a:rPr lang="tr-TR" sz="2000" dirty="0" smtClean="0"/>
              <a:t>dışında düzenlenen </a:t>
            </a:r>
            <a:r>
              <a:rPr lang="tr-TR" sz="2000" dirty="0"/>
              <a:t>eğitim faaliyetlerinin tümünü kapsar</a:t>
            </a:r>
            <a:r>
              <a:rPr lang="tr-TR" sz="2000" dirty="0" smtClean="0"/>
              <a:t>.</a:t>
            </a:r>
          </a:p>
          <a:p>
            <a:pPr algn="just"/>
            <a:endParaRPr lang="tr-TR" sz="2000" dirty="0"/>
          </a:p>
          <a:p>
            <a:pPr algn="just"/>
            <a:r>
              <a:rPr lang="tr-TR" sz="2000" dirty="0"/>
              <a:t>Yaygın eğitim; genel ve meslekî teknik yaygın eğitim olmak üzere </a:t>
            </a:r>
            <a:r>
              <a:rPr lang="tr-TR" sz="2000" dirty="0" smtClean="0"/>
              <a:t>iki bölümden </a:t>
            </a:r>
            <a:r>
              <a:rPr lang="tr-TR" sz="2000" dirty="0"/>
              <a:t>oluşmaktadır. Yaygın eğitim kurumları </a:t>
            </a:r>
            <a:r>
              <a:rPr lang="tr-TR" sz="2000" dirty="0" smtClean="0"/>
              <a:t>şunlardır:</a:t>
            </a:r>
          </a:p>
          <a:p>
            <a:pPr algn="just"/>
            <a:endParaRPr lang="tr-TR" sz="2000" b="1" dirty="0"/>
          </a:p>
          <a:p>
            <a:pPr algn="just"/>
            <a:r>
              <a:rPr lang="tr-TR" sz="2000" b="1" dirty="0" smtClean="0"/>
              <a:t>Halk eğitimi merkezleri</a:t>
            </a:r>
            <a:r>
              <a:rPr lang="tr-TR" sz="2000" b="1" dirty="0"/>
              <a:t>, çıraklık eğitimi merkezleri, pratik kız sanat okulları, </a:t>
            </a:r>
            <a:r>
              <a:rPr lang="tr-TR" sz="2000" b="1" dirty="0" smtClean="0"/>
              <a:t>olgunlaşma enstitüleri</a:t>
            </a:r>
            <a:r>
              <a:rPr lang="tr-TR" sz="2000" b="1" dirty="0"/>
              <a:t>, endüstri pratik sanat okulları, mesleki eğitim </a:t>
            </a:r>
            <a:r>
              <a:rPr lang="tr-TR" sz="2000" b="1" dirty="0" smtClean="0"/>
              <a:t>merkezi, yetişkinler </a:t>
            </a:r>
            <a:r>
              <a:rPr lang="tr-TR" sz="2000" b="1" dirty="0"/>
              <a:t>teknik eğitim merkezleri, özel kurslar, özel dershaneler, </a:t>
            </a:r>
            <a:r>
              <a:rPr lang="tr-TR" sz="2000" b="1" dirty="0" smtClean="0"/>
              <a:t>eğitim ve </a:t>
            </a:r>
            <a:r>
              <a:rPr lang="tr-TR" sz="2000" b="1" dirty="0"/>
              <a:t>uygulama okulları(özel eğitim), meslek okulları(özel eğitim), </a:t>
            </a:r>
            <a:r>
              <a:rPr lang="tr-TR" sz="2000" b="1" dirty="0" smtClean="0"/>
              <a:t>meslekî eğitim </a:t>
            </a:r>
            <a:r>
              <a:rPr lang="tr-TR" sz="2000" b="1" dirty="0"/>
              <a:t>merkezleri (özel eğitim), bilim ve sanat merkezleri (özel eğitim</a:t>
            </a:r>
            <a:r>
              <a:rPr lang="tr-TR" sz="2000" b="1" dirty="0" smtClean="0"/>
              <a:t>), açık </a:t>
            </a:r>
            <a:r>
              <a:rPr lang="tr-TR" sz="2000" b="1" dirty="0"/>
              <a:t>ilköğretim okulu, açık öğretim lisesi.</a:t>
            </a:r>
            <a:endParaRPr lang="tr-TR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3407874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000">
        <p14:glitter pattern="hexagon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BÖLÜM9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BÖLÜM9</Template>
  <TotalTime>47</TotalTime>
  <Words>660</Words>
  <Application>Microsoft Office PowerPoint</Application>
  <PresentationFormat>Özel</PresentationFormat>
  <Paragraphs>56</Paragraphs>
  <Slides>9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BÖLÜM9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>MOTUN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Öğretmenlik</cp:lastModifiedBy>
  <cp:revision>7</cp:revision>
  <dcterms:created xsi:type="dcterms:W3CDTF">2017-08-09T08:29:56Z</dcterms:created>
  <dcterms:modified xsi:type="dcterms:W3CDTF">2017-11-28T13:03:47Z</dcterms:modified>
</cp:coreProperties>
</file>