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4" r:id="rId3"/>
    <p:sldId id="270" r:id="rId4"/>
    <p:sldId id="267" r:id="rId5"/>
    <p:sldId id="268" r:id="rId6"/>
    <p:sldId id="269" r:id="rId7"/>
    <p:sldId id="271" r:id="rId8"/>
    <p:sldId id="266" r:id="rId9"/>
    <p:sldId id="272"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4" autoAdjust="0"/>
    <p:restoredTop sz="94660"/>
  </p:normalViewPr>
  <p:slideViewPr>
    <p:cSldViewPr snapToGrid="0">
      <p:cViewPr varScale="1">
        <p:scale>
          <a:sx n="72" d="100"/>
          <a:sy n="72" d="100"/>
        </p:scale>
        <p:origin x="65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511308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591189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380319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604210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477345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42F66FB-8DFA-4E1F-A058-C31F2E565823}" type="datetimeFigureOut">
              <a:rPr lang="tr-TR" smtClean="0"/>
              <a:t>11.4.2018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638559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42F66FB-8DFA-4E1F-A058-C31F2E565823}" type="datetimeFigureOut">
              <a:rPr lang="tr-TR" smtClean="0"/>
              <a:t>11.4.2018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360592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42F66FB-8DFA-4E1F-A058-C31F2E565823}" type="datetimeFigureOut">
              <a:rPr lang="tr-TR" smtClean="0"/>
              <a:t>11.4.2018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415460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42F66FB-8DFA-4E1F-A058-C31F2E565823}" type="datetimeFigureOut">
              <a:rPr lang="tr-TR" smtClean="0"/>
              <a:t>11.4.2018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906162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42F66FB-8DFA-4E1F-A058-C31F2E565823}" type="datetimeFigureOut">
              <a:rPr lang="tr-TR" smtClean="0"/>
              <a:t>11.4.2018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664346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42F66FB-8DFA-4E1F-A058-C31F2E565823}" type="datetimeFigureOut">
              <a:rPr lang="tr-TR" smtClean="0"/>
              <a:t>11.4.2018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4216996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2F66FB-8DFA-4E1F-A058-C31F2E565823}" type="datetimeFigureOut">
              <a:rPr lang="tr-TR" smtClean="0"/>
              <a:t>11.4.2018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42A5E1-E36E-4A82-93B6-7D3D471CA118}" type="slidenum">
              <a:rPr lang="tr-TR" smtClean="0"/>
              <a:t>‹#›</a:t>
            </a:fld>
            <a:endParaRPr lang="tr-TR"/>
          </a:p>
        </p:txBody>
      </p:sp>
    </p:spTree>
    <p:extLst>
      <p:ext uri="{BB962C8B-B14F-4D97-AF65-F5344CB8AC3E}">
        <p14:creationId xmlns:p14="http://schemas.microsoft.com/office/powerpoint/2010/main" val="1224611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97565"/>
            <a:ext cx="10515600" cy="1152939"/>
          </a:xfrm>
        </p:spPr>
        <p:txBody>
          <a:bodyPr>
            <a:normAutofit fontScale="90000"/>
          </a:bodyPr>
          <a:lstStyle/>
          <a:p>
            <a:pPr algn="ctr"/>
            <a:r>
              <a:rPr lang="tr-TR" b="1" dirty="0"/>
              <a:t>4</a:t>
            </a:r>
            <a:r>
              <a:rPr lang="tr-TR" b="1" dirty="0" smtClean="0"/>
              <a:t>. AKIL VE İMAN: </a:t>
            </a:r>
            <a:br>
              <a:rPr lang="tr-TR" b="1" dirty="0" smtClean="0"/>
            </a:br>
            <a:r>
              <a:rPr lang="tr-TR" b="1" dirty="0" smtClean="0"/>
              <a:t>WITTGENSTEIN’CI FİDEİZM</a:t>
            </a:r>
            <a:endParaRPr lang="tr-TR" b="1" dirty="0"/>
          </a:p>
        </p:txBody>
      </p:sp>
      <p:sp>
        <p:nvSpPr>
          <p:cNvPr id="3" name="İçerik Yer Tutucusu 2"/>
          <p:cNvSpPr>
            <a:spLocks noGrp="1"/>
          </p:cNvSpPr>
          <p:nvPr>
            <p:ph idx="1"/>
          </p:nvPr>
        </p:nvSpPr>
        <p:spPr>
          <a:xfrm>
            <a:off x="1232452" y="1550504"/>
            <a:ext cx="9568070" cy="4626459"/>
          </a:xfrm>
        </p:spPr>
        <p:txBody>
          <a:bodyPr>
            <a:normAutofit/>
          </a:bodyPr>
          <a:lstStyle/>
          <a:p>
            <a:r>
              <a:rPr lang="tr-TR" dirty="0" smtClean="0"/>
              <a:t>Diğer </a:t>
            </a:r>
            <a:r>
              <a:rPr lang="tr-TR" dirty="0" err="1"/>
              <a:t>fideist</a:t>
            </a:r>
            <a:r>
              <a:rPr lang="tr-TR" dirty="0"/>
              <a:t> yaklaşımlarda olduğu gibi bu anlayışta da, iman, teorik bir içeriğin </a:t>
            </a:r>
            <a:r>
              <a:rPr lang="tr-TR" i="1" dirty="0"/>
              <a:t>tasdik </a:t>
            </a:r>
            <a:r>
              <a:rPr lang="tr-TR" dirty="0"/>
              <a:t>edilmesi olarak değil de </a:t>
            </a:r>
            <a:r>
              <a:rPr lang="tr-TR" i="1" dirty="0"/>
              <a:t>tutkulu bağlanma </a:t>
            </a:r>
            <a:r>
              <a:rPr lang="tr-TR" dirty="0"/>
              <a:t>hali olarak </a:t>
            </a:r>
            <a:r>
              <a:rPr lang="tr-TR" dirty="0" smtClean="0"/>
              <a:t>düşünülür.</a:t>
            </a:r>
          </a:p>
          <a:p>
            <a:r>
              <a:rPr lang="tr-TR" dirty="0" smtClean="0"/>
              <a:t>Ancak diğer </a:t>
            </a:r>
            <a:r>
              <a:rPr lang="tr-TR" dirty="0" err="1" smtClean="0"/>
              <a:t>fideist</a:t>
            </a:r>
            <a:r>
              <a:rPr lang="tr-TR" dirty="0" smtClean="0"/>
              <a:t> yaklaşımlar genelde nesnel delilin yokluğundan veya </a:t>
            </a:r>
            <a:r>
              <a:rPr lang="tr-TR" dirty="0" err="1" smtClean="0"/>
              <a:t>kesinsizliğinden</a:t>
            </a:r>
            <a:r>
              <a:rPr lang="tr-TR" dirty="0" smtClean="0"/>
              <a:t> hareketle </a:t>
            </a:r>
            <a:r>
              <a:rPr lang="tr-TR" dirty="0" err="1" smtClean="0"/>
              <a:t>fideist</a:t>
            </a:r>
            <a:r>
              <a:rPr lang="tr-TR" dirty="0" smtClean="0"/>
              <a:t> yaklaşımı önerirken, burada, dini inancın kendine mahsus farklı bir anlam düzlemine sahip olduğu bu yüzden de onu anlamanın ve temellendirmenin dışarıdan değil, içeriden gerçekleşebileceğini öngörür.</a:t>
            </a:r>
          </a:p>
          <a:p>
            <a:r>
              <a:rPr lang="tr-TR" dirty="0" err="1" smtClean="0"/>
              <a:t>Wittgenstein’cı</a:t>
            </a:r>
            <a:r>
              <a:rPr lang="tr-TR" dirty="0" smtClean="0"/>
              <a:t> fideizm geleneğini N. </a:t>
            </a:r>
            <a:r>
              <a:rPr lang="tr-TR" dirty="0" err="1" smtClean="0"/>
              <a:t>Malcom</a:t>
            </a:r>
            <a:r>
              <a:rPr lang="tr-TR" dirty="0" smtClean="0"/>
              <a:t>, D.Z. </a:t>
            </a:r>
            <a:r>
              <a:rPr lang="tr-TR" dirty="0" err="1" smtClean="0"/>
              <a:t>Phillips</a:t>
            </a:r>
            <a:r>
              <a:rPr lang="tr-TR" dirty="0" smtClean="0"/>
              <a:t> ve P. </a:t>
            </a:r>
            <a:r>
              <a:rPr lang="tr-TR" dirty="0" err="1" smtClean="0"/>
              <a:t>Winch</a:t>
            </a:r>
            <a:r>
              <a:rPr lang="tr-TR" dirty="0" smtClean="0"/>
              <a:t> gibi düşünürler sürdürmüştür. </a:t>
            </a:r>
          </a:p>
          <a:p>
            <a:endParaRPr lang="tr-TR" dirty="0" smtClean="0"/>
          </a:p>
          <a:p>
            <a:endParaRPr lang="tr-TR" dirty="0"/>
          </a:p>
          <a:p>
            <a:endParaRPr lang="tr-TR" dirty="0" smtClean="0"/>
          </a:p>
          <a:p>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val="2962124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08301"/>
          </a:xfrm>
        </p:spPr>
        <p:txBody>
          <a:bodyPr/>
          <a:lstStyle/>
          <a:p>
            <a:pPr algn="ctr"/>
            <a:r>
              <a:rPr lang="tr-TR" b="1" dirty="0" smtClean="0"/>
              <a:t>Kaynaklar</a:t>
            </a:r>
            <a:endParaRPr lang="tr-TR" b="1" dirty="0"/>
          </a:p>
        </p:txBody>
      </p:sp>
      <p:sp>
        <p:nvSpPr>
          <p:cNvPr id="3" name="İçerik Yer Tutucusu 2"/>
          <p:cNvSpPr>
            <a:spLocks noGrp="1"/>
          </p:cNvSpPr>
          <p:nvPr>
            <p:ph idx="1"/>
          </p:nvPr>
        </p:nvSpPr>
        <p:spPr>
          <a:xfrm>
            <a:off x="1179442" y="1285461"/>
            <a:ext cx="9925879" cy="4891502"/>
          </a:xfrm>
        </p:spPr>
        <p:txBody>
          <a:bodyPr>
            <a:normAutofit fontScale="40000" lnSpcReduction="20000"/>
          </a:bodyPr>
          <a:lstStyle/>
          <a:p>
            <a:pPr marL="0" indent="0">
              <a:buNone/>
            </a:pPr>
            <a:endParaRPr lang="tr-TR" dirty="0" smtClean="0"/>
          </a:p>
          <a:p>
            <a:r>
              <a:rPr lang="tr-TR" sz="3800" b="1" dirty="0"/>
              <a:t>Aydın</a:t>
            </a:r>
            <a:r>
              <a:rPr lang="tr-TR" sz="3800" dirty="0"/>
              <a:t>, M. (2002). </a:t>
            </a:r>
            <a:r>
              <a:rPr lang="tr-TR" sz="3800" i="1" dirty="0"/>
              <a:t>Din Felsefesi</a:t>
            </a:r>
            <a:r>
              <a:rPr lang="tr-TR" sz="3800" dirty="0"/>
              <a:t>, İzmir: İlahiyat Fakültesi Vakfı Yayınları.</a:t>
            </a:r>
          </a:p>
          <a:p>
            <a:r>
              <a:rPr lang="tr-TR" sz="3800" b="1" dirty="0" smtClean="0"/>
              <a:t>Reçber</a:t>
            </a:r>
            <a:r>
              <a:rPr lang="tr-TR" sz="3800" dirty="0" smtClean="0"/>
              <a:t>, M. S. (2013). «Akıl ve İman», </a:t>
            </a:r>
            <a:r>
              <a:rPr lang="tr-TR" sz="3800" i="1" dirty="0" smtClean="0"/>
              <a:t>Din Felsefesi</a:t>
            </a:r>
            <a:r>
              <a:rPr lang="tr-TR" sz="3800" dirty="0" smtClean="0"/>
              <a:t>, Recep Kılıç (ed.), Ankara: </a:t>
            </a:r>
            <a:r>
              <a:rPr lang="tr-TR" sz="3800" dirty="0" err="1" smtClean="0"/>
              <a:t>Ankuzem</a:t>
            </a:r>
            <a:r>
              <a:rPr lang="tr-TR" sz="3800" dirty="0" smtClean="0"/>
              <a:t>, </a:t>
            </a:r>
            <a:r>
              <a:rPr lang="tr-TR" sz="3800" dirty="0" err="1" smtClean="0"/>
              <a:t>ss</a:t>
            </a:r>
            <a:r>
              <a:rPr lang="tr-TR" sz="3800" dirty="0" smtClean="0"/>
              <a:t>. 175-223.</a:t>
            </a:r>
          </a:p>
          <a:p>
            <a:r>
              <a:rPr lang="tr-TR" sz="3800" b="1" dirty="0" err="1" smtClean="0"/>
              <a:t>Peterson</a:t>
            </a:r>
            <a:r>
              <a:rPr lang="tr-TR" sz="3800" b="1" smtClean="0"/>
              <a:t>,</a:t>
            </a:r>
            <a:r>
              <a:rPr lang="tr-TR" sz="3800" smtClean="0"/>
              <a:t> </a:t>
            </a:r>
            <a:r>
              <a:rPr lang="tr-TR" sz="3800" dirty="0" smtClean="0"/>
              <a:t>M. </a:t>
            </a:r>
            <a:r>
              <a:rPr lang="tr-TR" sz="3800" dirty="0" err="1" smtClean="0"/>
              <a:t>vdğ</a:t>
            </a:r>
            <a:r>
              <a:rPr lang="tr-TR" sz="3800" dirty="0" smtClean="0"/>
              <a:t>. (2003). </a:t>
            </a:r>
            <a:r>
              <a:rPr lang="tr-TR" sz="3800" i="1" dirty="0" smtClean="0"/>
              <a:t>Akıl ve İnanç: Din Felsefesine Giriş</a:t>
            </a:r>
            <a:r>
              <a:rPr lang="tr-TR" sz="3800" dirty="0" smtClean="0"/>
              <a:t>, (çev. Rahim Acar), İstanbul: Küre Yay.</a:t>
            </a:r>
          </a:p>
          <a:p>
            <a:r>
              <a:rPr lang="tr-TR" sz="3800" b="1" dirty="0" smtClean="0"/>
              <a:t>Yaran</a:t>
            </a:r>
            <a:r>
              <a:rPr lang="tr-TR" sz="3800" dirty="0"/>
              <a:t>, C. S. (2011). </a:t>
            </a:r>
            <a:r>
              <a:rPr lang="tr-TR" sz="3800" i="1" dirty="0"/>
              <a:t>Bilgelik Peşinde: Din Felsefesi Yazıları</a:t>
            </a:r>
            <a:r>
              <a:rPr lang="tr-TR" sz="3800" dirty="0"/>
              <a:t>, İstanbul: Ensar Neşriyat</a:t>
            </a:r>
            <a:r>
              <a:rPr lang="tr-TR" sz="3800" dirty="0" smtClean="0"/>
              <a:t>.</a:t>
            </a:r>
          </a:p>
          <a:p>
            <a:r>
              <a:rPr lang="tr-TR" sz="3800" b="1" dirty="0"/>
              <a:t>Taylan</a:t>
            </a:r>
            <a:r>
              <a:rPr lang="tr-TR" sz="3800" dirty="0"/>
              <a:t>, N. (2015). </a:t>
            </a:r>
            <a:r>
              <a:rPr lang="tr-TR" sz="3800" i="1" dirty="0"/>
              <a:t>Düşünce Tarihinde Tanrı Sorunu</a:t>
            </a:r>
            <a:r>
              <a:rPr lang="tr-TR" sz="3800" dirty="0"/>
              <a:t>, İstanbul: Mahya Yay. </a:t>
            </a:r>
          </a:p>
          <a:p>
            <a:r>
              <a:rPr lang="tr-TR" sz="3800" b="1" dirty="0" err="1" smtClean="0"/>
              <a:t>Davies</a:t>
            </a:r>
            <a:r>
              <a:rPr lang="tr-TR" sz="3800" dirty="0"/>
              <a:t>, </a:t>
            </a:r>
            <a:r>
              <a:rPr lang="tr-TR" sz="3800" dirty="0" err="1"/>
              <a:t>Brian</a:t>
            </a:r>
            <a:r>
              <a:rPr lang="tr-TR" sz="3800" dirty="0"/>
              <a:t>. (2011). </a:t>
            </a:r>
            <a:r>
              <a:rPr lang="tr-TR" sz="3800" i="1" dirty="0"/>
              <a:t>Din Felsefesine Giriş</a:t>
            </a:r>
            <a:r>
              <a:rPr lang="tr-TR" sz="3800" dirty="0"/>
              <a:t>, (çev. Fatih Taştan), İstanbul: Paradigma Yay.</a:t>
            </a:r>
          </a:p>
          <a:p>
            <a:r>
              <a:rPr lang="tr-TR" sz="3800" b="1" dirty="0" err="1"/>
              <a:t>Evans</a:t>
            </a:r>
            <a:r>
              <a:rPr lang="tr-TR" sz="3800" dirty="0"/>
              <a:t>, C. S. &amp; </a:t>
            </a:r>
            <a:r>
              <a:rPr lang="tr-TR" sz="3800" dirty="0" err="1"/>
              <a:t>Manis</a:t>
            </a:r>
            <a:r>
              <a:rPr lang="tr-TR" sz="3800" dirty="0"/>
              <a:t>, R. Z. (2010). </a:t>
            </a:r>
            <a:r>
              <a:rPr lang="tr-TR" sz="3800" i="1" dirty="0"/>
              <a:t>Din Felsefesi: İman Üzerine Rasyonel Düşünme,</a:t>
            </a:r>
            <a:r>
              <a:rPr lang="tr-TR" sz="3800" dirty="0"/>
              <a:t> (çev. Ferhat Akdemir), Ankara: </a:t>
            </a:r>
            <a:r>
              <a:rPr lang="tr-TR" sz="3800" dirty="0" err="1"/>
              <a:t>Elis</a:t>
            </a:r>
            <a:r>
              <a:rPr lang="tr-TR" sz="3800" dirty="0"/>
              <a:t> Yayınları.</a:t>
            </a:r>
          </a:p>
          <a:p>
            <a:r>
              <a:rPr lang="tr-TR" sz="3800" b="1" dirty="0"/>
              <a:t>Özcan</a:t>
            </a:r>
            <a:r>
              <a:rPr lang="tr-TR" sz="3800" dirty="0"/>
              <a:t>, H. (1992). </a:t>
            </a:r>
            <a:r>
              <a:rPr lang="tr-TR" sz="3800" i="1" dirty="0"/>
              <a:t>Epistemolojik Açıdan İ</a:t>
            </a:r>
            <a:r>
              <a:rPr lang="tr-TR" sz="3800" dirty="0"/>
              <a:t>man, İstanbul: Marmara Ün. İlahiyat Vakfı Yayınları. </a:t>
            </a:r>
          </a:p>
          <a:p>
            <a:r>
              <a:rPr lang="tr-TR" sz="3800" b="1" dirty="0"/>
              <a:t>Uslu</a:t>
            </a:r>
            <a:r>
              <a:rPr lang="tr-TR" sz="3800" dirty="0"/>
              <a:t>, F. (2004). </a:t>
            </a:r>
            <a:r>
              <a:rPr lang="tr-TR" sz="3800" i="1" dirty="0"/>
              <a:t>Felsefi Açıdan İmanı Temellendirme</a:t>
            </a:r>
            <a:r>
              <a:rPr lang="tr-TR" sz="3800" dirty="0"/>
              <a:t>, Ankara: Ankara Okulu Yayınları</a:t>
            </a:r>
            <a:r>
              <a:rPr lang="tr-TR" sz="3800" dirty="0" smtClean="0"/>
              <a:t>.</a:t>
            </a:r>
          </a:p>
          <a:p>
            <a:r>
              <a:rPr lang="tr-TR" sz="3800" b="1" dirty="0" err="1" smtClean="0"/>
              <a:t>Trigg</a:t>
            </a:r>
            <a:r>
              <a:rPr lang="tr-TR" sz="3800" b="1" dirty="0" smtClean="0"/>
              <a:t>,</a:t>
            </a:r>
            <a:r>
              <a:rPr lang="tr-TR" sz="3800" dirty="0" smtClean="0"/>
              <a:t> R. (2013</a:t>
            </a:r>
            <a:r>
              <a:rPr lang="tr-TR" sz="3800" dirty="0"/>
              <a:t>). </a:t>
            </a:r>
            <a:r>
              <a:rPr lang="tr-TR" sz="3800" dirty="0" smtClean="0"/>
              <a:t>«Dini Gerçekçiliğin </a:t>
            </a:r>
            <a:r>
              <a:rPr lang="tr-TR" sz="3800" dirty="0" err="1"/>
              <a:t>M</a:t>
            </a:r>
            <a:r>
              <a:rPr lang="tr-TR" sz="3800" dirty="0" err="1" smtClean="0"/>
              <a:t>üdafası</a:t>
            </a:r>
            <a:r>
              <a:rPr lang="tr-TR" sz="3800" dirty="0" smtClean="0"/>
              <a:t>» </a:t>
            </a:r>
            <a:r>
              <a:rPr lang="tr-TR" sz="3800" i="1" dirty="0"/>
              <a:t>Din Felsefesi: Seçme Metinler</a:t>
            </a:r>
            <a:r>
              <a:rPr lang="tr-TR" sz="3800" dirty="0"/>
              <a:t>, ed. Michael </a:t>
            </a:r>
            <a:r>
              <a:rPr lang="tr-TR" sz="3800" dirty="0" err="1"/>
              <a:t>Peterson</a:t>
            </a:r>
            <a:r>
              <a:rPr lang="tr-TR" sz="3800" dirty="0"/>
              <a:t> </a:t>
            </a:r>
            <a:r>
              <a:rPr lang="tr-TR" sz="3800" dirty="0" err="1"/>
              <a:t>vdğ</a:t>
            </a:r>
            <a:r>
              <a:rPr lang="tr-TR" sz="3800" dirty="0"/>
              <a:t>. İstanbul: Küre, </a:t>
            </a:r>
            <a:r>
              <a:rPr lang="tr-TR" sz="3800" dirty="0" err="1" smtClean="0"/>
              <a:t>ss</a:t>
            </a:r>
            <a:r>
              <a:rPr lang="tr-TR" sz="3800" dirty="0" smtClean="0"/>
              <a:t>. 44-51.</a:t>
            </a:r>
          </a:p>
          <a:p>
            <a:r>
              <a:rPr lang="tr-TR" sz="3800" b="1" dirty="0" err="1" smtClean="0"/>
              <a:t>Phillips</a:t>
            </a:r>
            <a:r>
              <a:rPr lang="tr-TR" sz="3800" dirty="0" smtClean="0"/>
              <a:t>, D. Z. (</a:t>
            </a:r>
            <a:r>
              <a:rPr lang="tr-TR" sz="3800" dirty="0"/>
              <a:t>2013). </a:t>
            </a:r>
            <a:r>
              <a:rPr lang="tr-TR" sz="3800" dirty="0" smtClean="0"/>
              <a:t>«Dini İnançların Anlamı Onların Kullanımıdır» </a:t>
            </a:r>
            <a:r>
              <a:rPr lang="tr-TR" sz="3800" i="1" dirty="0"/>
              <a:t>Din Felsefesi: Seçme Metinler</a:t>
            </a:r>
            <a:r>
              <a:rPr lang="tr-TR" sz="3800" dirty="0"/>
              <a:t>, ed. Michael </a:t>
            </a:r>
            <a:r>
              <a:rPr lang="tr-TR" sz="3800" dirty="0" err="1"/>
              <a:t>Peterson</a:t>
            </a:r>
            <a:r>
              <a:rPr lang="tr-TR" sz="3800" dirty="0"/>
              <a:t> </a:t>
            </a:r>
            <a:r>
              <a:rPr lang="tr-TR" sz="3800" dirty="0" err="1"/>
              <a:t>vdğ</a:t>
            </a:r>
            <a:r>
              <a:rPr lang="tr-TR" sz="3800" dirty="0"/>
              <a:t>. İstanbul: Küre, </a:t>
            </a:r>
            <a:r>
              <a:rPr lang="tr-TR" sz="3800" dirty="0" err="1"/>
              <a:t>ss</a:t>
            </a:r>
            <a:r>
              <a:rPr lang="tr-TR" sz="3800" dirty="0"/>
              <a:t>. 52-60</a:t>
            </a:r>
            <a:r>
              <a:rPr lang="tr-TR" sz="3800" dirty="0" smtClean="0"/>
              <a:t>.</a:t>
            </a:r>
          </a:p>
          <a:p>
            <a:r>
              <a:rPr lang="tr-TR" sz="3800" b="1" dirty="0" err="1" smtClean="0"/>
              <a:t>Wittgenstein</a:t>
            </a:r>
            <a:r>
              <a:rPr lang="tr-TR" sz="3800" dirty="0" smtClean="0"/>
              <a:t>, L. (2015). </a:t>
            </a:r>
            <a:r>
              <a:rPr lang="tr-TR" sz="3800" i="1" dirty="0" smtClean="0"/>
              <a:t>Estetik, Psikoloji ve Dinsel İnanç Üzerine Dersler ve Söyleşiler</a:t>
            </a:r>
            <a:r>
              <a:rPr lang="tr-TR" sz="3800" dirty="0" smtClean="0"/>
              <a:t>, çev. Muhsin Yılmaz, İstanbul: Sentez Yay.</a:t>
            </a:r>
          </a:p>
          <a:p>
            <a:r>
              <a:rPr lang="tr-TR" sz="3800" b="1" dirty="0" err="1"/>
              <a:t>Wittgenstein</a:t>
            </a:r>
            <a:r>
              <a:rPr lang="tr-TR" sz="3800" dirty="0"/>
              <a:t>, L. </a:t>
            </a:r>
            <a:r>
              <a:rPr lang="tr-TR" sz="3800" dirty="0" smtClean="0"/>
              <a:t>(2006). </a:t>
            </a:r>
            <a:r>
              <a:rPr lang="tr-TR" sz="3800" i="1" dirty="0" smtClean="0"/>
              <a:t>Felsefi Soruşturmalar</a:t>
            </a:r>
            <a:r>
              <a:rPr lang="tr-TR" sz="3800" dirty="0" smtClean="0"/>
              <a:t>, çev. Deniz Kanıt, İstanbul: Totem Yay.</a:t>
            </a:r>
          </a:p>
          <a:p>
            <a:r>
              <a:rPr lang="tr-TR" sz="3800" b="1" dirty="0" err="1"/>
              <a:t>Wittgenstein</a:t>
            </a:r>
            <a:r>
              <a:rPr lang="tr-TR" sz="3800" dirty="0"/>
              <a:t>, L. (</a:t>
            </a:r>
            <a:r>
              <a:rPr lang="tr-TR" sz="3800" dirty="0" smtClean="0"/>
              <a:t>2013). </a:t>
            </a:r>
            <a:r>
              <a:rPr lang="tr-TR" sz="3800" i="1" dirty="0" err="1" smtClean="0"/>
              <a:t>Tractatus</a:t>
            </a:r>
            <a:r>
              <a:rPr lang="tr-TR" sz="3800" i="1" dirty="0" smtClean="0"/>
              <a:t> </a:t>
            </a:r>
            <a:r>
              <a:rPr lang="tr-TR" sz="3800" i="1" dirty="0" err="1" smtClean="0"/>
              <a:t>Logico-Philosophicus</a:t>
            </a:r>
            <a:r>
              <a:rPr lang="tr-TR" sz="3800" dirty="0" smtClean="0"/>
              <a:t>, çev. Oruç </a:t>
            </a:r>
            <a:r>
              <a:rPr lang="tr-TR" sz="3800" dirty="0" err="1" smtClean="0"/>
              <a:t>Aruoba</a:t>
            </a:r>
            <a:r>
              <a:rPr lang="tr-TR" sz="3800" dirty="0" smtClean="0"/>
              <a:t>, İstanbul: Metis.</a:t>
            </a:r>
          </a:p>
          <a:p>
            <a:endParaRPr lang="tr-TR" dirty="0" smtClean="0"/>
          </a:p>
          <a:p>
            <a:endParaRPr lang="tr-TR" dirty="0" smtClean="0"/>
          </a:p>
          <a:p>
            <a:endParaRPr lang="tr-TR" dirty="0"/>
          </a:p>
          <a:p>
            <a:endParaRPr lang="tr-TR" dirty="0" smtClean="0"/>
          </a:p>
          <a:p>
            <a:endParaRPr lang="tr-TR" dirty="0"/>
          </a:p>
          <a:p>
            <a:endParaRPr lang="tr-TR" dirty="0"/>
          </a:p>
        </p:txBody>
      </p:sp>
    </p:spTree>
    <p:extLst>
      <p:ext uri="{BB962C8B-B14F-4D97-AF65-F5344CB8AC3E}">
        <p14:creationId xmlns:p14="http://schemas.microsoft.com/office/powerpoint/2010/main" val="3164724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9200" y="365125"/>
            <a:ext cx="9687339" cy="1325563"/>
          </a:xfrm>
        </p:spPr>
        <p:txBody>
          <a:bodyPr/>
          <a:lstStyle/>
          <a:p>
            <a:endParaRPr lang="tr-TR" dirty="0"/>
          </a:p>
        </p:txBody>
      </p:sp>
      <p:sp>
        <p:nvSpPr>
          <p:cNvPr id="3" name="İçerik Yer Tutucusu 2"/>
          <p:cNvSpPr>
            <a:spLocks noGrp="1"/>
          </p:cNvSpPr>
          <p:nvPr>
            <p:ph idx="1"/>
          </p:nvPr>
        </p:nvSpPr>
        <p:spPr>
          <a:xfrm>
            <a:off x="1219200" y="1825625"/>
            <a:ext cx="9687339" cy="4351338"/>
          </a:xfrm>
        </p:spPr>
        <p:txBody>
          <a:bodyPr>
            <a:normAutofit lnSpcReduction="10000"/>
          </a:bodyPr>
          <a:lstStyle/>
          <a:p>
            <a:r>
              <a:rPr lang="tr-TR" dirty="0"/>
              <a:t>Bu yaklaşım, dini söylemin referansta bulunduğu düzlemin bilimin öngördüğü </a:t>
            </a:r>
            <a:r>
              <a:rPr lang="tr-TR" dirty="0" smtClean="0"/>
              <a:t>ve çoğunlukla olgusal bir düzlem olarak kabul edilen düzlemden </a:t>
            </a:r>
            <a:r>
              <a:rPr lang="tr-TR" dirty="0"/>
              <a:t>farklı olduğunu, dolayısıyla normal doğruluk ve yanlışlık incelemesine tabi tutulamayacağını vurgular.</a:t>
            </a:r>
          </a:p>
          <a:p>
            <a:r>
              <a:rPr lang="tr-TR" dirty="0" smtClean="0"/>
              <a:t>İşte, iman </a:t>
            </a:r>
            <a:r>
              <a:rPr lang="tr-TR" dirty="0"/>
              <a:t>önermeleri bağımsız bir gerçeklik düzlemine referansta bulunmadıklarından dolayı, inanan için iman ifadelerinin doğruluğundan veya yanlışlığından bahsedilemez. </a:t>
            </a:r>
            <a:endParaRPr lang="tr-TR" dirty="0" smtClean="0"/>
          </a:p>
          <a:p>
            <a:r>
              <a:rPr lang="tr-TR" dirty="0" smtClean="0"/>
              <a:t>İman veya dini inancı bir bilimsel hipotez gibi ele almak doğru değildir. Bilimsel hipotezler düşük ya da yüksek olasılıklara konu olur. İman ise bir kavram/anlam sitemine tutkuyla bağlanmaktan ibarettir.</a:t>
            </a:r>
          </a:p>
          <a:p>
            <a:endParaRPr lang="tr-TR" dirty="0"/>
          </a:p>
          <a:p>
            <a:endParaRPr lang="tr-TR" dirty="0"/>
          </a:p>
        </p:txBody>
      </p:sp>
    </p:spTree>
    <p:extLst>
      <p:ext uri="{BB962C8B-B14F-4D97-AF65-F5344CB8AC3E}">
        <p14:creationId xmlns:p14="http://schemas.microsoft.com/office/powerpoint/2010/main" val="3902896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Dil Oyunları</a:t>
            </a:r>
            <a:endParaRPr lang="tr-TR" dirty="0"/>
          </a:p>
        </p:txBody>
      </p:sp>
      <p:sp>
        <p:nvSpPr>
          <p:cNvPr id="3" name="İçerik Yer Tutucusu 2"/>
          <p:cNvSpPr>
            <a:spLocks noGrp="1"/>
          </p:cNvSpPr>
          <p:nvPr>
            <p:ph idx="1"/>
          </p:nvPr>
        </p:nvSpPr>
        <p:spPr/>
        <p:txBody>
          <a:bodyPr>
            <a:normAutofit lnSpcReduction="10000"/>
          </a:bodyPr>
          <a:lstStyle/>
          <a:p>
            <a:r>
              <a:rPr lang="tr-TR" dirty="0" err="1"/>
              <a:t>Wittgenstein’cı</a:t>
            </a:r>
            <a:r>
              <a:rPr lang="tr-TR" dirty="0"/>
              <a:t> fideizm olarak bilinen yaklaşımın temel dinamikleri, </a:t>
            </a:r>
            <a:r>
              <a:rPr lang="tr-TR" dirty="0" err="1"/>
              <a:t>Wittgenstein’ın</a:t>
            </a:r>
            <a:r>
              <a:rPr lang="tr-TR" dirty="0"/>
              <a:t> ikinci dönem felsefesinde geliştirdiği </a:t>
            </a:r>
            <a:r>
              <a:rPr lang="tr-TR" dirty="0" smtClean="0"/>
              <a:t>«dil oyunları» </a:t>
            </a:r>
            <a:r>
              <a:rPr lang="tr-TR" dirty="0"/>
              <a:t>anlayışıyla yakından ilişkilidir.</a:t>
            </a:r>
          </a:p>
          <a:p>
            <a:r>
              <a:rPr lang="tr-TR" dirty="0"/>
              <a:t>Nasıl ki, bir malzeme çantasında bulunan çekiç, çivi, vida, tornavida vb. aletlerin kullanıma göre farklı işlevleri varsa, dildeki sözcüklerin de işlevleri kullanımlarına göre farklılaşır.</a:t>
            </a:r>
          </a:p>
          <a:p>
            <a:r>
              <a:rPr lang="tr-TR" dirty="0"/>
              <a:t>Dilin farklı kullanımlarına </a:t>
            </a:r>
            <a:r>
              <a:rPr lang="tr-TR" i="1" dirty="0"/>
              <a:t>dil oyunları </a:t>
            </a:r>
            <a:r>
              <a:rPr lang="tr-TR" dirty="0"/>
              <a:t>denir.</a:t>
            </a:r>
          </a:p>
          <a:p>
            <a:r>
              <a:rPr lang="tr-TR" dirty="0"/>
              <a:t>Bu anlayışa göre, </a:t>
            </a:r>
            <a:r>
              <a:rPr lang="tr-TR" i="1" dirty="0"/>
              <a:t>anlam</a:t>
            </a:r>
            <a:r>
              <a:rPr lang="tr-TR" dirty="0"/>
              <a:t> dil oyunlarına bağlı bir </a:t>
            </a:r>
            <a:r>
              <a:rPr lang="tr-TR" i="1" dirty="0"/>
              <a:t>kullanım</a:t>
            </a:r>
            <a:r>
              <a:rPr lang="tr-TR" dirty="0"/>
              <a:t> yoluyla gerçekleşir ve belirlenir.</a:t>
            </a:r>
          </a:p>
          <a:p>
            <a:r>
              <a:rPr lang="tr-TR" dirty="0"/>
              <a:t>Bir sözcüğün kullanımı aşan, ondan bağımsız bir anlamı yoktur.</a:t>
            </a:r>
          </a:p>
          <a:p>
            <a:endParaRPr lang="tr-TR" dirty="0"/>
          </a:p>
        </p:txBody>
      </p:sp>
    </p:spTree>
    <p:extLst>
      <p:ext uri="{BB962C8B-B14F-4D97-AF65-F5344CB8AC3E}">
        <p14:creationId xmlns:p14="http://schemas.microsoft.com/office/powerpoint/2010/main" val="1896902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681797"/>
          </a:xfrm>
        </p:spPr>
        <p:txBody>
          <a:bodyPr>
            <a:normAutofit fontScale="90000"/>
          </a:bodyPr>
          <a:lstStyle/>
          <a:p>
            <a:pPr algn="ctr"/>
            <a:r>
              <a:rPr lang="tr-TR" b="1" dirty="0" smtClean="0"/>
              <a:t>Dil Oyunları Arasındaki İlişki</a:t>
            </a:r>
            <a:endParaRPr lang="tr-TR" b="1" dirty="0"/>
          </a:p>
        </p:txBody>
      </p:sp>
      <p:sp>
        <p:nvSpPr>
          <p:cNvPr id="3" name="İçerik Yer Tutucusu 2"/>
          <p:cNvSpPr>
            <a:spLocks noGrp="1"/>
          </p:cNvSpPr>
          <p:nvPr>
            <p:ph idx="1"/>
          </p:nvPr>
        </p:nvSpPr>
        <p:spPr>
          <a:xfrm>
            <a:off x="838200" y="1550504"/>
            <a:ext cx="10515600" cy="4626459"/>
          </a:xfrm>
        </p:spPr>
        <p:txBody>
          <a:bodyPr/>
          <a:lstStyle/>
          <a:p>
            <a:r>
              <a:rPr lang="tr-TR" dirty="0" smtClean="0"/>
              <a:t>Peki dil oyunları (kullanımları) arasında ortak bir düzlem var mıdır?</a:t>
            </a:r>
          </a:p>
          <a:p>
            <a:r>
              <a:rPr lang="tr-TR" dirty="0" smtClean="0"/>
              <a:t>Her oyunun kuralı başkadır. Örneğin top </a:t>
            </a:r>
            <a:r>
              <a:rPr lang="tr-TR" dirty="0"/>
              <a:t>o</a:t>
            </a:r>
            <a:r>
              <a:rPr lang="tr-TR" dirty="0" smtClean="0"/>
              <a:t>yunlarının kuralları kart oyunlarının kurallarından farklıdır. </a:t>
            </a:r>
          </a:p>
          <a:p>
            <a:r>
              <a:rPr lang="tr-TR" dirty="0" smtClean="0"/>
              <a:t>Ancak bununla birlikte nasıl ki bir ailenin fertleri </a:t>
            </a:r>
            <a:r>
              <a:rPr lang="tr-TR" dirty="0" err="1" smtClean="0"/>
              <a:t>fiziken</a:t>
            </a:r>
            <a:r>
              <a:rPr lang="tr-TR" dirty="0" smtClean="0"/>
              <a:t> birbirine benziyorsa, kart oyunları, top </a:t>
            </a:r>
            <a:r>
              <a:rPr lang="tr-TR" dirty="0"/>
              <a:t>o</a:t>
            </a:r>
            <a:r>
              <a:rPr lang="tr-TR" dirty="0" smtClean="0"/>
              <a:t>yunları ve masa oyunları gibi oyunlar arasında da bir ortaklıktan ziyade bir </a:t>
            </a:r>
            <a:r>
              <a:rPr lang="tr-TR" i="1" dirty="0" smtClean="0"/>
              <a:t>aile benzerliği </a:t>
            </a:r>
            <a:r>
              <a:rPr lang="tr-TR" dirty="0" smtClean="0"/>
              <a:t>ilişkisi vardır.</a:t>
            </a:r>
          </a:p>
          <a:p>
            <a:r>
              <a:rPr lang="tr-TR" dirty="0" smtClean="0"/>
              <a:t>Dil oyunun kuralları insanların yaşam biçimini yansıtır.</a:t>
            </a:r>
          </a:p>
          <a:p>
            <a:r>
              <a:rPr lang="tr-TR" dirty="0" smtClean="0"/>
              <a:t>Dil oyunları temelde farklı yaşam biçimlerine ilişkin uzlaşımların ürünüdür.</a:t>
            </a:r>
          </a:p>
          <a:p>
            <a:endParaRPr lang="tr-TR" dirty="0" smtClean="0"/>
          </a:p>
          <a:p>
            <a:endParaRPr lang="tr-TR" dirty="0" smtClean="0"/>
          </a:p>
          <a:p>
            <a:endParaRPr lang="tr-TR" dirty="0"/>
          </a:p>
        </p:txBody>
      </p:sp>
    </p:spTree>
    <p:extLst>
      <p:ext uri="{BB962C8B-B14F-4D97-AF65-F5344CB8AC3E}">
        <p14:creationId xmlns:p14="http://schemas.microsoft.com/office/powerpoint/2010/main" val="2360342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589032"/>
          </a:xfrm>
        </p:spPr>
        <p:txBody>
          <a:bodyPr>
            <a:normAutofit fontScale="90000"/>
          </a:bodyPr>
          <a:lstStyle/>
          <a:p>
            <a:pPr algn="ctr"/>
            <a:r>
              <a:rPr lang="tr-TR" b="1" dirty="0" smtClean="0"/>
              <a:t>Bir Dil Oyunu Olarak Din Dili</a:t>
            </a:r>
            <a:endParaRPr lang="tr-TR" b="1" dirty="0"/>
          </a:p>
        </p:txBody>
      </p:sp>
      <p:sp>
        <p:nvSpPr>
          <p:cNvPr id="3" name="İçerik Yer Tutucusu 2"/>
          <p:cNvSpPr>
            <a:spLocks noGrp="1"/>
          </p:cNvSpPr>
          <p:nvPr>
            <p:ph idx="1"/>
          </p:nvPr>
        </p:nvSpPr>
        <p:spPr>
          <a:xfrm>
            <a:off x="838200" y="1404730"/>
            <a:ext cx="10515600" cy="4772233"/>
          </a:xfrm>
        </p:spPr>
        <p:txBody>
          <a:bodyPr>
            <a:normAutofit lnSpcReduction="10000"/>
          </a:bodyPr>
          <a:lstStyle/>
          <a:p>
            <a:r>
              <a:rPr lang="tr-TR" dirty="0"/>
              <a:t>Bir dili konuşmak, bir yaşam biçiminin içinde olmayı ifade eder.</a:t>
            </a:r>
          </a:p>
          <a:p>
            <a:r>
              <a:rPr lang="tr-TR" dirty="0" smtClean="0"/>
              <a:t>Din dili, ancak dini bir yaşam biçimine katılan bir kimse tarafından içeriden anlaşılabilir.</a:t>
            </a:r>
          </a:p>
          <a:p>
            <a:r>
              <a:rPr lang="tr-TR" dirty="0" smtClean="0"/>
              <a:t>Din dilinin öngördüğü yaşam biçiminin dışındaki birisi, böyle bir dile nüfuz edemeyeceğinden dolayı, dini inançları herhangi bir şekilde eleştirmesine bir anlam verilemez. </a:t>
            </a:r>
          </a:p>
          <a:p>
            <a:r>
              <a:rPr lang="tr-TR" dirty="0" smtClean="0"/>
              <a:t>Bir ateist din dilini anlayamaz ve eleştiremez.</a:t>
            </a:r>
          </a:p>
          <a:p>
            <a:r>
              <a:rPr lang="tr-TR" dirty="0" smtClean="0"/>
              <a:t>Çünkü, oyunun içindeki biri ile oyunun dışındaki biri konuştuğunda, birinin inandığı şey ile diğerinin reddettiği şeyin </a:t>
            </a:r>
            <a:r>
              <a:rPr lang="tr-TR" i="1" dirty="0" smtClean="0"/>
              <a:t>aynı</a:t>
            </a:r>
            <a:r>
              <a:rPr lang="tr-TR" dirty="0" smtClean="0"/>
              <a:t> olduğunu ve birbirlerini anladıklarını söylemenin imkanı yoktur.</a:t>
            </a:r>
          </a:p>
          <a:p>
            <a:r>
              <a:rPr lang="tr-TR" dirty="0" smtClean="0"/>
              <a:t>Yani iki tarafın </a:t>
            </a:r>
            <a:r>
              <a:rPr lang="tr-TR" i="1" dirty="0" smtClean="0"/>
              <a:t>aynı şey</a:t>
            </a:r>
            <a:r>
              <a:rPr lang="tr-TR" dirty="0" smtClean="0"/>
              <a:t>i kastettiğini ölçmenin kriteri yoktur. </a:t>
            </a:r>
            <a:endParaRPr lang="tr-TR" dirty="0"/>
          </a:p>
        </p:txBody>
      </p:sp>
    </p:spTree>
    <p:extLst>
      <p:ext uri="{BB962C8B-B14F-4D97-AF65-F5344CB8AC3E}">
        <p14:creationId xmlns:p14="http://schemas.microsoft.com/office/powerpoint/2010/main" val="244383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549275"/>
          </a:xfrm>
        </p:spPr>
        <p:txBody>
          <a:bodyPr>
            <a:normAutofit fontScale="90000"/>
          </a:bodyPr>
          <a:lstStyle/>
          <a:p>
            <a:endParaRPr lang="tr-TR" dirty="0"/>
          </a:p>
        </p:txBody>
      </p:sp>
      <p:sp>
        <p:nvSpPr>
          <p:cNvPr id="3" name="İçerik Yer Tutucusu 2"/>
          <p:cNvSpPr>
            <a:spLocks noGrp="1"/>
          </p:cNvSpPr>
          <p:nvPr>
            <p:ph idx="1"/>
          </p:nvPr>
        </p:nvSpPr>
        <p:spPr>
          <a:xfrm>
            <a:off x="838200" y="1046922"/>
            <a:ext cx="10515600" cy="5130041"/>
          </a:xfrm>
        </p:spPr>
        <p:txBody>
          <a:bodyPr>
            <a:normAutofit/>
          </a:bodyPr>
          <a:lstStyle/>
          <a:p>
            <a:r>
              <a:rPr lang="tr-TR" dirty="0" smtClean="0"/>
              <a:t>D.Z. </a:t>
            </a:r>
            <a:r>
              <a:rPr lang="tr-TR" dirty="0" err="1" smtClean="0"/>
              <a:t>Phillips’e</a:t>
            </a:r>
            <a:r>
              <a:rPr lang="tr-TR" dirty="0" smtClean="0"/>
              <a:t> göre «Tanrı var mıdır?» sorusuyla karşılaştığımızda, öncelikle Tanrısal gerçekliğin nasıl bir gramer öngördüğünü belirlemeliyiz.</a:t>
            </a:r>
          </a:p>
          <a:p>
            <a:r>
              <a:rPr lang="tr-TR" dirty="0" smtClean="0"/>
              <a:t>Şimdi «Tanrı var mıdır?» sorusu «Odada bir masa var mıdır? sorusu ile aynı </a:t>
            </a:r>
            <a:r>
              <a:rPr lang="tr-TR" dirty="0" err="1" smtClean="0"/>
              <a:t>gramatik</a:t>
            </a:r>
            <a:r>
              <a:rPr lang="tr-TR" dirty="0" smtClean="0"/>
              <a:t> düzleme sahip değildir. </a:t>
            </a:r>
          </a:p>
          <a:p>
            <a:r>
              <a:rPr lang="tr-TR" dirty="0" smtClean="0"/>
              <a:t>Odada bir masanın olup olmadığı sorusu olgusal içerikli bir incelemeyle cevaplanabilir. Bu konuda gerekli kanıtın ne olduğu açıktır.</a:t>
            </a:r>
          </a:p>
          <a:p>
            <a:r>
              <a:rPr lang="tr-TR" dirty="0" smtClean="0"/>
              <a:t>Ama benzer bir olgusal inceleme «Tanrı var mıdır?» sorusunun cevabını verme konusunda işlevsiz kalacaktır. Bu iki sorunun cevaplanma ve doğrulanma düzlemleri farklıdır.</a:t>
            </a:r>
          </a:p>
          <a:p>
            <a:endParaRPr lang="tr-TR" dirty="0" smtClean="0"/>
          </a:p>
          <a:p>
            <a:endParaRPr lang="tr-TR" dirty="0" smtClean="0"/>
          </a:p>
        </p:txBody>
      </p:sp>
    </p:spTree>
    <p:extLst>
      <p:ext uri="{BB962C8B-B14F-4D97-AF65-F5344CB8AC3E}">
        <p14:creationId xmlns:p14="http://schemas.microsoft.com/office/powerpoint/2010/main" val="2666006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Bu yaklaşıma göre dini inanca veya imana anlam verebilmenin, bir değerlendirmede bulunabilmenin yolu evvela onu anlamaktan geçmektedir.</a:t>
            </a:r>
          </a:p>
          <a:p>
            <a:r>
              <a:rPr lang="tr-TR" dirty="0" smtClean="0"/>
              <a:t>Bir dini inancı veya imanı anlamak da ancak dini söylemin öngördüğü düşünce gramerine bağlı kalmakla gerçekleşebilir.</a:t>
            </a:r>
          </a:p>
          <a:p>
            <a:r>
              <a:rPr lang="tr-TR" dirty="0" smtClean="0"/>
              <a:t>Her sistemin sınırlarını oluşturan çerçeve önermeleri/aksiyomları vardır. Bu durum sadece din için geçerli değildir. Bilimde de aynı şey söz konusudur.</a:t>
            </a:r>
          </a:p>
          <a:p>
            <a:r>
              <a:rPr lang="tr-TR" dirty="0" smtClean="0"/>
              <a:t>Nasıl ki baştan bir takım kuralları öngörmeden bir oyuna giremiyorsak, aynı şekilde bir sistemin temel varsayımlarını kabul etmeksizin ona dahil olmayız. </a:t>
            </a:r>
            <a:endParaRPr lang="tr-TR" dirty="0"/>
          </a:p>
        </p:txBody>
      </p:sp>
    </p:spTree>
    <p:extLst>
      <p:ext uri="{BB962C8B-B14F-4D97-AF65-F5344CB8AC3E}">
        <p14:creationId xmlns:p14="http://schemas.microsoft.com/office/powerpoint/2010/main" val="3028798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549275"/>
          </a:xfrm>
        </p:spPr>
        <p:txBody>
          <a:bodyPr>
            <a:normAutofit fontScale="90000"/>
          </a:bodyPr>
          <a:lstStyle/>
          <a:p>
            <a:pPr algn="ctr"/>
            <a:r>
              <a:rPr lang="tr-TR" dirty="0" smtClean="0"/>
              <a:t>Eleştiri</a:t>
            </a:r>
            <a:endParaRPr lang="tr-TR" dirty="0"/>
          </a:p>
        </p:txBody>
      </p:sp>
      <p:sp>
        <p:nvSpPr>
          <p:cNvPr id="3" name="İçerik Yer Tutucusu 2"/>
          <p:cNvSpPr>
            <a:spLocks noGrp="1"/>
          </p:cNvSpPr>
          <p:nvPr>
            <p:ph idx="1"/>
          </p:nvPr>
        </p:nvSpPr>
        <p:spPr>
          <a:xfrm>
            <a:off x="838200" y="1285461"/>
            <a:ext cx="10515600" cy="4891502"/>
          </a:xfrm>
        </p:spPr>
        <p:txBody>
          <a:bodyPr>
            <a:normAutofit fontScale="92500" lnSpcReduction="10000"/>
          </a:bodyPr>
          <a:lstStyle/>
          <a:p>
            <a:r>
              <a:rPr lang="tr-TR" dirty="0" smtClean="0"/>
              <a:t>İnsanlar belli bir dil oyununun çerçeve önermelerini kabul ederek ona dahil olabilirler, ama bu çerçeve önermelerinin doğru olup olmadığı sorusunu niye ortadan kaldırsın? İnancın nasıl oluştuğu sorusu, doğru olup olmadığı sorusundan ayırt edilmelidir.</a:t>
            </a:r>
          </a:p>
          <a:p>
            <a:r>
              <a:rPr lang="tr-TR" dirty="0" smtClean="0"/>
              <a:t>Bir sözcüğün kullanımı </a:t>
            </a:r>
            <a:r>
              <a:rPr lang="tr-TR" dirty="0" err="1" smtClean="0"/>
              <a:t>uzlaşımsal</a:t>
            </a:r>
            <a:r>
              <a:rPr lang="tr-TR" dirty="0" smtClean="0"/>
              <a:t> olabilir. Ama bu, «anlamı kullanım belirler» demek değildir. Üçgen bir şekil için kare sözcüğünü kullanmak konusunda anlaşma yapabiliriz belki ama bu, üçgenin üç kenarlı olması gerçeğini değiştiremez. Sadece sözcüklerin yerlerini değiştirmiş oluruz. Aksi halde istediğimiz şeyin adını değiştirmek suretiyle onu doğru veya yanlış yapmak gibi bir yetkimiz olabilirdi ki bu mümkün değildir.</a:t>
            </a:r>
          </a:p>
          <a:p>
            <a:r>
              <a:rPr lang="tr-TR" dirty="0" smtClean="0"/>
              <a:t>Her sistem ancak kendi içinde anlaşılabiliyor ve kabul edilebiliyorsa, içinde çelişki barındırmayan ve evrensel doğruluk iddiasında bulunan bir din ile salt hurafe ve batıl inançlara dayanan bir din arasında nasıl bir ayrım yapabileceğiz?  </a:t>
            </a:r>
            <a:endParaRPr lang="tr-TR" dirty="0"/>
          </a:p>
        </p:txBody>
      </p:sp>
    </p:spTree>
    <p:extLst>
      <p:ext uri="{BB962C8B-B14F-4D97-AF65-F5344CB8AC3E}">
        <p14:creationId xmlns:p14="http://schemas.microsoft.com/office/powerpoint/2010/main" val="18684847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880579"/>
          </a:xfrm>
        </p:spPr>
        <p:txBody>
          <a:bodyPr/>
          <a:lstStyle/>
          <a:p>
            <a:pPr algn="ctr"/>
            <a:r>
              <a:rPr lang="tr-TR" b="1" dirty="0" smtClean="0"/>
              <a:t>Eleştiri</a:t>
            </a:r>
            <a:endParaRPr lang="tr-TR" b="1" dirty="0"/>
          </a:p>
        </p:txBody>
      </p:sp>
      <p:sp>
        <p:nvSpPr>
          <p:cNvPr id="3" name="İçerik Yer Tutucusu 2"/>
          <p:cNvSpPr>
            <a:spLocks noGrp="1"/>
          </p:cNvSpPr>
          <p:nvPr>
            <p:ph idx="1"/>
          </p:nvPr>
        </p:nvSpPr>
        <p:spPr>
          <a:xfrm>
            <a:off x="838200" y="1391479"/>
            <a:ext cx="10515600" cy="4785484"/>
          </a:xfrm>
        </p:spPr>
        <p:txBody>
          <a:bodyPr>
            <a:normAutofit/>
          </a:bodyPr>
          <a:lstStyle/>
          <a:p>
            <a:r>
              <a:rPr lang="tr-TR" dirty="0" smtClean="0"/>
              <a:t>Dilsel kullanımların veya dil oyunlarının birbirinden tamamen izole ve kopuk düzlemlere ve anlaşılma koşullarına sahip olduğunu söylemek yerine, her bir dil oyununu, ortak bir dilin birbirleriyle ilişkili parçaları olarak kabul etmek gerekir. </a:t>
            </a:r>
          </a:p>
          <a:p>
            <a:r>
              <a:rPr lang="tr-TR" dirty="0" smtClean="0"/>
              <a:t>Bu durumda «din dili» oyununun, diğer dil oyunlarıyla ortak bir düzlemde anlaşılabileceğini, ör. kıyamet gününün varlığını kabul eden bir </a:t>
            </a:r>
            <a:r>
              <a:rPr lang="tr-TR" dirty="0" err="1" smtClean="0"/>
              <a:t>teist</a:t>
            </a:r>
            <a:r>
              <a:rPr lang="tr-TR" dirty="0" smtClean="0"/>
              <a:t> ile bunu reddeden bir ateistin birbirlerini dışlayan doğruluk iddialarında bulunduklarını ve bunun da farkında olduklarını söylemeliyiz.</a:t>
            </a:r>
          </a:p>
          <a:p>
            <a:r>
              <a:rPr lang="tr-TR" dirty="0" smtClean="0"/>
              <a:t>«Bir dil oyunu ancak içeriden anlaşılabilir» demek dil oyunlarına ilişkin dışarıdan bir niteleme değil midir? </a:t>
            </a:r>
            <a:endParaRPr lang="tr-TR" dirty="0"/>
          </a:p>
        </p:txBody>
      </p:sp>
    </p:spTree>
    <p:extLst>
      <p:ext uri="{BB962C8B-B14F-4D97-AF65-F5344CB8AC3E}">
        <p14:creationId xmlns:p14="http://schemas.microsoft.com/office/powerpoint/2010/main" val="84225742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1606</TotalTime>
  <Words>1196</Words>
  <Application>Microsoft Office PowerPoint</Application>
  <PresentationFormat>Geniş ekran</PresentationFormat>
  <Paragraphs>68</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4. AKIL VE İMAN:  WITTGENSTEIN’CI FİDEİZM</vt:lpstr>
      <vt:lpstr>PowerPoint Sunusu</vt:lpstr>
      <vt:lpstr>Dil Oyunları</vt:lpstr>
      <vt:lpstr>Dil Oyunları Arasındaki İlişki</vt:lpstr>
      <vt:lpstr>Bir Dil Oyunu Olarak Din Dili</vt:lpstr>
      <vt:lpstr>PowerPoint Sunusu</vt:lpstr>
      <vt:lpstr>PowerPoint Sunusu</vt:lpstr>
      <vt:lpstr>Eleştiri</vt:lpstr>
      <vt:lpstr>Eleştiri</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FELSEFE, DİN VE DİN FELSEFESİ</dc:title>
  <dc:creator>yusuf duman</dc:creator>
  <cp:lastModifiedBy>yusuf duman</cp:lastModifiedBy>
  <cp:revision>467</cp:revision>
  <dcterms:created xsi:type="dcterms:W3CDTF">2017-12-27T11:58:08Z</dcterms:created>
  <dcterms:modified xsi:type="dcterms:W3CDTF">2018-04-11T12:40:27Z</dcterms:modified>
</cp:coreProperties>
</file>