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66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40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54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727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999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94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77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2218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526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425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75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9B73D-AE20-4B05-BA00-902076BED0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68EA1-E7DC-46DB-B58B-12F73313E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320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../../../../../Program%20Files/TurningPoint/2003/Questions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Program%20Files/TurningPoint/2003/Questions.html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jpeg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711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03" name="Picture 3" descr="SdHor70310a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98664"/>
            <a:ext cx="8382000" cy="409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02" name="Text Box 2"/>
          <p:cNvSpPr txBox="1">
            <a:spLocks noChangeArrowheads="1"/>
          </p:cNvSpPr>
          <p:nvPr/>
        </p:nvSpPr>
        <p:spPr bwMode="auto">
          <a:xfrm>
            <a:off x="1828800" y="76835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(Tam güneş tutulması) 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6215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185" name="Picture 9" descr="SdHor70310a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571501"/>
            <a:ext cx="4648200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18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495300"/>
            <a:ext cx="3176588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183" name="Line 7"/>
          <p:cNvSpPr>
            <a:spLocks noChangeShapeType="1"/>
          </p:cNvSpPr>
          <p:nvPr/>
        </p:nvSpPr>
        <p:spPr bwMode="auto">
          <a:xfrm flipV="1">
            <a:off x="3213100" y="1181100"/>
            <a:ext cx="4038600" cy="762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06182" name="Line 6"/>
          <p:cNvSpPr>
            <a:spLocks noChangeShapeType="1"/>
          </p:cNvSpPr>
          <p:nvPr/>
        </p:nvSpPr>
        <p:spPr bwMode="auto">
          <a:xfrm>
            <a:off x="3213100" y="1409700"/>
            <a:ext cx="4267200" cy="16764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pic>
        <p:nvPicPr>
          <p:cNvPr id="30618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00" y="3543300"/>
            <a:ext cx="33528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180" name="Line 4"/>
          <p:cNvSpPr>
            <a:spLocks noChangeShapeType="1"/>
          </p:cNvSpPr>
          <p:nvPr/>
        </p:nvSpPr>
        <p:spPr bwMode="auto">
          <a:xfrm>
            <a:off x="3136900" y="1485900"/>
            <a:ext cx="152400" cy="22860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06179" name="Text Box 3"/>
          <p:cNvSpPr txBox="1">
            <a:spLocks noChangeArrowheads="1"/>
          </p:cNvSpPr>
          <p:nvPr/>
        </p:nvSpPr>
        <p:spPr bwMode="auto">
          <a:xfrm>
            <a:off x="5803900" y="59055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Tam güneş tutulması </a:t>
            </a:r>
            <a:endParaRPr lang="tr-TR" altLang="tr-TR"/>
          </a:p>
        </p:txBody>
      </p:sp>
      <p:sp>
        <p:nvSpPr>
          <p:cNvPr id="306178" name="Text Box 2"/>
          <p:cNvSpPr txBox="1">
            <a:spLocks noChangeArrowheads="1"/>
          </p:cNvSpPr>
          <p:nvPr/>
        </p:nvSpPr>
        <p:spPr bwMode="auto">
          <a:xfrm>
            <a:off x="7023100" y="48387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Parçalı güneş tutulması 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5551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65289"/>
            <a:ext cx="9144000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058" name="Text Box 2"/>
          <p:cNvSpPr txBox="1">
            <a:spLocks noChangeArrowheads="1"/>
          </p:cNvSpPr>
          <p:nvPr/>
        </p:nvSpPr>
        <p:spPr bwMode="auto">
          <a:xfrm>
            <a:off x="1752600" y="657225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(Halkalı güneş tutulması) 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742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63" name="Picture 11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76200"/>
            <a:ext cx="278447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5161" name="Picture 9" descr="1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164" y="1219200"/>
            <a:ext cx="49434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5160" name="Text Box 8"/>
          <p:cNvSpPr txBox="1">
            <a:spLocks noChangeArrowheads="1"/>
          </p:cNvSpPr>
          <p:nvPr/>
        </p:nvSpPr>
        <p:spPr bwMode="auto">
          <a:xfrm>
            <a:off x="5795963" y="381000"/>
            <a:ext cx="426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200">
                <a:solidFill>
                  <a:srgbClr val="FF0000"/>
                </a:solidFill>
                <a:cs typeface="Arial" panose="020B0604020202020204" pitchFamily="34" charset="0"/>
              </a:rPr>
              <a:t>Tam güneş tutulması </a:t>
            </a:r>
            <a:endParaRPr lang="tr-TR" altLang="tr-TR"/>
          </a:p>
        </p:txBody>
      </p:sp>
      <p:sp>
        <p:nvSpPr>
          <p:cNvPr id="305159" name="Text Box 7"/>
          <p:cNvSpPr txBox="1">
            <a:spLocks noChangeArrowheads="1"/>
          </p:cNvSpPr>
          <p:nvPr/>
        </p:nvSpPr>
        <p:spPr bwMode="auto">
          <a:xfrm>
            <a:off x="6481763" y="6019801"/>
            <a:ext cx="3505200" cy="3968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>
                <a:solidFill>
                  <a:srgbClr val="FFFF00"/>
                </a:solidFill>
                <a:cs typeface="Arial" panose="020B0604020202020204" pitchFamily="34" charset="0"/>
              </a:rPr>
              <a:t>Fışkırmalar (Prominences) </a:t>
            </a:r>
            <a:endParaRPr lang="tr-TR" altLang="tr-TR"/>
          </a:p>
        </p:txBody>
      </p:sp>
      <p:sp>
        <p:nvSpPr>
          <p:cNvPr id="305158" name="Text Box 6"/>
          <p:cNvSpPr txBox="1">
            <a:spLocks noChangeArrowheads="1"/>
          </p:cNvSpPr>
          <p:nvPr/>
        </p:nvSpPr>
        <p:spPr bwMode="auto">
          <a:xfrm>
            <a:off x="6405563" y="1905001"/>
            <a:ext cx="3886200" cy="3968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>
                <a:solidFill>
                  <a:schemeClr val="bg1"/>
                </a:solidFill>
                <a:cs typeface="Arial" panose="020B0604020202020204" pitchFamily="34" charset="0"/>
              </a:rPr>
              <a:t>Renk küre ve taç tabakası </a:t>
            </a:r>
            <a:endParaRPr lang="tr-TR" altLang="tr-TR"/>
          </a:p>
        </p:txBody>
      </p:sp>
      <p:sp>
        <p:nvSpPr>
          <p:cNvPr id="305157" name="Line 5"/>
          <p:cNvSpPr>
            <a:spLocks noChangeShapeType="1"/>
          </p:cNvSpPr>
          <p:nvPr/>
        </p:nvSpPr>
        <p:spPr bwMode="auto">
          <a:xfrm flipH="1">
            <a:off x="7091363" y="2362200"/>
            <a:ext cx="381000" cy="8382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05156" name="Line 4"/>
          <p:cNvSpPr>
            <a:spLocks noChangeShapeType="1"/>
          </p:cNvSpPr>
          <p:nvPr/>
        </p:nvSpPr>
        <p:spPr bwMode="auto">
          <a:xfrm flipH="1" flipV="1">
            <a:off x="6862763" y="4267200"/>
            <a:ext cx="762000" cy="17526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05155" name="Line 3"/>
          <p:cNvSpPr>
            <a:spLocks noChangeShapeType="1"/>
          </p:cNvSpPr>
          <p:nvPr/>
        </p:nvSpPr>
        <p:spPr bwMode="auto">
          <a:xfrm flipV="1">
            <a:off x="8843963" y="3962400"/>
            <a:ext cx="381000" cy="2057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0515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9707563" y="3302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tr-TR" sz="1400" b="1">
                <a:latin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4883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51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51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9" grpId="0" autoUpdateAnimBg="0"/>
      <p:bldP spid="305158" grpId="0" animBg="1" autoUpdateAnimBg="0"/>
      <p:bldP spid="305157" grpId="0" animBg="1"/>
      <p:bldP spid="305156" grpId="0" animBg="1"/>
      <p:bldP spid="30515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06" name="Picture 2" descr="tse2001cmp_espenak_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06413"/>
            <a:ext cx="8763000" cy="584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1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28788"/>
            <a:ext cx="9144000" cy="340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09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bbtlf0224_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838200"/>
            <a:ext cx="5978525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209800" y="1524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4000">
                <a:solidFill>
                  <a:schemeClr val="tx2"/>
                </a:solidFill>
              </a:rPr>
              <a:t>3 Tür GüneşTutulması</a:t>
            </a:r>
            <a:endParaRPr lang="en-US" altLang="tr-TR" sz="4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0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1027"/>
          <p:cNvSpPr>
            <a:spLocks noChangeArrowheads="1"/>
          </p:cNvSpPr>
          <p:nvPr/>
        </p:nvSpPr>
        <p:spPr bwMode="auto">
          <a:xfrm>
            <a:off x="2057400" y="533400"/>
            <a:ext cx="5638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3200" b="1" i="1"/>
              <a:t>Güneş Tutulması</a:t>
            </a:r>
            <a:r>
              <a:rPr lang="en-US" altLang="tr-TR" sz="3200" b="1" i="1"/>
              <a:t>...</a:t>
            </a:r>
          </a:p>
        </p:txBody>
      </p:sp>
      <p:sp>
        <p:nvSpPr>
          <p:cNvPr id="49157" name="Text Box 1029"/>
          <p:cNvSpPr txBox="1">
            <a:spLocks noChangeArrowheads="1"/>
          </p:cNvSpPr>
          <p:nvPr/>
        </p:nvSpPr>
        <p:spPr bwMode="auto">
          <a:xfrm>
            <a:off x="4632326" y="2474913"/>
            <a:ext cx="3902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tr-TR">
              <a:latin typeface="Arial" panose="020B0604020202020204" pitchFamily="34" charset="0"/>
            </a:endParaRPr>
          </a:p>
        </p:txBody>
      </p:sp>
      <p:pic>
        <p:nvPicPr>
          <p:cNvPr id="49158" name="Picture 1030" descr="T99sequenc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752600"/>
            <a:ext cx="82296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60" name="Text Box 1032"/>
          <p:cNvSpPr txBox="1">
            <a:spLocks noChangeArrowheads="1"/>
          </p:cNvSpPr>
          <p:nvPr/>
        </p:nvSpPr>
        <p:spPr bwMode="auto">
          <a:xfrm>
            <a:off x="6324600" y="3810001"/>
            <a:ext cx="41910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2000">
                <a:latin typeface="Arial" panose="020B0604020202020204" pitchFamily="34" charset="0"/>
              </a:rPr>
              <a:t>Güneş’in atmosferi olan  </a:t>
            </a:r>
            <a:r>
              <a:rPr lang="tr-TR" altLang="tr-TR" sz="2000" i="1">
                <a:solidFill>
                  <a:srgbClr val="CC00CC"/>
                </a:solidFill>
                <a:latin typeface="Arial" panose="020B0604020202020204" pitchFamily="34" charset="0"/>
              </a:rPr>
              <a:t>korona</a:t>
            </a:r>
            <a:r>
              <a:rPr lang="tr-TR" altLang="tr-TR" sz="2000">
                <a:solidFill>
                  <a:srgbClr val="CC00CC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>
                <a:latin typeface="Arial" panose="020B0604020202020204" pitchFamily="34" charset="0"/>
              </a:rPr>
              <a:t>tabakası normalde görünmez – tam güneş tutmasında görünür</a:t>
            </a:r>
            <a:r>
              <a:rPr lang="en-US" altLang="tr-TR" sz="2000">
                <a:latin typeface="Arial" panose="020B0604020202020204" pitchFamily="34" charset="0"/>
              </a:rPr>
              <a:t>. </a:t>
            </a:r>
            <a:r>
              <a:rPr lang="tr-TR" altLang="tr-TR" sz="2000">
                <a:latin typeface="Arial" panose="020B0604020202020204" pitchFamily="34" charset="0"/>
              </a:rPr>
              <a:t>Astronomlar güneş tutulmasında Güneş’in korona tabakasını inceleme imkanı bulmaktadır.</a:t>
            </a:r>
            <a:endParaRPr lang="en-US" altLang="tr-TR" sz="2000">
              <a:latin typeface="Arial" panose="020B0604020202020204" pitchFamily="34" charset="0"/>
            </a:endParaRPr>
          </a:p>
        </p:txBody>
      </p:sp>
      <p:pic>
        <p:nvPicPr>
          <p:cNvPr id="49161" name="Picture 1033" descr="TSE91-4cmp1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733800"/>
            <a:ext cx="40132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2" name="Picture 1034" descr="T94Anim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228600"/>
            <a:ext cx="13525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28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2251075"/>
            <a:ext cx="8915400" cy="235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136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0" name="Picture 2" descr="sdhor70317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8721"/>
            <a:ext cx="9144000" cy="510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64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9" name="Rectangle 9"/>
          <p:cNvSpPr>
            <a:spLocks noChangeArrowheads="1"/>
          </p:cNvSpPr>
          <p:nvPr/>
        </p:nvSpPr>
        <p:spPr bwMode="auto">
          <a:xfrm>
            <a:off x="2013183" y="653835"/>
            <a:ext cx="8229600" cy="114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Tutulma koşulu </a:t>
            </a:r>
            <a:endParaRPr lang="tr-TR" altLang="tr-TR" dirty="0"/>
          </a:p>
        </p:txBody>
      </p:sp>
      <p:sp>
        <p:nvSpPr>
          <p:cNvPr id="317453" name="Rectangle 13"/>
          <p:cNvSpPr>
            <a:spLocks noChangeArrowheads="1"/>
          </p:cNvSpPr>
          <p:nvPr/>
        </p:nvSpPr>
        <p:spPr bwMode="auto">
          <a:xfrm>
            <a:off x="2024064" y="2275255"/>
            <a:ext cx="4490781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Ay yörüngesi</a:t>
            </a:r>
            <a:r>
              <a:rPr lang="tr-TR" altLang="tr-TR" sz="2000" dirty="0">
                <a:cs typeface="Arial" panose="020B0604020202020204" pitchFamily="34" charset="0"/>
              </a:rPr>
              <a:t> </a:t>
            </a:r>
            <a:r>
              <a:rPr lang="tr-TR" altLang="tr-TR" sz="2000" dirty="0">
                <a:solidFill>
                  <a:srgbClr val="FF0000"/>
                </a:solidFill>
                <a:cs typeface="Arial" panose="020B0604020202020204" pitchFamily="34" charset="0"/>
              </a:rPr>
              <a:t>ekliptiğe göre ~ 5</a:t>
            </a:r>
            <a:r>
              <a:rPr lang="tr-TR" altLang="tr-TR" sz="1900" baseline="30000" dirty="0">
                <a:solidFill>
                  <a:srgbClr val="FF0000"/>
                </a:solidFill>
                <a:cs typeface="Arial" panose="020B0604020202020204" pitchFamily="34" charset="0"/>
              </a:rPr>
              <a:t>0 </a:t>
            </a:r>
            <a:r>
              <a:rPr lang="tr-TR" altLang="tr-TR" sz="2000" dirty="0">
                <a:solidFill>
                  <a:srgbClr val="FF0000"/>
                </a:solidFill>
                <a:cs typeface="Arial" panose="020B0604020202020204" pitchFamily="34" charset="0"/>
              </a:rPr>
              <a:t>eğimlidir</a:t>
            </a:r>
            <a:r>
              <a:rPr lang="tr-TR" altLang="tr-TR" sz="2000" dirty="0">
                <a:cs typeface="Arial" panose="020B0604020202020204" pitchFamily="34" charset="0"/>
              </a:rPr>
              <a:t>. </a:t>
            </a:r>
            <a:endParaRPr lang="tr-TR" altLang="tr-TR" dirty="0"/>
          </a:p>
        </p:txBody>
      </p:sp>
      <p:sp>
        <p:nvSpPr>
          <p:cNvPr id="317454" name="Rectangle 14"/>
          <p:cNvSpPr>
            <a:spLocks noChangeArrowheads="1"/>
          </p:cNvSpPr>
          <p:nvPr/>
        </p:nvSpPr>
        <p:spPr bwMode="auto">
          <a:xfrm>
            <a:off x="2024064" y="3178358"/>
            <a:ext cx="7350923" cy="6771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 dirty="0">
                <a:cs typeface="Arial" panose="020B0604020202020204" pitchFamily="34" charset="0"/>
              </a:rPr>
              <a:t> Bir</a:t>
            </a:r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 güneş tutulması</a:t>
            </a:r>
            <a:r>
              <a:rPr lang="tr-TR" altLang="tr-TR" sz="2000" dirty="0">
                <a:cs typeface="Arial" panose="020B0604020202020204" pitchFamily="34" charset="0"/>
              </a:rPr>
              <a:t> Ay, </a:t>
            </a:r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Yeniay evresinde</a:t>
            </a:r>
            <a:r>
              <a:rPr lang="tr-TR" altLang="tr-TR" sz="2000" dirty="0">
                <a:cs typeface="Arial" panose="020B0604020202020204" pitchFamily="34" charset="0"/>
              </a:rPr>
              <a:t> </a:t>
            </a:r>
            <a:r>
              <a:rPr lang="tr-TR" altLang="tr-TR" sz="2000" dirty="0">
                <a:solidFill>
                  <a:srgbClr val="FF0000"/>
                </a:solidFill>
                <a:cs typeface="Arial" panose="020B0604020202020204" pitchFamily="34" charset="0"/>
              </a:rPr>
              <a:t>düğüm</a:t>
            </a:r>
            <a:r>
              <a:rPr lang="tr-TR" altLang="tr-TR" sz="2000" dirty="0">
                <a:cs typeface="Arial" panose="020B0604020202020204" pitchFamily="34" charset="0"/>
              </a:rPr>
              <a:t> yakınında ise oluşur.</a:t>
            </a: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altLang="tr-TR" dirty="0"/>
          </a:p>
        </p:txBody>
      </p:sp>
      <p:sp>
        <p:nvSpPr>
          <p:cNvPr id="317455" name="Rectangle 15"/>
          <p:cNvSpPr>
            <a:spLocks noChangeArrowheads="1"/>
          </p:cNvSpPr>
          <p:nvPr/>
        </p:nvSpPr>
        <p:spPr bwMode="auto">
          <a:xfrm>
            <a:off x="2335213" y="3931439"/>
            <a:ext cx="7077643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 dirty="0">
                <a:cs typeface="Arial" panose="020B0604020202020204" pitchFamily="34" charset="0"/>
              </a:rPr>
              <a:t>Bir</a:t>
            </a:r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 ay tutulması</a:t>
            </a:r>
            <a:r>
              <a:rPr lang="tr-TR" altLang="tr-TR" sz="2000" dirty="0">
                <a:cs typeface="Arial" panose="020B0604020202020204" pitchFamily="34" charset="0"/>
              </a:rPr>
              <a:t> Ay, </a:t>
            </a:r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dolunay evresinde</a:t>
            </a:r>
            <a:r>
              <a:rPr lang="tr-TR" altLang="tr-TR" sz="2000" dirty="0">
                <a:cs typeface="Arial" panose="020B0604020202020204" pitchFamily="34" charset="0"/>
              </a:rPr>
              <a:t> </a:t>
            </a:r>
            <a:r>
              <a:rPr lang="tr-TR" altLang="tr-TR" sz="2000" dirty="0">
                <a:solidFill>
                  <a:srgbClr val="FF0000"/>
                </a:solidFill>
                <a:cs typeface="Arial" panose="020B0604020202020204" pitchFamily="34" charset="0"/>
              </a:rPr>
              <a:t>düğüm</a:t>
            </a:r>
            <a:r>
              <a:rPr lang="tr-TR" altLang="tr-TR" sz="2000" dirty="0">
                <a:cs typeface="Arial" panose="020B0604020202020204" pitchFamily="34" charset="0"/>
              </a:rPr>
              <a:t> yakınında ise oluşur.</a:t>
            </a:r>
            <a:endParaRPr lang="tr-TR" altLang="tr-TR" dirty="0"/>
          </a:p>
        </p:txBody>
      </p:sp>
      <p:sp>
        <p:nvSpPr>
          <p:cNvPr id="317442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9721850" y="1141413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tr-TR" sz="1400" b="1">
                <a:latin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798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6419" name="Object 3"/>
          <p:cNvGraphicFramePr>
            <a:graphicFrameLocks noChangeAspect="1"/>
          </p:cNvGraphicFramePr>
          <p:nvPr/>
        </p:nvGraphicFramePr>
        <p:xfrm>
          <a:off x="2895600" y="2247900"/>
          <a:ext cx="60960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247900"/>
                        <a:ext cx="60960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64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1"/>
            <a:ext cx="9144000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68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251" name="Picture 3" descr="aec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1681164"/>
            <a:ext cx="8915400" cy="468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250" name="Rectangle 2"/>
          <p:cNvSpPr>
            <a:spLocks noChangeArrowheads="1"/>
          </p:cNvSpPr>
          <p:nvPr/>
        </p:nvSpPr>
        <p:spPr bwMode="auto">
          <a:xfrm>
            <a:off x="1943100" y="4953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sz="4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Güneş Tutulması 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922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Widescreen</PresentationFormat>
  <Paragraphs>17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Times New Roman</vt:lpstr>
      <vt:lpstr>Office Theme</vt:lpstr>
      <vt:lpstr>Microsoft PowerPoint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unicorn</dc:creator>
  <cp:lastModifiedBy>unicorn</cp:lastModifiedBy>
  <cp:revision>1</cp:revision>
  <dcterms:created xsi:type="dcterms:W3CDTF">2018-04-01T12:24:59Z</dcterms:created>
  <dcterms:modified xsi:type="dcterms:W3CDTF">2018-04-01T12:25:20Z</dcterms:modified>
</cp:coreProperties>
</file>