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5" r:id="rId2"/>
    <p:sldMasterId id="2147483659" r:id="rId3"/>
    <p:sldMasterId id="2147483661" r:id="rId4"/>
  </p:sldMasterIdLst>
  <p:sldIdLst>
    <p:sldId id="256" r:id="rId5"/>
    <p:sldId id="258" r:id="rId6"/>
    <p:sldId id="259" r:id="rId7"/>
    <p:sldId id="305" r:id="rId8"/>
    <p:sldId id="260" r:id="rId9"/>
    <p:sldId id="261" r:id="rId10"/>
    <p:sldId id="288" r:id="rId11"/>
    <p:sldId id="262" r:id="rId12"/>
    <p:sldId id="289" r:id="rId13"/>
    <p:sldId id="263" r:id="rId14"/>
    <p:sldId id="290" r:id="rId15"/>
    <p:sldId id="291" r:id="rId16"/>
    <p:sldId id="264" r:id="rId17"/>
    <p:sldId id="265" r:id="rId18"/>
    <p:sldId id="292" r:id="rId19"/>
    <p:sldId id="266" r:id="rId20"/>
    <p:sldId id="293" r:id="rId21"/>
    <p:sldId id="267" r:id="rId22"/>
    <p:sldId id="268" r:id="rId23"/>
    <p:sldId id="294" r:id="rId24"/>
    <p:sldId id="295" r:id="rId25"/>
    <p:sldId id="296" r:id="rId26"/>
    <p:sldId id="297" r:id="rId27"/>
    <p:sldId id="287" r:id="rId28"/>
    <p:sldId id="269" r:id="rId29"/>
    <p:sldId id="298" r:id="rId30"/>
    <p:sldId id="270" r:id="rId31"/>
    <p:sldId id="299" r:id="rId32"/>
    <p:sldId id="272" r:id="rId33"/>
    <p:sldId id="273" r:id="rId34"/>
    <p:sldId id="275" r:id="rId35"/>
    <p:sldId id="304" r:id="rId36"/>
    <p:sldId id="276" r:id="rId37"/>
    <p:sldId id="277" r:id="rId38"/>
    <p:sldId id="278" r:id="rId39"/>
    <p:sldId id="306" r:id="rId40"/>
    <p:sldId id="307" r:id="rId41"/>
    <p:sldId id="300" r:id="rId42"/>
    <p:sldId id="301" r:id="rId43"/>
    <p:sldId id="302" r:id="rId44"/>
    <p:sldId id="303" r:id="rId45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6965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6965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DD170-F727-4C94-9C1E-A16BCDF63E8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720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BB5B0-C73F-4119-8A85-6C411111E86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7305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EEA36-D574-4C4D-855A-1F31C53436B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7085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6B296-9F29-413F-83FF-463DDB1B4C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94521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0A29E-7CC1-438C-9905-A7C8492EA0E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75884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76 w 5740"/>
                <a:gd name="T1" fmla="*/ 617 h 4316"/>
                <a:gd name="T2" fmla="*/ 0 w 5740"/>
                <a:gd name="T3" fmla="*/ 617 h 4316"/>
                <a:gd name="T4" fmla="*/ 0 w 5740"/>
                <a:gd name="T5" fmla="*/ 0 h 4316"/>
                <a:gd name="T6" fmla="*/ 5776 w 5740"/>
                <a:gd name="T7" fmla="*/ 0 h 4316"/>
                <a:gd name="T8" fmla="*/ 5776 w 5740"/>
                <a:gd name="T9" fmla="*/ 617 h 4316"/>
                <a:gd name="T10" fmla="*/ 5776 w 5740"/>
                <a:gd name="T11" fmla="*/ 617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1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1 w 382"/>
                  <a:gd name="T19" fmla="*/ 96 h 96"/>
                  <a:gd name="T20" fmla="*/ 265 w 382"/>
                  <a:gd name="T21" fmla="*/ 90 h 96"/>
                  <a:gd name="T22" fmla="*/ 313 w 382"/>
                  <a:gd name="T23" fmla="*/ 84 h 96"/>
                  <a:gd name="T24" fmla="*/ 354 w 382"/>
                  <a:gd name="T25" fmla="*/ 66 h 96"/>
                  <a:gd name="T26" fmla="*/ 384 w 382"/>
                  <a:gd name="T27" fmla="*/ 42 h 96"/>
                  <a:gd name="T28" fmla="*/ 378 w 382"/>
                  <a:gd name="T29" fmla="*/ 42 h 96"/>
                  <a:gd name="T30" fmla="*/ 348 w 382"/>
                  <a:gd name="T31" fmla="*/ 66 h 96"/>
                  <a:gd name="T32" fmla="*/ 307 w 382"/>
                  <a:gd name="T33" fmla="*/ 78 h 96"/>
                  <a:gd name="T34" fmla="*/ 265 w 382"/>
                  <a:gd name="T35" fmla="*/ 90 h 96"/>
                  <a:gd name="T36" fmla="*/ 211 w 382"/>
                  <a:gd name="T37" fmla="*/ 96 h 96"/>
                  <a:gd name="T38" fmla="*/ 211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1 w 185"/>
                  <a:gd name="T5" fmla="*/ 36 h 210"/>
                  <a:gd name="T6" fmla="*/ 157 w 185"/>
                  <a:gd name="T7" fmla="*/ 72 h 210"/>
                  <a:gd name="T8" fmla="*/ 163 w 185"/>
                  <a:gd name="T9" fmla="*/ 90 h 210"/>
                  <a:gd name="T10" fmla="*/ 169 w 185"/>
                  <a:gd name="T11" fmla="*/ 114 h 210"/>
                  <a:gd name="T12" fmla="*/ 163 w 185"/>
                  <a:gd name="T13" fmla="*/ 138 h 210"/>
                  <a:gd name="T14" fmla="*/ 151 w 185"/>
                  <a:gd name="T15" fmla="*/ 162 h 210"/>
                  <a:gd name="T16" fmla="*/ 121 w 185"/>
                  <a:gd name="T17" fmla="*/ 180 h 210"/>
                  <a:gd name="T18" fmla="*/ 90 w 185"/>
                  <a:gd name="T19" fmla="*/ 198 h 210"/>
                  <a:gd name="T20" fmla="*/ 98 w 185"/>
                  <a:gd name="T21" fmla="*/ 210 h 210"/>
                  <a:gd name="T22" fmla="*/ 133 w 185"/>
                  <a:gd name="T23" fmla="*/ 192 h 210"/>
                  <a:gd name="T24" fmla="*/ 163 w 185"/>
                  <a:gd name="T25" fmla="*/ 168 h 210"/>
                  <a:gd name="T26" fmla="*/ 181 w 185"/>
                  <a:gd name="T27" fmla="*/ 144 h 210"/>
                  <a:gd name="T28" fmla="*/ 187 w 185"/>
                  <a:gd name="T29" fmla="*/ 114 h 210"/>
                  <a:gd name="T30" fmla="*/ 181 w 185"/>
                  <a:gd name="T31" fmla="*/ 90 h 210"/>
                  <a:gd name="T32" fmla="*/ 175 w 185"/>
                  <a:gd name="T33" fmla="*/ 66 h 210"/>
                  <a:gd name="T34" fmla="*/ 157 w 185"/>
                  <a:gd name="T35" fmla="*/ 48 h 210"/>
                  <a:gd name="T36" fmla="*/ 133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 altLang="tr-TR" smtClean="0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 altLang="tr-TR" smtClean="0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 altLang="tr-TR" smtClean="0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 altLang="tr-TR" smtClean="0"/>
                </a:p>
              </p:txBody>
            </p:sp>
          </p:grpSp>
        </p:grpSp>
      </p:grpSp>
      <p:sp>
        <p:nvSpPr>
          <p:cNvPr id="7584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7584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5712F-CF4D-45F8-84BA-C4634C58E52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5296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4A192-852E-470A-97A7-364AC0AE0AF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54630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A6107-8386-45B3-BCEB-8995EE386B5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5513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6B524-27FD-46C9-998B-590E2CAE4BA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25392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5C8FC-FB0A-4A28-9D7C-FF798A35E55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8580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78CC3-DD55-4834-BC42-05D1C7AD7D3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5284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1D994-44BC-4999-8491-4EDEEE538DE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466937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4F76A-5808-4A09-8680-3C3BE48BD8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385720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AC48-3076-42C2-8D4A-8C7A89E6C60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30214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5ED6D-45EC-4F92-ACEB-DD604C13887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20027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4E0FD-BB44-40F8-94B3-99C5DB5CE66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484895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33E99-82D3-47B7-A414-935E4F9E8A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01801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9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6 w 3271"/>
                    <a:gd name="T1" fmla="*/ 1990 h 3075"/>
                    <a:gd name="T2" fmla="*/ 188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11 w 3271"/>
                    <a:gd name="T13" fmla="*/ 216 h 3075"/>
                    <a:gd name="T14" fmla="*/ 512 w 3271"/>
                    <a:gd name="T15" fmla="*/ 42 h 3075"/>
                    <a:gd name="T16" fmla="*/ 897 w 3271"/>
                    <a:gd name="T17" fmla="*/ 6 h 3075"/>
                    <a:gd name="T18" fmla="*/ 1342 w 3271"/>
                    <a:gd name="T19" fmla="*/ 102 h 3075"/>
                    <a:gd name="T20" fmla="*/ 1818 w 3271"/>
                    <a:gd name="T21" fmla="*/ 324 h 3075"/>
                    <a:gd name="T22" fmla="*/ 2286 w 3271"/>
                    <a:gd name="T23" fmla="*/ 659 h 3075"/>
                    <a:gd name="T24" fmla="*/ 2785 w 3271"/>
                    <a:gd name="T25" fmla="*/ 1187 h 3075"/>
                    <a:gd name="T26" fmla="*/ 3103 w 3271"/>
                    <a:gd name="T27" fmla="*/ 1702 h 3075"/>
                    <a:gd name="T28" fmla="*/ 3225 w 3271"/>
                    <a:gd name="T29" fmla="*/ 2008 h 3075"/>
                    <a:gd name="T30" fmla="*/ 3279 w 3271"/>
                    <a:gd name="T31" fmla="*/ 2302 h 3075"/>
                    <a:gd name="T32" fmla="*/ 3273 w 3271"/>
                    <a:gd name="T33" fmla="*/ 2565 h 3075"/>
                    <a:gd name="T34" fmla="*/ 3207 w 3271"/>
                    <a:gd name="T35" fmla="*/ 2781 h 3075"/>
                    <a:gd name="T36" fmla="*/ 3086 w 3271"/>
                    <a:gd name="T37" fmla="*/ 2961 h 3075"/>
                    <a:gd name="T38" fmla="*/ 2936 w 3271"/>
                    <a:gd name="T39" fmla="*/ 3075 h 3075"/>
                    <a:gd name="T40" fmla="*/ 3086 w 3271"/>
                    <a:gd name="T41" fmla="*/ 2967 h 3075"/>
                    <a:gd name="T42" fmla="*/ 3213 w 3271"/>
                    <a:gd name="T43" fmla="*/ 2787 h 3075"/>
                    <a:gd name="T44" fmla="*/ 3279 w 3271"/>
                    <a:gd name="T45" fmla="*/ 2565 h 3075"/>
                    <a:gd name="T46" fmla="*/ 3285 w 3271"/>
                    <a:gd name="T47" fmla="*/ 2302 h 3075"/>
                    <a:gd name="T48" fmla="*/ 3231 w 3271"/>
                    <a:gd name="T49" fmla="*/ 2008 h 3075"/>
                    <a:gd name="T50" fmla="*/ 3109 w 3271"/>
                    <a:gd name="T51" fmla="*/ 1702 h 3075"/>
                    <a:gd name="T52" fmla="*/ 2792 w 3271"/>
                    <a:gd name="T53" fmla="*/ 1181 h 3075"/>
                    <a:gd name="T54" fmla="*/ 2292 w 3271"/>
                    <a:gd name="T55" fmla="*/ 653 h 3075"/>
                    <a:gd name="T56" fmla="*/ 1818 w 3271"/>
                    <a:gd name="T57" fmla="*/ 318 h 3075"/>
                    <a:gd name="T58" fmla="*/ 1342 w 3271"/>
                    <a:gd name="T59" fmla="*/ 96 h 3075"/>
                    <a:gd name="T60" fmla="*/ 897 w 3271"/>
                    <a:gd name="T61" fmla="*/ 0 h 3075"/>
                    <a:gd name="T62" fmla="*/ 506 w 3271"/>
                    <a:gd name="T63" fmla="*/ 36 h 3075"/>
                    <a:gd name="T64" fmla="*/ 206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2 w 3271"/>
                    <a:gd name="T75" fmla="*/ 1474 h 3075"/>
                    <a:gd name="T76" fmla="*/ 355 w 3271"/>
                    <a:gd name="T77" fmla="*/ 1786 h 3075"/>
                    <a:gd name="T78" fmla="*/ 855 w 3271"/>
                    <a:gd name="T79" fmla="*/ 2380 h 3075"/>
                    <a:gd name="T80" fmla="*/ 1252 w 3271"/>
                    <a:gd name="T81" fmla="*/ 2709 h 3075"/>
                    <a:gd name="T82" fmla="*/ 1666 w 3271"/>
                    <a:gd name="T83" fmla="*/ 2961 h 3075"/>
                    <a:gd name="T84" fmla="*/ 1949 w 3271"/>
                    <a:gd name="T85" fmla="*/ 3075 h 3075"/>
                    <a:gd name="T86" fmla="*/ 1535 w 3271"/>
                    <a:gd name="T87" fmla="*/ 2889 h 3075"/>
                    <a:gd name="T88" fmla="*/ 1124 w 3271"/>
                    <a:gd name="T89" fmla="*/ 2607 h 3075"/>
                    <a:gd name="T90" fmla="*/ 855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3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70 w 3952"/>
                      <a:gd name="T1" fmla="*/ 2860 h 3501"/>
                      <a:gd name="T2" fmla="*/ 3934 w 3952"/>
                      <a:gd name="T3" fmla="*/ 2614 h 3501"/>
                      <a:gd name="T4" fmla="*/ 3863 w 3952"/>
                      <a:gd name="T5" fmla="*/ 2368 h 3501"/>
                      <a:gd name="T6" fmla="*/ 3753 w 3952"/>
                      <a:gd name="T7" fmla="*/ 2110 h 3501"/>
                      <a:gd name="T8" fmla="*/ 3615 w 3952"/>
                      <a:gd name="T9" fmla="*/ 1853 h 3501"/>
                      <a:gd name="T10" fmla="*/ 3452 w 3952"/>
                      <a:gd name="T11" fmla="*/ 1595 h 3501"/>
                      <a:gd name="T12" fmla="*/ 3261 w 3952"/>
                      <a:gd name="T13" fmla="*/ 1343 h 3501"/>
                      <a:gd name="T14" fmla="*/ 3043 w 3952"/>
                      <a:gd name="T15" fmla="*/ 1103 h 3501"/>
                      <a:gd name="T16" fmla="*/ 2737 w 3952"/>
                      <a:gd name="T17" fmla="*/ 815 h 3501"/>
                      <a:gd name="T18" fmla="*/ 2346 w 3952"/>
                      <a:gd name="T19" fmla="*/ 522 h 3501"/>
                      <a:gd name="T20" fmla="*/ 1955 w 3952"/>
                      <a:gd name="T21" fmla="*/ 288 h 3501"/>
                      <a:gd name="T22" fmla="*/ 1565 w 3952"/>
                      <a:gd name="T23" fmla="*/ 126 h 3501"/>
                      <a:gd name="T24" fmla="*/ 1192 w 3952"/>
                      <a:gd name="T25" fmla="*/ 24 h 3501"/>
                      <a:gd name="T26" fmla="*/ 843 w 3952"/>
                      <a:gd name="T27" fmla="*/ 0 h 3501"/>
                      <a:gd name="T28" fmla="*/ 530 w 3952"/>
                      <a:gd name="T29" fmla="*/ 48 h 3501"/>
                      <a:gd name="T30" fmla="*/ 265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71 w 3952"/>
                      <a:gd name="T39" fmla="*/ 174 h 3501"/>
                      <a:gd name="T40" fmla="*/ 530 w 3952"/>
                      <a:gd name="T41" fmla="*/ 48 h 3501"/>
                      <a:gd name="T42" fmla="*/ 843 w 3952"/>
                      <a:gd name="T43" fmla="*/ 6 h 3501"/>
                      <a:gd name="T44" fmla="*/ 1192 w 3952"/>
                      <a:gd name="T45" fmla="*/ 30 h 3501"/>
                      <a:gd name="T46" fmla="*/ 1565 w 3952"/>
                      <a:gd name="T47" fmla="*/ 132 h 3501"/>
                      <a:gd name="T48" fmla="*/ 1955 w 3952"/>
                      <a:gd name="T49" fmla="*/ 294 h 3501"/>
                      <a:gd name="T50" fmla="*/ 2346 w 3952"/>
                      <a:gd name="T51" fmla="*/ 528 h 3501"/>
                      <a:gd name="T52" fmla="*/ 2731 w 3952"/>
                      <a:gd name="T53" fmla="*/ 821 h 3501"/>
                      <a:gd name="T54" fmla="*/ 3146 w 3952"/>
                      <a:gd name="T55" fmla="*/ 1223 h 3501"/>
                      <a:gd name="T56" fmla="*/ 3356 w 3952"/>
                      <a:gd name="T57" fmla="*/ 1469 h 3501"/>
                      <a:gd name="T58" fmla="*/ 3532 w 3952"/>
                      <a:gd name="T59" fmla="*/ 1727 h 3501"/>
                      <a:gd name="T60" fmla="*/ 3687 w 3952"/>
                      <a:gd name="T61" fmla="*/ 1984 h 3501"/>
                      <a:gd name="T62" fmla="*/ 3808 w 3952"/>
                      <a:gd name="T63" fmla="*/ 2236 h 3501"/>
                      <a:gd name="T64" fmla="*/ 3899 w 3952"/>
                      <a:gd name="T65" fmla="*/ 2494 h 3501"/>
                      <a:gd name="T66" fmla="*/ 3958 w 3952"/>
                      <a:gd name="T67" fmla="*/ 2740 h 3501"/>
                      <a:gd name="T68" fmla="*/ 3976 w 3952"/>
                      <a:gd name="T69" fmla="*/ 2973 h 3501"/>
                      <a:gd name="T70" fmla="*/ 3946 w 3952"/>
                      <a:gd name="T71" fmla="*/ 3255 h 3501"/>
                      <a:gd name="T72" fmla="*/ 3857 w 3952"/>
                      <a:gd name="T73" fmla="*/ 3501 h 3501"/>
                      <a:gd name="T74" fmla="*/ 3910 w 3952"/>
                      <a:gd name="T75" fmla="*/ 3387 h 3501"/>
                      <a:gd name="T76" fmla="*/ 3970 w 3952"/>
                      <a:gd name="T77" fmla="*/ 3123 h 3501"/>
                      <a:gd name="T78" fmla="*/ 3976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80 w 3791"/>
                      <a:gd name="T1" fmla="*/ 2416 h 3363"/>
                      <a:gd name="T2" fmla="*/ 421 w 3791"/>
                      <a:gd name="T3" fmla="*/ 2062 h 3363"/>
                      <a:gd name="T4" fmla="*/ 217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41 w 3791"/>
                      <a:gd name="T15" fmla="*/ 246 h 3363"/>
                      <a:gd name="T16" fmla="*/ 584 w 3791"/>
                      <a:gd name="T17" fmla="*/ 48 h 3363"/>
                      <a:gd name="T18" fmla="*/ 1034 w 3791"/>
                      <a:gd name="T19" fmla="*/ 6 h 3363"/>
                      <a:gd name="T20" fmla="*/ 1553 w 3791"/>
                      <a:gd name="T21" fmla="*/ 120 h 3363"/>
                      <a:gd name="T22" fmla="*/ 2101 w 3791"/>
                      <a:gd name="T23" fmla="*/ 378 h 3363"/>
                      <a:gd name="T24" fmla="*/ 2647 w 3791"/>
                      <a:gd name="T25" fmla="*/ 773 h 3363"/>
                      <a:gd name="T26" fmla="*/ 3135 w 3791"/>
                      <a:gd name="T27" fmla="*/ 1265 h 3363"/>
                      <a:gd name="T28" fmla="*/ 3400 w 3791"/>
                      <a:gd name="T29" fmla="*/ 1625 h 3363"/>
                      <a:gd name="T30" fmla="*/ 3604 w 3791"/>
                      <a:gd name="T31" fmla="*/ 1984 h 3363"/>
                      <a:gd name="T32" fmla="*/ 3743 w 3791"/>
                      <a:gd name="T33" fmla="*/ 2344 h 3363"/>
                      <a:gd name="T34" fmla="*/ 3809 w 3791"/>
                      <a:gd name="T35" fmla="*/ 2686 h 3363"/>
                      <a:gd name="T36" fmla="*/ 3773 w 3791"/>
                      <a:gd name="T37" fmla="*/ 3105 h 3363"/>
                      <a:gd name="T38" fmla="*/ 3652 w 3791"/>
                      <a:gd name="T39" fmla="*/ 3363 h 3363"/>
                      <a:gd name="T40" fmla="*/ 3803 w 3791"/>
                      <a:gd name="T41" fmla="*/ 2967 h 3363"/>
                      <a:gd name="T42" fmla="*/ 3815 w 3791"/>
                      <a:gd name="T43" fmla="*/ 2794 h 3363"/>
                      <a:gd name="T44" fmla="*/ 3773 w 3791"/>
                      <a:gd name="T45" fmla="*/ 2458 h 3363"/>
                      <a:gd name="T46" fmla="*/ 3659 w 3791"/>
                      <a:gd name="T47" fmla="*/ 2104 h 3363"/>
                      <a:gd name="T48" fmla="*/ 3478 w 3791"/>
                      <a:gd name="T49" fmla="*/ 1739 h 3363"/>
                      <a:gd name="T50" fmla="*/ 3231 w 3791"/>
                      <a:gd name="T51" fmla="*/ 1385 h 3363"/>
                      <a:gd name="T52" fmla="*/ 2822 w 3791"/>
                      <a:gd name="T53" fmla="*/ 929 h 3363"/>
                      <a:gd name="T54" fmla="*/ 2286 w 3791"/>
                      <a:gd name="T55" fmla="*/ 492 h 3363"/>
                      <a:gd name="T56" fmla="*/ 1732 w 3791"/>
                      <a:gd name="T57" fmla="*/ 192 h 3363"/>
                      <a:gd name="T58" fmla="*/ 1198 w 3791"/>
                      <a:gd name="T59" fmla="*/ 24 h 3363"/>
                      <a:gd name="T60" fmla="*/ 721 w 3791"/>
                      <a:gd name="T61" fmla="*/ 12 h 3363"/>
                      <a:gd name="T62" fmla="*/ 337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3 w 3791"/>
                      <a:gd name="T73" fmla="*/ 1583 h 3363"/>
                      <a:gd name="T74" fmla="*/ 343 w 3791"/>
                      <a:gd name="T75" fmla="*/ 1942 h 3363"/>
                      <a:gd name="T76" fmla="*/ 584 w 3791"/>
                      <a:gd name="T77" fmla="*/ 2302 h 3363"/>
                      <a:gd name="T78" fmla="*/ 993 w 3791"/>
                      <a:gd name="T79" fmla="*/ 2758 h 3363"/>
                      <a:gd name="T80" fmla="*/ 1606 w 3791"/>
                      <a:gd name="T81" fmla="*/ 3237 h 3363"/>
                      <a:gd name="T82" fmla="*/ 1606 w 3791"/>
                      <a:gd name="T83" fmla="*/ 3237 h 3363"/>
                      <a:gd name="T84" fmla="*/ 999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42 w 3527"/>
                      <a:gd name="T1" fmla="*/ 2146 h 3225"/>
                      <a:gd name="T2" fmla="*/ 319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9 w 3527"/>
                      <a:gd name="T15" fmla="*/ 150 h 3225"/>
                      <a:gd name="T16" fmla="*/ 673 w 3527"/>
                      <a:gd name="T17" fmla="*/ 12 h 3225"/>
                      <a:gd name="T18" fmla="*/ 1118 w 3527"/>
                      <a:gd name="T19" fmla="*/ 24 h 3225"/>
                      <a:gd name="T20" fmla="*/ 1618 w 3527"/>
                      <a:gd name="T21" fmla="*/ 174 h 3225"/>
                      <a:gd name="T22" fmla="*/ 2130 w 3527"/>
                      <a:gd name="T23" fmla="*/ 456 h 3225"/>
                      <a:gd name="T24" fmla="*/ 2629 w 3527"/>
                      <a:gd name="T25" fmla="*/ 857 h 3225"/>
                      <a:gd name="T26" fmla="*/ 3093 w 3527"/>
                      <a:gd name="T27" fmla="*/ 1391 h 3225"/>
                      <a:gd name="T28" fmla="*/ 3296 w 3527"/>
                      <a:gd name="T29" fmla="*/ 1726 h 3225"/>
                      <a:gd name="T30" fmla="*/ 3448 w 3527"/>
                      <a:gd name="T31" fmla="*/ 2062 h 3225"/>
                      <a:gd name="T32" fmla="*/ 3531 w 3527"/>
                      <a:gd name="T33" fmla="*/ 2386 h 3225"/>
                      <a:gd name="T34" fmla="*/ 3543 w 3527"/>
                      <a:gd name="T35" fmla="*/ 2680 h 3225"/>
                      <a:gd name="T36" fmla="*/ 3496 w 3527"/>
                      <a:gd name="T37" fmla="*/ 2931 h 3225"/>
                      <a:gd name="T38" fmla="*/ 3381 w 3527"/>
                      <a:gd name="T39" fmla="*/ 3141 h 3225"/>
                      <a:gd name="T40" fmla="*/ 3302 w 3527"/>
                      <a:gd name="T41" fmla="*/ 3225 h 3225"/>
                      <a:gd name="T42" fmla="*/ 3332 w 3527"/>
                      <a:gd name="T43" fmla="*/ 3201 h 3225"/>
                      <a:gd name="T44" fmla="*/ 3466 w 3527"/>
                      <a:gd name="T45" fmla="*/ 3009 h 3225"/>
                      <a:gd name="T46" fmla="*/ 3537 w 3527"/>
                      <a:gd name="T47" fmla="*/ 2769 h 3225"/>
                      <a:gd name="T48" fmla="*/ 3543 w 3527"/>
                      <a:gd name="T49" fmla="*/ 2488 h 3225"/>
                      <a:gd name="T50" fmla="*/ 3484 w 3527"/>
                      <a:gd name="T51" fmla="*/ 2170 h 3225"/>
                      <a:gd name="T52" fmla="*/ 3356 w 3527"/>
                      <a:gd name="T53" fmla="*/ 1834 h 3225"/>
                      <a:gd name="T54" fmla="*/ 3165 w 3527"/>
                      <a:gd name="T55" fmla="*/ 1499 h 3225"/>
                      <a:gd name="T56" fmla="*/ 2834 w 3527"/>
                      <a:gd name="T57" fmla="*/ 1061 h 3225"/>
                      <a:gd name="T58" fmla="*/ 2298 w 3527"/>
                      <a:gd name="T59" fmla="*/ 575 h 3225"/>
                      <a:gd name="T60" fmla="*/ 1787 w 3527"/>
                      <a:gd name="T61" fmla="*/ 252 h 3225"/>
                      <a:gd name="T62" fmla="*/ 1281 w 3527"/>
                      <a:gd name="T63" fmla="*/ 60 h 3225"/>
                      <a:gd name="T64" fmla="*/ 813 w 3527"/>
                      <a:gd name="T65" fmla="*/ 0 h 3225"/>
                      <a:gd name="T66" fmla="*/ 420 w 3527"/>
                      <a:gd name="T67" fmla="*/ 84 h 3225"/>
                      <a:gd name="T68" fmla="*/ 169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3 w 3527"/>
                      <a:gd name="T79" fmla="*/ 1708 h 3225"/>
                      <a:gd name="T80" fmla="*/ 456 w 3527"/>
                      <a:gd name="T81" fmla="*/ 2038 h 3225"/>
                      <a:gd name="T82" fmla="*/ 920 w 3527"/>
                      <a:gd name="T83" fmla="*/ 2572 h 3225"/>
                      <a:gd name="T84" fmla="*/ 1263 w 3527"/>
                      <a:gd name="T85" fmla="*/ 2865 h 3225"/>
                      <a:gd name="T86" fmla="*/ 1618 w 3527"/>
                      <a:gd name="T87" fmla="*/ 3099 h 3225"/>
                      <a:gd name="T88" fmla="*/ 1865 w 3527"/>
                      <a:gd name="T89" fmla="*/ 3225 h 3225"/>
                      <a:gd name="T90" fmla="*/ 1504 w 3527"/>
                      <a:gd name="T91" fmla="*/ 3027 h 3225"/>
                      <a:gd name="T92" fmla="*/ 1150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3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71 w 4251"/>
                        <a:gd name="T1" fmla="*/ 3237 h 3794"/>
                        <a:gd name="T2" fmla="*/ 4229 w 4251"/>
                        <a:gd name="T3" fmla="*/ 2961 h 3794"/>
                        <a:gd name="T4" fmla="*/ 4146 w 4251"/>
                        <a:gd name="T5" fmla="*/ 2679 h 3794"/>
                        <a:gd name="T6" fmla="*/ 4024 w 4251"/>
                        <a:gd name="T7" fmla="*/ 2391 h 3794"/>
                        <a:gd name="T8" fmla="*/ 3869 w 4251"/>
                        <a:gd name="T9" fmla="*/ 2098 h 3794"/>
                        <a:gd name="T10" fmla="*/ 3681 w 4251"/>
                        <a:gd name="T11" fmla="*/ 1810 h 3794"/>
                        <a:gd name="T12" fmla="*/ 3460 w 4251"/>
                        <a:gd name="T13" fmla="*/ 1528 h 3794"/>
                        <a:gd name="T14" fmla="*/ 3213 w 4251"/>
                        <a:gd name="T15" fmla="*/ 1252 h 3794"/>
                        <a:gd name="T16" fmla="*/ 2876 w 4251"/>
                        <a:gd name="T17" fmla="*/ 935 h 3794"/>
                        <a:gd name="T18" fmla="*/ 2448 w 4251"/>
                        <a:gd name="T19" fmla="*/ 605 h 3794"/>
                        <a:gd name="T20" fmla="*/ 2003 w 4251"/>
                        <a:gd name="T21" fmla="*/ 341 h 3794"/>
                        <a:gd name="T22" fmla="*/ 1559 w 4251"/>
                        <a:gd name="T23" fmla="*/ 143 h 3794"/>
                        <a:gd name="T24" fmla="*/ 1130 w 4251"/>
                        <a:gd name="T25" fmla="*/ 35 h 3794"/>
                        <a:gd name="T26" fmla="*/ 745 w 4251"/>
                        <a:gd name="T27" fmla="*/ 0 h 3794"/>
                        <a:gd name="T28" fmla="*/ 403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5 w 4251"/>
                        <a:gd name="T35" fmla="*/ 101 h 3794"/>
                        <a:gd name="T36" fmla="*/ 590 w 4251"/>
                        <a:gd name="T37" fmla="*/ 18 h 3794"/>
                        <a:gd name="T38" fmla="*/ 963 w 4251"/>
                        <a:gd name="T39" fmla="*/ 18 h 3794"/>
                        <a:gd name="T40" fmla="*/ 1365 w 4251"/>
                        <a:gd name="T41" fmla="*/ 95 h 3794"/>
                        <a:gd name="T42" fmla="*/ 1792 w 4251"/>
                        <a:gd name="T43" fmla="*/ 245 h 3794"/>
                        <a:gd name="T44" fmla="*/ 2226 w 4251"/>
                        <a:gd name="T45" fmla="*/ 467 h 3794"/>
                        <a:gd name="T46" fmla="*/ 2659 w 4251"/>
                        <a:gd name="T47" fmla="*/ 761 h 3794"/>
                        <a:gd name="T48" fmla="*/ 3079 w 4251"/>
                        <a:gd name="T49" fmla="*/ 1120 h 3794"/>
                        <a:gd name="T50" fmla="*/ 3338 w 4251"/>
                        <a:gd name="T51" fmla="*/ 1390 h 3794"/>
                        <a:gd name="T52" fmla="*/ 3574 w 4251"/>
                        <a:gd name="T53" fmla="*/ 1666 h 3794"/>
                        <a:gd name="T54" fmla="*/ 3778 w 4251"/>
                        <a:gd name="T55" fmla="*/ 1954 h 3794"/>
                        <a:gd name="T56" fmla="*/ 3946 w 4251"/>
                        <a:gd name="T57" fmla="*/ 2247 h 3794"/>
                        <a:gd name="T58" fmla="*/ 4084 w 4251"/>
                        <a:gd name="T59" fmla="*/ 2535 h 3794"/>
                        <a:gd name="T60" fmla="*/ 4188 w 4251"/>
                        <a:gd name="T61" fmla="*/ 2823 h 3794"/>
                        <a:gd name="T62" fmla="*/ 4247 w 4251"/>
                        <a:gd name="T63" fmla="*/ 3105 h 3794"/>
                        <a:gd name="T64" fmla="*/ 4271 w 4251"/>
                        <a:gd name="T65" fmla="*/ 3368 h 3794"/>
                        <a:gd name="T66" fmla="*/ 4259 w 4251"/>
                        <a:gd name="T67" fmla="*/ 3590 h 3794"/>
                        <a:gd name="T68" fmla="*/ 4211 w 4251"/>
                        <a:gd name="T69" fmla="*/ 3794 h 3794"/>
                        <a:gd name="T70" fmla="*/ 4241 w 4251"/>
                        <a:gd name="T71" fmla="*/ 3692 h 3794"/>
                        <a:gd name="T72" fmla="*/ 4271 w 4251"/>
                        <a:gd name="T73" fmla="*/ 3482 h 3794"/>
                        <a:gd name="T74" fmla="*/ 4277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grpSp>
                  <p:nvGrpSpPr>
                    <p:cNvPr id="4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4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3 w 4108"/>
                          <a:gd name="T1" fmla="*/ 186 h 3657"/>
                          <a:gd name="T2" fmla="*/ 444 w 4108"/>
                          <a:gd name="T3" fmla="*/ 54 h 3657"/>
                          <a:gd name="T4" fmla="*/ 775 w 4108"/>
                          <a:gd name="T5" fmla="*/ 6 h 3657"/>
                          <a:gd name="T6" fmla="*/ 1144 w 4108"/>
                          <a:gd name="T7" fmla="*/ 36 h 3657"/>
                          <a:gd name="T8" fmla="*/ 1547 w 4108"/>
                          <a:gd name="T9" fmla="*/ 144 h 3657"/>
                          <a:gd name="T10" fmla="*/ 1961 w 4108"/>
                          <a:gd name="T11" fmla="*/ 324 h 3657"/>
                          <a:gd name="T12" fmla="*/ 2383 w 4108"/>
                          <a:gd name="T13" fmla="*/ 570 h 3657"/>
                          <a:gd name="T14" fmla="*/ 2798 w 4108"/>
                          <a:gd name="T15" fmla="*/ 888 h 3657"/>
                          <a:gd name="T16" fmla="*/ 3123 w 4108"/>
                          <a:gd name="T17" fmla="*/ 1193 h 3657"/>
                          <a:gd name="T18" fmla="*/ 3358 w 4108"/>
                          <a:gd name="T19" fmla="*/ 1451 h 3657"/>
                          <a:gd name="T20" fmla="*/ 3562 w 4108"/>
                          <a:gd name="T21" fmla="*/ 1721 h 3657"/>
                          <a:gd name="T22" fmla="*/ 3743 w 4108"/>
                          <a:gd name="T23" fmla="*/ 1997 h 3657"/>
                          <a:gd name="T24" fmla="*/ 3887 w 4108"/>
                          <a:gd name="T25" fmla="*/ 2272 h 3657"/>
                          <a:gd name="T26" fmla="*/ 4002 w 4108"/>
                          <a:gd name="T27" fmla="*/ 2548 h 3657"/>
                          <a:gd name="T28" fmla="*/ 4086 w 4108"/>
                          <a:gd name="T29" fmla="*/ 2818 h 3657"/>
                          <a:gd name="T30" fmla="*/ 4128 w 4108"/>
                          <a:gd name="T31" fmla="*/ 3070 h 3657"/>
                          <a:gd name="T32" fmla="*/ 4128 w 4108"/>
                          <a:gd name="T33" fmla="*/ 3321 h 3657"/>
                          <a:gd name="T34" fmla="*/ 4086 w 4108"/>
                          <a:gd name="T35" fmla="*/ 3549 h 3657"/>
                          <a:gd name="T36" fmla="*/ 4056 w 4108"/>
                          <a:gd name="T37" fmla="*/ 3657 h 3657"/>
                          <a:gd name="T38" fmla="*/ 4116 w 4108"/>
                          <a:gd name="T39" fmla="*/ 3447 h 3657"/>
                          <a:gd name="T40" fmla="*/ 4134 w 4108"/>
                          <a:gd name="T41" fmla="*/ 3213 h 3657"/>
                          <a:gd name="T42" fmla="*/ 4128 w 4108"/>
                          <a:gd name="T43" fmla="*/ 3070 h 3657"/>
                          <a:gd name="T44" fmla="*/ 4086 w 4108"/>
                          <a:gd name="T45" fmla="*/ 2812 h 3657"/>
                          <a:gd name="T46" fmla="*/ 4008 w 4108"/>
                          <a:gd name="T47" fmla="*/ 2548 h 3657"/>
                          <a:gd name="T48" fmla="*/ 3893 w 4108"/>
                          <a:gd name="T49" fmla="*/ 2272 h 3657"/>
                          <a:gd name="T50" fmla="*/ 3749 w 4108"/>
                          <a:gd name="T51" fmla="*/ 1997 h 3657"/>
                          <a:gd name="T52" fmla="*/ 3568 w 4108"/>
                          <a:gd name="T53" fmla="*/ 1721 h 3657"/>
                          <a:gd name="T54" fmla="*/ 3364 w 4108"/>
                          <a:gd name="T55" fmla="*/ 1451 h 3657"/>
                          <a:gd name="T56" fmla="*/ 3129 w 4108"/>
                          <a:gd name="T57" fmla="*/ 1187 h 3657"/>
                          <a:gd name="T58" fmla="*/ 2810 w 4108"/>
                          <a:gd name="T59" fmla="*/ 888 h 3657"/>
                          <a:gd name="T60" fmla="*/ 2402 w 4108"/>
                          <a:gd name="T61" fmla="*/ 576 h 3657"/>
                          <a:gd name="T62" fmla="*/ 1979 w 4108"/>
                          <a:gd name="T63" fmla="*/ 330 h 3657"/>
                          <a:gd name="T64" fmla="*/ 1553 w 4108"/>
                          <a:gd name="T65" fmla="*/ 144 h 3657"/>
                          <a:gd name="T66" fmla="*/ 1138 w 4108"/>
                          <a:gd name="T67" fmla="*/ 30 h 3657"/>
                          <a:gd name="T68" fmla="*/ 757 w 4108"/>
                          <a:gd name="T69" fmla="*/ 0 h 3657"/>
                          <a:gd name="T70" fmla="*/ 433 w 4108"/>
                          <a:gd name="T71" fmla="*/ 54 h 3657"/>
                          <a:gd name="T72" fmla="*/ 163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tr-TR"/>
                      </a:p>
                    </p:txBody>
                  </p:sp>
                  <p:grpSp>
                    <p:nvGrpSpPr>
                      <p:cNvPr id="4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4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4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5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6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7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15 w 1537"/>
                            <a:gd name="T1" fmla="*/ 1264 h 1768"/>
                            <a:gd name="T2" fmla="*/ 1064 w 1537"/>
                            <a:gd name="T3" fmla="*/ 1402 h 1768"/>
                            <a:gd name="T4" fmla="*/ 1222 w 1537"/>
                            <a:gd name="T5" fmla="*/ 1528 h 1768"/>
                            <a:gd name="T6" fmla="*/ 1377 w 1537"/>
                            <a:gd name="T7" fmla="*/ 1654 h 1768"/>
                            <a:gd name="T8" fmla="*/ 1541 w 1537"/>
                            <a:gd name="T9" fmla="*/ 1768 h 1768"/>
                            <a:gd name="T10" fmla="*/ 1547 w 1537"/>
                            <a:gd name="T11" fmla="*/ 1768 h 1768"/>
                            <a:gd name="T12" fmla="*/ 1383 w 1537"/>
                            <a:gd name="T13" fmla="*/ 1654 h 1768"/>
                            <a:gd name="T14" fmla="*/ 1228 w 1537"/>
                            <a:gd name="T15" fmla="*/ 1534 h 1768"/>
                            <a:gd name="T16" fmla="*/ 1070 w 1537"/>
                            <a:gd name="T17" fmla="*/ 1402 h 1768"/>
                            <a:gd name="T18" fmla="*/ 921 w 1537"/>
                            <a:gd name="T19" fmla="*/ 1258 h 1768"/>
                            <a:gd name="T20" fmla="*/ 769 w 1537"/>
                            <a:gd name="T21" fmla="*/ 1115 h 1768"/>
                            <a:gd name="T22" fmla="*/ 632 w 1537"/>
                            <a:gd name="T23" fmla="*/ 959 h 1768"/>
                            <a:gd name="T24" fmla="*/ 500 w 1537"/>
                            <a:gd name="T25" fmla="*/ 803 h 1768"/>
                            <a:gd name="T26" fmla="*/ 379 w 1537"/>
                            <a:gd name="T27" fmla="*/ 647 h 1768"/>
                            <a:gd name="T28" fmla="*/ 271 w 1537"/>
                            <a:gd name="T29" fmla="*/ 485 h 1768"/>
                            <a:gd name="T30" fmla="*/ 169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9 w 1537"/>
                            <a:gd name="T41" fmla="*/ 335 h 1768"/>
                            <a:gd name="T42" fmla="*/ 271 w 1537"/>
                            <a:gd name="T43" fmla="*/ 491 h 1768"/>
                            <a:gd name="T44" fmla="*/ 379 w 1537"/>
                            <a:gd name="T45" fmla="*/ 653 h 1768"/>
                            <a:gd name="T46" fmla="*/ 500 w 1537"/>
                            <a:gd name="T47" fmla="*/ 809 h 1768"/>
                            <a:gd name="T48" fmla="*/ 632 w 1537"/>
                            <a:gd name="T49" fmla="*/ 965 h 1768"/>
                            <a:gd name="T50" fmla="*/ 769 w 1537"/>
                            <a:gd name="T51" fmla="*/ 1121 h 1768"/>
                            <a:gd name="T52" fmla="*/ 915 w 1537"/>
                            <a:gd name="T53" fmla="*/ 1264 h 1768"/>
                            <a:gd name="T54" fmla="*/ 915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grpSp>
                      <p:nvGrpSpPr>
                        <p:cNvPr id="7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16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5" y="2871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17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18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19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20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21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22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6" y="1867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23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24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8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25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4" y="1359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26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127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7" y="1004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</p:grpSp>
                    <p:sp>
                      <p:nvSpPr>
                        <p:cNvPr id="8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8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9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0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11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0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22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23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4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5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6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7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8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9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0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2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</p:grpSp>
        <p:grpSp>
          <p:nvGrpSpPr>
            <p:cNvPr id="6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7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9 w 1435"/>
                  <a:gd name="T1" fmla="*/ 1150 h 1618"/>
                  <a:gd name="T2" fmla="*/ 747 w 1435"/>
                  <a:gd name="T3" fmla="*/ 1019 h 1618"/>
                  <a:gd name="T4" fmla="*/ 614 w 1435"/>
                  <a:gd name="T5" fmla="*/ 875 h 1618"/>
                  <a:gd name="T6" fmla="*/ 494 w 1435"/>
                  <a:gd name="T7" fmla="*/ 737 h 1618"/>
                  <a:gd name="T8" fmla="*/ 379 w 1435"/>
                  <a:gd name="T9" fmla="*/ 593 h 1618"/>
                  <a:gd name="T10" fmla="*/ 277 w 1435"/>
                  <a:gd name="T11" fmla="*/ 443 h 1618"/>
                  <a:gd name="T12" fmla="*/ 175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5 w 1435"/>
                  <a:gd name="T23" fmla="*/ 305 h 1618"/>
                  <a:gd name="T24" fmla="*/ 271 w 1435"/>
                  <a:gd name="T25" fmla="*/ 449 h 1618"/>
                  <a:gd name="T26" fmla="*/ 379 w 1435"/>
                  <a:gd name="T27" fmla="*/ 593 h 1618"/>
                  <a:gd name="T28" fmla="*/ 494 w 1435"/>
                  <a:gd name="T29" fmla="*/ 737 h 1618"/>
                  <a:gd name="T30" fmla="*/ 614 w 1435"/>
                  <a:gd name="T31" fmla="*/ 881 h 1618"/>
                  <a:gd name="T32" fmla="*/ 741 w 1435"/>
                  <a:gd name="T33" fmla="*/ 1019 h 1618"/>
                  <a:gd name="T34" fmla="*/ 879 w 1435"/>
                  <a:gd name="T35" fmla="*/ 1150 h 1618"/>
                  <a:gd name="T36" fmla="*/ 1018 w 1435"/>
                  <a:gd name="T37" fmla="*/ 1276 h 1618"/>
                  <a:gd name="T38" fmla="*/ 1156 w 1435"/>
                  <a:gd name="T39" fmla="*/ 1396 h 1618"/>
                  <a:gd name="T40" fmla="*/ 1294 w 1435"/>
                  <a:gd name="T41" fmla="*/ 1510 h 1618"/>
                  <a:gd name="T42" fmla="*/ 1439 w 1435"/>
                  <a:gd name="T43" fmla="*/ 1618 h 1618"/>
                  <a:gd name="T44" fmla="*/ 1445 w 1435"/>
                  <a:gd name="T45" fmla="*/ 1618 h 1618"/>
                  <a:gd name="T46" fmla="*/ 1302 w 1435"/>
                  <a:gd name="T47" fmla="*/ 1510 h 1618"/>
                  <a:gd name="T48" fmla="*/ 1162 w 1435"/>
                  <a:gd name="T49" fmla="*/ 1396 h 1618"/>
                  <a:gd name="T50" fmla="*/ 1018 w 1435"/>
                  <a:gd name="T51" fmla="*/ 1276 h 1618"/>
                  <a:gd name="T52" fmla="*/ 879 w 1435"/>
                  <a:gd name="T53" fmla="*/ 1150 h 1618"/>
                  <a:gd name="T54" fmla="*/ 879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63 w 1668"/>
                  <a:gd name="T1" fmla="*/ 1463 h 2014"/>
                  <a:gd name="T2" fmla="*/ 793 w 1668"/>
                  <a:gd name="T3" fmla="*/ 1289 h 2014"/>
                  <a:gd name="T4" fmla="*/ 638 w 1668"/>
                  <a:gd name="T5" fmla="*/ 1115 h 2014"/>
                  <a:gd name="T6" fmla="*/ 492 w 1668"/>
                  <a:gd name="T7" fmla="*/ 929 h 2014"/>
                  <a:gd name="T8" fmla="*/ 367 w 1668"/>
                  <a:gd name="T9" fmla="*/ 743 h 2014"/>
                  <a:gd name="T10" fmla="*/ 253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3 w 1668"/>
                  <a:gd name="T25" fmla="*/ 569 h 2014"/>
                  <a:gd name="T26" fmla="*/ 367 w 1668"/>
                  <a:gd name="T27" fmla="*/ 755 h 2014"/>
                  <a:gd name="T28" fmla="*/ 492 w 1668"/>
                  <a:gd name="T29" fmla="*/ 935 h 2014"/>
                  <a:gd name="T30" fmla="*/ 638 w 1668"/>
                  <a:gd name="T31" fmla="*/ 1115 h 2014"/>
                  <a:gd name="T32" fmla="*/ 793 w 1668"/>
                  <a:gd name="T33" fmla="*/ 1295 h 2014"/>
                  <a:gd name="T34" fmla="*/ 963 w 1668"/>
                  <a:gd name="T35" fmla="*/ 1463 h 2014"/>
                  <a:gd name="T36" fmla="*/ 1136 w 1668"/>
                  <a:gd name="T37" fmla="*/ 1618 h 2014"/>
                  <a:gd name="T38" fmla="*/ 1311 w 1668"/>
                  <a:gd name="T39" fmla="*/ 1762 h 2014"/>
                  <a:gd name="T40" fmla="*/ 1491 w 1668"/>
                  <a:gd name="T41" fmla="*/ 1894 h 2014"/>
                  <a:gd name="T42" fmla="*/ 1672 w 1668"/>
                  <a:gd name="T43" fmla="*/ 2014 h 2014"/>
                  <a:gd name="T44" fmla="*/ 1678 w 1668"/>
                  <a:gd name="T45" fmla="*/ 2014 h 2014"/>
                  <a:gd name="T46" fmla="*/ 1491 w 1668"/>
                  <a:gd name="T47" fmla="*/ 1894 h 2014"/>
                  <a:gd name="T48" fmla="*/ 1311 w 1668"/>
                  <a:gd name="T49" fmla="*/ 1762 h 2014"/>
                  <a:gd name="T50" fmla="*/ 1136 w 1668"/>
                  <a:gd name="T51" fmla="*/ 1618 h 2014"/>
                  <a:gd name="T52" fmla="*/ 963 w 1668"/>
                  <a:gd name="T53" fmla="*/ 1463 h 2014"/>
                  <a:gd name="T54" fmla="*/ 963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9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mtClean="0"/>
              </a:p>
            </p:txBody>
          </p:sp>
          <p:sp>
            <p:nvSpPr>
              <p:cNvPr id="10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mtClean="0"/>
              </a:p>
            </p:txBody>
          </p:sp>
          <p:sp>
            <p:nvSpPr>
              <p:cNvPr id="11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mtClean="0"/>
              </a:p>
            </p:txBody>
          </p:sp>
          <p:sp>
            <p:nvSpPr>
              <p:cNvPr id="12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mtClean="0"/>
              </a:p>
            </p:txBody>
          </p:sp>
          <p:grpSp>
            <p:nvGrpSpPr>
              <p:cNvPr id="13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14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5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6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7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18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</p:grpSp>
        </p:grpSp>
      </p:grpSp>
      <p:sp>
        <p:nvSpPr>
          <p:cNvPr id="82046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82047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28" name="Rectangle 12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29" name="Rectangle 1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30" name="Rectangle 1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fld id="{8B0FB2EF-F841-4AE5-A303-B7D2DA460C8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32988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B6329-B744-46D0-B82A-E9475FF7F4E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909954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3ED02-5775-42EF-A957-1AB5919120C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135755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EDEC7-37AD-4321-8AE1-7717B0C818E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94110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4946C-FDF3-441F-BDF8-0EE180DAF1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8214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087CB-9F96-4506-B35E-7E2136F3DAE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915293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032EA-DAA8-4CA2-83FD-D6F98FA6C5C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227680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0FC89-9D88-4476-9437-6132AA3BB37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789880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C121D-2988-424C-BF4D-612C48A7FB9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677168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B7DF0-7CBC-4BE5-8B29-AF249BEF2FC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313567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A260E-1A82-42DB-9241-84C556FFF7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544475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8E19C-EE61-43E7-92B9-DABCB7F582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59784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8499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E9DC5-62C0-4247-9642-FCBE5D4C0A2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470233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101F5-445C-4DF8-BF13-558FD8C7EA0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319850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86E97-8D0D-475A-BD07-223E5866E39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64252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D7923-DC21-477E-9C76-A49625B5FCC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0339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D8BBC-77EE-43F6-A9F7-F58E5F69B34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748963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24200-A442-45D9-B9BC-8AA90E859DC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787717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F75CF-2A1A-46B8-834E-D6379F3B974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00031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62E68-6F19-48B5-8927-AE41D860A00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32893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907C8-878D-445C-8C28-AC6D4F8DF73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85189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997D7-7C5B-43E6-B8CC-D8CC8FA6BF8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064426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0BF72-59B8-46C5-A149-B83D66186F2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907077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823CE-570D-4D6C-99F9-5FAD343AD3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056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B8864-BD6E-487F-A258-AC441664F29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9088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D34E3-93B8-4C8B-AB08-68B23A46308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7569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70473-9494-49C0-A8C4-08E055B6A7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691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40C75-E093-400F-B633-30E5DE355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2898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06C46-8993-4FEA-A0E2-6F815E87CCD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9521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6861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33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4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5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6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7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6861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861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40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1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2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3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6862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45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6862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47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6862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49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0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1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6863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6863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6863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863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C71F22F-3CE8-4521-9450-56F7A95F453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863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76 w 5740"/>
                <a:gd name="T1" fmla="*/ 617 h 4316"/>
                <a:gd name="T2" fmla="*/ 0 w 5740"/>
                <a:gd name="T3" fmla="*/ 617 h 4316"/>
                <a:gd name="T4" fmla="*/ 0 w 5740"/>
                <a:gd name="T5" fmla="*/ 0 h 4316"/>
                <a:gd name="T6" fmla="*/ 5776 w 5740"/>
                <a:gd name="T7" fmla="*/ 0 h 4316"/>
                <a:gd name="T8" fmla="*/ 5776 w 5740"/>
                <a:gd name="T9" fmla="*/ 617 h 4316"/>
                <a:gd name="T10" fmla="*/ 5776 w 5740"/>
                <a:gd name="T11" fmla="*/ 617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74758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59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0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1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2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3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4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5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6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7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68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  <p:grpSp>
          <p:nvGrpSpPr>
            <p:cNvPr id="205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74770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1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2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3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4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5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6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7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8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79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80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81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103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104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4784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85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86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108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206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74789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90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91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92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93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94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95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2081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4797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98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799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800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801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802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803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804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74805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  <p:grpSp>
          <p:nvGrpSpPr>
            <p:cNvPr id="2061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062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1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1 w 382"/>
                  <a:gd name="T19" fmla="*/ 96 h 96"/>
                  <a:gd name="T20" fmla="*/ 265 w 382"/>
                  <a:gd name="T21" fmla="*/ 90 h 96"/>
                  <a:gd name="T22" fmla="*/ 313 w 382"/>
                  <a:gd name="T23" fmla="*/ 84 h 96"/>
                  <a:gd name="T24" fmla="*/ 354 w 382"/>
                  <a:gd name="T25" fmla="*/ 66 h 96"/>
                  <a:gd name="T26" fmla="*/ 384 w 382"/>
                  <a:gd name="T27" fmla="*/ 42 h 96"/>
                  <a:gd name="T28" fmla="*/ 378 w 382"/>
                  <a:gd name="T29" fmla="*/ 42 h 96"/>
                  <a:gd name="T30" fmla="*/ 348 w 382"/>
                  <a:gd name="T31" fmla="*/ 66 h 96"/>
                  <a:gd name="T32" fmla="*/ 307 w 382"/>
                  <a:gd name="T33" fmla="*/ 78 h 96"/>
                  <a:gd name="T34" fmla="*/ 265 w 382"/>
                  <a:gd name="T35" fmla="*/ 90 h 96"/>
                  <a:gd name="T36" fmla="*/ 211 w 382"/>
                  <a:gd name="T37" fmla="*/ 96 h 96"/>
                  <a:gd name="T38" fmla="*/ 211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63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64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65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66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67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1 w 185"/>
                  <a:gd name="T5" fmla="*/ 36 h 210"/>
                  <a:gd name="T6" fmla="*/ 157 w 185"/>
                  <a:gd name="T7" fmla="*/ 72 h 210"/>
                  <a:gd name="T8" fmla="*/ 163 w 185"/>
                  <a:gd name="T9" fmla="*/ 90 h 210"/>
                  <a:gd name="T10" fmla="*/ 169 w 185"/>
                  <a:gd name="T11" fmla="*/ 114 h 210"/>
                  <a:gd name="T12" fmla="*/ 163 w 185"/>
                  <a:gd name="T13" fmla="*/ 138 h 210"/>
                  <a:gd name="T14" fmla="*/ 151 w 185"/>
                  <a:gd name="T15" fmla="*/ 162 h 210"/>
                  <a:gd name="T16" fmla="*/ 121 w 185"/>
                  <a:gd name="T17" fmla="*/ 180 h 210"/>
                  <a:gd name="T18" fmla="*/ 90 w 185"/>
                  <a:gd name="T19" fmla="*/ 198 h 210"/>
                  <a:gd name="T20" fmla="*/ 98 w 185"/>
                  <a:gd name="T21" fmla="*/ 210 h 210"/>
                  <a:gd name="T22" fmla="*/ 133 w 185"/>
                  <a:gd name="T23" fmla="*/ 192 h 210"/>
                  <a:gd name="T24" fmla="*/ 163 w 185"/>
                  <a:gd name="T25" fmla="*/ 168 h 210"/>
                  <a:gd name="T26" fmla="*/ 181 w 185"/>
                  <a:gd name="T27" fmla="*/ 144 h 210"/>
                  <a:gd name="T28" fmla="*/ 187 w 185"/>
                  <a:gd name="T29" fmla="*/ 114 h 210"/>
                  <a:gd name="T30" fmla="*/ 181 w 185"/>
                  <a:gd name="T31" fmla="*/ 90 h 210"/>
                  <a:gd name="T32" fmla="*/ 175 w 185"/>
                  <a:gd name="T33" fmla="*/ 66 h 210"/>
                  <a:gd name="T34" fmla="*/ 157 w 185"/>
                  <a:gd name="T35" fmla="*/ 48 h 210"/>
                  <a:gd name="T36" fmla="*/ 133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68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2069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070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 altLang="tr-TR" smtClean="0"/>
                </a:p>
              </p:txBody>
            </p:sp>
            <p:sp>
              <p:nvSpPr>
                <p:cNvPr id="2071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 altLang="tr-TR" smtClean="0"/>
                </a:p>
              </p:txBody>
            </p:sp>
            <p:sp>
              <p:nvSpPr>
                <p:cNvPr id="2072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 altLang="tr-TR" smtClean="0"/>
                </a:p>
              </p:txBody>
            </p:sp>
            <p:sp>
              <p:nvSpPr>
                <p:cNvPr id="2073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tr-TR" altLang="tr-TR" smtClean="0"/>
                </a:p>
              </p:txBody>
            </p:sp>
          </p:grpSp>
        </p:grpSp>
      </p:grpSp>
      <p:sp>
        <p:nvSpPr>
          <p:cNvPr id="7481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7482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74821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4822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482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013E717-5FEB-471A-BC89-4CA6E482147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3080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3094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108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6 w 3271"/>
                    <a:gd name="T1" fmla="*/ 1990 h 3075"/>
                    <a:gd name="T2" fmla="*/ 188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11 w 3271"/>
                    <a:gd name="T13" fmla="*/ 216 h 3075"/>
                    <a:gd name="T14" fmla="*/ 512 w 3271"/>
                    <a:gd name="T15" fmla="*/ 42 h 3075"/>
                    <a:gd name="T16" fmla="*/ 897 w 3271"/>
                    <a:gd name="T17" fmla="*/ 6 h 3075"/>
                    <a:gd name="T18" fmla="*/ 1342 w 3271"/>
                    <a:gd name="T19" fmla="*/ 102 h 3075"/>
                    <a:gd name="T20" fmla="*/ 1818 w 3271"/>
                    <a:gd name="T21" fmla="*/ 324 h 3075"/>
                    <a:gd name="T22" fmla="*/ 2286 w 3271"/>
                    <a:gd name="T23" fmla="*/ 659 h 3075"/>
                    <a:gd name="T24" fmla="*/ 2785 w 3271"/>
                    <a:gd name="T25" fmla="*/ 1187 h 3075"/>
                    <a:gd name="T26" fmla="*/ 3103 w 3271"/>
                    <a:gd name="T27" fmla="*/ 1702 h 3075"/>
                    <a:gd name="T28" fmla="*/ 3225 w 3271"/>
                    <a:gd name="T29" fmla="*/ 2008 h 3075"/>
                    <a:gd name="T30" fmla="*/ 3279 w 3271"/>
                    <a:gd name="T31" fmla="*/ 2302 h 3075"/>
                    <a:gd name="T32" fmla="*/ 3273 w 3271"/>
                    <a:gd name="T33" fmla="*/ 2565 h 3075"/>
                    <a:gd name="T34" fmla="*/ 3207 w 3271"/>
                    <a:gd name="T35" fmla="*/ 2781 h 3075"/>
                    <a:gd name="T36" fmla="*/ 3086 w 3271"/>
                    <a:gd name="T37" fmla="*/ 2961 h 3075"/>
                    <a:gd name="T38" fmla="*/ 2936 w 3271"/>
                    <a:gd name="T39" fmla="*/ 3075 h 3075"/>
                    <a:gd name="T40" fmla="*/ 3086 w 3271"/>
                    <a:gd name="T41" fmla="*/ 2967 h 3075"/>
                    <a:gd name="T42" fmla="*/ 3213 w 3271"/>
                    <a:gd name="T43" fmla="*/ 2787 h 3075"/>
                    <a:gd name="T44" fmla="*/ 3279 w 3271"/>
                    <a:gd name="T45" fmla="*/ 2565 h 3075"/>
                    <a:gd name="T46" fmla="*/ 3285 w 3271"/>
                    <a:gd name="T47" fmla="*/ 2302 h 3075"/>
                    <a:gd name="T48" fmla="*/ 3231 w 3271"/>
                    <a:gd name="T49" fmla="*/ 2008 h 3075"/>
                    <a:gd name="T50" fmla="*/ 3109 w 3271"/>
                    <a:gd name="T51" fmla="*/ 1702 h 3075"/>
                    <a:gd name="T52" fmla="*/ 2792 w 3271"/>
                    <a:gd name="T53" fmla="*/ 1181 h 3075"/>
                    <a:gd name="T54" fmla="*/ 2292 w 3271"/>
                    <a:gd name="T55" fmla="*/ 653 h 3075"/>
                    <a:gd name="T56" fmla="*/ 1818 w 3271"/>
                    <a:gd name="T57" fmla="*/ 318 h 3075"/>
                    <a:gd name="T58" fmla="*/ 1342 w 3271"/>
                    <a:gd name="T59" fmla="*/ 96 h 3075"/>
                    <a:gd name="T60" fmla="*/ 897 w 3271"/>
                    <a:gd name="T61" fmla="*/ 0 h 3075"/>
                    <a:gd name="T62" fmla="*/ 506 w 3271"/>
                    <a:gd name="T63" fmla="*/ 36 h 3075"/>
                    <a:gd name="T64" fmla="*/ 206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2 w 3271"/>
                    <a:gd name="T75" fmla="*/ 1474 h 3075"/>
                    <a:gd name="T76" fmla="*/ 355 w 3271"/>
                    <a:gd name="T77" fmla="*/ 1786 h 3075"/>
                    <a:gd name="T78" fmla="*/ 855 w 3271"/>
                    <a:gd name="T79" fmla="*/ 2380 h 3075"/>
                    <a:gd name="T80" fmla="*/ 1252 w 3271"/>
                    <a:gd name="T81" fmla="*/ 2709 h 3075"/>
                    <a:gd name="T82" fmla="*/ 1666 w 3271"/>
                    <a:gd name="T83" fmla="*/ 2961 h 3075"/>
                    <a:gd name="T84" fmla="*/ 1949 w 3271"/>
                    <a:gd name="T85" fmla="*/ 3075 h 3075"/>
                    <a:gd name="T86" fmla="*/ 1535 w 3271"/>
                    <a:gd name="T87" fmla="*/ 2889 h 3075"/>
                    <a:gd name="T88" fmla="*/ 1124 w 3271"/>
                    <a:gd name="T89" fmla="*/ 2607 h 3075"/>
                    <a:gd name="T90" fmla="*/ 855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3109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110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70 w 3952"/>
                      <a:gd name="T1" fmla="*/ 2860 h 3501"/>
                      <a:gd name="T2" fmla="*/ 3934 w 3952"/>
                      <a:gd name="T3" fmla="*/ 2614 h 3501"/>
                      <a:gd name="T4" fmla="*/ 3863 w 3952"/>
                      <a:gd name="T5" fmla="*/ 2368 h 3501"/>
                      <a:gd name="T6" fmla="*/ 3753 w 3952"/>
                      <a:gd name="T7" fmla="*/ 2110 h 3501"/>
                      <a:gd name="T8" fmla="*/ 3615 w 3952"/>
                      <a:gd name="T9" fmla="*/ 1853 h 3501"/>
                      <a:gd name="T10" fmla="*/ 3452 w 3952"/>
                      <a:gd name="T11" fmla="*/ 1595 h 3501"/>
                      <a:gd name="T12" fmla="*/ 3261 w 3952"/>
                      <a:gd name="T13" fmla="*/ 1343 h 3501"/>
                      <a:gd name="T14" fmla="*/ 3043 w 3952"/>
                      <a:gd name="T15" fmla="*/ 1103 h 3501"/>
                      <a:gd name="T16" fmla="*/ 2737 w 3952"/>
                      <a:gd name="T17" fmla="*/ 815 h 3501"/>
                      <a:gd name="T18" fmla="*/ 2346 w 3952"/>
                      <a:gd name="T19" fmla="*/ 522 h 3501"/>
                      <a:gd name="T20" fmla="*/ 1955 w 3952"/>
                      <a:gd name="T21" fmla="*/ 288 h 3501"/>
                      <a:gd name="T22" fmla="*/ 1565 w 3952"/>
                      <a:gd name="T23" fmla="*/ 126 h 3501"/>
                      <a:gd name="T24" fmla="*/ 1192 w 3952"/>
                      <a:gd name="T25" fmla="*/ 24 h 3501"/>
                      <a:gd name="T26" fmla="*/ 843 w 3952"/>
                      <a:gd name="T27" fmla="*/ 0 h 3501"/>
                      <a:gd name="T28" fmla="*/ 530 w 3952"/>
                      <a:gd name="T29" fmla="*/ 48 h 3501"/>
                      <a:gd name="T30" fmla="*/ 265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71 w 3952"/>
                      <a:gd name="T39" fmla="*/ 174 h 3501"/>
                      <a:gd name="T40" fmla="*/ 530 w 3952"/>
                      <a:gd name="T41" fmla="*/ 48 h 3501"/>
                      <a:gd name="T42" fmla="*/ 843 w 3952"/>
                      <a:gd name="T43" fmla="*/ 6 h 3501"/>
                      <a:gd name="T44" fmla="*/ 1192 w 3952"/>
                      <a:gd name="T45" fmla="*/ 30 h 3501"/>
                      <a:gd name="T46" fmla="*/ 1565 w 3952"/>
                      <a:gd name="T47" fmla="*/ 132 h 3501"/>
                      <a:gd name="T48" fmla="*/ 1955 w 3952"/>
                      <a:gd name="T49" fmla="*/ 294 h 3501"/>
                      <a:gd name="T50" fmla="*/ 2346 w 3952"/>
                      <a:gd name="T51" fmla="*/ 528 h 3501"/>
                      <a:gd name="T52" fmla="*/ 2731 w 3952"/>
                      <a:gd name="T53" fmla="*/ 821 h 3501"/>
                      <a:gd name="T54" fmla="*/ 3146 w 3952"/>
                      <a:gd name="T55" fmla="*/ 1223 h 3501"/>
                      <a:gd name="T56" fmla="*/ 3356 w 3952"/>
                      <a:gd name="T57" fmla="*/ 1469 h 3501"/>
                      <a:gd name="T58" fmla="*/ 3532 w 3952"/>
                      <a:gd name="T59" fmla="*/ 1727 h 3501"/>
                      <a:gd name="T60" fmla="*/ 3687 w 3952"/>
                      <a:gd name="T61" fmla="*/ 1984 h 3501"/>
                      <a:gd name="T62" fmla="*/ 3808 w 3952"/>
                      <a:gd name="T63" fmla="*/ 2236 h 3501"/>
                      <a:gd name="T64" fmla="*/ 3899 w 3952"/>
                      <a:gd name="T65" fmla="*/ 2494 h 3501"/>
                      <a:gd name="T66" fmla="*/ 3958 w 3952"/>
                      <a:gd name="T67" fmla="*/ 2740 h 3501"/>
                      <a:gd name="T68" fmla="*/ 3976 w 3952"/>
                      <a:gd name="T69" fmla="*/ 2973 h 3501"/>
                      <a:gd name="T70" fmla="*/ 3946 w 3952"/>
                      <a:gd name="T71" fmla="*/ 3255 h 3501"/>
                      <a:gd name="T72" fmla="*/ 3857 w 3952"/>
                      <a:gd name="T73" fmla="*/ 3501 h 3501"/>
                      <a:gd name="T74" fmla="*/ 3910 w 3952"/>
                      <a:gd name="T75" fmla="*/ 3387 h 3501"/>
                      <a:gd name="T76" fmla="*/ 3970 w 3952"/>
                      <a:gd name="T77" fmla="*/ 3123 h 3501"/>
                      <a:gd name="T78" fmla="*/ 3976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11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80 w 3791"/>
                      <a:gd name="T1" fmla="*/ 2416 h 3363"/>
                      <a:gd name="T2" fmla="*/ 421 w 3791"/>
                      <a:gd name="T3" fmla="*/ 2062 h 3363"/>
                      <a:gd name="T4" fmla="*/ 217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41 w 3791"/>
                      <a:gd name="T15" fmla="*/ 246 h 3363"/>
                      <a:gd name="T16" fmla="*/ 584 w 3791"/>
                      <a:gd name="T17" fmla="*/ 48 h 3363"/>
                      <a:gd name="T18" fmla="*/ 1034 w 3791"/>
                      <a:gd name="T19" fmla="*/ 6 h 3363"/>
                      <a:gd name="T20" fmla="*/ 1553 w 3791"/>
                      <a:gd name="T21" fmla="*/ 120 h 3363"/>
                      <a:gd name="T22" fmla="*/ 2101 w 3791"/>
                      <a:gd name="T23" fmla="*/ 378 h 3363"/>
                      <a:gd name="T24" fmla="*/ 2647 w 3791"/>
                      <a:gd name="T25" fmla="*/ 773 h 3363"/>
                      <a:gd name="T26" fmla="*/ 3135 w 3791"/>
                      <a:gd name="T27" fmla="*/ 1265 h 3363"/>
                      <a:gd name="T28" fmla="*/ 3400 w 3791"/>
                      <a:gd name="T29" fmla="*/ 1625 h 3363"/>
                      <a:gd name="T30" fmla="*/ 3604 w 3791"/>
                      <a:gd name="T31" fmla="*/ 1984 h 3363"/>
                      <a:gd name="T32" fmla="*/ 3743 w 3791"/>
                      <a:gd name="T33" fmla="*/ 2344 h 3363"/>
                      <a:gd name="T34" fmla="*/ 3809 w 3791"/>
                      <a:gd name="T35" fmla="*/ 2686 h 3363"/>
                      <a:gd name="T36" fmla="*/ 3773 w 3791"/>
                      <a:gd name="T37" fmla="*/ 3105 h 3363"/>
                      <a:gd name="T38" fmla="*/ 3652 w 3791"/>
                      <a:gd name="T39" fmla="*/ 3363 h 3363"/>
                      <a:gd name="T40" fmla="*/ 3803 w 3791"/>
                      <a:gd name="T41" fmla="*/ 2967 h 3363"/>
                      <a:gd name="T42" fmla="*/ 3815 w 3791"/>
                      <a:gd name="T43" fmla="*/ 2794 h 3363"/>
                      <a:gd name="T44" fmla="*/ 3773 w 3791"/>
                      <a:gd name="T45" fmla="*/ 2458 h 3363"/>
                      <a:gd name="T46" fmla="*/ 3659 w 3791"/>
                      <a:gd name="T47" fmla="*/ 2104 h 3363"/>
                      <a:gd name="T48" fmla="*/ 3478 w 3791"/>
                      <a:gd name="T49" fmla="*/ 1739 h 3363"/>
                      <a:gd name="T50" fmla="*/ 3231 w 3791"/>
                      <a:gd name="T51" fmla="*/ 1385 h 3363"/>
                      <a:gd name="T52" fmla="*/ 2822 w 3791"/>
                      <a:gd name="T53" fmla="*/ 929 h 3363"/>
                      <a:gd name="T54" fmla="*/ 2286 w 3791"/>
                      <a:gd name="T55" fmla="*/ 492 h 3363"/>
                      <a:gd name="T56" fmla="*/ 1732 w 3791"/>
                      <a:gd name="T57" fmla="*/ 192 h 3363"/>
                      <a:gd name="T58" fmla="*/ 1198 w 3791"/>
                      <a:gd name="T59" fmla="*/ 24 h 3363"/>
                      <a:gd name="T60" fmla="*/ 721 w 3791"/>
                      <a:gd name="T61" fmla="*/ 12 h 3363"/>
                      <a:gd name="T62" fmla="*/ 337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3 w 3791"/>
                      <a:gd name="T73" fmla="*/ 1583 h 3363"/>
                      <a:gd name="T74" fmla="*/ 343 w 3791"/>
                      <a:gd name="T75" fmla="*/ 1942 h 3363"/>
                      <a:gd name="T76" fmla="*/ 584 w 3791"/>
                      <a:gd name="T77" fmla="*/ 2302 h 3363"/>
                      <a:gd name="T78" fmla="*/ 993 w 3791"/>
                      <a:gd name="T79" fmla="*/ 2758 h 3363"/>
                      <a:gd name="T80" fmla="*/ 1606 w 3791"/>
                      <a:gd name="T81" fmla="*/ 3237 h 3363"/>
                      <a:gd name="T82" fmla="*/ 1606 w 3791"/>
                      <a:gd name="T83" fmla="*/ 3237 h 3363"/>
                      <a:gd name="T84" fmla="*/ 999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12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42 w 3527"/>
                      <a:gd name="T1" fmla="*/ 2146 h 3225"/>
                      <a:gd name="T2" fmla="*/ 319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9 w 3527"/>
                      <a:gd name="T15" fmla="*/ 150 h 3225"/>
                      <a:gd name="T16" fmla="*/ 673 w 3527"/>
                      <a:gd name="T17" fmla="*/ 12 h 3225"/>
                      <a:gd name="T18" fmla="*/ 1118 w 3527"/>
                      <a:gd name="T19" fmla="*/ 24 h 3225"/>
                      <a:gd name="T20" fmla="*/ 1618 w 3527"/>
                      <a:gd name="T21" fmla="*/ 174 h 3225"/>
                      <a:gd name="T22" fmla="*/ 2130 w 3527"/>
                      <a:gd name="T23" fmla="*/ 456 h 3225"/>
                      <a:gd name="T24" fmla="*/ 2629 w 3527"/>
                      <a:gd name="T25" fmla="*/ 857 h 3225"/>
                      <a:gd name="T26" fmla="*/ 3093 w 3527"/>
                      <a:gd name="T27" fmla="*/ 1391 h 3225"/>
                      <a:gd name="T28" fmla="*/ 3296 w 3527"/>
                      <a:gd name="T29" fmla="*/ 1726 h 3225"/>
                      <a:gd name="T30" fmla="*/ 3448 w 3527"/>
                      <a:gd name="T31" fmla="*/ 2062 h 3225"/>
                      <a:gd name="T32" fmla="*/ 3531 w 3527"/>
                      <a:gd name="T33" fmla="*/ 2386 h 3225"/>
                      <a:gd name="T34" fmla="*/ 3543 w 3527"/>
                      <a:gd name="T35" fmla="*/ 2680 h 3225"/>
                      <a:gd name="T36" fmla="*/ 3496 w 3527"/>
                      <a:gd name="T37" fmla="*/ 2931 h 3225"/>
                      <a:gd name="T38" fmla="*/ 3381 w 3527"/>
                      <a:gd name="T39" fmla="*/ 3141 h 3225"/>
                      <a:gd name="T40" fmla="*/ 3302 w 3527"/>
                      <a:gd name="T41" fmla="*/ 3225 h 3225"/>
                      <a:gd name="T42" fmla="*/ 3332 w 3527"/>
                      <a:gd name="T43" fmla="*/ 3201 h 3225"/>
                      <a:gd name="T44" fmla="*/ 3466 w 3527"/>
                      <a:gd name="T45" fmla="*/ 3009 h 3225"/>
                      <a:gd name="T46" fmla="*/ 3537 w 3527"/>
                      <a:gd name="T47" fmla="*/ 2769 h 3225"/>
                      <a:gd name="T48" fmla="*/ 3543 w 3527"/>
                      <a:gd name="T49" fmla="*/ 2488 h 3225"/>
                      <a:gd name="T50" fmla="*/ 3484 w 3527"/>
                      <a:gd name="T51" fmla="*/ 2170 h 3225"/>
                      <a:gd name="T52" fmla="*/ 3356 w 3527"/>
                      <a:gd name="T53" fmla="*/ 1834 h 3225"/>
                      <a:gd name="T54" fmla="*/ 3165 w 3527"/>
                      <a:gd name="T55" fmla="*/ 1499 h 3225"/>
                      <a:gd name="T56" fmla="*/ 2834 w 3527"/>
                      <a:gd name="T57" fmla="*/ 1061 h 3225"/>
                      <a:gd name="T58" fmla="*/ 2298 w 3527"/>
                      <a:gd name="T59" fmla="*/ 575 h 3225"/>
                      <a:gd name="T60" fmla="*/ 1787 w 3527"/>
                      <a:gd name="T61" fmla="*/ 252 h 3225"/>
                      <a:gd name="T62" fmla="*/ 1281 w 3527"/>
                      <a:gd name="T63" fmla="*/ 60 h 3225"/>
                      <a:gd name="T64" fmla="*/ 813 w 3527"/>
                      <a:gd name="T65" fmla="*/ 0 h 3225"/>
                      <a:gd name="T66" fmla="*/ 420 w 3527"/>
                      <a:gd name="T67" fmla="*/ 84 h 3225"/>
                      <a:gd name="T68" fmla="*/ 169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3 w 3527"/>
                      <a:gd name="T79" fmla="*/ 1708 h 3225"/>
                      <a:gd name="T80" fmla="*/ 456 w 3527"/>
                      <a:gd name="T81" fmla="*/ 2038 h 3225"/>
                      <a:gd name="T82" fmla="*/ 920 w 3527"/>
                      <a:gd name="T83" fmla="*/ 2572 h 3225"/>
                      <a:gd name="T84" fmla="*/ 1263 w 3527"/>
                      <a:gd name="T85" fmla="*/ 2865 h 3225"/>
                      <a:gd name="T86" fmla="*/ 1618 w 3527"/>
                      <a:gd name="T87" fmla="*/ 3099 h 3225"/>
                      <a:gd name="T88" fmla="*/ 1865 w 3527"/>
                      <a:gd name="T89" fmla="*/ 3225 h 3225"/>
                      <a:gd name="T90" fmla="*/ 1504 w 3527"/>
                      <a:gd name="T91" fmla="*/ 3027 h 3225"/>
                      <a:gd name="T92" fmla="*/ 1150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3113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114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71 w 4251"/>
                        <a:gd name="T1" fmla="*/ 3237 h 3794"/>
                        <a:gd name="T2" fmla="*/ 4229 w 4251"/>
                        <a:gd name="T3" fmla="*/ 2961 h 3794"/>
                        <a:gd name="T4" fmla="*/ 4146 w 4251"/>
                        <a:gd name="T5" fmla="*/ 2679 h 3794"/>
                        <a:gd name="T6" fmla="*/ 4024 w 4251"/>
                        <a:gd name="T7" fmla="*/ 2391 h 3794"/>
                        <a:gd name="T8" fmla="*/ 3869 w 4251"/>
                        <a:gd name="T9" fmla="*/ 2098 h 3794"/>
                        <a:gd name="T10" fmla="*/ 3681 w 4251"/>
                        <a:gd name="T11" fmla="*/ 1810 h 3794"/>
                        <a:gd name="T12" fmla="*/ 3460 w 4251"/>
                        <a:gd name="T13" fmla="*/ 1528 h 3794"/>
                        <a:gd name="T14" fmla="*/ 3213 w 4251"/>
                        <a:gd name="T15" fmla="*/ 1252 h 3794"/>
                        <a:gd name="T16" fmla="*/ 2876 w 4251"/>
                        <a:gd name="T17" fmla="*/ 935 h 3794"/>
                        <a:gd name="T18" fmla="*/ 2448 w 4251"/>
                        <a:gd name="T19" fmla="*/ 605 h 3794"/>
                        <a:gd name="T20" fmla="*/ 2003 w 4251"/>
                        <a:gd name="T21" fmla="*/ 341 h 3794"/>
                        <a:gd name="T22" fmla="*/ 1559 w 4251"/>
                        <a:gd name="T23" fmla="*/ 143 h 3794"/>
                        <a:gd name="T24" fmla="*/ 1130 w 4251"/>
                        <a:gd name="T25" fmla="*/ 35 h 3794"/>
                        <a:gd name="T26" fmla="*/ 745 w 4251"/>
                        <a:gd name="T27" fmla="*/ 0 h 3794"/>
                        <a:gd name="T28" fmla="*/ 403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5 w 4251"/>
                        <a:gd name="T35" fmla="*/ 101 h 3794"/>
                        <a:gd name="T36" fmla="*/ 590 w 4251"/>
                        <a:gd name="T37" fmla="*/ 18 h 3794"/>
                        <a:gd name="T38" fmla="*/ 963 w 4251"/>
                        <a:gd name="T39" fmla="*/ 18 h 3794"/>
                        <a:gd name="T40" fmla="*/ 1365 w 4251"/>
                        <a:gd name="T41" fmla="*/ 95 h 3794"/>
                        <a:gd name="T42" fmla="*/ 1792 w 4251"/>
                        <a:gd name="T43" fmla="*/ 245 h 3794"/>
                        <a:gd name="T44" fmla="*/ 2226 w 4251"/>
                        <a:gd name="T45" fmla="*/ 467 h 3794"/>
                        <a:gd name="T46" fmla="*/ 2659 w 4251"/>
                        <a:gd name="T47" fmla="*/ 761 h 3794"/>
                        <a:gd name="T48" fmla="*/ 3079 w 4251"/>
                        <a:gd name="T49" fmla="*/ 1120 h 3794"/>
                        <a:gd name="T50" fmla="*/ 3338 w 4251"/>
                        <a:gd name="T51" fmla="*/ 1390 h 3794"/>
                        <a:gd name="T52" fmla="*/ 3574 w 4251"/>
                        <a:gd name="T53" fmla="*/ 1666 h 3794"/>
                        <a:gd name="T54" fmla="*/ 3778 w 4251"/>
                        <a:gd name="T55" fmla="*/ 1954 h 3794"/>
                        <a:gd name="T56" fmla="*/ 3946 w 4251"/>
                        <a:gd name="T57" fmla="*/ 2247 h 3794"/>
                        <a:gd name="T58" fmla="*/ 4084 w 4251"/>
                        <a:gd name="T59" fmla="*/ 2535 h 3794"/>
                        <a:gd name="T60" fmla="*/ 4188 w 4251"/>
                        <a:gd name="T61" fmla="*/ 2823 h 3794"/>
                        <a:gd name="T62" fmla="*/ 4247 w 4251"/>
                        <a:gd name="T63" fmla="*/ 3105 h 3794"/>
                        <a:gd name="T64" fmla="*/ 4271 w 4251"/>
                        <a:gd name="T65" fmla="*/ 3368 h 3794"/>
                        <a:gd name="T66" fmla="*/ 4259 w 4251"/>
                        <a:gd name="T67" fmla="*/ 3590 h 3794"/>
                        <a:gd name="T68" fmla="*/ 4211 w 4251"/>
                        <a:gd name="T69" fmla="*/ 3794 h 3794"/>
                        <a:gd name="T70" fmla="*/ 4241 w 4251"/>
                        <a:gd name="T71" fmla="*/ 3692 h 3794"/>
                        <a:gd name="T72" fmla="*/ 4271 w 4251"/>
                        <a:gd name="T73" fmla="*/ 3482 h 3794"/>
                        <a:gd name="T74" fmla="*/ 4277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grpSp>
                  <p:nvGrpSpPr>
                    <p:cNvPr id="3115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3116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3 w 4108"/>
                          <a:gd name="T1" fmla="*/ 186 h 3657"/>
                          <a:gd name="T2" fmla="*/ 444 w 4108"/>
                          <a:gd name="T3" fmla="*/ 54 h 3657"/>
                          <a:gd name="T4" fmla="*/ 775 w 4108"/>
                          <a:gd name="T5" fmla="*/ 6 h 3657"/>
                          <a:gd name="T6" fmla="*/ 1144 w 4108"/>
                          <a:gd name="T7" fmla="*/ 36 h 3657"/>
                          <a:gd name="T8" fmla="*/ 1547 w 4108"/>
                          <a:gd name="T9" fmla="*/ 144 h 3657"/>
                          <a:gd name="T10" fmla="*/ 1961 w 4108"/>
                          <a:gd name="T11" fmla="*/ 324 h 3657"/>
                          <a:gd name="T12" fmla="*/ 2383 w 4108"/>
                          <a:gd name="T13" fmla="*/ 570 h 3657"/>
                          <a:gd name="T14" fmla="*/ 2798 w 4108"/>
                          <a:gd name="T15" fmla="*/ 888 h 3657"/>
                          <a:gd name="T16" fmla="*/ 3123 w 4108"/>
                          <a:gd name="T17" fmla="*/ 1193 h 3657"/>
                          <a:gd name="T18" fmla="*/ 3358 w 4108"/>
                          <a:gd name="T19" fmla="*/ 1451 h 3657"/>
                          <a:gd name="T20" fmla="*/ 3562 w 4108"/>
                          <a:gd name="T21" fmla="*/ 1721 h 3657"/>
                          <a:gd name="T22" fmla="*/ 3743 w 4108"/>
                          <a:gd name="T23" fmla="*/ 1997 h 3657"/>
                          <a:gd name="T24" fmla="*/ 3887 w 4108"/>
                          <a:gd name="T25" fmla="*/ 2272 h 3657"/>
                          <a:gd name="T26" fmla="*/ 4002 w 4108"/>
                          <a:gd name="T27" fmla="*/ 2548 h 3657"/>
                          <a:gd name="T28" fmla="*/ 4086 w 4108"/>
                          <a:gd name="T29" fmla="*/ 2818 h 3657"/>
                          <a:gd name="T30" fmla="*/ 4128 w 4108"/>
                          <a:gd name="T31" fmla="*/ 3070 h 3657"/>
                          <a:gd name="T32" fmla="*/ 4128 w 4108"/>
                          <a:gd name="T33" fmla="*/ 3321 h 3657"/>
                          <a:gd name="T34" fmla="*/ 4086 w 4108"/>
                          <a:gd name="T35" fmla="*/ 3549 h 3657"/>
                          <a:gd name="T36" fmla="*/ 4056 w 4108"/>
                          <a:gd name="T37" fmla="*/ 3657 h 3657"/>
                          <a:gd name="T38" fmla="*/ 4116 w 4108"/>
                          <a:gd name="T39" fmla="*/ 3447 h 3657"/>
                          <a:gd name="T40" fmla="*/ 4134 w 4108"/>
                          <a:gd name="T41" fmla="*/ 3213 h 3657"/>
                          <a:gd name="T42" fmla="*/ 4128 w 4108"/>
                          <a:gd name="T43" fmla="*/ 3070 h 3657"/>
                          <a:gd name="T44" fmla="*/ 4086 w 4108"/>
                          <a:gd name="T45" fmla="*/ 2812 h 3657"/>
                          <a:gd name="T46" fmla="*/ 4008 w 4108"/>
                          <a:gd name="T47" fmla="*/ 2548 h 3657"/>
                          <a:gd name="T48" fmla="*/ 3893 w 4108"/>
                          <a:gd name="T49" fmla="*/ 2272 h 3657"/>
                          <a:gd name="T50" fmla="*/ 3749 w 4108"/>
                          <a:gd name="T51" fmla="*/ 1997 h 3657"/>
                          <a:gd name="T52" fmla="*/ 3568 w 4108"/>
                          <a:gd name="T53" fmla="*/ 1721 h 3657"/>
                          <a:gd name="T54" fmla="*/ 3364 w 4108"/>
                          <a:gd name="T55" fmla="*/ 1451 h 3657"/>
                          <a:gd name="T56" fmla="*/ 3129 w 4108"/>
                          <a:gd name="T57" fmla="*/ 1187 h 3657"/>
                          <a:gd name="T58" fmla="*/ 2810 w 4108"/>
                          <a:gd name="T59" fmla="*/ 888 h 3657"/>
                          <a:gd name="T60" fmla="*/ 2402 w 4108"/>
                          <a:gd name="T61" fmla="*/ 576 h 3657"/>
                          <a:gd name="T62" fmla="*/ 1979 w 4108"/>
                          <a:gd name="T63" fmla="*/ 330 h 3657"/>
                          <a:gd name="T64" fmla="*/ 1553 w 4108"/>
                          <a:gd name="T65" fmla="*/ 144 h 3657"/>
                          <a:gd name="T66" fmla="*/ 1138 w 4108"/>
                          <a:gd name="T67" fmla="*/ 30 h 3657"/>
                          <a:gd name="T68" fmla="*/ 757 w 4108"/>
                          <a:gd name="T69" fmla="*/ 0 h 3657"/>
                          <a:gd name="T70" fmla="*/ 433 w 4108"/>
                          <a:gd name="T71" fmla="*/ 54 h 3657"/>
                          <a:gd name="T72" fmla="*/ 163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tr-TR"/>
                      </a:p>
                    </p:txBody>
                  </p:sp>
                  <p:grpSp>
                    <p:nvGrpSpPr>
                      <p:cNvPr id="3117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3118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19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0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1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2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3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4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5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6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7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8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29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0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1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2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3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4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5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6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7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8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39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0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1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2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3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4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5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6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7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8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49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50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51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52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53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15 w 1537"/>
                            <a:gd name="T1" fmla="*/ 1264 h 1768"/>
                            <a:gd name="T2" fmla="*/ 1064 w 1537"/>
                            <a:gd name="T3" fmla="*/ 1402 h 1768"/>
                            <a:gd name="T4" fmla="*/ 1222 w 1537"/>
                            <a:gd name="T5" fmla="*/ 1528 h 1768"/>
                            <a:gd name="T6" fmla="*/ 1377 w 1537"/>
                            <a:gd name="T7" fmla="*/ 1654 h 1768"/>
                            <a:gd name="T8" fmla="*/ 1541 w 1537"/>
                            <a:gd name="T9" fmla="*/ 1768 h 1768"/>
                            <a:gd name="T10" fmla="*/ 1547 w 1537"/>
                            <a:gd name="T11" fmla="*/ 1768 h 1768"/>
                            <a:gd name="T12" fmla="*/ 1383 w 1537"/>
                            <a:gd name="T13" fmla="*/ 1654 h 1768"/>
                            <a:gd name="T14" fmla="*/ 1228 w 1537"/>
                            <a:gd name="T15" fmla="*/ 1534 h 1768"/>
                            <a:gd name="T16" fmla="*/ 1070 w 1537"/>
                            <a:gd name="T17" fmla="*/ 1402 h 1768"/>
                            <a:gd name="T18" fmla="*/ 921 w 1537"/>
                            <a:gd name="T19" fmla="*/ 1258 h 1768"/>
                            <a:gd name="T20" fmla="*/ 769 w 1537"/>
                            <a:gd name="T21" fmla="*/ 1115 h 1768"/>
                            <a:gd name="T22" fmla="*/ 632 w 1537"/>
                            <a:gd name="T23" fmla="*/ 959 h 1768"/>
                            <a:gd name="T24" fmla="*/ 500 w 1537"/>
                            <a:gd name="T25" fmla="*/ 803 h 1768"/>
                            <a:gd name="T26" fmla="*/ 379 w 1537"/>
                            <a:gd name="T27" fmla="*/ 647 h 1768"/>
                            <a:gd name="T28" fmla="*/ 271 w 1537"/>
                            <a:gd name="T29" fmla="*/ 485 h 1768"/>
                            <a:gd name="T30" fmla="*/ 169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9 w 1537"/>
                            <a:gd name="T41" fmla="*/ 335 h 1768"/>
                            <a:gd name="T42" fmla="*/ 271 w 1537"/>
                            <a:gd name="T43" fmla="*/ 491 h 1768"/>
                            <a:gd name="T44" fmla="*/ 379 w 1537"/>
                            <a:gd name="T45" fmla="*/ 653 h 1768"/>
                            <a:gd name="T46" fmla="*/ 500 w 1537"/>
                            <a:gd name="T47" fmla="*/ 809 h 1768"/>
                            <a:gd name="T48" fmla="*/ 632 w 1537"/>
                            <a:gd name="T49" fmla="*/ 965 h 1768"/>
                            <a:gd name="T50" fmla="*/ 769 w 1537"/>
                            <a:gd name="T51" fmla="*/ 1121 h 1768"/>
                            <a:gd name="T52" fmla="*/ 915 w 1537"/>
                            <a:gd name="T53" fmla="*/ 1264 h 1768"/>
                            <a:gd name="T54" fmla="*/ 915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grpSp>
                      <p:nvGrpSpPr>
                        <p:cNvPr id="3154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3191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1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192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193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194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195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196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197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6" y="1867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198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199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9" y="1538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200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59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201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  <p:sp>
                        <p:nvSpPr>
                          <p:cNvPr id="3202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7" y="1004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>
                            <a:lvl1pPr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1pPr>
                            <a:lvl2pPr marL="742950" indent="-28575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2pPr>
                            <a:lvl3pPr marL="11430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3pPr>
                            <a:lvl4pPr marL="16002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4pPr>
                            <a:lvl5pPr marL="2057400" indent="-228600"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Tahoma" panose="020B060403050404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defRPr/>
                            </a:pPr>
                            <a:endParaRPr lang="tr-TR" altLang="tr-TR" smtClean="0"/>
                          </a:p>
                        </p:txBody>
                      </p:sp>
                    </p:grpSp>
                    <p:sp>
                      <p:nvSpPr>
                        <p:cNvPr id="3155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56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57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58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59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0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1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2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3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4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5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6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7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8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69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0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1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2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3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4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5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6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7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8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79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0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1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2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3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4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5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6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7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8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89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  <p:sp>
                      <p:nvSpPr>
                        <p:cNvPr id="3190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tr-TR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3095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3096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3097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3098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3099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00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01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02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03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04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05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06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3107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</p:grpSp>
        <p:grpSp>
          <p:nvGrpSpPr>
            <p:cNvPr id="308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308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9 w 1435"/>
                  <a:gd name="T1" fmla="*/ 1150 h 1618"/>
                  <a:gd name="T2" fmla="*/ 747 w 1435"/>
                  <a:gd name="T3" fmla="*/ 1019 h 1618"/>
                  <a:gd name="T4" fmla="*/ 614 w 1435"/>
                  <a:gd name="T5" fmla="*/ 875 h 1618"/>
                  <a:gd name="T6" fmla="*/ 494 w 1435"/>
                  <a:gd name="T7" fmla="*/ 737 h 1618"/>
                  <a:gd name="T8" fmla="*/ 379 w 1435"/>
                  <a:gd name="T9" fmla="*/ 593 h 1618"/>
                  <a:gd name="T10" fmla="*/ 277 w 1435"/>
                  <a:gd name="T11" fmla="*/ 443 h 1618"/>
                  <a:gd name="T12" fmla="*/ 175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5 w 1435"/>
                  <a:gd name="T23" fmla="*/ 305 h 1618"/>
                  <a:gd name="T24" fmla="*/ 271 w 1435"/>
                  <a:gd name="T25" fmla="*/ 449 h 1618"/>
                  <a:gd name="T26" fmla="*/ 379 w 1435"/>
                  <a:gd name="T27" fmla="*/ 593 h 1618"/>
                  <a:gd name="T28" fmla="*/ 494 w 1435"/>
                  <a:gd name="T29" fmla="*/ 737 h 1618"/>
                  <a:gd name="T30" fmla="*/ 614 w 1435"/>
                  <a:gd name="T31" fmla="*/ 881 h 1618"/>
                  <a:gd name="T32" fmla="*/ 741 w 1435"/>
                  <a:gd name="T33" fmla="*/ 1019 h 1618"/>
                  <a:gd name="T34" fmla="*/ 879 w 1435"/>
                  <a:gd name="T35" fmla="*/ 1150 h 1618"/>
                  <a:gd name="T36" fmla="*/ 1018 w 1435"/>
                  <a:gd name="T37" fmla="*/ 1276 h 1618"/>
                  <a:gd name="T38" fmla="*/ 1156 w 1435"/>
                  <a:gd name="T39" fmla="*/ 1396 h 1618"/>
                  <a:gd name="T40" fmla="*/ 1294 w 1435"/>
                  <a:gd name="T41" fmla="*/ 1510 h 1618"/>
                  <a:gd name="T42" fmla="*/ 1439 w 1435"/>
                  <a:gd name="T43" fmla="*/ 1618 h 1618"/>
                  <a:gd name="T44" fmla="*/ 1445 w 1435"/>
                  <a:gd name="T45" fmla="*/ 1618 h 1618"/>
                  <a:gd name="T46" fmla="*/ 1302 w 1435"/>
                  <a:gd name="T47" fmla="*/ 1510 h 1618"/>
                  <a:gd name="T48" fmla="*/ 1162 w 1435"/>
                  <a:gd name="T49" fmla="*/ 1396 h 1618"/>
                  <a:gd name="T50" fmla="*/ 1018 w 1435"/>
                  <a:gd name="T51" fmla="*/ 1276 h 1618"/>
                  <a:gd name="T52" fmla="*/ 879 w 1435"/>
                  <a:gd name="T53" fmla="*/ 1150 h 1618"/>
                  <a:gd name="T54" fmla="*/ 879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08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63 w 1668"/>
                  <a:gd name="T1" fmla="*/ 1463 h 2014"/>
                  <a:gd name="T2" fmla="*/ 793 w 1668"/>
                  <a:gd name="T3" fmla="*/ 1289 h 2014"/>
                  <a:gd name="T4" fmla="*/ 638 w 1668"/>
                  <a:gd name="T5" fmla="*/ 1115 h 2014"/>
                  <a:gd name="T6" fmla="*/ 492 w 1668"/>
                  <a:gd name="T7" fmla="*/ 929 h 2014"/>
                  <a:gd name="T8" fmla="*/ 367 w 1668"/>
                  <a:gd name="T9" fmla="*/ 743 h 2014"/>
                  <a:gd name="T10" fmla="*/ 253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3 w 1668"/>
                  <a:gd name="T25" fmla="*/ 569 h 2014"/>
                  <a:gd name="T26" fmla="*/ 367 w 1668"/>
                  <a:gd name="T27" fmla="*/ 755 h 2014"/>
                  <a:gd name="T28" fmla="*/ 492 w 1668"/>
                  <a:gd name="T29" fmla="*/ 935 h 2014"/>
                  <a:gd name="T30" fmla="*/ 638 w 1668"/>
                  <a:gd name="T31" fmla="*/ 1115 h 2014"/>
                  <a:gd name="T32" fmla="*/ 793 w 1668"/>
                  <a:gd name="T33" fmla="*/ 1295 h 2014"/>
                  <a:gd name="T34" fmla="*/ 963 w 1668"/>
                  <a:gd name="T35" fmla="*/ 1463 h 2014"/>
                  <a:gd name="T36" fmla="*/ 1136 w 1668"/>
                  <a:gd name="T37" fmla="*/ 1618 h 2014"/>
                  <a:gd name="T38" fmla="*/ 1311 w 1668"/>
                  <a:gd name="T39" fmla="*/ 1762 h 2014"/>
                  <a:gd name="T40" fmla="*/ 1491 w 1668"/>
                  <a:gd name="T41" fmla="*/ 1894 h 2014"/>
                  <a:gd name="T42" fmla="*/ 1672 w 1668"/>
                  <a:gd name="T43" fmla="*/ 2014 h 2014"/>
                  <a:gd name="T44" fmla="*/ 1678 w 1668"/>
                  <a:gd name="T45" fmla="*/ 2014 h 2014"/>
                  <a:gd name="T46" fmla="*/ 1491 w 1668"/>
                  <a:gd name="T47" fmla="*/ 1894 h 2014"/>
                  <a:gd name="T48" fmla="*/ 1311 w 1668"/>
                  <a:gd name="T49" fmla="*/ 1762 h 2014"/>
                  <a:gd name="T50" fmla="*/ 1136 w 1668"/>
                  <a:gd name="T51" fmla="*/ 1618 h 2014"/>
                  <a:gd name="T52" fmla="*/ 963 w 1668"/>
                  <a:gd name="T53" fmla="*/ 1463 h 2014"/>
                  <a:gd name="T54" fmla="*/ 963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08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mtClean="0"/>
              </a:p>
            </p:txBody>
          </p:sp>
          <p:sp>
            <p:nvSpPr>
              <p:cNvPr id="308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mtClean="0"/>
              </a:p>
            </p:txBody>
          </p:sp>
          <p:sp>
            <p:nvSpPr>
              <p:cNvPr id="308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mtClean="0"/>
              </a:p>
            </p:txBody>
          </p:sp>
          <p:sp>
            <p:nvSpPr>
              <p:cNvPr id="308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mtClean="0"/>
              </a:p>
            </p:txBody>
          </p:sp>
          <p:grpSp>
            <p:nvGrpSpPr>
              <p:cNvPr id="308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81017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81018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81019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81020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  <p:sp>
              <p:nvSpPr>
                <p:cNvPr id="81021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tr-TR"/>
                </a:p>
              </p:txBody>
            </p:sp>
          </p:grpSp>
        </p:grpSp>
      </p:grpSp>
      <p:sp>
        <p:nvSpPr>
          <p:cNvPr id="81022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1023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1024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D747574-21DB-47C2-9DC5-C2B281BB60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81025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81026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2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u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u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8397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92F2EFBE-A765-4AE3-8A23-E6D3D23A301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.tr/imgres?imgurl=http://www.naturalpet.com.tw/images/imgsbayer_rompun.jpg&amp;imgrefurl=http://www.naturalpet.com.tw/products_beyer.html&amp;h=250&amp;w=280&amp;sz=15&amp;hl=tr&amp;start=3&amp;um=1&amp;tbnid=HA93wZf5pe5Y2M:&amp;tbnh=102&amp;tbnw=114&amp;prev=/images%3Fq%3D%2522rompun%2522%26svnum%3D10%26um%3D1%26hl%3Dtr%26rlz%3D1T4DVXA_en___TR203%26sa%3DN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google.com.tr/imgres?imgurl=http://www.easythailand.de/a_Ketamin.jpg&amp;imgrefurl=http://www.easythailand.de/thailand_ko_tropfen.html&amp;h=197&amp;w=116&amp;sz=3&amp;hl=tr&amp;start=5&amp;um=1&amp;tbnid=e1zUz-O0tPP51M:&amp;tbnh=104&amp;tbnw=61&amp;prev=/images%3Fq%3D%2522ketamin%2522%26svnum%3D10%26um%3D1%26hl%3Dtr%26sa%3DN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fako.com.tr/db/images/14092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545941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 smtClean="0"/>
              <a:t>HAYVANLARIN YAKALANMASI ve İNSANCIL YOLLARLA ÖLDÜRÜLMESİ</a:t>
            </a:r>
            <a:r>
              <a:rPr lang="tr-TR" altLang="tr-TR" dirty="0" smtClean="0"/>
              <a:t> </a:t>
            </a:r>
            <a:br>
              <a:rPr lang="tr-TR" altLang="tr-TR" dirty="0" smtClean="0"/>
            </a:br>
            <a:r>
              <a:rPr lang="tr-TR" altLang="tr-TR" dirty="0" smtClean="0"/>
              <a:t>                  </a:t>
            </a:r>
            <a:br>
              <a:rPr lang="tr-TR" altLang="tr-TR" dirty="0" smtClean="0"/>
            </a:br>
            <a:r>
              <a:rPr lang="tr-TR" altLang="tr-TR" dirty="0" smtClean="0"/>
              <a:t>                     </a:t>
            </a:r>
            <a:r>
              <a:rPr lang="tr-TR" altLang="tr-TR" sz="2900" dirty="0" smtClean="0"/>
              <a:t>Prof. Dr. Ayhan FİLAZİ</a:t>
            </a:r>
          </a:p>
        </p:txBody>
      </p:sp>
      <p:pic>
        <p:nvPicPr>
          <p:cNvPr id="8195" name="Picture 8" descr="3-6964_1257_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573463"/>
            <a:ext cx="2376488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400" b="1" dirty="0" smtClean="0">
                <a:sym typeface="Symbol" panose="05050102010706020507" pitchFamily="18" charset="2"/>
              </a:rPr>
              <a:t>Alfa-</a:t>
            </a:r>
            <a:r>
              <a:rPr lang="tr-TR" altLang="tr-TR" sz="3400" b="1" dirty="0" smtClean="0"/>
              <a:t>2-adrenerjik </a:t>
            </a:r>
            <a:r>
              <a:rPr lang="tr-TR" altLang="tr-TR" sz="3400" b="1" dirty="0" smtClean="0"/>
              <a:t>reseptör uyarıcıları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smtClean="0"/>
              <a:t>Antidotları</a:t>
            </a:r>
            <a:r>
              <a:rPr lang="tr-TR" altLang="tr-TR" smtClean="0"/>
              <a:t>: Bu maddelerin antidotları olarak yohimbin (Dİ yolla 0.125-0.25 mg/kg), 4-aminopridin (Dİ yolla 0.3 mg/kg), tolazolin (0.5 mg/kg), atipamezol (8-12 mg ksilazin, 4-6 mg detomidin ve medetomidin için 1 mg atipamezol hesabı ile) kullanılabilir. </a:t>
            </a:r>
            <a:endParaRPr lang="tr-TR" altLang="tr-TR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200" b="1" dirty="0" smtClean="0">
                <a:sym typeface="Symbol" panose="05050102010706020507" pitchFamily="18" charset="2"/>
              </a:rPr>
              <a:t>Alfa-</a:t>
            </a:r>
            <a:r>
              <a:rPr lang="tr-TR" altLang="tr-TR" sz="3200" b="1" dirty="0" smtClean="0"/>
              <a:t>2-adrenerjik </a:t>
            </a:r>
            <a:r>
              <a:rPr lang="tr-TR" altLang="tr-TR" sz="3200" b="1" dirty="0" smtClean="0"/>
              <a:t>reseptör uyarıcıları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 err="1" smtClean="0"/>
              <a:t>Ksilazin</a:t>
            </a:r>
            <a:r>
              <a:rPr lang="tr-TR" altLang="tr-TR" sz="2800" b="1" dirty="0" smtClean="0"/>
              <a:t>: </a:t>
            </a:r>
            <a:r>
              <a:rPr lang="tr-TR" altLang="tr-TR" sz="2800" dirty="0" smtClean="0"/>
              <a:t>Kas gevşetici, hareketsiz kılıcı ve hafif ağrı kesici olarak köpek ve kedilerde Kİ 0.5-2 mg/kg ve Dİ 0.5-1 mg/kg dozlarda kullanılır. Etkisi köpek ve kedilerde Kİ ve DA yolla verilince 10-15 </a:t>
            </a:r>
            <a:r>
              <a:rPr lang="tr-TR" altLang="tr-TR" sz="2800" dirty="0" err="1" smtClean="0"/>
              <a:t>dk</a:t>
            </a:r>
            <a:r>
              <a:rPr lang="tr-TR" altLang="tr-TR" sz="2800" dirty="0" smtClean="0"/>
              <a:t>, Dİ yolla uygulanınca 3-5 </a:t>
            </a:r>
            <a:r>
              <a:rPr lang="tr-TR" altLang="tr-TR" sz="2800" dirty="0" err="1" smtClean="0"/>
              <a:t>dk</a:t>
            </a:r>
            <a:r>
              <a:rPr lang="tr-TR" altLang="tr-TR" sz="2800" dirty="0" smtClean="0"/>
              <a:t> içinde başlar; Kİ yolla 0.5-1 mg/kg dozlarda verilince etkisi 20-60 </a:t>
            </a:r>
            <a:r>
              <a:rPr lang="tr-TR" altLang="tr-TR" sz="2800" dirty="0" err="1" smtClean="0"/>
              <a:t>dk</a:t>
            </a:r>
            <a:r>
              <a:rPr lang="tr-TR" altLang="tr-TR" sz="2800" dirty="0" smtClean="0"/>
              <a:t> sürer. </a:t>
            </a:r>
          </a:p>
          <a:p>
            <a:pPr eaLnBrk="1" hangingPunct="1">
              <a:defRPr/>
            </a:pPr>
            <a:endParaRPr lang="tr-TR" altLang="tr-TR" dirty="0" smtClean="0"/>
          </a:p>
        </p:txBody>
      </p:sp>
      <p:pic>
        <p:nvPicPr>
          <p:cNvPr id="18436" name="Picture 5" descr="imgsbayer_rompu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797152"/>
            <a:ext cx="1944688" cy="177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200" b="1" dirty="0" smtClean="0">
                <a:sym typeface="Symbol" panose="05050102010706020507" pitchFamily="18" charset="2"/>
              </a:rPr>
              <a:t>Alfa-</a:t>
            </a:r>
            <a:r>
              <a:rPr lang="tr-TR" altLang="tr-TR" sz="3200" b="1" dirty="0" smtClean="0"/>
              <a:t>2-adrenerjik </a:t>
            </a:r>
            <a:r>
              <a:rPr lang="tr-TR" altLang="tr-TR" sz="3200" b="1" dirty="0" smtClean="0"/>
              <a:t>reseptör uyarıcıları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68760"/>
            <a:ext cx="8893175" cy="486216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err="1" smtClean="0"/>
              <a:t>Detomidin</a:t>
            </a:r>
            <a:r>
              <a:rPr lang="tr-TR" altLang="tr-TR" sz="2400" b="1" dirty="0" smtClean="0"/>
              <a:t>: İlaç Dİ yolla 5-20 µg/kg dozlarda uygulanır; bu dozlarda etkisi 2-10 </a:t>
            </a:r>
            <a:r>
              <a:rPr lang="tr-TR" altLang="tr-TR" sz="2400" b="1" dirty="0" err="1" smtClean="0"/>
              <a:t>dk</a:t>
            </a:r>
            <a:r>
              <a:rPr lang="tr-TR" altLang="tr-TR" sz="2400" b="1" dirty="0" smtClean="0"/>
              <a:t> içinde ortaya çıkar ve 20-150 </a:t>
            </a:r>
            <a:r>
              <a:rPr lang="tr-TR" altLang="tr-TR" sz="2400" b="1" dirty="0" err="1" smtClean="0"/>
              <a:t>dk</a:t>
            </a:r>
            <a:r>
              <a:rPr lang="tr-TR" altLang="tr-TR" sz="2400" b="1" dirty="0" smtClean="0"/>
              <a:t> arasında sürer.</a:t>
            </a:r>
            <a:r>
              <a:rPr lang="tr-TR" altLang="tr-TR" sz="2400" dirty="0" smtClean="0"/>
              <a:t> </a:t>
            </a:r>
          </a:p>
          <a:p>
            <a:pPr eaLnBrk="1" hangingPunct="1">
              <a:defRPr/>
            </a:pPr>
            <a:endParaRPr lang="tr-TR" altLang="tr-TR" sz="2800" dirty="0" smtClean="0"/>
          </a:p>
        </p:txBody>
      </p:sp>
      <p:sp>
        <p:nvSpPr>
          <p:cNvPr id="2" name="İçerik Yer Tutucusu 1"/>
          <p:cNvSpPr>
            <a:spLocks noGrp="1"/>
          </p:cNvSpPr>
          <p:nvPr>
            <p:ph sz="half" idx="2"/>
          </p:nvPr>
        </p:nvSpPr>
        <p:spPr>
          <a:xfrm>
            <a:off x="974340" y="2757440"/>
            <a:ext cx="3165611" cy="2287711"/>
          </a:xfrm>
        </p:spPr>
        <p:txBody>
          <a:bodyPr/>
          <a:lstStyle/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140968"/>
            <a:ext cx="5544616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0643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 smtClean="0">
                <a:sym typeface="Symbol" panose="05050102010706020507" pitchFamily="18" charset="2"/>
              </a:rPr>
              <a:t>Alfa-</a:t>
            </a:r>
            <a:r>
              <a:rPr lang="tr-TR" altLang="tr-TR" sz="2800" b="1" dirty="0" smtClean="0"/>
              <a:t>2-adrenerjik </a:t>
            </a:r>
            <a:r>
              <a:rPr lang="tr-TR" altLang="tr-TR" sz="2800" b="1" dirty="0" smtClean="0"/>
              <a:t>reseptör uyarıcıları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err="1" smtClean="0"/>
              <a:t>Medetomidin</a:t>
            </a:r>
            <a:r>
              <a:rPr lang="tr-TR" altLang="tr-TR" sz="2400" b="1" dirty="0" smtClean="0"/>
              <a:t>: Son derece güçlü kas gevşetici, yatıştırıcı ve ağrı kesici etkisi vardır. İlaç </a:t>
            </a:r>
            <a:r>
              <a:rPr lang="tr-TR" altLang="tr-TR" sz="2400" b="1" dirty="0" err="1" smtClean="0"/>
              <a:t>parenteral</a:t>
            </a:r>
            <a:r>
              <a:rPr lang="tr-TR" altLang="tr-TR" sz="2400" b="1" dirty="0" smtClean="0"/>
              <a:t> yollarla köpeklerde 0.01-0.04 mg/kg ve kedilerde 0.05-0.15 mg/kg dozlarda kullanılır.</a:t>
            </a:r>
            <a:r>
              <a:rPr lang="tr-TR" altLang="tr-TR" sz="2400" dirty="0" smtClean="0"/>
              <a:t> </a:t>
            </a:r>
          </a:p>
        </p:txBody>
      </p:sp>
      <p:pic>
        <p:nvPicPr>
          <p:cNvPr id="20484" name="Picture 5" descr="Seda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140968"/>
            <a:ext cx="3960812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598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800" b="1" smtClean="0"/>
              <a:t>Dissosiyatif anestezikler</a:t>
            </a:r>
            <a:endParaRPr lang="tr-TR" altLang="tr-TR" sz="3800" i="1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5661025"/>
          </a:xfrm>
        </p:spPr>
        <p:txBody>
          <a:bodyPr/>
          <a:lstStyle/>
          <a:p>
            <a:pPr algn="just" eaLnBrk="1" hangingPunct="1">
              <a:defRPr/>
            </a:pPr>
            <a:r>
              <a:rPr lang="tr-TR" altLang="tr-TR" sz="2400" b="1" dirty="0" smtClean="0"/>
              <a:t>Antidotları</a:t>
            </a:r>
            <a:r>
              <a:rPr lang="tr-TR" altLang="tr-TR" sz="2400" dirty="0" smtClean="0"/>
              <a:t>: Farmakolojik antidot olarak </a:t>
            </a:r>
            <a:r>
              <a:rPr lang="tr-TR" altLang="tr-TR" sz="2400" dirty="0" smtClean="0">
                <a:sym typeface="Symbol" panose="05050102010706020507" pitchFamily="18" charset="2"/>
              </a:rPr>
              <a:t></a:t>
            </a:r>
            <a:r>
              <a:rPr lang="tr-TR" altLang="tr-TR" sz="2400" dirty="0" smtClean="0"/>
              <a:t>2-adrenerjik reseptör </a:t>
            </a:r>
            <a:r>
              <a:rPr lang="tr-TR" altLang="tr-TR" sz="2400" dirty="0" err="1" smtClean="0"/>
              <a:t>blokörleri</a:t>
            </a:r>
            <a:r>
              <a:rPr lang="tr-TR" altLang="tr-TR" sz="2400" dirty="0" smtClean="0"/>
              <a:t> (</a:t>
            </a:r>
            <a:r>
              <a:rPr lang="tr-TR" altLang="tr-TR" sz="2400" dirty="0" err="1" smtClean="0"/>
              <a:t>yohimbin</a:t>
            </a:r>
            <a:r>
              <a:rPr lang="tr-TR" altLang="tr-TR" sz="2400" dirty="0" smtClean="0"/>
              <a:t> 0.125-0.25 mg/kg, </a:t>
            </a:r>
            <a:r>
              <a:rPr lang="tr-TR" altLang="tr-TR" sz="2400" dirty="0" err="1" smtClean="0"/>
              <a:t>tolazolin</a:t>
            </a:r>
            <a:r>
              <a:rPr lang="tr-TR" altLang="tr-TR" sz="2400" dirty="0" smtClean="0"/>
              <a:t> 0.5 mg/kg) ve </a:t>
            </a:r>
            <a:r>
              <a:rPr lang="tr-TR" altLang="tr-TR" sz="2400" dirty="0" err="1" smtClean="0"/>
              <a:t>analeptik</a:t>
            </a:r>
            <a:r>
              <a:rPr lang="tr-TR" altLang="tr-TR" sz="2400" dirty="0" smtClean="0"/>
              <a:t> bir madde olan </a:t>
            </a:r>
            <a:r>
              <a:rPr lang="tr-TR" altLang="tr-TR" sz="2400" dirty="0" err="1" smtClean="0"/>
              <a:t>doksapram</a:t>
            </a:r>
            <a:r>
              <a:rPr lang="tr-TR" altLang="tr-TR" sz="2400" dirty="0" smtClean="0"/>
              <a:t> (1-2.5 mg/kg) kullanılabilir. Ayrıca, </a:t>
            </a:r>
            <a:r>
              <a:rPr lang="tr-TR" altLang="tr-TR" sz="2400" dirty="0" err="1" smtClean="0"/>
              <a:t>tiletamin-zolazepama</a:t>
            </a:r>
            <a:r>
              <a:rPr lang="tr-TR" altLang="tr-TR" sz="2400" dirty="0" smtClean="0"/>
              <a:t> karşı özel bir </a:t>
            </a:r>
            <a:r>
              <a:rPr lang="tr-TR" altLang="tr-TR" sz="2400" dirty="0" err="1" smtClean="0"/>
              <a:t>benzodiazepin</a:t>
            </a:r>
            <a:r>
              <a:rPr lang="tr-TR" altLang="tr-TR" sz="2400" dirty="0" smtClean="0"/>
              <a:t> reseptör antagonisti olan </a:t>
            </a:r>
            <a:r>
              <a:rPr lang="tr-TR" altLang="tr-TR" sz="2400" dirty="0" err="1" smtClean="0"/>
              <a:t>flumazenil</a:t>
            </a:r>
            <a:r>
              <a:rPr lang="tr-TR" altLang="tr-TR" sz="2400" dirty="0" smtClean="0"/>
              <a:t> de (Kİ yolla 0.3-1 mg/insan) faydalı olabilir.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800" b="1" smtClean="0"/>
              <a:t>Dissosiyatif anestezikler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144000" cy="5256212"/>
          </a:xfrm>
        </p:spPr>
        <p:txBody>
          <a:bodyPr/>
          <a:lstStyle/>
          <a:p>
            <a:pPr algn="just" eaLnBrk="1" hangingPunct="1">
              <a:defRPr/>
            </a:pPr>
            <a:r>
              <a:rPr lang="tr-TR" altLang="tr-TR" sz="2400" b="1" dirty="0" err="1" smtClean="0"/>
              <a:t>Ketamin</a:t>
            </a:r>
            <a:r>
              <a:rPr lang="tr-TR" altLang="tr-TR" sz="2400" b="1" dirty="0" smtClean="0"/>
              <a:t>:</a:t>
            </a:r>
            <a:r>
              <a:rPr lang="tr-TR" altLang="tr-TR" sz="2400" dirty="0" smtClean="0"/>
              <a:t> İlaç kedi ve köpeklere Kİ yolla 10-20 mg/kg miktarlarda verilir. Uygulanmasını takiben, etkisi 3-5 </a:t>
            </a:r>
            <a:r>
              <a:rPr lang="tr-TR" altLang="tr-TR" sz="2400" dirty="0" err="1" smtClean="0"/>
              <a:t>dk</a:t>
            </a:r>
            <a:r>
              <a:rPr lang="tr-TR" altLang="tr-TR" sz="2400" dirty="0" smtClean="0"/>
              <a:t> içinde ortaya çıkar ve hayvanlar 5-10 </a:t>
            </a:r>
            <a:r>
              <a:rPr lang="tr-TR" altLang="tr-TR" sz="2400" dirty="0" err="1" smtClean="0"/>
              <a:t>dk</a:t>
            </a:r>
            <a:r>
              <a:rPr lang="tr-TR" altLang="tr-TR" sz="2400" dirty="0" smtClean="0"/>
              <a:t> içinde hareketsiz kalırlar; oluşan yatışma hali 30-45 </a:t>
            </a:r>
            <a:r>
              <a:rPr lang="tr-TR" altLang="tr-TR" sz="2400" dirty="0" err="1" smtClean="0"/>
              <a:t>dk</a:t>
            </a:r>
            <a:r>
              <a:rPr lang="tr-TR" altLang="tr-TR" sz="2400" dirty="0" smtClean="0"/>
              <a:t> sürer; hayvanlar 4-5 saatte ayağa kalkarlar. </a:t>
            </a:r>
          </a:p>
          <a:p>
            <a:pPr eaLnBrk="1" hangingPunct="1">
              <a:defRPr/>
            </a:pPr>
            <a:endParaRPr lang="tr-TR" altLang="tr-TR" dirty="0" smtClean="0"/>
          </a:p>
        </p:txBody>
      </p:sp>
      <p:pic>
        <p:nvPicPr>
          <p:cNvPr id="22532" name="Picture 5" descr="a_Ketami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573016"/>
            <a:ext cx="1800225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2800" b="1" dirty="0" err="1" smtClean="0"/>
              <a:t>Dissosiyatif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anestezikler</a:t>
            </a:r>
            <a:endParaRPr lang="tr-TR" altLang="tr-TR" sz="2800" b="1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144000" cy="55165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 err="1" smtClean="0"/>
              <a:t>Ketamin-ksilazin</a:t>
            </a:r>
            <a:r>
              <a:rPr lang="tr-TR" altLang="tr-TR" sz="2800" b="1" dirty="0" smtClean="0"/>
              <a:t>: </a:t>
            </a:r>
            <a:r>
              <a:rPr lang="tr-TR" altLang="tr-TR" sz="2800" dirty="0" err="1" smtClean="0"/>
              <a:t>Ksilazin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ketaminin</a:t>
            </a:r>
            <a:r>
              <a:rPr lang="tr-TR" altLang="tr-TR" sz="2800" dirty="0" smtClean="0"/>
              <a:t> çırpınma </a:t>
            </a:r>
            <a:r>
              <a:rPr lang="tr-TR" altLang="tr-TR" sz="2800" dirty="0" smtClean="0"/>
              <a:t>yapıcı </a:t>
            </a:r>
            <a:r>
              <a:rPr lang="tr-TR" altLang="tr-TR" sz="2800" dirty="0" smtClean="0"/>
              <a:t>etkisini azaltır. İki madde birlikte veya birbirini takip edecek şekilde kullanılır; Kİ yolla 0.5-1 mg/kg </a:t>
            </a:r>
            <a:r>
              <a:rPr lang="tr-TR" altLang="tr-TR" sz="2800" dirty="0" err="1" smtClean="0"/>
              <a:t>ksilazini</a:t>
            </a:r>
            <a:r>
              <a:rPr lang="tr-TR" altLang="tr-TR" sz="2800" dirty="0" smtClean="0"/>
              <a:t> takiben, 10-15 </a:t>
            </a:r>
            <a:r>
              <a:rPr lang="tr-TR" altLang="tr-TR" sz="2800" dirty="0" err="1" smtClean="0"/>
              <a:t>dk</a:t>
            </a:r>
            <a:r>
              <a:rPr lang="tr-TR" altLang="tr-TR" sz="2800" dirty="0" smtClean="0"/>
              <a:t> sonra Kİ veya Dİ yolla 22 mg/kg dozda </a:t>
            </a:r>
            <a:r>
              <a:rPr lang="tr-TR" altLang="tr-TR" sz="2800" dirty="0" err="1" smtClean="0"/>
              <a:t>ketamin</a:t>
            </a:r>
            <a:r>
              <a:rPr lang="tr-TR" altLang="tr-TR" sz="2800" dirty="0" smtClean="0"/>
              <a:t> uygulanır. Hareketsiz kılıcı etkisi 10-15 </a:t>
            </a:r>
            <a:r>
              <a:rPr lang="tr-TR" altLang="tr-TR" sz="2800" dirty="0" err="1" smtClean="0"/>
              <a:t>dk</a:t>
            </a:r>
            <a:r>
              <a:rPr lang="tr-TR" altLang="tr-TR" sz="2800" dirty="0" smtClean="0"/>
              <a:t> sürer. </a:t>
            </a:r>
            <a:endParaRPr lang="tr-TR" altLang="tr-T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800" b="1" smtClean="0"/>
              <a:t>Dissosiyatif anestezikler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2800" b="1" dirty="0" err="1" smtClean="0"/>
              <a:t>Ketamin-medetomidin</a:t>
            </a:r>
            <a:r>
              <a:rPr lang="tr-TR" altLang="tr-TR" sz="2800" b="1" dirty="0" smtClean="0"/>
              <a:t>: </a:t>
            </a:r>
            <a:r>
              <a:rPr lang="tr-TR" altLang="tr-TR" sz="2800" dirty="0" smtClean="0"/>
              <a:t>İlaçlar aynı müstahzarda karışım halinde (50 µg </a:t>
            </a:r>
            <a:r>
              <a:rPr lang="tr-TR" altLang="tr-TR" sz="2800" dirty="0" err="1" smtClean="0"/>
              <a:t>medetomidin</a:t>
            </a:r>
            <a:r>
              <a:rPr lang="tr-TR" altLang="tr-TR" sz="2800" dirty="0" smtClean="0"/>
              <a:t> + 2.5 mg </a:t>
            </a:r>
            <a:r>
              <a:rPr lang="tr-TR" altLang="tr-TR" sz="2800" dirty="0" err="1" smtClean="0"/>
              <a:t>ketamin</a:t>
            </a:r>
            <a:r>
              <a:rPr lang="tr-TR" altLang="tr-TR" sz="2800" dirty="0" smtClean="0"/>
              <a:t>/kg) veya ayrı ayrı (</a:t>
            </a:r>
            <a:r>
              <a:rPr lang="tr-TR" altLang="tr-TR" sz="2800" dirty="0" err="1" smtClean="0"/>
              <a:t>medetomidinden</a:t>
            </a:r>
            <a:r>
              <a:rPr lang="tr-TR" altLang="tr-TR" sz="2800" dirty="0" smtClean="0"/>
              <a:t> 20 </a:t>
            </a:r>
            <a:r>
              <a:rPr lang="tr-TR" altLang="tr-TR" sz="2800" dirty="0" err="1" smtClean="0"/>
              <a:t>dk</a:t>
            </a:r>
            <a:r>
              <a:rPr lang="tr-TR" altLang="tr-TR" sz="2800" dirty="0" smtClean="0"/>
              <a:t> sonra diğeri) Ki yolla verildiklerinde derin yatışma hali-hafif anesteziye sebep olurlar </a:t>
            </a:r>
          </a:p>
          <a:p>
            <a:pPr eaLnBrk="1" hangingPunct="1">
              <a:defRPr/>
            </a:pPr>
            <a:endParaRPr lang="tr-TR" alt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35975" cy="6334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400" b="1" smtClean="0"/>
              <a:t>Dissosiyatif anestezikler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60928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000" b="1" dirty="0" err="1" smtClean="0"/>
              <a:t>Tiletamin-zolazepam</a:t>
            </a:r>
            <a:r>
              <a:rPr lang="tr-TR" altLang="tr-TR" sz="2000" b="1" dirty="0" smtClean="0"/>
              <a:t>: </a:t>
            </a:r>
            <a:r>
              <a:rPr lang="tr-TR" altLang="tr-TR" sz="2000" dirty="0" smtClean="0"/>
              <a:t> İki madde genellikle birlikte hazırlanan müstahzar şeklinde bulunur ve kullanılır.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000" dirty="0" err="1" smtClean="0"/>
              <a:t>Tiletamin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hidroklorür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dissosiyatif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anestezik</a:t>
            </a:r>
            <a:r>
              <a:rPr lang="tr-TR" altLang="tr-TR" sz="2000" dirty="0" smtClean="0"/>
              <a:t> etkili, </a:t>
            </a:r>
            <a:r>
              <a:rPr lang="tr-TR" altLang="tr-TR" sz="2000" dirty="0" err="1" smtClean="0"/>
              <a:t>zolazepam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hidroklorür</a:t>
            </a:r>
            <a:r>
              <a:rPr lang="tr-TR" altLang="tr-TR" sz="2000" dirty="0" smtClean="0"/>
              <a:t> de </a:t>
            </a:r>
            <a:r>
              <a:rPr lang="tr-TR" altLang="tr-TR" sz="2000" dirty="0" err="1" smtClean="0"/>
              <a:t>benzodiazepin</a:t>
            </a:r>
            <a:r>
              <a:rPr lang="tr-TR" altLang="tr-TR" sz="2000" dirty="0" smtClean="0"/>
              <a:t> türevi </a:t>
            </a:r>
            <a:r>
              <a:rPr lang="tr-TR" altLang="tr-TR" sz="2000" dirty="0" err="1" smtClean="0"/>
              <a:t>trankilizan</a:t>
            </a:r>
            <a:r>
              <a:rPr lang="tr-TR" altLang="tr-TR" sz="2000" dirty="0" smtClean="0"/>
              <a:t> etkili bir maddedir;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000" dirty="0" smtClean="0"/>
              <a:t>1 + 1 karışımı halinde beyaz-sarı renkte </a:t>
            </a:r>
            <a:r>
              <a:rPr lang="tr-TR" altLang="tr-TR" sz="2000" dirty="0" err="1" smtClean="0"/>
              <a:t>liyofilize</a:t>
            </a:r>
            <a:r>
              <a:rPr lang="tr-TR" altLang="tr-TR" sz="2000" dirty="0" smtClean="0"/>
              <a:t> tozdur; İlaç hayvanların yakalanmasında </a:t>
            </a:r>
            <a:r>
              <a:rPr lang="tr-TR" altLang="tr-TR" sz="2000" dirty="0" err="1" smtClean="0"/>
              <a:t>parenteral</a:t>
            </a:r>
            <a:r>
              <a:rPr lang="tr-TR" altLang="tr-TR" sz="2000" dirty="0" smtClean="0"/>
              <a:t> yollarla 5-10 mg/kg dozlarda kullanılır; bazen 30 mg/kg’a kadar da gerekebilmektedir.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000" dirty="0" smtClean="0"/>
              <a:t> Etkisi köpek ve kedilerde 4-6 </a:t>
            </a:r>
            <a:r>
              <a:rPr lang="tr-TR" altLang="tr-TR" sz="2000" dirty="0" err="1" smtClean="0"/>
              <a:t>dk</a:t>
            </a:r>
            <a:r>
              <a:rPr lang="tr-TR" altLang="tr-TR" sz="2000" dirty="0" smtClean="0"/>
              <a:t> içinde başlar; Dİ 2-4 mg/kg dozlarda 15-20 </a:t>
            </a:r>
            <a:r>
              <a:rPr lang="tr-TR" altLang="tr-TR" sz="2000" dirty="0" err="1" smtClean="0"/>
              <a:t>dk</a:t>
            </a:r>
            <a:r>
              <a:rPr lang="tr-TR" altLang="tr-TR" sz="2000" dirty="0" smtClean="0"/>
              <a:t> ve Kİ 6-10 mg/kg dozlarda 30 </a:t>
            </a:r>
            <a:r>
              <a:rPr lang="tr-TR" altLang="tr-TR" sz="2000" dirty="0" err="1" smtClean="0"/>
              <a:t>dk</a:t>
            </a:r>
            <a:r>
              <a:rPr lang="tr-TR" altLang="tr-TR" sz="2000" dirty="0" smtClean="0"/>
              <a:t> sürer </a:t>
            </a:r>
          </a:p>
        </p:txBody>
      </p:sp>
      <p:pic>
        <p:nvPicPr>
          <p:cNvPr id="25604" name="Picture 5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449117"/>
            <a:ext cx="21939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7" descr="VK0034_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60" y="4249092"/>
            <a:ext cx="19050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70643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900" b="1" smtClean="0"/>
              <a:t>Nöroleptik ve trankilizanlar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dirty="0" smtClean="0"/>
              <a:t>Bunlar genellikle birinci olarak düşünülen ilaçlara yardımcı madde olarak kullanılırlar.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800" dirty="0" smtClean="0"/>
              <a:t> </a:t>
            </a:r>
            <a:endParaRPr lang="tr-TR" altLang="tr-TR" sz="2800" b="1" dirty="0" smtClean="0"/>
          </a:p>
          <a:p>
            <a:pPr eaLnBrk="1" hangingPunct="1">
              <a:defRPr/>
            </a:pPr>
            <a:r>
              <a:rPr lang="tr-TR" altLang="tr-TR" sz="2800" b="1" dirty="0" smtClean="0"/>
              <a:t>Antidotları</a:t>
            </a:r>
            <a:r>
              <a:rPr lang="tr-TR" altLang="tr-TR" sz="2800" dirty="0" smtClean="0"/>
              <a:t>: </a:t>
            </a:r>
            <a:r>
              <a:rPr lang="tr-TR" altLang="tr-TR" sz="2800" dirty="0" err="1" smtClean="0"/>
              <a:t>Fenotiazin</a:t>
            </a:r>
            <a:r>
              <a:rPr lang="tr-TR" altLang="tr-TR" sz="2800" dirty="0" smtClean="0"/>
              <a:t> türevi </a:t>
            </a:r>
            <a:r>
              <a:rPr lang="tr-TR" altLang="tr-TR" sz="2800" dirty="0" err="1" smtClean="0"/>
              <a:t>nöroleptiklerin</a:t>
            </a:r>
            <a:r>
              <a:rPr lang="tr-TR" altLang="tr-TR" sz="2800" dirty="0" smtClean="0"/>
              <a:t> özel antidotu yoktur; ama, </a:t>
            </a:r>
            <a:r>
              <a:rPr lang="tr-TR" altLang="tr-TR" sz="2800" dirty="0" err="1" smtClean="0"/>
              <a:t>doksapram</a:t>
            </a:r>
            <a:r>
              <a:rPr lang="tr-TR" altLang="tr-TR" sz="2800" dirty="0" smtClean="0"/>
              <a:t> bir ölçüde faydalı olmaktadır. </a:t>
            </a:r>
            <a:r>
              <a:rPr lang="tr-TR" altLang="tr-TR" sz="2800" dirty="0" err="1" smtClean="0"/>
              <a:t>Benzodiazepinlerin</a:t>
            </a:r>
            <a:r>
              <a:rPr lang="tr-TR" altLang="tr-TR" sz="2800" dirty="0" smtClean="0"/>
              <a:t> etkisi </a:t>
            </a:r>
            <a:r>
              <a:rPr lang="tr-TR" altLang="tr-TR" sz="2800" dirty="0" err="1" smtClean="0"/>
              <a:t>flumazenil</a:t>
            </a:r>
            <a:r>
              <a:rPr lang="tr-TR" altLang="tr-TR" sz="2800" dirty="0" smtClean="0"/>
              <a:t> ile kolayca tersine çevrilebilir.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000" smtClean="0"/>
              <a:t>Hayvanların Yakalanmasında Kullanılan Maddeler</a:t>
            </a:r>
            <a:r>
              <a:rPr lang="tr-TR" altLang="tr-TR" sz="4400" smtClean="0"/>
              <a:t> 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altLang="tr-TR" sz="2800" smtClean="0"/>
              <a:t>Bu maddeler hayvanların kimyasal yolla hareketsiz kılınması ve canlı halde yakalanmasını sağlarlar. </a:t>
            </a:r>
          </a:p>
          <a:p>
            <a:pPr algn="l" eaLnBrk="1" hangingPunct="1">
              <a:defRPr/>
            </a:pPr>
            <a:r>
              <a:rPr lang="tr-TR" altLang="tr-TR" sz="2800" smtClean="0"/>
              <a:t>Bu amaçla genellikle sinir sistemini etkileyen maddelerden yararlanılır; </a:t>
            </a:r>
          </a:p>
          <a:p>
            <a:pPr algn="l" eaLnBrk="1" hangingPunct="1">
              <a:buFontTx/>
              <a:buChar char="-"/>
              <a:defRPr/>
            </a:pPr>
            <a:r>
              <a:rPr lang="tr-TR" altLang="tr-TR" sz="2800" smtClean="0"/>
              <a:t> çizgili kasları gevşetenler, </a:t>
            </a:r>
          </a:p>
          <a:p>
            <a:pPr algn="l" eaLnBrk="1" hangingPunct="1">
              <a:buFontTx/>
              <a:buChar char="-"/>
              <a:defRPr/>
            </a:pPr>
            <a:r>
              <a:rPr lang="tr-TR" altLang="tr-TR" sz="2800" smtClean="0"/>
              <a:t> genel anestezikler, </a:t>
            </a:r>
          </a:p>
          <a:p>
            <a:pPr algn="l" eaLnBrk="1" hangingPunct="1">
              <a:buFontTx/>
              <a:buChar char="-"/>
              <a:defRPr/>
            </a:pPr>
            <a:r>
              <a:rPr lang="tr-TR" altLang="tr-TR" sz="2800" smtClean="0"/>
              <a:t> opioidler, </a:t>
            </a:r>
          </a:p>
          <a:p>
            <a:pPr algn="l" eaLnBrk="1" hangingPunct="1">
              <a:buFontTx/>
              <a:buChar char="-"/>
              <a:defRPr/>
            </a:pPr>
            <a:r>
              <a:rPr lang="tr-TR" altLang="tr-TR" sz="2800" smtClean="0"/>
              <a:t> nöroleptik-trankilizan maddeler, </a:t>
            </a:r>
          </a:p>
          <a:p>
            <a:pPr algn="l" eaLnBrk="1" hangingPunct="1">
              <a:buFontTx/>
              <a:buChar char="-"/>
              <a:defRPr/>
            </a:pPr>
            <a:r>
              <a:rPr lang="tr-TR" altLang="tr-TR" sz="2800" smtClean="0"/>
              <a:t> yatıştırıcı-uyku ilaçları gibi gruplarda yer alırlar.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400" b="1" smtClean="0"/>
              <a:t>Nöroleptik ve trankilizanlar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/>
              <a:t>Propiopromazin</a:t>
            </a:r>
            <a:endParaRPr lang="tr-TR" altLang="tr-TR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mtClean="0"/>
              <a:t>Köpek ve kedilere ağızdan 1-4 mg/kg, Dİ ve Kİ yollarla da 0.1-1 mg/kg arasında uygulanır.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92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400" b="1" dirty="0" err="1" smtClean="0"/>
              <a:t>Nöroleptik</a:t>
            </a:r>
            <a:r>
              <a:rPr lang="tr-TR" altLang="tr-TR" sz="3400" b="1" dirty="0" smtClean="0"/>
              <a:t> ve </a:t>
            </a:r>
            <a:r>
              <a:rPr lang="tr-TR" altLang="tr-TR" sz="3400" b="1" dirty="0" err="1" smtClean="0"/>
              <a:t>trankilizanlar</a:t>
            </a:r>
            <a:endParaRPr lang="tr-TR" altLang="tr-TR" sz="3400" b="1" dirty="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80728"/>
            <a:ext cx="9036496" cy="587727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err="1" smtClean="0"/>
              <a:t>Asepromazin</a:t>
            </a:r>
            <a:endParaRPr lang="tr-TR" altLang="tr-TR" sz="2400" b="1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Hayvanların tutulmasını kolaylaştırmak için kullanılır; bu amaçla genellikle </a:t>
            </a:r>
            <a:r>
              <a:rPr lang="tr-TR" altLang="tr-TR" sz="2400" dirty="0" err="1" smtClean="0"/>
              <a:t>opioidler</a:t>
            </a:r>
            <a:r>
              <a:rPr lang="tr-TR" altLang="tr-TR" sz="2400" dirty="0" smtClean="0"/>
              <a:t>, </a:t>
            </a:r>
            <a:r>
              <a:rPr lang="tr-TR" altLang="tr-TR" sz="2400" dirty="0" err="1" smtClean="0"/>
              <a:t>kataleptoid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anestezikler</a:t>
            </a:r>
            <a:r>
              <a:rPr lang="tr-TR" altLang="tr-TR" sz="2400" dirty="0" smtClean="0"/>
              <a:t> gibi maddelerle birlikte kullanılır.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Kedilerde Kİ ve Dİ yolla 0.5-1 mg/kg, ağızdan 1-3 mg/kg; köpeklerde </a:t>
            </a:r>
            <a:r>
              <a:rPr lang="tr-TR" altLang="tr-TR" sz="2400" dirty="0" err="1" smtClean="0"/>
              <a:t>parenteral</a:t>
            </a:r>
            <a:r>
              <a:rPr lang="tr-TR" altLang="tr-TR" sz="2400" dirty="0" smtClean="0"/>
              <a:t> yollarla 0.1-1 mg/kg; ağızdan 0.5-2 mg/kg dozlarda kullanılır.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Etkisi kedilerde Kİ yolla verildiğinde 5-15 </a:t>
            </a:r>
            <a:r>
              <a:rPr lang="tr-TR" altLang="tr-TR" sz="2400" dirty="0" err="1" smtClean="0"/>
              <a:t>dk</a:t>
            </a:r>
            <a:r>
              <a:rPr lang="tr-TR" altLang="tr-TR" sz="2400" dirty="0" smtClean="0"/>
              <a:t> içinde başlar ve 2-4 saat sürer.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Köpeklerde etkisi 15 </a:t>
            </a:r>
            <a:r>
              <a:rPr lang="tr-TR" altLang="tr-TR" sz="2400" dirty="0" err="1" smtClean="0"/>
              <a:t>dk’da</a:t>
            </a:r>
            <a:r>
              <a:rPr lang="tr-TR" altLang="tr-TR" sz="2400" dirty="0" smtClean="0"/>
              <a:t> doruk değerine çıkar ve 2-6 saat devam eder.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77813"/>
            <a:ext cx="8075240" cy="70291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200" b="1" dirty="0" err="1" smtClean="0"/>
              <a:t>Nöroleptik</a:t>
            </a:r>
            <a:r>
              <a:rPr lang="tr-TR" altLang="tr-TR" sz="3200" b="1" dirty="0" smtClean="0"/>
              <a:t> ve </a:t>
            </a:r>
            <a:r>
              <a:rPr lang="tr-TR" altLang="tr-TR" sz="3200" b="1" dirty="0" err="1" smtClean="0"/>
              <a:t>trankilizanlar</a:t>
            </a:r>
            <a:endParaRPr lang="tr-TR" altLang="tr-TR" sz="3200" b="1" dirty="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050925"/>
            <a:ext cx="8857109" cy="561816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 err="1" smtClean="0"/>
              <a:t>Azaperon</a:t>
            </a:r>
            <a:endParaRPr lang="tr-TR" altLang="tr-TR" sz="28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800" dirty="0" err="1" smtClean="0"/>
              <a:t>Butirofenon</a:t>
            </a:r>
            <a:r>
              <a:rPr lang="tr-TR" altLang="tr-TR" sz="2800" dirty="0" smtClean="0"/>
              <a:t> türevi bir maddedir.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800" dirty="0" smtClean="0"/>
              <a:t>Köpek ve kedilere Kİ yolla 0.5-1 mg/kg dozlarda uygulanır.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800" dirty="0" smtClean="0"/>
              <a:t>Etkisi 15-30 </a:t>
            </a:r>
            <a:r>
              <a:rPr lang="tr-TR" altLang="tr-TR" sz="2800" dirty="0" err="1" smtClean="0"/>
              <a:t>dk</a:t>
            </a:r>
            <a:r>
              <a:rPr lang="tr-TR" altLang="tr-TR" sz="2800" dirty="0" smtClean="0"/>
              <a:t> içinde ortaya çıkar ve 2-3 saat sürer.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800" dirty="0" err="1" smtClean="0"/>
              <a:t>Etorfin</a:t>
            </a:r>
            <a:r>
              <a:rPr lang="tr-TR" altLang="tr-TR" sz="2800" dirty="0" smtClean="0"/>
              <a:t>, </a:t>
            </a:r>
            <a:r>
              <a:rPr lang="tr-TR" altLang="tr-TR" sz="2800" dirty="0" err="1" smtClean="0"/>
              <a:t>fentanil</a:t>
            </a:r>
            <a:r>
              <a:rPr lang="tr-TR" altLang="tr-TR" sz="2800" dirty="0" smtClean="0"/>
              <a:t> gibi maddelerle birlikte kullanıldığında, dozu 0.05 mg/kg’a düşürülmelidir.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613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400" b="1" smtClean="0"/>
              <a:t>Nöroleptik ve trankilizanlar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123950"/>
            <a:ext cx="9108504" cy="57340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err="1" smtClean="0"/>
              <a:t>Diazepam</a:t>
            </a:r>
            <a:endParaRPr lang="tr-TR" altLang="tr-TR" sz="24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err="1" smtClean="0"/>
              <a:t>Benzodiazepin</a:t>
            </a:r>
            <a:r>
              <a:rPr lang="tr-TR" altLang="tr-TR" sz="2400" dirty="0" smtClean="0"/>
              <a:t> türevidir.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Çizgili kas gevşetici ve çırpınma önleyici etkileri olan bir maddedir.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Köpeklerde Kİ ve Dİ yolla 0.5-1 mg/kg; kedilerde toplam 1-5 mg miktarda kullanılır.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Etkisi Dİ yolla verildiğinde 1-2 </a:t>
            </a:r>
            <a:r>
              <a:rPr lang="tr-TR" altLang="tr-TR" sz="2400" dirty="0" err="1" smtClean="0"/>
              <a:t>dk</a:t>
            </a:r>
            <a:r>
              <a:rPr lang="tr-TR" altLang="tr-TR" sz="2400" dirty="0" smtClean="0"/>
              <a:t>, Kİ yolla uygulandığında 15-30 </a:t>
            </a:r>
            <a:r>
              <a:rPr lang="tr-TR" altLang="tr-TR" sz="2400" dirty="0" err="1" smtClean="0"/>
              <a:t>dk</a:t>
            </a:r>
            <a:r>
              <a:rPr lang="tr-TR" altLang="tr-TR" sz="2400" dirty="0" smtClean="0"/>
              <a:t> içinde başlar ve 60-90 </a:t>
            </a:r>
            <a:r>
              <a:rPr lang="tr-TR" altLang="tr-TR" sz="2400" dirty="0" err="1" smtClean="0"/>
              <a:t>dk</a:t>
            </a:r>
            <a:r>
              <a:rPr lang="tr-TR" altLang="tr-TR" sz="2400" dirty="0" smtClean="0"/>
              <a:t> içinde klinik olarak etkisi kaybolur.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200" dirty="0" smtClean="0"/>
              <a:t>ÖTANAZİ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3417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dirty="0" smtClean="0"/>
              <a:t>Ötanazi (</a:t>
            </a:r>
            <a:r>
              <a:rPr lang="tr-TR" altLang="tr-TR" sz="2800" dirty="0" err="1" smtClean="0"/>
              <a:t>Euthanasia</a:t>
            </a:r>
            <a:r>
              <a:rPr lang="tr-TR" altLang="tr-TR" sz="2800" dirty="0"/>
              <a:t>): </a:t>
            </a:r>
            <a:r>
              <a:rPr lang="tr-TR" altLang="tr-TR" sz="2800" dirty="0" err="1" smtClean="0"/>
              <a:t>Eu</a:t>
            </a:r>
            <a:r>
              <a:rPr lang="tr-TR" altLang="tr-TR" sz="2800" dirty="0" smtClean="0"/>
              <a:t> </a:t>
            </a:r>
            <a:r>
              <a:rPr lang="tr-TR" altLang="tr-TR" sz="2800" dirty="0"/>
              <a:t>(iyi) ve </a:t>
            </a:r>
            <a:r>
              <a:rPr lang="tr-TR" altLang="tr-TR" sz="2800" dirty="0" err="1"/>
              <a:t>thanatos</a:t>
            </a:r>
            <a:r>
              <a:rPr lang="tr-TR" altLang="tr-TR" sz="2800" dirty="0"/>
              <a:t> (ölüm</a:t>
            </a:r>
            <a:r>
              <a:rPr lang="tr-TR" altLang="tr-TR" sz="2800" dirty="0" smtClean="0"/>
              <a:t>) Yunanca</a:t>
            </a:r>
          </a:p>
          <a:p>
            <a:pPr eaLnBrk="1" hangingPunct="1">
              <a:defRPr/>
            </a:pPr>
            <a:r>
              <a:rPr lang="tr-TR" altLang="tr-TR" sz="2800" dirty="0" smtClean="0"/>
              <a:t>Terim </a:t>
            </a:r>
            <a:r>
              <a:rPr lang="tr-TR" altLang="tr-TR" sz="2800" dirty="0" smtClean="0"/>
              <a:t>olarak hayvanların özel eğitim görmüş kişiler tarafından </a:t>
            </a:r>
            <a:r>
              <a:rPr lang="tr-TR" altLang="tr-TR" sz="2800" b="1" i="1" dirty="0" smtClean="0"/>
              <a:t>insancıl yöntemlerle öldürülmesi</a:t>
            </a:r>
            <a:r>
              <a:rPr lang="tr-TR" altLang="tr-TR" sz="2800" dirty="0" smtClean="0"/>
              <a:t>-</a:t>
            </a:r>
            <a:r>
              <a:rPr lang="tr-TR" altLang="tr-TR" sz="2800" b="1" i="1" dirty="0" smtClean="0"/>
              <a:t>uyutulması</a:t>
            </a:r>
            <a:r>
              <a:rPr lang="tr-TR" altLang="tr-TR" sz="2800" dirty="0" smtClean="0"/>
              <a:t>-</a:t>
            </a:r>
            <a:r>
              <a:rPr lang="tr-TR" altLang="tr-TR" sz="2800" b="1" i="1" dirty="0" smtClean="0"/>
              <a:t>geri dönüşümsüz şekilde uyutulması</a:t>
            </a:r>
            <a:r>
              <a:rPr lang="tr-TR" altLang="tr-TR" sz="2800" dirty="0" smtClean="0"/>
              <a:t> anlamına gelir; çok çeşitli sebeplerle ve gerekçelerle hayvan sahipleri veteriner hekimlere hayvanların uyutulması için baş vururlar. </a:t>
            </a:r>
          </a:p>
          <a:p>
            <a:pPr eaLnBrk="1" hangingPunct="1">
              <a:defRPr/>
            </a:pPr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400" smtClean="0"/>
              <a:t>ÖTANAZİ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58769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smtClean="0"/>
              <a:t>Hayvanları Koruma Kanunu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b="1" dirty="0" smtClean="0"/>
              <a:t>MADDE 13. — </a:t>
            </a:r>
            <a:r>
              <a:rPr lang="tr-TR" altLang="tr-TR" sz="2400" dirty="0" smtClean="0"/>
              <a:t>Kanunî istisnalar ile tıbbî ve bilimsel gerekçeler ve gıda amaçlı olmayan, insan ve çevre sağlığına yönelen önlenemez tehditler bulunan acil durumlar dışında yavrulama, gebelik ve süt anneliği dönemlerinde hayvanlar öldürülemez.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MADDE 28/j) 13 üncü madde hükümlerine aykırı davrananlara, öldürülen hayvan başına </a:t>
            </a:r>
            <a:r>
              <a:rPr lang="tr-TR" altLang="tr-TR" sz="2400" u="sng" dirty="0" smtClean="0"/>
              <a:t>2.075 </a:t>
            </a:r>
            <a:r>
              <a:rPr lang="tr-TR" altLang="tr-TR" sz="2400" dirty="0" smtClean="0"/>
              <a:t>TL idarî </a:t>
            </a:r>
            <a:r>
              <a:rPr lang="tr-TR" altLang="tr-TR" sz="2400" dirty="0" smtClean="0"/>
              <a:t>para cezası, aykırı davranışların işletmelerce gösterilmesi halinde öldürülen hayvan başına </a:t>
            </a:r>
            <a:r>
              <a:rPr lang="tr-TR" altLang="tr-TR" sz="2400" u="sng" dirty="0" smtClean="0"/>
              <a:t>5.211 TL </a:t>
            </a:r>
            <a:r>
              <a:rPr lang="tr-TR" altLang="tr-TR" sz="2400" dirty="0" smtClean="0"/>
              <a:t>idarî </a:t>
            </a:r>
            <a:r>
              <a:rPr lang="tr-TR" altLang="tr-TR" sz="2400" dirty="0" smtClean="0"/>
              <a:t>para </a:t>
            </a:r>
            <a:r>
              <a:rPr lang="tr-TR" altLang="tr-TR" sz="2400" dirty="0" smtClean="0"/>
              <a:t>cezası. (2021’in güncel para cezaları)  </a:t>
            </a:r>
            <a:endParaRPr lang="tr-TR" alt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613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400" smtClean="0"/>
              <a:t>ÖTANAZİ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sz="2400" dirty="0" smtClean="0"/>
              <a:t>Öldürülmesini haklı kılacak durumlar bulunmayan hayvanları uyutmak üzere veteriner hekimler zorlanamayacağı gibi, hekimler başka bir sahip bulunarak bakılabilecek hayvanların öldürülmesini de reddedebilirler.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altLang="tr-TR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400" dirty="0" smtClean="0"/>
              <a:t>Hayvanların uyutulmasından önce yapılması gereken en önemli uygulamalardan birisi de </a:t>
            </a:r>
            <a:r>
              <a:rPr lang="tr-TR" altLang="tr-TR" sz="2400" i="1" u="sng" dirty="0" smtClean="0"/>
              <a:t>hayvan sahibi veya vekilinin yazılı izninin</a:t>
            </a:r>
            <a:r>
              <a:rPr lang="tr-TR" altLang="tr-TR" sz="2400" dirty="0" smtClean="0"/>
              <a:t> alınmasıdır; böyle bir izin alınmadan uyutma işlemi gerçekleştirilmemelidir</a:t>
            </a:r>
            <a:r>
              <a:rPr lang="tr-TR" altLang="tr-TR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93175" cy="9080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900" smtClean="0"/>
              <a:t>Ötanazide Kullanılan Maddelerin Özellikleri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Paris </a:t>
            </a:r>
            <a:r>
              <a:rPr lang="tr-TR" altLang="tr-TR" sz="2400" dirty="0" smtClean="0"/>
              <a:t>Unesco Evi’nde 15.10.1978 tarihinde resmen ilan edilen “Evrensel Hayvan Hakları </a:t>
            </a:r>
            <a:r>
              <a:rPr lang="tr-TR" altLang="tr-TR" sz="2400" dirty="0" err="1" smtClean="0"/>
              <a:t>Bildirgesi”nin</a:t>
            </a:r>
            <a:r>
              <a:rPr lang="tr-TR" altLang="tr-TR" sz="2400" dirty="0" smtClean="0"/>
              <a:t> Madde 3/B fıkrasına göre “bir hayvanın öldürülmesi zorunlu ise bu hızlı bir şekilde, acı çektirmeden ve korkutmadan yapılmalıdır” denilmektedir.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tr-TR" altLang="tr-TR" sz="2400" dirty="0" smtClean="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dirty="0" smtClean="0"/>
              <a:t>Hayvanlarda uyarı, korku, panik, çabalama, ağrı, kas hareketleri veya </a:t>
            </a:r>
            <a:r>
              <a:rPr lang="tr-TR" altLang="tr-TR" sz="2400" dirty="0" smtClean="0"/>
              <a:t>otonom </a:t>
            </a:r>
            <a:r>
              <a:rPr lang="tr-TR" altLang="tr-TR" sz="2400" dirty="0" smtClean="0"/>
              <a:t>faaliyetlere yol açmamalı.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dirty="0" smtClean="0"/>
              <a:t>Etkisi şuursuzluk ve ölüme götürecek ölçüde hızlı (saniyeler içinde) olmalı.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dirty="0" smtClean="0"/>
              <a:t>Güvenilir </a:t>
            </a:r>
            <a:r>
              <a:rPr lang="tr-TR" altLang="tr-TR" sz="2400" dirty="0"/>
              <a:t>olmalı ve kolay </a:t>
            </a:r>
            <a:r>
              <a:rPr lang="tr-TR" altLang="tr-TR" sz="2400" dirty="0" smtClean="0"/>
              <a:t>uygulanabilmeli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dirty="0"/>
              <a:t>Çevre kirlenmesine yol </a:t>
            </a:r>
            <a:r>
              <a:rPr lang="tr-TR" altLang="tr-TR" sz="2400" dirty="0" smtClean="0"/>
              <a:t>açmamalıdır.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7747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900" dirty="0" smtClean="0"/>
              <a:t>Ötanazide Kullanılan Maddelerin Özellikleri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08720"/>
            <a:ext cx="9036497" cy="594928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sz="2000" dirty="0" smtClean="0"/>
              <a:t>Ötanazi </a:t>
            </a:r>
            <a:r>
              <a:rPr lang="tr-TR" altLang="tr-TR" sz="2000" dirty="0"/>
              <a:t>öncesinde hayvan çevresine zarar vermeyecek bir şekilde hareketsiz hale getirilip zapturapt altına alınmalıdır, </a:t>
            </a:r>
            <a:endParaRPr lang="tr-TR" altLang="tr-TR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000" dirty="0" smtClean="0"/>
              <a:t>Ötanaziyi </a:t>
            </a:r>
            <a:r>
              <a:rPr lang="tr-TR" altLang="tr-TR" sz="2000" dirty="0"/>
              <a:t>yapan personelin güvenliği </a:t>
            </a:r>
            <a:r>
              <a:rPr lang="tr-TR" altLang="tr-TR" sz="2000" dirty="0" smtClean="0"/>
              <a:t>sağlanmalıdır,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000" dirty="0" smtClean="0"/>
              <a:t>Uygulanan </a:t>
            </a:r>
            <a:r>
              <a:rPr lang="tr-TR" altLang="tr-TR" sz="2000" dirty="0"/>
              <a:t>işlem geri dönüşümsüz olmalıdır,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000" dirty="0" smtClean="0"/>
              <a:t>Hedef </a:t>
            </a:r>
            <a:r>
              <a:rPr lang="tr-TR" altLang="tr-TR" sz="2000" dirty="0"/>
              <a:t>hayvanda kullanmaya ve amaca uygun </a:t>
            </a:r>
            <a:r>
              <a:rPr lang="tr-TR" altLang="tr-TR" sz="2000" dirty="0" smtClean="0"/>
              <a:t>olmalıdır,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000" dirty="0" smtClean="0"/>
              <a:t>Ötanazi </a:t>
            </a:r>
            <a:r>
              <a:rPr lang="tr-TR" altLang="tr-TR" sz="2000" dirty="0"/>
              <a:t>edilecek hayvanın kadavrası diğer hayvanların gıdası olarak kullanılacaksa kullanılacak ilacın kalıntıları diğer hayvanlara zarar verebilecek nitelikte olmamalıdır, </a:t>
            </a:r>
            <a:endParaRPr lang="tr-TR" altLang="tr-TR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000" dirty="0"/>
              <a:t>Daha ziyade izleyenleri veya gözlemcileri ilgilendiren kullanılış estetiği bakımından kabul edilebilir </a:t>
            </a:r>
            <a:r>
              <a:rPr lang="tr-TR" altLang="tr-TR" sz="2000" dirty="0" smtClean="0"/>
              <a:t>olmalıdır,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000" dirty="0" smtClean="0"/>
              <a:t>Ölüm </a:t>
            </a:r>
            <a:r>
              <a:rPr lang="tr-TR" altLang="tr-TR" sz="2000" dirty="0"/>
              <a:t>sonrasında otopsi ve laboratuvar analizleri yapılacaksa, bu incelemeleri engelleyebilecek veya bozabilecek ölçüde dokularda değişikliklere sebep olmamalıdır, </a:t>
            </a:r>
            <a:endParaRPr lang="tr-TR" altLang="tr-TR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000" dirty="0" smtClean="0"/>
              <a:t>İnsanlar </a:t>
            </a:r>
            <a:r>
              <a:rPr lang="tr-TR" altLang="tr-TR" sz="2000" dirty="0"/>
              <a:t>tarafından </a:t>
            </a:r>
            <a:r>
              <a:rPr lang="tr-TR" altLang="tr-TR" sz="2000" dirty="0" err="1"/>
              <a:t>suistimal</a:t>
            </a:r>
            <a:r>
              <a:rPr lang="tr-TR" altLang="tr-TR" sz="2000" dirty="0"/>
              <a:t> edilen maddelerden olmamalıdır</a:t>
            </a:r>
            <a:endParaRPr lang="tr-TR" altLang="tr-TR" sz="2000" dirty="0" smtClean="0"/>
          </a:p>
          <a:p>
            <a:pPr eaLnBrk="1" hangingPunct="1">
              <a:lnSpc>
                <a:spcPct val="90000"/>
              </a:lnSpc>
              <a:defRPr/>
            </a:pPr>
            <a:endParaRPr lang="tr-TR" altLang="tr-TR" sz="20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8509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900" b="1" smtClean="0"/>
              <a:t/>
            </a:r>
            <a:br>
              <a:rPr lang="tr-TR" altLang="tr-TR" sz="2900" b="1" smtClean="0"/>
            </a:br>
            <a:r>
              <a:rPr lang="tr-TR" altLang="tr-TR" sz="2900" b="1" smtClean="0"/>
              <a:t>Hayvanların uyutulmasında kullanılan maddeler</a:t>
            </a:r>
            <a:r>
              <a:rPr lang="tr-TR" altLang="tr-TR" sz="3800" smtClean="0"/>
              <a:t/>
            </a:r>
            <a:br>
              <a:rPr lang="tr-TR" altLang="tr-TR" sz="3800" smtClean="0"/>
            </a:br>
            <a:endParaRPr lang="tr-TR" altLang="tr-TR" sz="38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68760"/>
            <a:ext cx="8363272" cy="486216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dirty="0" smtClean="0"/>
              <a:t>Fiziki araçlar. </a:t>
            </a:r>
          </a:p>
          <a:p>
            <a:pPr eaLnBrk="1" hangingPunct="1">
              <a:defRPr/>
            </a:pPr>
            <a:r>
              <a:rPr lang="tr-TR" altLang="tr-TR" sz="2800" dirty="0" smtClean="0"/>
              <a:t>Gazlar (Argon-Ar, Azot-N2, </a:t>
            </a:r>
            <a:r>
              <a:rPr lang="tr-TR" altLang="tr-TR" sz="2800" dirty="0" smtClean="0"/>
              <a:t>CO, CO2</a:t>
            </a:r>
            <a:r>
              <a:rPr lang="tr-TR" altLang="tr-TR" sz="2800" dirty="0" smtClean="0"/>
              <a:t>) </a:t>
            </a:r>
          </a:p>
          <a:p>
            <a:pPr eaLnBrk="1" hangingPunct="1">
              <a:defRPr/>
            </a:pPr>
            <a:r>
              <a:rPr lang="tr-TR" altLang="tr-TR" sz="2800" dirty="0" smtClean="0"/>
              <a:t>İlaçlar (genel </a:t>
            </a:r>
            <a:r>
              <a:rPr lang="tr-TR" altLang="tr-TR" sz="2800" dirty="0" err="1" smtClean="0"/>
              <a:t>anestezikler</a:t>
            </a:r>
            <a:r>
              <a:rPr lang="tr-TR" altLang="tr-TR" sz="2800" dirty="0" smtClean="0"/>
              <a:t>, </a:t>
            </a:r>
            <a:r>
              <a:rPr lang="tr-TR" altLang="tr-TR" sz="2800" dirty="0" err="1" smtClean="0"/>
              <a:t>nöro-musküler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blokan</a:t>
            </a:r>
            <a:r>
              <a:rPr lang="tr-TR" altLang="tr-TR" sz="2800" dirty="0" smtClean="0"/>
              <a:t> maddeler, </a:t>
            </a:r>
            <a:r>
              <a:rPr lang="tr-TR" altLang="tr-TR" sz="2800" dirty="0" err="1" smtClean="0"/>
              <a:t>opioidler</a:t>
            </a:r>
            <a:r>
              <a:rPr lang="tr-TR" altLang="tr-TR" sz="2800" dirty="0" smtClean="0"/>
              <a:t>, </a:t>
            </a:r>
            <a:r>
              <a:rPr lang="tr-TR" altLang="tr-TR" sz="2800" dirty="0" err="1" smtClean="0"/>
              <a:t>noroleptik-trankilizanlar</a:t>
            </a:r>
            <a:r>
              <a:rPr lang="tr-TR" altLang="tr-TR" sz="2800" dirty="0" smtClean="0"/>
              <a:t>, diğer maddeler gibi) ve </a:t>
            </a:r>
          </a:p>
          <a:p>
            <a:pPr eaLnBrk="1" hangingPunct="1">
              <a:defRPr/>
            </a:pPr>
            <a:r>
              <a:rPr lang="tr-TR" altLang="tr-TR" sz="2800" dirty="0" smtClean="0"/>
              <a:t>Elektrik şoku (Elektro şok).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0643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900" b="1" smtClean="0"/>
              <a:t>İdeal bir hareketsiz kılıcı maddenin özellikleri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tr-TR" altLang="tr-TR" sz="16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Dozu tercihen &lt;3 ml hacimde atılabilecek şekilde formüle edilebilecek biçimde küçük olmalı.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Uygulama yerinden hızlı ve iyi emilmeli; sistemik dolaşıma hızla girmeli.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Etkisi yeterli ölçüde hareketsizlik oluşturacak kadar hızlı ortaya çıkmalı.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Etkisi hayvanın yakalanmasını ve kontrol altına alınmasını sağlayacak ölçüde uzun sürmeli.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Sağaltım güvenliği yeterli (en az 3-kat) olmalı.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Antidotu bulunmalı.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Vücuttan çabuk atılmalı.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Hayvanlarda kalıcı etki veya hasara sebep olmamalı.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Kullanıcılar için tehlikeli olmamalı.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smtClean="0"/>
              <a:t>Kötüye kullanılma potansiyeli bulunmamalı.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smtClean="0"/>
              <a:t>Fiziki araçlar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417638"/>
            <a:ext cx="8713663" cy="518001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 smtClean="0"/>
              <a:t>Kurşun veya mermi</a:t>
            </a:r>
          </a:p>
          <a:p>
            <a:pPr algn="just" eaLnBrk="1" hangingPunct="1">
              <a:defRPr/>
            </a:pPr>
            <a:r>
              <a:rPr lang="tr-TR" altLang="tr-TR" sz="2800" b="1" dirty="0" smtClean="0"/>
              <a:t>Darbeli silah</a:t>
            </a:r>
            <a:r>
              <a:rPr lang="tr-TR" altLang="tr-TR" sz="2800" dirty="0" smtClean="0"/>
              <a:t> (</a:t>
            </a:r>
            <a:r>
              <a:rPr lang="tr-TR" altLang="tr-TR" sz="2800" dirty="0" err="1" smtClean="0"/>
              <a:t>Zaptedici</a:t>
            </a:r>
            <a:r>
              <a:rPr lang="tr-TR" altLang="tr-TR" sz="2800" dirty="0" smtClean="0"/>
              <a:t> ok silahı)</a:t>
            </a:r>
            <a:endParaRPr lang="tr-TR" altLang="tr-TR" sz="2800" b="1" dirty="0" smtClean="0"/>
          </a:p>
          <a:p>
            <a:pPr eaLnBrk="1" hangingPunct="1">
              <a:defRPr/>
            </a:pPr>
            <a:r>
              <a:rPr lang="tr-TR" altLang="tr-TR" sz="2800" b="1" dirty="0" smtClean="0"/>
              <a:t>Darbe</a:t>
            </a:r>
          </a:p>
        </p:txBody>
      </p:sp>
      <p:pic>
        <p:nvPicPr>
          <p:cNvPr id="37892" name="Picture 4" descr="image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4149725"/>
            <a:ext cx="1944688" cy="21034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3" name="Picture 6" descr="image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4005263"/>
            <a:ext cx="2168525" cy="2160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4" name="Picture 8" descr="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860800"/>
            <a:ext cx="19431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8509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smtClean="0"/>
              <a:t>İlaçlar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err="1" smtClean="0"/>
              <a:t>Barbitüratlar</a:t>
            </a:r>
            <a:r>
              <a:rPr lang="tr-TR" altLang="tr-TR" sz="2400" b="1" dirty="0" smtClean="0"/>
              <a:t>: Genel anestezi oluşturan miktarlarının 3 katı miktarlarda </a:t>
            </a:r>
            <a:r>
              <a:rPr lang="tr-TR" altLang="tr-TR" sz="2400" b="1" dirty="0" err="1" smtClean="0"/>
              <a:t>barbitüratlar</a:t>
            </a:r>
            <a:r>
              <a:rPr lang="tr-TR" altLang="tr-TR" sz="2400" b="1" dirty="0" smtClean="0"/>
              <a:t> </a:t>
            </a:r>
            <a:r>
              <a:rPr lang="tr-TR" altLang="tr-TR" sz="2400" b="1" dirty="0" err="1" smtClean="0"/>
              <a:t>medulladaki</a:t>
            </a:r>
            <a:r>
              <a:rPr lang="tr-TR" altLang="tr-TR" sz="2400" b="1" dirty="0" smtClean="0"/>
              <a:t> solunum ve </a:t>
            </a:r>
            <a:r>
              <a:rPr lang="tr-TR" altLang="tr-TR" sz="2400" b="1" dirty="0" err="1" smtClean="0"/>
              <a:t>vazomotor</a:t>
            </a:r>
            <a:r>
              <a:rPr lang="tr-TR" altLang="tr-TR" sz="2400" b="1" dirty="0" smtClean="0"/>
              <a:t> merkezlerini felç ederek ölüme sebep olurlar. </a:t>
            </a:r>
            <a:r>
              <a:rPr lang="tr-TR" altLang="tr-TR" sz="2400" b="1" dirty="0" err="1" smtClean="0"/>
              <a:t>Barbitüratlar</a:t>
            </a:r>
            <a:r>
              <a:rPr lang="tr-TR" altLang="tr-TR" sz="2400" b="1" dirty="0" smtClean="0"/>
              <a:t> hayvanlara Dİ, kalp-içi, göğüs-içi veya karın-içi yollarla uygulanırlar; hayvanların zaptı-raptının iyi yapıldığı durumda öldürme için tercih edilen yol kalp-içidir.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b="1" dirty="0" smtClean="0"/>
              <a:t>Tercih edilen ilaç </a:t>
            </a:r>
            <a:r>
              <a:rPr lang="tr-TR" altLang="tr-TR" sz="2400" b="1" dirty="0" err="1" smtClean="0"/>
              <a:t>pentobarbital’dir</a:t>
            </a:r>
            <a:r>
              <a:rPr lang="tr-TR" altLang="tr-TR" sz="2400" b="1" dirty="0" smtClean="0"/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732" name="Group 2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810694"/>
              </p:ext>
            </p:extLst>
          </p:nvPr>
        </p:nvGraphicFramePr>
        <p:xfrm>
          <a:off x="107950" y="765175"/>
          <a:ext cx="9036050" cy="5904183"/>
        </p:xfrm>
        <a:graphic>
          <a:graphicData uri="http://schemas.openxmlformats.org/drawingml/2006/table">
            <a:tbl>
              <a:tblPr/>
              <a:tblGrid>
                <a:gridCol w="2909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08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Tür</a:t>
                      </a:r>
                      <a:endParaRPr kumimoji="0" lang="tr-TR" altLang="ja-JP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Damar içi </a:t>
                      </a:r>
                      <a:r>
                        <a:rPr kumimoji="0" lang="tr-TR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 (mg/kg)</a:t>
                      </a:r>
                      <a:endParaRPr kumimoji="0" lang="tr-TR" altLang="ja-JP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Periton içi</a:t>
                      </a:r>
                      <a:r>
                        <a:rPr kumimoji="0" lang="tr-TR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 (mg/kg)</a:t>
                      </a:r>
                      <a:endParaRPr kumimoji="0" lang="tr-TR" altLang="ja-JP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Fare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 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 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3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Sıçan 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 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 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Tavşan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Kobay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120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Hamster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3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Koyun-Keçi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90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Tavuk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150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Kedi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80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80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Köpek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80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80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53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Domuz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90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Gelincik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120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120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Primat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80</a:t>
                      </a:r>
                      <a:endParaRPr kumimoji="0" lang="tr-TR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ja-JP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Mincho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kumimoji="0" lang="tr-TR" altLang="ja-JP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Mincho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9996" name="Rectangle 289"/>
          <p:cNvSpPr>
            <a:spLocks noChangeArrowheads="1"/>
          </p:cNvSpPr>
          <p:nvPr/>
        </p:nvSpPr>
        <p:spPr bwMode="auto">
          <a:xfrm>
            <a:off x="755650" y="136525"/>
            <a:ext cx="6696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ja-JP" sz="1800" b="1" u="sng">
                <a:latin typeface="Arial" panose="020B0604020202020204" pitchFamily="34" charset="0"/>
              </a:rPr>
              <a:t>Pentobarbitalin ötanazi dozları </a:t>
            </a:r>
            <a:r>
              <a:rPr lang="tr-TR" altLang="ja-JP" sz="1800" b="1">
                <a:latin typeface="Arial" panose="020B0604020202020204" pitchFamily="34" charset="0"/>
              </a:rPr>
              <a:t>(mg/kg):</a:t>
            </a:r>
            <a:endParaRPr lang="tr-TR" altLang="ja-JP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334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800" b="1" smtClean="0"/>
              <a:t>İlaçlar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err="1" smtClean="0"/>
              <a:t>Kloralhidrat</a:t>
            </a:r>
            <a:r>
              <a:rPr lang="tr-TR" altLang="tr-TR" sz="2400" b="1" dirty="0" smtClean="0"/>
              <a:t>: Etkisinin geç başlaması, tutma güçlüğü, kas spazmlarına yol açması, hayvanlarda bağırma </a:t>
            </a:r>
            <a:r>
              <a:rPr lang="tr-TR" altLang="tr-TR" sz="2400" b="1" dirty="0" err="1" smtClean="0"/>
              <a:t>vb</a:t>
            </a:r>
            <a:r>
              <a:rPr lang="tr-TR" altLang="tr-TR" sz="2400" b="1" dirty="0" smtClean="0"/>
              <a:t> davranışlara yol açması dolayısıyla, hayvanların öldürülmesi için </a:t>
            </a:r>
            <a:r>
              <a:rPr lang="tr-TR" altLang="tr-TR" sz="2400" b="1" dirty="0" smtClean="0"/>
              <a:t>kullanılması (özellikle köpek</a:t>
            </a:r>
            <a:r>
              <a:rPr lang="tr-TR" altLang="tr-TR" sz="2400" b="1" dirty="0"/>
              <a:t>, kedi ve küçük </a:t>
            </a:r>
            <a:r>
              <a:rPr lang="tr-TR" altLang="tr-TR" sz="2400" b="1" dirty="0" smtClean="0"/>
              <a:t>memelilerde) önerilmez</a:t>
            </a:r>
            <a:r>
              <a:rPr lang="tr-TR" altLang="tr-TR" sz="2400" b="1" dirty="0" smtClean="0"/>
              <a:t>; ama, bir </a:t>
            </a:r>
            <a:r>
              <a:rPr lang="tr-TR" altLang="tr-TR" sz="2400" b="1" dirty="0" err="1" smtClean="0"/>
              <a:t>nöroleptik</a:t>
            </a:r>
            <a:r>
              <a:rPr lang="tr-TR" altLang="tr-TR" sz="2400" b="1" dirty="0" smtClean="0"/>
              <a:t> veya </a:t>
            </a:r>
            <a:r>
              <a:rPr lang="tr-TR" altLang="tr-TR" sz="2400" b="1" dirty="0" err="1" smtClean="0"/>
              <a:t>trankilizanın</a:t>
            </a:r>
            <a:r>
              <a:rPr lang="tr-TR" altLang="tr-TR" sz="2400" b="1" dirty="0" smtClean="0"/>
              <a:t> uygulanmasını takiben hayvan </a:t>
            </a:r>
            <a:r>
              <a:rPr lang="tr-TR" altLang="tr-TR" sz="2400" b="1" dirty="0" err="1" smtClean="0"/>
              <a:t>kloralhidratla</a:t>
            </a:r>
            <a:r>
              <a:rPr lang="tr-TR" altLang="tr-TR" sz="2400" b="1" dirty="0" smtClean="0"/>
              <a:t> uygun bir şekilde öldürülebilir.</a:t>
            </a:r>
            <a:r>
              <a:rPr lang="tr-TR" altLang="tr-TR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975" cy="70609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 smtClean="0"/>
              <a:t>İlaçlar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25538"/>
            <a:ext cx="9036496" cy="57324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err="1" smtClean="0"/>
              <a:t>Kloralhidrat</a:t>
            </a:r>
            <a:r>
              <a:rPr lang="tr-TR" altLang="tr-TR" sz="2400" b="1" dirty="0" smtClean="0"/>
              <a:t> içeren karışımlar</a:t>
            </a:r>
            <a:r>
              <a:rPr lang="tr-TR" altLang="tr-TR" sz="2400" dirty="0" smtClean="0"/>
              <a:t>: </a:t>
            </a:r>
          </a:p>
          <a:p>
            <a:pPr eaLnBrk="1" hangingPunct="1">
              <a:buFontTx/>
              <a:buChar char="-"/>
              <a:defRPr/>
            </a:pPr>
            <a:r>
              <a:rPr lang="tr-TR" altLang="tr-TR" sz="2400" dirty="0" smtClean="0"/>
              <a:t>%12 </a:t>
            </a:r>
            <a:r>
              <a:rPr lang="tr-TR" altLang="tr-TR" sz="2400" dirty="0" err="1" smtClean="0"/>
              <a:t>kloralhidrat</a:t>
            </a:r>
            <a:r>
              <a:rPr lang="tr-TR" altLang="tr-TR" sz="2400" dirty="0" smtClean="0"/>
              <a:t> + %6 magnezyum sülfat veya </a:t>
            </a:r>
          </a:p>
          <a:p>
            <a:pPr eaLnBrk="1" hangingPunct="1">
              <a:buFontTx/>
              <a:buChar char="-"/>
              <a:defRPr/>
            </a:pPr>
            <a:r>
              <a:rPr lang="tr-TR" altLang="tr-TR" sz="2400" dirty="0" smtClean="0"/>
              <a:t>%3 </a:t>
            </a:r>
            <a:r>
              <a:rPr lang="tr-TR" altLang="tr-TR" sz="2400" dirty="0" err="1" smtClean="0"/>
              <a:t>kloralhidrat</a:t>
            </a:r>
            <a:r>
              <a:rPr lang="tr-TR" altLang="tr-TR" sz="2400" dirty="0" smtClean="0"/>
              <a:t> + %1.5 magnezyum sülfat + %0.66 </a:t>
            </a:r>
            <a:r>
              <a:rPr lang="tr-TR" altLang="tr-TR" sz="2400" dirty="0" err="1" smtClean="0"/>
              <a:t>pentobarbital</a:t>
            </a:r>
            <a:r>
              <a:rPr lang="tr-TR" altLang="tr-TR" sz="2400" dirty="0" smtClean="0"/>
              <a:t> </a:t>
            </a:r>
          </a:p>
          <a:p>
            <a:pPr eaLnBrk="1" hangingPunct="1">
              <a:buFontTx/>
              <a:buNone/>
              <a:defRPr/>
            </a:pPr>
            <a:r>
              <a:rPr lang="tr-TR" altLang="tr-TR" sz="2400" dirty="0" smtClean="0"/>
              <a:t>Karışımlardaki magnezyum sülfat kas spazmlarını engeller ve kalp faaliyetini durdururken, </a:t>
            </a:r>
            <a:r>
              <a:rPr lang="tr-TR" altLang="tr-TR" sz="2400" dirty="0" err="1" smtClean="0"/>
              <a:t>pentobarbital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MSS’i</a:t>
            </a:r>
            <a:r>
              <a:rPr lang="tr-TR" altLang="tr-TR" sz="2400" dirty="0" smtClean="0"/>
              <a:t> üzerindeki baskıyı artırır. Karışımlar yüksek dozlarda uygulandıklarında, solunum ve kalbin hızla durmasına ve kas gevşemesine sebep olarak ölüme yol açarlar.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8509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smtClean="0"/>
              <a:t>İlaçlar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 smtClean="0"/>
              <a:t>Uçucu sıvı </a:t>
            </a:r>
            <a:r>
              <a:rPr lang="tr-TR" altLang="tr-TR" sz="2800" b="1" dirty="0" err="1" smtClean="0"/>
              <a:t>anestezikler</a:t>
            </a:r>
            <a:r>
              <a:rPr lang="tr-TR" altLang="tr-TR" sz="2800" b="1" dirty="0" smtClean="0"/>
              <a:t>: </a:t>
            </a:r>
            <a:r>
              <a:rPr lang="tr-TR" altLang="tr-TR" sz="2800" dirty="0" smtClean="0"/>
              <a:t>Uçucu sıvı genel </a:t>
            </a:r>
            <a:r>
              <a:rPr lang="tr-TR" altLang="tr-TR" sz="2800" dirty="0" err="1" smtClean="0"/>
              <a:t>anestezikler</a:t>
            </a:r>
            <a:r>
              <a:rPr lang="tr-TR" altLang="tr-TR" sz="2800" dirty="0" smtClean="0"/>
              <a:t> özellikle 7 kg ve altındaki hayvanlar için uygundurlar. </a:t>
            </a:r>
            <a:r>
              <a:rPr lang="tr-TR" altLang="tr-TR" sz="2800" dirty="0" err="1" smtClean="0"/>
              <a:t>AVMA’nın</a:t>
            </a:r>
            <a:r>
              <a:rPr lang="tr-TR" altLang="tr-TR" sz="2800" dirty="0" smtClean="0"/>
              <a:t> tercihi sırasıyla </a:t>
            </a:r>
            <a:r>
              <a:rPr lang="tr-TR" altLang="tr-TR" sz="2800" dirty="0" err="1" smtClean="0"/>
              <a:t>izofluran</a:t>
            </a:r>
            <a:r>
              <a:rPr lang="tr-TR" altLang="tr-TR" sz="2800" dirty="0"/>
              <a:t>, </a:t>
            </a:r>
            <a:r>
              <a:rPr lang="tr-TR" altLang="tr-TR" sz="2800" dirty="0" err="1"/>
              <a:t>halothan</a:t>
            </a:r>
            <a:r>
              <a:rPr lang="tr-TR" altLang="tr-TR" sz="2800" dirty="0"/>
              <a:t>, </a:t>
            </a:r>
            <a:r>
              <a:rPr lang="tr-TR" altLang="tr-TR" sz="2800" dirty="0" err="1"/>
              <a:t>sevofluran</a:t>
            </a:r>
            <a:r>
              <a:rPr lang="tr-TR" altLang="tr-TR" sz="2800" dirty="0"/>
              <a:t>, </a:t>
            </a:r>
            <a:r>
              <a:rPr lang="tr-TR" altLang="tr-TR" sz="2800" dirty="0" err="1"/>
              <a:t>enfluran</a:t>
            </a:r>
            <a:r>
              <a:rPr lang="tr-TR" altLang="tr-TR" sz="2800" dirty="0"/>
              <a:t>, </a:t>
            </a:r>
            <a:r>
              <a:rPr lang="tr-TR" altLang="tr-TR" sz="2800" dirty="0" err="1"/>
              <a:t>metoksifluran</a:t>
            </a:r>
            <a:r>
              <a:rPr lang="tr-TR" altLang="tr-TR" sz="2800" dirty="0"/>
              <a:t> ve </a:t>
            </a:r>
            <a:r>
              <a:rPr lang="tr-TR" altLang="tr-TR" sz="2800" dirty="0" err="1" smtClean="0"/>
              <a:t>desfluran</a:t>
            </a:r>
            <a:r>
              <a:rPr lang="tr-TR" altLang="tr-TR" sz="2800" dirty="0" smtClean="0"/>
              <a:t>. Bunlar kedi</a:t>
            </a:r>
            <a:r>
              <a:rPr lang="tr-TR" altLang="tr-TR" sz="2800" dirty="0" smtClean="0"/>
              <a:t>, köpek, kanatlılar, kemiriciler ve diğer küçük hayvanlarda bireysel ve topluca öldürme için kullanılırlar.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Gazlar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Karbondioksit (Solunum </a:t>
            </a:r>
            <a:r>
              <a:rPr lang="tr-TR" dirty="0" err="1" smtClean="0"/>
              <a:t>asidozuna</a:t>
            </a:r>
            <a:r>
              <a:rPr lang="tr-TR" dirty="0" smtClean="0"/>
              <a:t> yol açabileceği endişesiyle Kanada’da tercih edilmiyor)</a:t>
            </a:r>
          </a:p>
          <a:p>
            <a:r>
              <a:rPr lang="tr-TR" dirty="0" err="1" smtClean="0"/>
              <a:t>Karbonmonoksit</a:t>
            </a:r>
            <a:endParaRPr lang="tr-TR" dirty="0" smtClean="0"/>
          </a:p>
          <a:p>
            <a:r>
              <a:rPr lang="tr-TR" dirty="0" smtClean="0"/>
              <a:t>Argon</a:t>
            </a:r>
          </a:p>
          <a:p>
            <a:r>
              <a:rPr lang="tr-TR" dirty="0" smtClean="0"/>
              <a:t>Azot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104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0907"/>
          </a:xfrm>
        </p:spPr>
        <p:txBody>
          <a:bodyPr/>
          <a:lstStyle/>
          <a:p>
            <a:r>
              <a:rPr lang="tr-TR" dirty="0" err="1" smtClean="0"/>
              <a:t>Tributame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400600"/>
          </a:xfrm>
        </p:spPr>
        <p:txBody>
          <a:bodyPr/>
          <a:lstStyle/>
          <a:p>
            <a:r>
              <a:rPr lang="sv-SE" sz="2400" dirty="0" smtClean="0"/>
              <a:t>Embutramid</a:t>
            </a:r>
            <a:r>
              <a:rPr lang="tr-TR" sz="2400" dirty="0" smtClean="0"/>
              <a:t> (</a:t>
            </a:r>
            <a:r>
              <a:rPr lang="tr-TR" sz="2400" dirty="0" err="1" smtClean="0"/>
              <a:t>anestezik</a:t>
            </a:r>
            <a:r>
              <a:rPr lang="tr-TR" sz="2400" dirty="0" smtClean="0"/>
              <a:t>)</a:t>
            </a:r>
            <a:r>
              <a:rPr lang="sv-SE" sz="2400" dirty="0" smtClean="0"/>
              <a:t>, klorokuin fosfat</a:t>
            </a:r>
            <a:r>
              <a:rPr lang="tr-TR" sz="2400" dirty="0" smtClean="0"/>
              <a:t> (sıtma ilacı)</a:t>
            </a:r>
            <a:r>
              <a:rPr lang="sv-SE" sz="2400" dirty="0" smtClean="0"/>
              <a:t> ve lidokain</a:t>
            </a:r>
            <a:r>
              <a:rPr lang="tr-TR" sz="2400" dirty="0" smtClean="0"/>
              <a:t> (yerel </a:t>
            </a:r>
            <a:r>
              <a:rPr lang="tr-TR" sz="2400" dirty="0" err="1" smtClean="0"/>
              <a:t>anestezik</a:t>
            </a:r>
            <a:r>
              <a:rPr lang="tr-TR" sz="2400" dirty="0" smtClean="0"/>
              <a:t>)</a:t>
            </a:r>
          </a:p>
          <a:p>
            <a:r>
              <a:rPr lang="tr-TR" sz="2400" dirty="0" err="1" smtClean="0"/>
              <a:t>Embutramid-Kardiyovasküler</a:t>
            </a:r>
            <a:r>
              <a:rPr lang="tr-TR" sz="2400" dirty="0" smtClean="0"/>
              <a:t> etki</a:t>
            </a:r>
          </a:p>
          <a:p>
            <a:r>
              <a:rPr lang="tr-TR" sz="2400" dirty="0" err="1" smtClean="0"/>
              <a:t>Klorokuin</a:t>
            </a:r>
            <a:r>
              <a:rPr lang="tr-TR" sz="2400" dirty="0" smtClean="0"/>
              <a:t>-Kalbe etkili</a:t>
            </a:r>
          </a:p>
          <a:p>
            <a:r>
              <a:rPr lang="tr-TR" sz="2400" dirty="0" err="1" smtClean="0"/>
              <a:t>Lidokain</a:t>
            </a:r>
            <a:r>
              <a:rPr lang="tr-TR" sz="2400" dirty="0" smtClean="0"/>
              <a:t>-Enjeksiyon sırasında ağrıyı azaltır</a:t>
            </a:r>
          </a:p>
          <a:p>
            <a:r>
              <a:rPr lang="tr-TR" sz="2400" dirty="0" smtClean="0"/>
              <a:t>Sadece Damar içi uygulanmalı</a:t>
            </a:r>
          </a:p>
          <a:p>
            <a:r>
              <a:rPr lang="tr-TR" sz="2400" dirty="0" smtClean="0"/>
              <a:t>Ölüm: M</a:t>
            </a:r>
            <a:r>
              <a:rPr lang="sv-SE" sz="2400" dirty="0" smtClean="0"/>
              <a:t>erkezi sinir sistemi depresyonu, solunum depresyonu, hipoksi ve dolaşım kollapsı sonucu 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166660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167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800" b="1" smtClean="0"/>
              <a:t>İlaçlar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56610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b="1" dirty="0" smtClean="0"/>
              <a:t>T-61 </a:t>
            </a:r>
            <a:r>
              <a:rPr lang="tr-TR" altLang="tr-TR" sz="2400" i="1" dirty="0" err="1" smtClean="0"/>
              <a:t>Euthanasia</a:t>
            </a:r>
            <a:r>
              <a:rPr lang="tr-TR" altLang="tr-TR" sz="2400" i="1" dirty="0" smtClean="0"/>
              <a:t> Solution</a:t>
            </a:r>
            <a:r>
              <a:rPr lang="tr-TR" altLang="tr-TR" sz="2400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Bu ml’sinde 5 mg yerel </a:t>
            </a:r>
            <a:r>
              <a:rPr lang="tr-TR" altLang="tr-TR" sz="2400" dirty="0" err="1" smtClean="0"/>
              <a:t>anestezik</a:t>
            </a:r>
            <a:r>
              <a:rPr lang="tr-TR" altLang="tr-TR" sz="2400" dirty="0" smtClean="0"/>
              <a:t> (</a:t>
            </a:r>
            <a:r>
              <a:rPr lang="tr-TR" altLang="tr-TR" sz="2400" dirty="0" err="1" smtClean="0"/>
              <a:t>tetrakain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hidroklorür</a:t>
            </a:r>
            <a:r>
              <a:rPr lang="tr-TR" altLang="tr-TR" sz="2400" dirty="0" smtClean="0"/>
              <a:t>), 50 mg çizgili kas gevşetici </a:t>
            </a:r>
            <a:r>
              <a:rPr lang="tr-TR" altLang="tr-TR" sz="2400" dirty="0" smtClean="0"/>
              <a:t>(</a:t>
            </a:r>
            <a:r>
              <a:rPr lang="tr-TR" altLang="tr-TR" sz="2400" dirty="0" err="1" smtClean="0"/>
              <a:t>mebezonyum</a:t>
            </a:r>
            <a:r>
              <a:rPr lang="tr-TR" altLang="tr-TR" sz="2400" dirty="0" smtClean="0"/>
              <a:t> iyodür) ve 200 </a:t>
            </a:r>
            <a:r>
              <a:rPr lang="tr-TR" altLang="tr-TR" sz="2400" dirty="0" smtClean="0"/>
              <a:t>mg genel </a:t>
            </a:r>
            <a:r>
              <a:rPr lang="tr-TR" altLang="tr-TR" sz="2400" dirty="0" err="1" smtClean="0"/>
              <a:t>anestezik</a:t>
            </a:r>
            <a:r>
              <a:rPr lang="tr-TR" altLang="tr-TR" sz="2400" dirty="0" smtClean="0"/>
              <a:t> </a:t>
            </a:r>
            <a:r>
              <a:rPr lang="tr-TR" altLang="tr-TR" sz="2400" dirty="0" smtClean="0"/>
              <a:t>(</a:t>
            </a:r>
            <a:r>
              <a:rPr lang="tr-TR" altLang="tr-TR" sz="2400" dirty="0" err="1" smtClean="0"/>
              <a:t>embutramid</a:t>
            </a:r>
            <a:r>
              <a:rPr lang="tr-TR" altLang="tr-TR" sz="2400" dirty="0" smtClean="0"/>
              <a:t>) içeren </a:t>
            </a:r>
            <a:r>
              <a:rPr lang="tr-TR" altLang="tr-TR" sz="2400" dirty="0" smtClean="0"/>
              <a:t>bir karışımdır. </a:t>
            </a:r>
            <a:endParaRPr lang="tr-TR" altLang="tr-TR" sz="24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/>
              <a:t>Dİ </a:t>
            </a:r>
            <a:r>
              <a:rPr lang="tr-TR" altLang="tr-TR" sz="2400" dirty="0" smtClean="0"/>
              <a:t>yolla </a:t>
            </a:r>
            <a:r>
              <a:rPr lang="tr-TR" altLang="tr-TR" sz="2400" dirty="0" smtClean="0"/>
              <a:t>verilir (0.3 ml); </a:t>
            </a:r>
            <a:r>
              <a:rPr lang="tr-TR" altLang="tr-TR" sz="2400" dirty="0" smtClean="0"/>
              <a:t>ölümü takiben akciğer dokusunda incelemeler yapılacaksa, uygun bir madde </a:t>
            </a:r>
            <a:r>
              <a:rPr lang="tr-TR" altLang="tr-TR" sz="2400" dirty="0" smtClean="0"/>
              <a:t>değildir</a:t>
            </a:r>
            <a:r>
              <a:rPr lang="tr-TR" altLang="tr-TR" sz="2400" dirty="0"/>
              <a:t> </a:t>
            </a:r>
            <a:r>
              <a:rPr lang="tr-TR" altLang="tr-TR" sz="2400" dirty="0" smtClean="0"/>
              <a:t>(Bu nedenle ABD’de kullanımı terkedildi). </a:t>
            </a:r>
          </a:p>
          <a:p>
            <a:pPr eaLnBrk="1" hangingPunct="1">
              <a:buNone/>
              <a:defRPr/>
            </a:pPr>
            <a:r>
              <a:rPr lang="tr-TR" altLang="tr-TR" sz="2400" dirty="0" smtClean="0"/>
              <a:t>Sadece köpekler </a:t>
            </a:r>
            <a:r>
              <a:rPr lang="tr-TR" altLang="tr-TR" sz="2400" dirty="0"/>
              <a:t>için üretilmiştir, </a:t>
            </a:r>
            <a:r>
              <a:rPr lang="tr-TR" altLang="tr-TR" sz="2400" dirty="0" smtClean="0"/>
              <a:t>ama amfibiler </a:t>
            </a:r>
            <a:r>
              <a:rPr lang="tr-TR" altLang="tr-TR" sz="2400" dirty="0"/>
              <a:t>(</a:t>
            </a:r>
            <a:r>
              <a:rPr lang="tr-TR" altLang="tr-TR" sz="2400" dirty="0" err="1"/>
              <a:t>dorsal</a:t>
            </a:r>
            <a:r>
              <a:rPr lang="tr-TR" altLang="tr-TR" sz="2400" dirty="0"/>
              <a:t> lenf kesesine), küçük kuşlar (kas içine) ve diğer memelilere (damar içine) de ötanazi amacıyla </a:t>
            </a:r>
            <a:r>
              <a:rPr lang="tr-TR" altLang="tr-TR" sz="2400" dirty="0" smtClean="0"/>
              <a:t>verilebilir.  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697" name="Group 329"/>
          <p:cNvGraphicFramePr>
            <a:graphicFrameLocks noGrp="1"/>
          </p:cNvGraphicFramePr>
          <p:nvPr/>
        </p:nvGraphicFramePr>
        <p:xfrm>
          <a:off x="179388" y="765175"/>
          <a:ext cx="8964612" cy="6111874"/>
        </p:xfrm>
        <a:graphic>
          <a:graphicData uri="http://schemas.openxmlformats.org/drawingml/2006/table">
            <a:tbl>
              <a:tblPr/>
              <a:tblGrid>
                <a:gridCol w="2840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4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61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Hayvan türü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Önerilen maddeler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54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Amfibialar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(Hem karada hem de suda yaşayan hayvanlar)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Anestezik</a:t>
                      </a:r>
                      <a:r>
                        <a:rPr kumimoji="0" lang="tr-TR" alt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doz aşımı (Gerekirse önceden </a:t>
                      </a:r>
                      <a:r>
                        <a:rPr kumimoji="0" lang="tr-TR" alt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verilmelidir)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Elektroşok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23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Balık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Anestezik doz aşımı (Gerekirse önceden sedatif verilmelidir)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Elektroşok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56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Sürüngenler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Anestezik doz aşımı (Gerekirse önceden sedatif verilmelidir)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Şok tabancası (Yalnız büyük sürüngenlerde)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Elektroşok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Mermi (Yalnız açık alanda ve keskin nişancı olursa)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23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İnsan harici primatlar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Anestezik</a:t>
                      </a:r>
                      <a:r>
                        <a:rPr kumimoji="0" lang="tr-TR" alt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doz aşımı (Gerekirse önceden </a:t>
                      </a:r>
                      <a:r>
                        <a:rPr kumimoji="0" lang="tr-TR" alt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verilmelidir)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5078" name="Rectangle 157"/>
          <p:cNvSpPr>
            <a:spLocks noChangeArrowheads="1"/>
          </p:cNvSpPr>
          <p:nvPr/>
        </p:nvSpPr>
        <p:spPr bwMode="auto">
          <a:xfrm>
            <a:off x="900113" y="260350"/>
            <a:ext cx="663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1800"/>
              <a:t>Hayvan türlerine göre önerilen öldürücü maddeler ve yöntemler.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16d_ho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84313"/>
            <a:ext cx="8280400" cy="446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573" name="Group 1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672832"/>
              </p:ext>
            </p:extLst>
          </p:nvPr>
        </p:nvGraphicFramePr>
        <p:xfrm>
          <a:off x="-36513" y="620713"/>
          <a:ext cx="9180513" cy="5869421"/>
        </p:xfrm>
        <a:graphic>
          <a:graphicData uri="http://schemas.openxmlformats.org/drawingml/2006/table">
            <a:tbl>
              <a:tblPr/>
              <a:tblGrid>
                <a:gridCol w="1800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0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Hayvan türü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Önerilen maddeler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73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Kanatlılar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Anestezik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doz aşımı (Gerekirse önceden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verilmelidir)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Boyun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dislokasyonu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(Yalnızca 1 kg’ın altındakilerde, 250 g’dan büyük olanlara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verilecektir)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Başa darbe (Yalnızca 5 kg’ın altındakilerde)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Başın kesilmesi (yalnızca 250 g’ın altındakilerde)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Elektroşok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19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Kemirici hayvanlar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Anestezik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doz aşımı (Gerekirse önceden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verilmelidir)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Karbondioksit (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Fötüs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yenidoğanlarda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kullanılmayacaktır)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Boyun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dislokasyonu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(Yalnızca 1 kg’ın altındakilerde, 150 g’ın üstündekilere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uygulanacaktır)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Başa darbe (Yalnız 1 kg’ın altındakilerde)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Başın kesilmesi (Diğer yöntemler mümkün değilse)</a:t>
                      </a:r>
                      <a:endParaRPr kumimoji="0" lang="tr-TR" alt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55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Tavşanlar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Anestezik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doz aşımı (Gerekirse önceden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verilmelidir)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Boyun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dislokasyonu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(Yalnız 1 kg’ın altındakilere, 150 g’ın üstündekilere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uygulanacaktır)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Başa darbe (Yalnız 1 kg’ın altındakilerde)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Elektroşok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6099" name="Rectangle 99"/>
          <p:cNvSpPr>
            <a:spLocks noChangeArrowheads="1"/>
          </p:cNvSpPr>
          <p:nvPr/>
        </p:nvSpPr>
        <p:spPr bwMode="auto">
          <a:xfrm>
            <a:off x="0" y="4819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46100" name="Rectangle 100"/>
          <p:cNvSpPr>
            <a:spLocks noChangeArrowheads="1"/>
          </p:cNvSpPr>
          <p:nvPr/>
        </p:nvSpPr>
        <p:spPr bwMode="auto">
          <a:xfrm>
            <a:off x="684213" y="188913"/>
            <a:ext cx="7210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/>
              <a:t>Hayvan türlerine göre önerilen öldürücü maddeler ve yöntemler.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521" name="Group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943501"/>
              </p:ext>
            </p:extLst>
          </p:nvPr>
        </p:nvGraphicFramePr>
        <p:xfrm>
          <a:off x="0" y="765175"/>
          <a:ext cx="8964613" cy="4608835"/>
        </p:xfrm>
        <a:graphic>
          <a:graphicData uri="http://schemas.openxmlformats.org/drawingml/2006/table">
            <a:tbl>
              <a:tblPr/>
              <a:tblGrid>
                <a:gridCol w="293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58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Hayvan türü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Önerilen maddeler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Kedi, köpek, dağ gelinciği, tilki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Anestezik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doz aşımı (Gerekirse önceden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verilmelidir)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- Başa darbe (Yalnızca yeni doğanlara)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- Elektroşok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- Mermi (Başka yöntem mümkün değilse, yalnızca açık alanda ve keskin nişancı olmak şartıyla)</a:t>
                      </a:r>
                      <a:endParaRPr kumimoji="0" lang="tr-TR" alt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5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Büyük memeliler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Anestezik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doz aşımı 8Gerekirse önceden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sedatif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verilmelidir)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- Elektroşok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İnert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 gazlar (Ar, N2) (Yalnız domuzlarda)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</a:rPr>
                        <a:t>- Mermi (Açık alanda ve keskin nişancı olmak şartıyla)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120" name="Rectangle 99"/>
          <p:cNvSpPr>
            <a:spLocks noChangeArrowheads="1"/>
          </p:cNvSpPr>
          <p:nvPr/>
        </p:nvSpPr>
        <p:spPr bwMode="auto">
          <a:xfrm>
            <a:off x="0" y="4819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latin typeface="Arial" panose="020B0604020202020204" pitchFamily="34" charset="0"/>
            </a:endParaRPr>
          </a:p>
        </p:txBody>
      </p:sp>
      <p:sp>
        <p:nvSpPr>
          <p:cNvPr id="47121" name="Rectangle 100"/>
          <p:cNvSpPr>
            <a:spLocks noChangeArrowheads="1"/>
          </p:cNvSpPr>
          <p:nvPr/>
        </p:nvSpPr>
        <p:spPr bwMode="auto">
          <a:xfrm>
            <a:off x="971550" y="188913"/>
            <a:ext cx="663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Hayvan türlerine göre önerilen öldürücü maddeler ve yöntemler.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63341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800" b="1" smtClean="0"/>
              <a:t>Nöro-musküler blokan ilaçlar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smtClean="0"/>
              <a:t>Süksinilkolin: Dİ yolla köpeklere 0.15-0.5 mg/kg ve kedilere 1 mg/kg dozda uygulanır. Etkisi çok hızlı (15 sn içinde) başlar; köpeklerde 15-20 dk ve kedilerde 3-5 dk sürer (Lystenon Forte)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altLang="tr-TR" sz="280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altLang="tr-TR" sz="2800" smtClean="0"/>
          </a:p>
          <a:p>
            <a:pPr eaLnBrk="1" hangingPunct="1">
              <a:defRPr/>
            </a:pPr>
            <a:r>
              <a:rPr lang="tr-TR" altLang="tr-TR" sz="2800" b="1" smtClean="0"/>
              <a:t>d-Tubokürarin: Dİ yolla köpeklere 0.4-0.5 mg/kg dozlarda uygulanır.</a:t>
            </a:r>
            <a:r>
              <a:rPr lang="tr-TR" altLang="tr-TR" sz="2800" smtClean="0"/>
              <a:t> </a:t>
            </a:r>
          </a:p>
          <a:p>
            <a:pPr eaLnBrk="1" hangingPunct="1">
              <a:defRPr/>
            </a:pPr>
            <a:r>
              <a:rPr lang="tr-TR" altLang="tr-TR" sz="2800" b="1" u="sng" smtClean="0"/>
              <a:t>Antidotları</a:t>
            </a:r>
            <a:r>
              <a:rPr lang="tr-TR" altLang="tr-TR" sz="2800" smtClean="0"/>
              <a:t>: Yarışmalı olarak etkiyen ilaçlara karşı neostigmin metilsülfat Dİ yolla 0.025 mg/kg dozda kullanılır. </a:t>
            </a:r>
          </a:p>
        </p:txBody>
      </p:sp>
      <p:pic>
        <p:nvPicPr>
          <p:cNvPr id="12292" name="Picture 5" descr="LYSTENON FORT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924175"/>
            <a:ext cx="255428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820150" cy="8509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OPİOİDLER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144000" cy="55165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u="sng" smtClean="0"/>
              <a:t>Antidotları:</a:t>
            </a:r>
            <a:r>
              <a:rPr lang="tr-TR" altLang="tr-TR" sz="2800" b="1" smtClean="0"/>
              <a:t> Nalorfin, nalokson, diprenorfin gibi opioid antagonistleri başarıyla kullanılır. Nalokson Dİ yolla kedilere 0.02-0.1 mg/kg, köpeklere 0.005-0.4 mg/kg miktarlarda uygulanır.</a:t>
            </a:r>
            <a:r>
              <a:rPr lang="tr-TR" altLang="tr-TR" sz="2800" smtClean="0"/>
              <a:t> </a:t>
            </a:r>
            <a:endParaRPr lang="tr-TR" altLang="tr-TR" sz="2800" b="1" smtClean="0"/>
          </a:p>
          <a:p>
            <a:pPr eaLnBrk="1" hangingPunct="1">
              <a:defRPr/>
            </a:pPr>
            <a:endParaRPr lang="tr-TR" altLang="tr-TR" sz="2800" b="1" smtClean="0"/>
          </a:p>
          <a:p>
            <a:pPr eaLnBrk="1" hangingPunct="1">
              <a:defRPr/>
            </a:pPr>
            <a:r>
              <a:rPr lang="tr-TR" altLang="tr-TR" sz="2800" b="1" smtClean="0"/>
              <a:t>Etorfin: </a:t>
            </a:r>
            <a:r>
              <a:rPr lang="tr-TR" altLang="tr-TR" sz="2800" smtClean="0"/>
              <a:t>Vahşi hayvanlar da dahil, hayvanların hareketsiz kılınıp yakalanmalarında çok kullanılır; bu amaçla kullanılması gereken etorfin miktarı 2-10 </a:t>
            </a:r>
            <a:r>
              <a:rPr lang="tr-TR" altLang="tr-TR" sz="2800" smtClean="0">
                <a:sym typeface="Symbol" panose="05050102010706020507" pitchFamily="18" charset="2"/>
              </a:rPr>
              <a:t></a:t>
            </a:r>
            <a:r>
              <a:rPr lang="tr-TR" altLang="tr-TR" sz="2800" smtClean="0"/>
              <a:t>g/kg arasındadır. Etkisi 2-4 dk içinde başlar, 15-30 dk içinde doruk değerine çıkar ve 60 dk kadar sürer.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311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OPİOİDLER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18477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smtClean="0"/>
              <a:t>Etorfin-asepromazin: </a:t>
            </a:r>
            <a:r>
              <a:rPr lang="tr-TR" altLang="tr-TR" smtClean="0"/>
              <a:t> (10 mg asepromazin + 2.45 mg etorfin/ml) 0.01 ml/kg miktarda (yani 100 kg c.a. için 1 ml) hesaplanarak Kİ yolla (başıboş ve vahşi hayvanlarda enjektör atan silahlarla) uygulanmasını izleyen 5-6 dk içinde hayvanlar hareketsiz kalırlar; </a:t>
            </a:r>
          </a:p>
          <a:p>
            <a:pPr eaLnBrk="1" hangingPunct="1">
              <a:defRPr/>
            </a:pP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77787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OPİOİDLER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smtClean="0"/>
              <a:t>Etorfin-ksilazin: </a:t>
            </a:r>
            <a:r>
              <a:rPr lang="tr-TR" altLang="tr-TR" smtClean="0"/>
              <a:t>İki maddeyi içeren karışım (12-21 </a:t>
            </a:r>
            <a:r>
              <a:rPr lang="tr-TR" altLang="tr-TR" smtClean="0">
                <a:sym typeface="Symbol" panose="05050102010706020507" pitchFamily="18" charset="2"/>
              </a:rPr>
              <a:t></a:t>
            </a:r>
            <a:r>
              <a:rPr lang="tr-TR" altLang="tr-TR" smtClean="0"/>
              <a:t>g etorfin + 0.23-0.56 mg ksilazin /kg c.a.) hayvanların yakalanması için oldukça güvenli ve etkilidir. </a:t>
            </a:r>
          </a:p>
          <a:p>
            <a:pPr eaLnBrk="1" hangingPunct="1">
              <a:defRPr/>
            </a:pP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286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800" smtClean="0"/>
              <a:t>OPİOİDLER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81075"/>
            <a:ext cx="8893175" cy="56165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sz="2800" b="1" smtClean="0"/>
              <a:t>Fentanil: </a:t>
            </a:r>
            <a:r>
              <a:rPr lang="tr-TR" altLang="tr-TR" sz="2800" smtClean="0"/>
              <a:t>İlacın etkisi 3-5 dk içinde ortaya çıkar, 15 dk’da doruk değerine ulaşır ve yaklaşık 60 dk sürer. İlaç Parenteral yollarla genellikle 2 µg/kg miktarda kullanılır.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800" b="1" smtClean="0"/>
              <a:t>Fentanil-droperidol: </a:t>
            </a:r>
            <a:r>
              <a:rPr lang="tr-TR" altLang="tr-TR" sz="2800" smtClean="0"/>
              <a:t> 1 ml’sinde 0.4 mg fentanil sitrat ve 20 mg droperidol içeren ve köpeklerde kullanılan  bir karışımdır. Kİ yolla 0.1-0.2 ml/kg miktarlarda uygulanır. İlacın etkisi 3-5 dk içinde ortaya çıkar ve 20-40 dk sürer.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800" b="1" u="sng" smtClean="0"/>
              <a:t>KIRMIZI REÇETE</a:t>
            </a:r>
          </a:p>
        </p:txBody>
      </p:sp>
      <p:pic>
        <p:nvPicPr>
          <p:cNvPr id="16388" name="Picture 5" descr="Photo of a 600 mcg Actiq dosage next to its packaging.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063" y="4929188"/>
            <a:ext cx="2952750" cy="19288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de Açılıyor">
  <a:themeElements>
    <a:clrScheme name="Perde Açılıyor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Perde Açılıyo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erde Açılıyor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de Açılıyor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de Açılıyor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algacık">
  <a:themeElements>
    <a:clrScheme name="Dalgacık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Dalgacı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algacık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lgacık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Uydu Anten">
  <a:themeElements>
    <a:clrScheme name="Uydu Anten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Uydu Anten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Uydu Anten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ydu Ante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ydu Anten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ulutlar">
  <a:themeElements>
    <a:clrScheme name="Bulutlar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Bulutla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ulutlar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utlar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</TotalTime>
  <Words>2268</Words>
  <Application>Microsoft Office PowerPoint</Application>
  <PresentationFormat>Ekran Gösterisi (4:3)</PresentationFormat>
  <Paragraphs>241</Paragraphs>
  <Slides>41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4</vt:i4>
      </vt:variant>
      <vt:variant>
        <vt:lpstr>Slayt Başlıkları</vt:lpstr>
      </vt:variant>
      <vt:variant>
        <vt:i4>41</vt:i4>
      </vt:variant>
    </vt:vector>
  </HeadingPairs>
  <TitlesOfParts>
    <vt:vector size="53" baseType="lpstr">
      <vt:lpstr>Tahoma</vt:lpstr>
      <vt:lpstr>Arial</vt:lpstr>
      <vt:lpstr>Wingdings</vt:lpstr>
      <vt:lpstr>Calibri</vt:lpstr>
      <vt:lpstr>Verdana</vt:lpstr>
      <vt:lpstr>Symbol</vt:lpstr>
      <vt:lpstr>Times New Roman</vt:lpstr>
      <vt:lpstr>MS Mincho</vt:lpstr>
      <vt:lpstr>Perde Açılıyor</vt:lpstr>
      <vt:lpstr>Dalgacık</vt:lpstr>
      <vt:lpstr>Uydu Anten</vt:lpstr>
      <vt:lpstr>Bulutlar</vt:lpstr>
      <vt:lpstr>HAYVANLARIN YAKALANMASI ve İNSANCIL YOLLARLA ÖLDÜRÜLMESİ                                          Prof. Dr. Ayhan FİLAZİ</vt:lpstr>
      <vt:lpstr>Hayvanların Yakalanmasında Kullanılan Maddeler </vt:lpstr>
      <vt:lpstr>İdeal bir hareketsiz kılıcı maddenin özellikleri</vt:lpstr>
      <vt:lpstr>PowerPoint Sunusu</vt:lpstr>
      <vt:lpstr>Nöro-musküler blokan ilaçlar</vt:lpstr>
      <vt:lpstr>OPİOİDLER</vt:lpstr>
      <vt:lpstr>OPİOİDLER</vt:lpstr>
      <vt:lpstr>OPİOİDLER</vt:lpstr>
      <vt:lpstr>OPİOİDLER</vt:lpstr>
      <vt:lpstr>Alfa-2-adrenerjik reseptör uyarıcıları</vt:lpstr>
      <vt:lpstr>Alfa-2-adrenerjik reseptör uyarıcıları</vt:lpstr>
      <vt:lpstr>Alfa-2-adrenerjik reseptör uyarıcıları</vt:lpstr>
      <vt:lpstr>Alfa-2-adrenerjik reseptör uyarıcıları</vt:lpstr>
      <vt:lpstr>Dissosiyatif anestezikler</vt:lpstr>
      <vt:lpstr>Dissosiyatif anestezikler</vt:lpstr>
      <vt:lpstr>Dissosiyatif anestezikler</vt:lpstr>
      <vt:lpstr>Dissosiyatif anestezikler</vt:lpstr>
      <vt:lpstr>Dissosiyatif anestezikler</vt:lpstr>
      <vt:lpstr>Nöroleptik ve trankilizanlar</vt:lpstr>
      <vt:lpstr>Nöroleptik ve trankilizanlar</vt:lpstr>
      <vt:lpstr>Nöroleptik ve trankilizanlar</vt:lpstr>
      <vt:lpstr>Nöroleptik ve trankilizanlar</vt:lpstr>
      <vt:lpstr>Nöroleptik ve trankilizanlar</vt:lpstr>
      <vt:lpstr>ÖTANAZİ</vt:lpstr>
      <vt:lpstr>ÖTANAZİ</vt:lpstr>
      <vt:lpstr>ÖTANAZİ</vt:lpstr>
      <vt:lpstr>Ötanazide Kullanılan Maddelerin Özellikleri</vt:lpstr>
      <vt:lpstr>Ötanazide Kullanılan Maddelerin Özellikleri</vt:lpstr>
      <vt:lpstr> Hayvanların uyutulmasında kullanılan maddeler </vt:lpstr>
      <vt:lpstr>Fiziki araçlar</vt:lpstr>
      <vt:lpstr>İlaçlar</vt:lpstr>
      <vt:lpstr>PowerPoint Sunusu</vt:lpstr>
      <vt:lpstr>İlaçlar</vt:lpstr>
      <vt:lpstr>İlaçlar</vt:lpstr>
      <vt:lpstr>İlaçlar</vt:lpstr>
      <vt:lpstr>Gazlar</vt:lpstr>
      <vt:lpstr>Tributame</vt:lpstr>
      <vt:lpstr>İlaçlar</vt:lpstr>
      <vt:lpstr>PowerPoint Sunusu</vt:lpstr>
      <vt:lpstr>PowerPoint Sunusu</vt:lpstr>
      <vt:lpstr>PowerPoint Sunusu</vt:lpstr>
    </vt:vector>
  </TitlesOfParts>
  <Company>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EVCİL VE DİĞER HAYVANLARIN İNSANCIL OLARAK ÖLDÜRÜLMESİ</dc:title>
  <dc:creator>dd</dc:creator>
  <cp:lastModifiedBy>Ayhan Filazi</cp:lastModifiedBy>
  <cp:revision>47</cp:revision>
  <dcterms:created xsi:type="dcterms:W3CDTF">2004-12-07T00:05:34Z</dcterms:created>
  <dcterms:modified xsi:type="dcterms:W3CDTF">2021-01-02T11:14:05Z</dcterms:modified>
</cp:coreProperties>
</file>