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8" r:id="rId13"/>
    <p:sldId id="27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799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353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0425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282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5027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419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689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10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281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075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94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32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35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84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82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22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32F8E-BEC6-4620-BF6A-675CC136FDEB}" type="datetimeFigureOut">
              <a:rPr lang="tr-TR" smtClean="0"/>
              <a:t>6.12.2019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8530D5-7070-4277-BF76-152C32987EE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58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Eğitsel Videolar- Hedefler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Arş. Gör. Dr. Deniz ATAL</a:t>
            </a:r>
          </a:p>
          <a:p>
            <a:r>
              <a:rPr lang="tr-TR" dirty="0" smtClean="0"/>
              <a:t>Ankara Üniversitesi Eğitim Bilimleri Fakültesi Bilgisayar ve Öğretim Teknolojileri Eğitimi Bölümü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674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Tasarım Öncesi Bu Sorular Önemli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Videoda hangi </a:t>
            </a:r>
            <a:r>
              <a:rPr lang="tr-TR" dirty="0" smtClean="0"/>
              <a:t>sorunu ele almak </a:t>
            </a:r>
            <a:r>
              <a:rPr lang="tr-TR" dirty="0" smtClean="0"/>
              <a:t>istiyorsunuz?</a:t>
            </a:r>
            <a:endParaRPr lang="tr-TR" dirty="0" smtClean="0"/>
          </a:p>
          <a:p>
            <a:r>
              <a:rPr lang="tr-TR" dirty="0" smtClean="0"/>
              <a:t>Videoya gerçekten ihtiyacınız var mı?</a:t>
            </a:r>
          </a:p>
          <a:p>
            <a:r>
              <a:rPr lang="tr-TR" dirty="0"/>
              <a:t>Tanımladığınız problemi temel alarak, videonuzun hangi hedefleri vurması gerekiyor? </a:t>
            </a:r>
            <a:endParaRPr lang="tr-TR" dirty="0" smtClean="0"/>
          </a:p>
          <a:p>
            <a:endParaRPr lang="tr-TR" dirty="0" smtClean="0"/>
          </a:p>
          <a:p>
            <a:pPr lvl="1"/>
            <a:r>
              <a:rPr lang="tr-TR" dirty="0" smtClean="0"/>
              <a:t>Hedeflerinize </a:t>
            </a:r>
            <a:r>
              <a:rPr lang="tr-TR" dirty="0"/>
              <a:t>ne kadar net ulaşırsanız, tüm sürecin geri kalanı o kadar kolaylaşacaktır.</a:t>
            </a:r>
          </a:p>
        </p:txBody>
      </p:sp>
    </p:spTree>
    <p:extLst>
      <p:ext uri="{BB962C8B-B14F-4D97-AF65-F5344CB8AC3E}">
        <p14:creationId xmlns:p14="http://schemas.microsoft.com/office/powerpoint/2010/main" val="305115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Öğretim Sürecinde Video Kullanımı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Okuma ve ders materyalini </a:t>
            </a:r>
            <a:r>
              <a:rPr lang="tr-TR" dirty="0" smtClean="0"/>
              <a:t>güçlendirir.</a:t>
            </a:r>
            <a:endParaRPr lang="tr-TR" dirty="0"/>
          </a:p>
          <a:p>
            <a:r>
              <a:rPr lang="tr-TR" dirty="0" smtClean="0"/>
              <a:t>Öğrenciler </a:t>
            </a:r>
            <a:r>
              <a:rPr lang="tr-TR" dirty="0"/>
              <a:t>arasında ortak bir bilgi tabanının geliştirilmesine yardım eder</a:t>
            </a:r>
          </a:p>
          <a:p>
            <a:r>
              <a:rPr lang="tr-TR" dirty="0" smtClean="0"/>
              <a:t>Öğrencinin </a:t>
            </a:r>
            <a:r>
              <a:rPr lang="tr-TR" dirty="0"/>
              <a:t>anlama ve tartışmasını geliştirir</a:t>
            </a:r>
          </a:p>
          <a:p>
            <a:r>
              <a:rPr lang="tr-TR" dirty="0" smtClean="0"/>
              <a:t>Farklı </a:t>
            </a:r>
            <a:r>
              <a:rPr lang="tr-TR" dirty="0"/>
              <a:t>öğrenme stillerinde daha fazla konaklama sağlar</a:t>
            </a:r>
          </a:p>
          <a:p>
            <a:r>
              <a:rPr lang="tr-TR" dirty="0" smtClean="0"/>
              <a:t>Öğrenci </a:t>
            </a:r>
            <a:r>
              <a:rPr lang="tr-TR" dirty="0"/>
              <a:t>motivasyonunu ve coşkusunu arttırır</a:t>
            </a:r>
          </a:p>
          <a:p>
            <a:r>
              <a:rPr lang="tr-TR" dirty="0" smtClean="0"/>
              <a:t>Öğretmen </a:t>
            </a:r>
            <a:r>
              <a:rPr lang="tr-TR" dirty="0"/>
              <a:t>etkinliğini arttırır (CPB, 2004)</a:t>
            </a:r>
          </a:p>
        </p:txBody>
      </p:sp>
    </p:spTree>
    <p:extLst>
      <p:ext uri="{BB962C8B-B14F-4D97-AF65-F5344CB8AC3E}">
        <p14:creationId xmlns:p14="http://schemas.microsoft.com/office/powerpoint/2010/main" val="1788397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887" y="-56454"/>
            <a:ext cx="5780377" cy="6771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250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726" y="548228"/>
            <a:ext cx="7533409" cy="6230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57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Aynı video kullanıldığı yere,</a:t>
            </a:r>
          </a:p>
          <a:p>
            <a:r>
              <a:rPr lang="tr-TR" dirty="0" smtClean="0"/>
              <a:t>Bağlama,</a:t>
            </a:r>
          </a:p>
          <a:p>
            <a:r>
              <a:rPr lang="tr-TR" dirty="0" smtClean="0"/>
              <a:t>Hedef kitleye</a:t>
            </a:r>
          </a:p>
          <a:p>
            <a:r>
              <a:rPr lang="tr-TR" dirty="0" smtClean="0"/>
              <a:t>Kullanım amacına göre</a:t>
            </a:r>
          </a:p>
          <a:p>
            <a:r>
              <a:rPr lang="tr-TR" dirty="0" smtClean="0"/>
              <a:t>Gereksinimlere,</a:t>
            </a:r>
          </a:p>
          <a:p>
            <a:r>
              <a:rPr lang="tr-TR" dirty="0" smtClean="0"/>
              <a:t>Problem durumuna göre</a:t>
            </a:r>
          </a:p>
          <a:p>
            <a:r>
              <a:rPr lang="tr-TR" dirty="0" smtClean="0"/>
              <a:t>Farklı biçimlerde yorumlanabilir.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859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Alanyazın</a:t>
            </a:r>
            <a:r>
              <a:rPr lang="tr-TR" dirty="0" smtClean="0"/>
              <a:t> öğrenme için daha nitelikli videoların hazırlanması konusunda yetersiz. </a:t>
            </a:r>
          </a:p>
          <a:p>
            <a:pPr lvl="1"/>
            <a:r>
              <a:rPr lang="tr-TR" dirty="0" smtClean="0"/>
              <a:t>Öğrencilerin öğrenmesi için etkinlik tasarlama</a:t>
            </a:r>
          </a:p>
          <a:p>
            <a:pPr lvl="1"/>
            <a:r>
              <a:rPr lang="tr-TR" dirty="0" smtClean="0"/>
              <a:t>Etkinliklerin niteliğini değerlendirme</a:t>
            </a:r>
          </a:p>
          <a:p>
            <a:pPr lvl="1"/>
            <a:r>
              <a:rPr lang="tr-TR" dirty="0" smtClean="0"/>
              <a:t>Farklı öğrenme türleri için farklı türde videolar tasarlanır.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88026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Etkili video hazırlamak için hedefin net olması gerekir.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3143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Öğrencilerin ne öğrenmesi gerekiyor?</a:t>
            </a:r>
          </a:p>
          <a:p>
            <a:pPr lvl="1"/>
            <a:r>
              <a:rPr lang="tr-TR" dirty="0" smtClean="0"/>
              <a:t>Buna karar </a:t>
            </a:r>
            <a:r>
              <a:rPr lang="tr-TR" dirty="0" smtClean="0"/>
              <a:t>vermek, </a:t>
            </a:r>
            <a:r>
              <a:rPr lang="tr-TR" dirty="0" smtClean="0"/>
              <a:t>bir konu seçip öğretmekten daha fazlasıdır. Bu konu alanının nasıl kullanılacağını göz önünde bulundurmayı gerektirir.</a:t>
            </a:r>
          </a:p>
          <a:p>
            <a:endParaRPr lang="tr-TR" dirty="0"/>
          </a:p>
          <a:p>
            <a:pPr lvl="1"/>
            <a:r>
              <a:rPr lang="tr-TR" dirty="0" smtClean="0"/>
              <a:t>Örneğin bir oyunu öğrenmesi demek onun o </a:t>
            </a:r>
            <a:r>
              <a:rPr lang="tr-TR" dirty="0" smtClean="0"/>
              <a:t>oyunun oynayabilmesi</a:t>
            </a:r>
            <a:r>
              <a:rPr lang="tr-TR" dirty="0" smtClean="0"/>
              <a:t>, tarihçesini açıklayabilmesi, iyi oyuncuları hatırlaması, daha fazlasını öğrenmeyi istemesi vb. amaçla hazırlanabilir. </a:t>
            </a:r>
            <a:endParaRPr lang="tr-TR" dirty="0" smtClean="0"/>
          </a:p>
          <a:p>
            <a:pPr lvl="1"/>
            <a:r>
              <a:rPr lang="tr-TR" dirty="0" smtClean="0"/>
              <a:t>Bu </a:t>
            </a:r>
            <a:r>
              <a:rPr lang="tr-TR" dirty="0" smtClean="0"/>
              <a:t>nedenle öğrenme çıktılarını netleştirmek önemlidir. </a:t>
            </a:r>
            <a:endParaRPr lang="tr-TR" dirty="0" smtClean="0"/>
          </a:p>
          <a:p>
            <a:pPr lvl="1"/>
            <a:r>
              <a:rPr lang="tr-TR" dirty="0" smtClean="0"/>
              <a:t>Her </a:t>
            </a:r>
            <a:r>
              <a:rPr lang="tr-TR" dirty="0" smtClean="0"/>
              <a:t>bir öğrenme çıktısı için video farklı biçimlerde kullanılır.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5701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 Çıktısı-Görme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Daha önce görmediği </a:t>
            </a:r>
            <a:r>
              <a:rPr lang="tr-TR" dirty="0" smtClean="0"/>
              <a:t>bir şeyi </a:t>
            </a:r>
            <a:r>
              <a:rPr lang="tr-TR" dirty="0" smtClean="0"/>
              <a:t>görmesini sağlama –ilginç hayvan, </a:t>
            </a:r>
            <a:r>
              <a:rPr lang="tr-TR" dirty="0" smtClean="0"/>
              <a:t>endüstri </a:t>
            </a:r>
            <a:r>
              <a:rPr lang="tr-TR" dirty="0" smtClean="0"/>
              <a:t>ürünü, yabancı bir ada vb.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Yaklaşımlar</a:t>
            </a:r>
            <a:endParaRPr lang="tr-TR" b="1" dirty="0" smtClean="0"/>
          </a:p>
          <a:p>
            <a:pPr lvl="1"/>
            <a:r>
              <a:rPr lang="tr-TR" dirty="0" smtClean="0"/>
              <a:t>Benzerlik yaklaşımı-ne aynı, </a:t>
            </a:r>
            <a:r>
              <a:rPr lang="tr-TR" dirty="0" smtClean="0"/>
              <a:t>ne benzer?</a:t>
            </a:r>
            <a:endParaRPr lang="tr-TR" dirty="0" smtClean="0"/>
          </a:p>
          <a:p>
            <a:pPr lvl="1"/>
            <a:r>
              <a:rPr lang="tr-TR" dirty="0" smtClean="0"/>
              <a:t>Ayırt </a:t>
            </a:r>
            <a:r>
              <a:rPr lang="tr-TR" dirty="0" smtClean="0"/>
              <a:t>etme </a:t>
            </a:r>
            <a:r>
              <a:rPr lang="tr-TR" dirty="0" smtClean="0"/>
              <a:t>yaklaşımı- </a:t>
            </a:r>
            <a:r>
              <a:rPr lang="tr-TR" dirty="0" smtClean="0"/>
              <a:t>ne farklı, değişik, detayların farkına varılmasını </a:t>
            </a:r>
            <a:r>
              <a:rPr lang="tr-TR" dirty="0" smtClean="0"/>
              <a:t>sağlama</a:t>
            </a:r>
          </a:p>
          <a:p>
            <a:pPr lvl="1"/>
            <a:endParaRPr lang="tr-TR" dirty="0"/>
          </a:p>
          <a:p>
            <a:r>
              <a:rPr lang="tr-TR" dirty="0" smtClean="0"/>
              <a:t>Görme odaklı videolarda kurguda </a:t>
            </a:r>
            <a:r>
              <a:rPr lang="tr-TR" dirty="0" smtClean="0"/>
              <a:t>odaklanılan </a:t>
            </a:r>
            <a:r>
              <a:rPr lang="tr-TR" dirty="0" err="1" smtClean="0"/>
              <a:t>herşey</a:t>
            </a:r>
            <a:r>
              <a:rPr lang="tr-TR" dirty="0" smtClean="0"/>
              <a:t>-ses, görüşme, görüntüler o farklılığı ortaya çıkarmaya odaklıdır. </a:t>
            </a:r>
          </a:p>
          <a:p>
            <a:pPr lvl="1"/>
            <a:r>
              <a:rPr lang="tr-TR" dirty="0" smtClean="0"/>
              <a:t>Bu yüzden farklı teknikler- yeniden oynakta, </a:t>
            </a:r>
            <a:r>
              <a:rPr lang="tr-TR" dirty="0" err="1" smtClean="0"/>
              <a:t>slowmotion</a:t>
            </a:r>
            <a:r>
              <a:rPr lang="tr-TR" dirty="0" smtClean="0"/>
              <a:t>, </a:t>
            </a:r>
            <a:r>
              <a:rPr lang="tr-TR" dirty="0" err="1" smtClean="0"/>
              <a:t>zoom</a:t>
            </a:r>
            <a:r>
              <a:rPr lang="tr-TR" dirty="0" smtClean="0"/>
              <a:t>, kalemle vurgu vb. kullanılır.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072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 Çıktısı-Katılma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İnsanları </a:t>
            </a:r>
            <a:r>
              <a:rPr lang="tr-TR" dirty="0" smtClean="0"/>
              <a:t>belli </a:t>
            </a:r>
            <a:r>
              <a:rPr lang="tr-TR" dirty="0" smtClean="0"/>
              <a:t>duruma, konuya getirmek, onların katılımını </a:t>
            </a:r>
            <a:r>
              <a:rPr lang="tr-TR" dirty="0" smtClean="0"/>
              <a:t>sağlamak amacı ile hazırlanır.</a:t>
            </a:r>
            <a:endParaRPr lang="tr-TR" dirty="0" smtClean="0"/>
          </a:p>
          <a:p>
            <a:r>
              <a:rPr lang="tr-TR" dirty="0" smtClean="0"/>
              <a:t>İnsanların öğrenmesi için zihinsel bir bağlam oluşturur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smtClean="0"/>
              <a:t>Katılım oluşturmak ve öğrenme aşamalarını oluşturmak için videolar </a:t>
            </a:r>
            <a:r>
              <a:rPr lang="tr-TR" dirty="0" smtClean="0"/>
              <a:t>etkilidir. 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Yaklaşımlar</a:t>
            </a:r>
          </a:p>
          <a:p>
            <a:r>
              <a:rPr lang="tr-TR" dirty="0" smtClean="0"/>
              <a:t>Öğrenme </a:t>
            </a:r>
            <a:r>
              <a:rPr lang="tr-TR" dirty="0" smtClean="0"/>
              <a:t>ilgisi oluşturma yaklaşımı-içsel ve dışsal güdüleyicilerin kullanımı-dışsaldan çok içsel güdülenme sağlamak önemli- reklamlarla ilgili </a:t>
            </a:r>
            <a:r>
              <a:rPr lang="tr-TR" dirty="0" smtClean="0"/>
              <a:t>oluşturulabilir</a:t>
            </a:r>
          </a:p>
          <a:p>
            <a:endParaRPr lang="tr-TR" dirty="0" smtClean="0"/>
          </a:p>
          <a:p>
            <a:r>
              <a:rPr lang="tr-TR" dirty="0" smtClean="0"/>
              <a:t>Bilgiyi öğrenenler için anlamlı ve anlamlı kılacak şekilde </a:t>
            </a:r>
            <a:r>
              <a:rPr lang="tr-TR" dirty="0" err="1" smtClean="0"/>
              <a:t>bağlamlaştırma</a:t>
            </a:r>
            <a:r>
              <a:rPr lang="tr-TR" dirty="0" smtClean="0"/>
              <a:t> yaklaşımı-</a:t>
            </a:r>
            <a:r>
              <a:rPr lang="tr-TR" dirty="0" err="1" smtClean="0"/>
              <a:t>arkaplan</a:t>
            </a:r>
            <a:r>
              <a:rPr lang="tr-TR" dirty="0" smtClean="0"/>
              <a:t> </a:t>
            </a:r>
            <a:r>
              <a:rPr lang="tr-TR" dirty="0" smtClean="0"/>
              <a:t>bilgisini sunma, önceki bilgileri </a:t>
            </a:r>
            <a:r>
              <a:rPr lang="tr-TR" dirty="0" smtClean="0"/>
              <a:t>etkinleştirme, biyografi </a:t>
            </a:r>
            <a:r>
              <a:rPr lang="tr-TR" dirty="0" smtClean="0"/>
              <a:t>videosu ve onun çağı öğrencilere sonraki resimleri </a:t>
            </a:r>
            <a:r>
              <a:rPr lang="tr-TR" dirty="0" smtClean="0"/>
              <a:t>hakkında </a:t>
            </a:r>
            <a:r>
              <a:rPr lang="tr-TR" dirty="0" smtClean="0"/>
              <a:t>anlam oluşturmalarını sağlayabilir.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08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 </a:t>
            </a:r>
            <a:r>
              <a:rPr lang="tr-TR" dirty="0" smtClean="0"/>
              <a:t>Çıktısı-</a:t>
            </a:r>
            <a:r>
              <a:rPr lang="tr-TR" dirty="0"/>
              <a:t>Y</a:t>
            </a:r>
            <a:r>
              <a:rPr lang="tr-TR" dirty="0" smtClean="0"/>
              <a:t>apma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Tutum ve yetenek geliştirilebilir. </a:t>
            </a:r>
          </a:p>
          <a:p>
            <a:r>
              <a:rPr lang="tr-TR" dirty="0" smtClean="0"/>
              <a:t>Diğer kişilerin davranışları gözlemlenerek tutum geliştirilebilir. Ya da </a:t>
            </a:r>
            <a:r>
              <a:rPr lang="tr-TR" dirty="0" smtClean="0"/>
              <a:t>kasıtlı </a:t>
            </a:r>
            <a:r>
              <a:rPr lang="tr-TR" dirty="0" smtClean="0"/>
              <a:t>güç ve uygulamalar yapılabilir. Çok sayıda yetenek, </a:t>
            </a:r>
            <a:r>
              <a:rPr lang="tr-TR" dirty="0" err="1" smtClean="0"/>
              <a:t>işlemsel</a:t>
            </a:r>
            <a:r>
              <a:rPr lang="tr-TR" dirty="0" smtClean="0"/>
              <a:t> bilgi sunulur- </a:t>
            </a:r>
            <a:r>
              <a:rPr lang="tr-TR" dirty="0" smtClean="0"/>
              <a:t>diş fırçalama, bisiklet sürme, en iyi satışı hesaplama vb. </a:t>
            </a:r>
          </a:p>
          <a:p>
            <a:r>
              <a:rPr lang="tr-TR" dirty="0" smtClean="0"/>
              <a:t>Bazı yetenekleri kazandırmak zor olduğu için tekrar, </a:t>
            </a:r>
            <a:r>
              <a:rPr lang="tr-TR" dirty="0" err="1" smtClean="0"/>
              <a:t>zoom</a:t>
            </a:r>
            <a:r>
              <a:rPr lang="tr-TR" dirty="0" smtClean="0"/>
              <a:t>, </a:t>
            </a:r>
            <a:r>
              <a:rPr lang="tr-TR" dirty="0" err="1" smtClean="0"/>
              <a:t>slowmotion</a:t>
            </a:r>
            <a:r>
              <a:rPr lang="tr-TR" dirty="0" smtClean="0"/>
              <a:t> kullanılabilir. </a:t>
            </a:r>
          </a:p>
          <a:p>
            <a:r>
              <a:rPr lang="tr-TR" dirty="0" smtClean="0"/>
              <a:t>Kibar olmaları vb. tutumlar </a:t>
            </a:r>
          </a:p>
          <a:p>
            <a:r>
              <a:rPr lang="tr-TR" dirty="0" smtClean="0"/>
              <a:t>Karmaşık </a:t>
            </a:r>
            <a:r>
              <a:rPr lang="tr-TR" dirty="0" smtClean="0"/>
              <a:t>işlerde adım adım gösterilerek yapılabilir. </a:t>
            </a:r>
          </a:p>
          <a:p>
            <a:r>
              <a:rPr lang="tr-TR" dirty="0" smtClean="0"/>
              <a:t>Değerlendirmek için kişinin o şeyi söylemesi değil yapması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3413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 </a:t>
            </a:r>
            <a:r>
              <a:rPr lang="tr-TR" dirty="0"/>
              <a:t>Ç</a:t>
            </a:r>
            <a:r>
              <a:rPr lang="tr-TR" dirty="0" smtClean="0"/>
              <a:t>ıktısı-Söylemek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Sözel ve </a:t>
            </a:r>
            <a:r>
              <a:rPr lang="tr-TR" dirty="0" err="1" smtClean="0"/>
              <a:t>bildirimsel</a:t>
            </a:r>
            <a:r>
              <a:rPr lang="tr-TR" dirty="0" smtClean="0"/>
              <a:t> bilginin </a:t>
            </a:r>
            <a:r>
              <a:rPr lang="tr-TR" dirty="0" smtClean="0"/>
              <a:t>öğrenilmesinde etkilidir. </a:t>
            </a:r>
            <a:endParaRPr lang="tr-TR" dirty="0" smtClean="0"/>
          </a:p>
          <a:p>
            <a:r>
              <a:rPr lang="tr-TR" dirty="0" smtClean="0"/>
              <a:t>Bireylerin </a:t>
            </a:r>
            <a:r>
              <a:rPr lang="tr-TR" dirty="0" smtClean="0"/>
              <a:t>kendi çıkarımları için </a:t>
            </a:r>
            <a:r>
              <a:rPr lang="tr-TR" dirty="0" smtClean="0"/>
              <a:t>eleştirel </a:t>
            </a:r>
            <a:r>
              <a:rPr lang="tr-TR" dirty="0" smtClean="0"/>
              <a:t>gerçekler de kullanılır. </a:t>
            </a:r>
          </a:p>
          <a:p>
            <a:r>
              <a:rPr lang="tr-TR" dirty="0" smtClean="0"/>
              <a:t>Bilinenin aksine gerçeklerin öğrenilmesinde tekrar her zaman iyi </a:t>
            </a:r>
            <a:r>
              <a:rPr lang="tr-TR" dirty="0" smtClean="0"/>
              <a:t>olmayabilir. </a:t>
            </a:r>
            <a:endParaRPr lang="tr-TR" dirty="0" smtClean="0"/>
          </a:p>
          <a:p>
            <a:r>
              <a:rPr lang="tr-TR" dirty="0" smtClean="0"/>
              <a:t>Gerçekler bir problemin çözümü olarak geldiğinde daha </a:t>
            </a:r>
            <a:r>
              <a:rPr lang="tr-TR" dirty="0" smtClean="0"/>
              <a:t>kalıcıdır. </a:t>
            </a:r>
            <a:endParaRPr lang="tr-TR" dirty="0" smtClean="0"/>
          </a:p>
          <a:p>
            <a:r>
              <a:rPr lang="tr-TR" dirty="0" smtClean="0"/>
              <a:t>Açıklamalar da diğer kazanılan bilgi türüdür. Açıklamalar </a:t>
            </a:r>
            <a:r>
              <a:rPr lang="tr-TR" dirty="0" smtClean="0"/>
              <a:t>bir şeyin </a:t>
            </a:r>
            <a:r>
              <a:rPr lang="tr-TR" dirty="0" smtClean="0"/>
              <a:t>neden ve nasıl odluğunu belirtir. Gerçeklerle bağlantılıdır. </a:t>
            </a:r>
          </a:p>
          <a:p>
            <a:r>
              <a:rPr lang="tr-TR" dirty="0" smtClean="0"/>
              <a:t>Video tasarımcısının gerçeklerden açıklamalara gitmenin ne kadar uzak olduğunu bilmesi gerekir. </a:t>
            </a:r>
          </a:p>
          <a:p>
            <a:r>
              <a:rPr lang="tr-TR" dirty="0" smtClean="0"/>
              <a:t>Analojiler, benzetimler, </a:t>
            </a:r>
            <a:r>
              <a:rPr lang="tr-TR" dirty="0" smtClean="0"/>
              <a:t>yorumlamalar kullanılır.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6488498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189</TotalTime>
  <Words>541</Words>
  <Application>Microsoft Office PowerPoint</Application>
  <PresentationFormat>Geniş ekran</PresentationFormat>
  <Paragraphs>65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Duman</vt:lpstr>
      <vt:lpstr>Eğitsel Videolar- Hedefler</vt:lpstr>
      <vt:lpstr>PowerPoint Sunusu</vt:lpstr>
      <vt:lpstr>PowerPoint Sunusu</vt:lpstr>
      <vt:lpstr>PowerPoint Sunusu</vt:lpstr>
      <vt:lpstr>PowerPoint Sunusu</vt:lpstr>
      <vt:lpstr>Öğrenme Çıktısı-Görme</vt:lpstr>
      <vt:lpstr>Öğrenme Çıktısı-Katılma</vt:lpstr>
      <vt:lpstr>Öğrenme Çıktısı-Yapma </vt:lpstr>
      <vt:lpstr>Öğrenme Çıktısı-Söylemek</vt:lpstr>
      <vt:lpstr>Tasarım Öncesi Bu Sorular Önemli</vt:lpstr>
      <vt:lpstr>Öğretim Sürecinde Video Kullanımı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kullanicii</dc:creator>
  <cp:lastModifiedBy>kullanicii</cp:lastModifiedBy>
  <cp:revision>22</cp:revision>
  <dcterms:created xsi:type="dcterms:W3CDTF">2019-10-02T12:19:41Z</dcterms:created>
  <dcterms:modified xsi:type="dcterms:W3CDTF">2019-12-06T11:08:37Z</dcterms:modified>
</cp:coreProperties>
</file>