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6"/>
  </p:handoutMasterIdLst>
  <p:sldIdLst>
    <p:sldId id="263" r:id="rId2"/>
    <p:sldId id="281" r:id="rId3"/>
    <p:sldId id="282" r:id="rId4"/>
    <p:sldId id="283" r:id="rId5"/>
    <p:sldId id="301" r:id="rId6"/>
    <p:sldId id="284" r:id="rId7"/>
    <p:sldId id="264" r:id="rId8"/>
    <p:sldId id="286" r:id="rId9"/>
    <p:sldId id="287" r:id="rId10"/>
    <p:sldId id="288" r:id="rId11"/>
    <p:sldId id="289" r:id="rId12"/>
    <p:sldId id="290" r:id="rId13"/>
    <p:sldId id="291" r:id="rId14"/>
    <p:sldId id="302" r:id="rId15"/>
  </p:sldIdLst>
  <p:sldSz cx="9144000" cy="6858000" type="screen4x3"/>
  <p:notesSz cx="6858000" cy="9144000"/>
  <p:custDataLst>
    <p:tags r:id="rId17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4" autoAdjust="0"/>
    <p:restoredTop sz="94660"/>
  </p:normalViewPr>
  <p:slideViewPr>
    <p:cSldViewPr>
      <p:cViewPr varScale="1">
        <p:scale>
          <a:sx n="91" d="100"/>
          <a:sy n="91" d="100"/>
        </p:scale>
        <p:origin x="11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2B797-715D-4E24-8BD6-7306F1FCAF8D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8F6C1-A820-4EDD-9723-4A66FAD1A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21.01.2019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6) </a:t>
            </a:r>
            <a:r>
              <a:rPr lang="tr-TR" dirty="0"/>
              <a:t>Atıflarda Düştüğümüz </a:t>
            </a:r>
            <a:r>
              <a:rPr lang="tr-TR" dirty="0" smtClean="0"/>
              <a:t>Yanılgılar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Atıflarımızı ve açıklamalarımızı etkileyen üç tür yanılgı vardır.</a:t>
            </a:r>
          </a:p>
          <a:p>
            <a:pPr marL="114300" indent="0">
              <a:buNone/>
            </a:pPr>
            <a:endParaRPr lang="tr-TR" dirty="0"/>
          </a:p>
          <a:p>
            <a:r>
              <a:rPr lang="tr-TR" dirty="0" smtClean="0"/>
              <a:t>Temel Atfetme Yanılgısı</a:t>
            </a:r>
          </a:p>
          <a:p>
            <a:r>
              <a:rPr lang="tr-TR" dirty="0" smtClean="0"/>
              <a:t>Aktör-Gözlemci Yanılgısı</a:t>
            </a:r>
          </a:p>
          <a:p>
            <a:r>
              <a:rPr lang="tr-TR" dirty="0" smtClean="0"/>
              <a:t>Benlikle İlgili Yanılgılar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280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8) Gruplama ve Sosyal </a:t>
            </a:r>
            <a:r>
              <a:rPr lang="tr-TR" sz="2400" dirty="0" err="1"/>
              <a:t>Kalıpyargılar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8.1) Sosyal Gruplama:</a:t>
            </a:r>
          </a:p>
          <a:p>
            <a:pPr marL="85725" indent="538163">
              <a:buNone/>
            </a:pPr>
            <a:r>
              <a:rPr lang="tr-TR" dirty="0" smtClean="0"/>
              <a:t>Bir gruba ait özellikleri paylaştıkları için, bireyleri, o grubun üyesi olarak tanımlama sürecidir.</a:t>
            </a:r>
          </a:p>
          <a:p>
            <a:pPr marL="85725" indent="538163">
              <a:buNone/>
            </a:pPr>
            <a:r>
              <a:rPr lang="tr-TR" dirty="0" smtClean="0"/>
              <a:t>İnsanları sosyal kategorilere yerleştirerek algılamak;</a:t>
            </a:r>
          </a:p>
          <a:p>
            <a:pPr marL="428625" indent="198438">
              <a:buFont typeface="Wingdings" panose="05000000000000000000" pitchFamily="2" charset="2"/>
              <a:buChar char="ü"/>
            </a:pPr>
            <a:r>
              <a:rPr lang="tr-TR" dirty="0" smtClean="0"/>
              <a:t> Çevremizde kurduğumuz ilişkiyi kolaylaştırır ve toplumda daha etkili işlev görmemizi sağlar,</a:t>
            </a:r>
            <a:endParaRPr lang="tr-TR" dirty="0"/>
          </a:p>
          <a:p>
            <a:pPr marL="428625" indent="198438">
              <a:buFont typeface="Wingdings" panose="05000000000000000000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İnsanın gereksiz uyaranlara dikkat etmesini engeller.</a:t>
            </a:r>
          </a:p>
          <a:p>
            <a:pPr marL="428625" indent="0">
              <a:buNone/>
            </a:pPr>
            <a:r>
              <a:rPr lang="tr-T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</a:t>
            </a:r>
            <a:r>
              <a:rPr lang="tr-TR" dirty="0" smtClean="0"/>
              <a:t>  Grubun bütün üyeleri birbirine çok benzer algılandığı için, aralarındaki çeşitlilik göz ardı edilir. </a:t>
            </a:r>
          </a:p>
          <a:p>
            <a:pPr marL="428625" indent="0">
              <a:buNone/>
            </a:pPr>
            <a:r>
              <a:rPr lang="tr-T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  </a:t>
            </a:r>
            <a:r>
              <a:rPr lang="tr-TR" dirty="0" smtClean="0"/>
              <a:t>Gruplar arası farkların da olduğundan daha fazla görünmesine sebep olur.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214290"/>
            <a:ext cx="1857388" cy="1702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5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8) Gruplama ve Sosyal </a:t>
            </a:r>
            <a:r>
              <a:rPr lang="tr-TR" sz="2400" dirty="0" smtClean="0"/>
              <a:t>Kalıp yargılar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8.2) Kalıp yargılar ve Kalıp yargıların Yönlendirdiği Bilgi ve Beklentiler:</a:t>
            </a:r>
          </a:p>
          <a:p>
            <a:pPr marL="180975" indent="446088">
              <a:buNone/>
            </a:pPr>
            <a:r>
              <a:rPr lang="tr-TR" dirty="0" smtClean="0"/>
              <a:t>Bir sosyal gruba ilişkin inanç ve yargılardır. </a:t>
            </a:r>
          </a:p>
          <a:p>
            <a:pPr marL="180975" indent="446088">
              <a:buNone/>
            </a:pPr>
            <a:r>
              <a:rPr lang="tr-TR" dirty="0" smtClean="0"/>
              <a:t>Gruplamanın en önemli sonuçlarından biri, belli kalıp yargıların oluşması ve bizde belli beklentilere yol açmasıdır. </a:t>
            </a:r>
          </a:p>
          <a:p>
            <a:pPr marL="180975" indent="446088">
              <a:buNone/>
            </a:pPr>
            <a:r>
              <a:rPr lang="tr-TR" dirty="0" smtClean="0"/>
              <a:t>Örneğin kadınların iyi araba kullanmadığını, dolmuş ve taksi şoförlerinin trafikte çok kaba olduklarını düşünmemiz. </a:t>
            </a:r>
          </a:p>
          <a:p>
            <a:pPr marL="180975" indent="446088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95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8) Gruplama ve Sosyal </a:t>
            </a:r>
            <a:r>
              <a:rPr lang="tr-TR" sz="2400" dirty="0" smtClean="0"/>
              <a:t>Kalıp yargılar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8.3) Hayali İlişkisellik:</a:t>
            </a:r>
          </a:p>
          <a:p>
            <a:pPr marL="114300" indent="512763">
              <a:buNone/>
            </a:pPr>
            <a:r>
              <a:rPr lang="tr-TR" dirty="0" smtClean="0"/>
              <a:t>Gruplamanın ve kalıp yargıların bir başka etkisi olan hayali ilişkisellik, iki özellik arasında aslında var olmayan bir bağlantı kurmaktır. </a:t>
            </a:r>
          </a:p>
          <a:p>
            <a:pPr marL="114300" indent="512763">
              <a:buNone/>
            </a:pPr>
            <a:endParaRPr lang="tr-TR" dirty="0" smtClean="0"/>
          </a:p>
          <a:p>
            <a:pPr marL="114300" indent="512763">
              <a:buNone/>
            </a:pPr>
            <a:r>
              <a:rPr lang="tr-TR" dirty="0" smtClean="0"/>
              <a:t>Örnek: Konuşkan satış elemanı veya utangaç muhasebeci  gibi.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95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85728"/>
            <a:ext cx="7620000" cy="6239616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tr-TR" sz="2000" b="1" dirty="0" smtClean="0"/>
              <a:t>8.4) </a:t>
            </a:r>
            <a:r>
              <a:rPr lang="tr-TR" sz="2000" b="1" dirty="0" err="1" smtClean="0"/>
              <a:t>İçgrup</a:t>
            </a:r>
            <a:r>
              <a:rPr lang="tr-TR" sz="2000" b="1" dirty="0" smtClean="0"/>
              <a:t> / </a:t>
            </a:r>
            <a:r>
              <a:rPr lang="tr-TR" sz="2000" b="1" dirty="0" err="1" smtClean="0"/>
              <a:t>Dışgrup</a:t>
            </a:r>
            <a:r>
              <a:rPr lang="tr-TR" sz="2000" b="1" dirty="0" smtClean="0"/>
              <a:t> Etkisi:</a:t>
            </a:r>
          </a:p>
          <a:p>
            <a:pPr marL="114300" indent="512763">
              <a:buNone/>
            </a:pPr>
            <a:r>
              <a:rPr lang="tr-TR" sz="2000" dirty="0" err="1" smtClean="0"/>
              <a:t>İçgrup</a:t>
            </a:r>
            <a:r>
              <a:rPr lang="tr-TR" sz="2000" dirty="0" smtClean="0"/>
              <a:t>  : Bizden olan, bizim de üyesi olduğumuz grup.</a:t>
            </a:r>
          </a:p>
          <a:p>
            <a:pPr marL="114300" indent="512763">
              <a:buNone/>
            </a:pPr>
            <a:r>
              <a:rPr lang="tr-TR" sz="2000" dirty="0" err="1" smtClean="0"/>
              <a:t>Dışgrup</a:t>
            </a:r>
            <a:r>
              <a:rPr lang="tr-TR" sz="2000" dirty="0"/>
              <a:t>: Bizden </a:t>
            </a:r>
            <a:r>
              <a:rPr lang="tr-TR" sz="2000" dirty="0" smtClean="0"/>
              <a:t>olmayan</a:t>
            </a:r>
            <a:r>
              <a:rPr lang="tr-TR" sz="2000" dirty="0"/>
              <a:t>, </a:t>
            </a:r>
            <a:r>
              <a:rPr lang="tr-TR" sz="2000" dirty="0" smtClean="0"/>
              <a:t>üyesi olmadığımız </a:t>
            </a:r>
            <a:r>
              <a:rPr lang="tr-TR" sz="2000" dirty="0"/>
              <a:t>grup</a:t>
            </a:r>
            <a:r>
              <a:rPr lang="tr-TR" sz="2000" dirty="0" smtClean="0"/>
              <a:t>.</a:t>
            </a:r>
          </a:p>
          <a:p>
            <a:pPr marL="114300" indent="512763">
              <a:buNone/>
            </a:pPr>
            <a:endParaRPr lang="tr-TR" sz="2000" dirty="0"/>
          </a:p>
          <a:p>
            <a:pPr marL="114300" indent="512763">
              <a:buNone/>
            </a:pPr>
            <a:r>
              <a:rPr lang="tr-TR" sz="2000" dirty="0" smtClean="0"/>
              <a:t>Dünyayı iki gruba ayrılmış şekilde algılamanın doğurduğu iki önemli sonuç:</a:t>
            </a:r>
          </a:p>
          <a:p>
            <a:pPr marL="992188"/>
            <a:r>
              <a:rPr lang="tr-TR" sz="2000" i="1" u="sng" dirty="0" smtClean="0"/>
              <a:t>Onların hepsi aynı etkisi</a:t>
            </a:r>
            <a:r>
              <a:rPr lang="tr-TR" sz="2000" u="sng" dirty="0" smtClean="0"/>
              <a:t>: </a:t>
            </a:r>
            <a:r>
              <a:rPr lang="tr-TR" sz="2000" dirty="0" smtClean="0"/>
              <a:t>Dış grup üyelerini benzer görme. Soğuk İngilizler, çalışkan Almanlar..</a:t>
            </a:r>
          </a:p>
          <a:p>
            <a:pPr marL="992188"/>
            <a:r>
              <a:rPr lang="tr-TR" sz="2000" dirty="0" smtClean="0"/>
              <a:t>Paralı okulda okuyan öğrenciler şımarık olur!</a:t>
            </a:r>
          </a:p>
          <a:p>
            <a:pPr marL="992188"/>
            <a:r>
              <a:rPr lang="tr-TR" sz="2000" dirty="0" smtClean="0"/>
              <a:t>Fizik okuyanlar asosyal insanlardır!</a:t>
            </a:r>
          </a:p>
          <a:p>
            <a:pPr marL="992188">
              <a:buNone/>
            </a:pPr>
            <a:endParaRPr lang="tr-TR" sz="2000" dirty="0" smtClean="0"/>
          </a:p>
          <a:p>
            <a:pPr marL="992188"/>
            <a:r>
              <a:rPr lang="tr-TR" sz="2000" dirty="0" smtClean="0"/>
              <a:t>Peki bu biz ve siz ayrımını niye yaparız?</a:t>
            </a:r>
          </a:p>
          <a:p>
            <a:pPr marL="992188">
              <a:buNone/>
            </a:pPr>
            <a:endParaRPr lang="tr-TR" sz="2000" dirty="0" smtClean="0"/>
          </a:p>
          <a:p>
            <a:pPr marL="992188"/>
            <a:r>
              <a:rPr lang="tr-TR" sz="2000" dirty="0" smtClean="0"/>
              <a:t>1- Tanıdık olma: kendi grubumuzdaki insanları daha çok tanır ve biliriz.</a:t>
            </a:r>
          </a:p>
          <a:p>
            <a:pPr marL="992188"/>
            <a:r>
              <a:rPr lang="tr-TR" sz="2000" dirty="0" smtClean="0"/>
              <a:t>2- Dış grupla etkileşim: kendi grubumuza göre daha azdır.</a:t>
            </a:r>
          </a:p>
          <a:p>
            <a:pPr marL="992188"/>
            <a:r>
              <a:rPr lang="tr-TR" sz="2000" dirty="0" smtClean="0"/>
              <a:t>3- Gelecekteki etkileşim: Dış grupla gelecekteki etkileşim içine girmeyeceğimiz beklentisi hakimdir. Oysa iç grupla bir şekilde ilişki içine gireceğimizi düşünürüz.</a:t>
            </a:r>
          </a:p>
          <a:p>
            <a:pPr marL="992188"/>
            <a:r>
              <a:rPr lang="tr-TR" sz="2000" dirty="0" smtClean="0"/>
              <a:t>4- Kendini farklılaştırma: İnsanların kendilerini başkalarından farklı ve özel kılan özelliklerine yoğunlaşmasına yol açar. </a:t>
            </a:r>
          </a:p>
          <a:p>
            <a:pPr marL="992188"/>
            <a:endParaRPr lang="tr-TR" sz="2000" dirty="0" smtClean="0"/>
          </a:p>
          <a:p>
            <a:pPr marL="992188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995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8) Gruplama ve Sosyal </a:t>
            </a:r>
            <a:r>
              <a:rPr lang="tr-TR" sz="2400" dirty="0" err="1" smtClean="0"/>
              <a:t>Kalıpyargılar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tr-TR" b="1" dirty="0" smtClean="0"/>
              <a:t>8.4) </a:t>
            </a:r>
            <a:r>
              <a:rPr lang="tr-TR" b="1" dirty="0" err="1" smtClean="0"/>
              <a:t>İçgrup</a:t>
            </a:r>
            <a:r>
              <a:rPr lang="tr-TR" b="1" dirty="0" smtClean="0"/>
              <a:t> / </a:t>
            </a:r>
            <a:r>
              <a:rPr lang="tr-TR" b="1" dirty="0" err="1" smtClean="0"/>
              <a:t>Dışgrup</a:t>
            </a:r>
            <a:r>
              <a:rPr lang="tr-TR" b="1" dirty="0" smtClean="0"/>
              <a:t> Etkisi:</a:t>
            </a:r>
          </a:p>
          <a:p>
            <a:pPr marL="114300" indent="0">
              <a:buNone/>
            </a:pPr>
            <a:endParaRPr lang="tr-TR" b="1" dirty="0"/>
          </a:p>
          <a:p>
            <a:pPr marL="992188" defTabSz="893763"/>
            <a:r>
              <a:rPr lang="tr-TR" b="1" dirty="0"/>
              <a:t> </a:t>
            </a:r>
            <a:r>
              <a:rPr lang="tr-TR" i="1" u="sng" dirty="0" smtClean="0"/>
              <a:t>İç grubu </a:t>
            </a:r>
            <a:r>
              <a:rPr lang="tr-TR" i="1" u="sng" dirty="0"/>
              <a:t>kayırma</a:t>
            </a:r>
            <a:r>
              <a:rPr lang="tr-TR" u="sng" dirty="0"/>
              <a:t>: </a:t>
            </a:r>
            <a:r>
              <a:rPr lang="tr-TR" dirty="0"/>
              <a:t>Grubunu </a:t>
            </a:r>
            <a:r>
              <a:rPr lang="tr-TR" dirty="0" smtClean="0"/>
              <a:t>–grup bilinci en düşük düzeyde bile olsa- daha </a:t>
            </a:r>
            <a:r>
              <a:rPr lang="tr-TR" dirty="0"/>
              <a:t>iyi görme ve payına düşenden fazlasını verme eğilimi</a:t>
            </a:r>
            <a:r>
              <a:rPr lang="tr-TR" dirty="0" smtClean="0"/>
              <a:t>.</a:t>
            </a:r>
          </a:p>
          <a:p>
            <a:pPr marL="992188" defTabSz="893763"/>
            <a:endParaRPr lang="tr-TR" dirty="0" smtClean="0"/>
          </a:p>
          <a:p>
            <a:pPr marL="992188" defTabSz="893763"/>
            <a:r>
              <a:rPr lang="tr-TR" dirty="0" smtClean="0"/>
              <a:t>İnsanların iç gruplarındaki kişilerin olumlu, dış gruptakilerin olumsuz davranışını onların kişilik özellikleriyle, iç grubun olumsuz ve dış grubun olumlu davranışlarını  dışsal faktörlerle açıklamaktadırlar.</a:t>
            </a:r>
          </a:p>
          <a:p>
            <a:pPr marL="992188" defTabSz="893763">
              <a:buNone/>
            </a:pPr>
            <a:endParaRPr lang="tr-TR" dirty="0" smtClean="0"/>
          </a:p>
          <a:p>
            <a:pPr marL="11430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4554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6) </a:t>
            </a:r>
            <a:r>
              <a:rPr lang="tr-TR" sz="2400" dirty="0"/>
              <a:t>Atıflarda Düştüğümüz </a:t>
            </a:r>
            <a:r>
              <a:rPr lang="tr-TR" sz="2400" dirty="0" smtClean="0"/>
              <a:t>Yanılgılar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tr-TR" b="1" dirty="0" smtClean="0"/>
              <a:t>6.1) Temel Atfetme Yanılgısı:</a:t>
            </a:r>
          </a:p>
          <a:p>
            <a:pPr marL="114300" indent="0">
              <a:buNone/>
            </a:pPr>
            <a:r>
              <a:rPr lang="tr-TR" dirty="0" smtClean="0"/>
              <a:t>Davranış, bireyin kişisel özellikleri ve dış faktörler arasındaki etkileşimi sonucunda oluşmasına rağmen, sosyal bir davranışın nedenlerini durumsal özelliklere değil, kişisel özelliklere</a:t>
            </a:r>
            <a:r>
              <a:rPr lang="tr-TR" dirty="0"/>
              <a:t> </a:t>
            </a:r>
            <a:r>
              <a:rPr lang="tr-TR" dirty="0" smtClean="0"/>
              <a:t>dayanarak açıklama eğilimine </a:t>
            </a:r>
            <a:r>
              <a:rPr lang="tr-TR" b="1" dirty="0" smtClean="0"/>
              <a:t>temel atfetme yanılgısı </a:t>
            </a:r>
            <a:r>
              <a:rPr lang="tr-TR" dirty="0" smtClean="0"/>
              <a:t>denilmektedir.</a:t>
            </a:r>
          </a:p>
          <a:p>
            <a:pPr marL="114300" indent="0">
              <a:buNone/>
            </a:pPr>
            <a:endParaRPr lang="tr-TR" dirty="0" smtClean="0"/>
          </a:p>
          <a:p>
            <a:pPr marL="114300" indent="0" algn="just">
              <a:buNone/>
            </a:pPr>
            <a:r>
              <a:rPr lang="tr-TR" sz="2000" dirty="0" smtClean="0"/>
              <a:t>Örnek: Üniversite hocasının okuldaki ve özel hayatındaki farklı tavırlarına rağmen öğrencilerin hocayı sadece okuldaki tavırlarıyla değerlendirmesi</a:t>
            </a:r>
          </a:p>
          <a:p>
            <a:pPr marL="114300" indent="0" algn="just">
              <a:buNone/>
            </a:pPr>
            <a:r>
              <a:rPr lang="tr-TR" sz="2000" dirty="0" smtClean="0"/>
              <a:t>Ahmet’in çalışmamasını o gün yorgun olmasına bağlamak yerine tembel biri olmasına bağlamak gibi.</a:t>
            </a:r>
          </a:p>
          <a:p>
            <a:pPr marL="114300" indent="0" algn="just">
              <a:buNone/>
            </a:pPr>
            <a:r>
              <a:rPr lang="tr-TR" sz="2000" dirty="0" smtClean="0"/>
              <a:t>Soru soran ve bu soruları yanıtlayan deneklerin –rastgele seçildikleri bilindiği halde-  daha çok veya az zeki görünmeleri.</a:t>
            </a:r>
          </a:p>
          <a:p>
            <a:pPr marL="114300" indent="0">
              <a:buNone/>
            </a:pPr>
            <a:r>
              <a:rPr lang="tr-TR" dirty="0" smtClean="0"/>
              <a:t>Castro hakkında olumlu ve olumsuz yazı yazan kişilerin onu savunan ya da ona karşı görünen kişiler olarak görülmeleri.</a:t>
            </a:r>
            <a:endParaRPr lang="tr-TR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Temel atfetme yanılgısı bireyci kültürlerde daha yaygındır ve sosyalleşme ile birlikte öğrenilmektedir.</a:t>
            </a:r>
          </a:p>
        </p:txBody>
      </p:sp>
    </p:spTree>
    <p:extLst>
      <p:ext uri="{BB962C8B-B14F-4D97-AF65-F5344CB8AC3E}">
        <p14:creationId xmlns:p14="http://schemas.microsoft.com/office/powerpoint/2010/main" val="98222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6) </a:t>
            </a:r>
            <a:r>
              <a:rPr lang="tr-TR" sz="2400" dirty="0"/>
              <a:t>Atıflarda Düştüğümüz </a:t>
            </a:r>
            <a:r>
              <a:rPr lang="tr-TR" sz="2400" dirty="0" smtClean="0"/>
              <a:t>Yanılgılar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6.2) Aktör-Gözlemci Yanılgısı:</a:t>
            </a:r>
          </a:p>
          <a:p>
            <a:pPr marL="114300" indent="0">
              <a:buNone/>
            </a:pPr>
            <a:r>
              <a:rPr lang="tr-TR" dirty="0" smtClean="0"/>
              <a:t>Aktör      : Davranışta bulunan kişi.</a:t>
            </a:r>
          </a:p>
          <a:p>
            <a:pPr marL="114300" indent="0">
              <a:buNone/>
            </a:pPr>
            <a:r>
              <a:rPr lang="tr-TR" dirty="0" smtClean="0"/>
              <a:t>Gözlemci: Aktörün davranışını gözlemleyen.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Aktörlerin, kendi davranışlarını dış etkenlere bağlı olarak açıklama, gözlemcilerin ise aynı davranışları aktörlerin sabit kişisel özelliklerine bağlı olarak açıklama eğilimidir.</a:t>
            </a:r>
          </a:p>
          <a:p>
            <a:r>
              <a:rPr lang="tr-TR" dirty="0" smtClean="0"/>
              <a:t>Bu yanılgının sebebi, aktörün dikka</a:t>
            </a:r>
            <a:r>
              <a:rPr lang="tr-TR" dirty="0"/>
              <a:t>tini çekenle, </a:t>
            </a:r>
            <a:r>
              <a:rPr lang="tr-TR" dirty="0" smtClean="0"/>
              <a:t>gözlemcinin dikkatini çekenin farklı olmasıdır.</a:t>
            </a:r>
          </a:p>
          <a:p>
            <a:r>
              <a:rPr lang="tr-TR" dirty="0" smtClean="0"/>
              <a:t>Aktör dikkatini çevresine, gözlemci ise aktöre yöneltmektedir. </a:t>
            </a:r>
          </a:p>
          <a:p>
            <a:r>
              <a:rPr lang="tr-TR" dirty="0" smtClean="0"/>
              <a:t>Ancak aktörlerin dikkatlerini kendi yaptıklarına yönelttiklerinde </a:t>
            </a:r>
          </a:p>
          <a:p>
            <a:pPr>
              <a:buNone/>
            </a:pPr>
            <a:r>
              <a:rPr lang="tr-TR" dirty="0" smtClean="0"/>
              <a:t>davranışlarını içsel faktörlerle açıkladıkları görülmüştür.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22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6) </a:t>
            </a:r>
            <a:r>
              <a:rPr lang="tr-TR" sz="2400" dirty="0"/>
              <a:t>Atıflarda Düştüğümüz </a:t>
            </a:r>
            <a:r>
              <a:rPr lang="tr-TR" sz="2400" dirty="0" smtClean="0"/>
              <a:t>Yanılgılar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6.3) Benlikle İlgili Yanılgılar:</a:t>
            </a:r>
          </a:p>
          <a:p>
            <a:pPr marL="114300" indent="0">
              <a:buNone/>
            </a:pPr>
            <a:endParaRPr lang="tr-TR" b="1" dirty="0"/>
          </a:p>
          <a:p>
            <a:pPr marL="868680" lvl="1" indent="-457200">
              <a:buFont typeface="+mj-lt"/>
              <a:buAutoNum type="alphaLcParenR"/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Ben Merkezli Düşünce:</a:t>
            </a:r>
          </a:p>
          <a:p>
            <a:pPr marL="411480" lvl="1" indent="0">
              <a:buNone/>
            </a:pPr>
            <a:r>
              <a:rPr lang="tr-TR" dirty="0" smtClean="0"/>
              <a:t>	İnsanlar olaylarda kendilerini başkalarından daha merkezde görme eğilimindedir.  Geçmiş olayları kendimizin kontrol ettiği, yönlendirdiği ve başkalarının davranışlarını etkilediğimizi sanma da </a:t>
            </a:r>
            <a:r>
              <a:rPr lang="tr-TR" b="1" dirty="0" smtClean="0"/>
              <a:t>ben merkezli düşünce</a:t>
            </a:r>
            <a:r>
              <a:rPr lang="tr-TR" dirty="0" smtClean="0"/>
              <a:t>dir.</a:t>
            </a:r>
            <a:endParaRPr lang="tr-TR" dirty="0"/>
          </a:p>
          <a:p>
            <a:pPr marL="1074738" lvl="1">
              <a:buFont typeface="Wingdings" panose="05000000000000000000" pitchFamily="2" charset="2"/>
              <a:buChar char="ü"/>
            </a:pPr>
            <a:r>
              <a:rPr lang="tr-TR" dirty="0" smtClean="0"/>
              <a:t>Piyango Bileti alanların seçimi kendilerinin yapmak istemeleri.</a:t>
            </a:r>
            <a:endParaRPr lang="tr-TR" b="1" dirty="0" smtClean="0"/>
          </a:p>
          <a:p>
            <a:pPr marL="411480" lvl="1" indent="0">
              <a:buNone/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b)	Kendini Kayırma Eğilimi:</a:t>
            </a:r>
          </a:p>
          <a:p>
            <a:pPr marL="411480" lvl="1" indent="0">
              <a:buNone/>
            </a:pPr>
            <a:r>
              <a:rPr lang="tr-TR" b="1" dirty="0"/>
              <a:t>	</a:t>
            </a:r>
            <a:r>
              <a:rPr lang="tr-TR" dirty="0" smtClean="0"/>
              <a:t>Kişinin başarıyı kendine mal ederken, başarısızlıkta suçu dışsal etmenlere yüklemesidir.  Bireyci toplumlarda bu eğilim daha güçlüdür.</a:t>
            </a:r>
          </a:p>
          <a:p>
            <a:pPr marL="989013" lvl="1" indent="-95250" defTabSz="989013">
              <a:buFont typeface="Wingdings" panose="05000000000000000000" pitchFamily="2" charset="2"/>
              <a:buChar char="ü"/>
            </a:pPr>
            <a:r>
              <a:rPr lang="tr-TR" dirty="0" smtClean="0"/>
              <a:t> Öğrenci ve not</a:t>
            </a:r>
            <a:r>
              <a:rPr lang="tr-TR" dirty="0"/>
              <a:t>	</a:t>
            </a:r>
            <a:endParaRPr lang="tr-TR" dirty="0" smtClean="0"/>
          </a:p>
          <a:p>
            <a:pPr marL="41148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22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85728"/>
            <a:ext cx="7620000" cy="611507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tr-TR" b="1" dirty="0" smtClean="0"/>
          </a:p>
          <a:p>
            <a:pPr marL="114300" indent="0">
              <a:buNone/>
            </a:pPr>
            <a:r>
              <a:rPr lang="tr-TR" b="1" dirty="0" smtClean="0"/>
              <a:t>6.3) Benlikle İlgili Yanılgılar:</a:t>
            </a:r>
          </a:p>
          <a:p>
            <a:pPr marL="868680" lvl="1" indent="-457200">
              <a:buAutoNum type="alphaLcParenR" startAt="2"/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Kendini Kayırma Eğilimi:</a:t>
            </a:r>
          </a:p>
          <a:p>
            <a:pPr marL="868680" lvl="1" indent="-457200">
              <a:buNone/>
            </a:pPr>
            <a:r>
              <a:rPr lang="tr-TR" dirty="0" smtClean="0"/>
              <a:t>İnsanlar, özgüvenlerini korumaya güdülenmiştir.</a:t>
            </a:r>
          </a:p>
          <a:p>
            <a:pPr marL="868680" lvl="1" indent="-457200">
              <a:buNone/>
            </a:pPr>
            <a:r>
              <a:rPr lang="tr-TR" dirty="0" smtClean="0"/>
              <a:t>İnsanlar genelde başarıyı umar, başarısızlığı ise istisnai kabul eder.</a:t>
            </a:r>
          </a:p>
          <a:p>
            <a:pPr marL="868680" lvl="1" indent="-457200">
              <a:buNone/>
            </a:pPr>
            <a:endParaRPr lang="tr-T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74738" lvl="1">
              <a:tabLst>
                <a:tab pos="893763" algn="l"/>
                <a:tab pos="1073150" algn="l"/>
              </a:tabLst>
            </a:pPr>
            <a:r>
              <a:rPr lang="tr-TR" dirty="0" smtClean="0"/>
              <a:t>Kişi kendi için önem taşıyan bir davranışta bulunuyorsa,</a:t>
            </a:r>
          </a:p>
          <a:p>
            <a:pPr marL="1074738" lvl="1">
              <a:tabLst>
                <a:tab pos="893763" algn="l"/>
                <a:tab pos="1073150" algn="l"/>
              </a:tabLst>
            </a:pPr>
            <a:r>
              <a:rPr lang="tr-TR" dirty="0" smtClean="0"/>
              <a:t>Kişi davranışının sonuçlarından sorumlu tutuluyorsa,</a:t>
            </a:r>
          </a:p>
          <a:p>
            <a:pPr marL="1074738" lvl="1">
              <a:tabLst>
                <a:tab pos="893763" algn="l"/>
                <a:tab pos="1073150" algn="l"/>
              </a:tabLst>
            </a:pPr>
            <a:r>
              <a:rPr lang="tr-TR" dirty="0" smtClean="0"/>
              <a:t>Kişinin davranışı başkaları tarafından görülecekse</a:t>
            </a:r>
          </a:p>
          <a:p>
            <a:pPr marL="1074738" lvl="1">
              <a:tabLst>
                <a:tab pos="893763" algn="l"/>
                <a:tab pos="1073150" algn="l"/>
              </a:tabLst>
            </a:pPr>
            <a:endParaRPr lang="tr-TR" dirty="0"/>
          </a:p>
          <a:p>
            <a:pPr marL="846138" lvl="1" indent="0">
              <a:buNone/>
              <a:tabLst>
                <a:tab pos="893763" algn="l"/>
                <a:tab pos="1073150" algn="l"/>
              </a:tabLst>
            </a:pPr>
            <a:r>
              <a:rPr lang="tr-TR" dirty="0" smtClean="0"/>
              <a:t>Benliğe hizmet eden yanılgıların arttığı tespit edilmiştir.</a:t>
            </a:r>
          </a:p>
          <a:p>
            <a:pPr marL="846138" lvl="1" indent="0">
              <a:buNone/>
              <a:tabLst>
                <a:tab pos="893763" algn="l"/>
                <a:tab pos="1073150" algn="l"/>
              </a:tabLst>
            </a:pPr>
            <a:endParaRPr lang="tr-TR" dirty="0"/>
          </a:p>
          <a:p>
            <a:pPr marL="1189038" lvl="1" indent="-342900">
              <a:buFont typeface="Wingdings" panose="05000000000000000000" pitchFamily="2" charset="2"/>
              <a:buChar char="ü"/>
              <a:tabLst>
                <a:tab pos="893763" algn="l"/>
                <a:tab pos="1073150" algn="l"/>
              </a:tabLst>
            </a:pPr>
            <a:r>
              <a:rPr lang="tr-TR" dirty="0" smtClean="0"/>
              <a:t>İşsizliğin dışsal sebeplere bağlanması, iş bulmada başarı şansını arttırır.</a:t>
            </a:r>
          </a:p>
          <a:p>
            <a:pPr marL="1189038" lvl="1" indent="-342900">
              <a:buFont typeface="Wingdings" panose="05000000000000000000" pitchFamily="2" charset="2"/>
              <a:buChar char="ü"/>
              <a:tabLst>
                <a:tab pos="893763" algn="l"/>
                <a:tab pos="1073150" algn="l"/>
              </a:tabLst>
            </a:pPr>
            <a:r>
              <a:rPr lang="tr-TR" dirty="0" smtClean="0"/>
              <a:t>“Yenilgi kötü şansa bağlıdır, çaba ve yetenekle giderilebilir” düşüncesi daha çok başarı ve iyi bir ruh hali doğurur.</a:t>
            </a:r>
          </a:p>
          <a:p>
            <a:pPr marL="846138" lvl="1" indent="0">
              <a:buNone/>
              <a:tabLst>
                <a:tab pos="893763" algn="l"/>
                <a:tab pos="1073150" algn="l"/>
              </a:tabLst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X   </a:t>
            </a:r>
            <a:r>
              <a:rPr lang="tr-TR" dirty="0" smtClean="0"/>
              <a:t>Ancak, şişirilmiş bir benlik (kendini olduğundan daha akıllı ve yetenekli görmek) gerçekçi değildir. </a:t>
            </a:r>
          </a:p>
          <a:p>
            <a:pPr marL="41148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78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28604"/>
            <a:ext cx="7620000" cy="5972196"/>
          </a:xfrm>
        </p:spPr>
        <p:txBody>
          <a:bodyPr/>
          <a:lstStyle/>
          <a:p>
            <a:pPr marL="114300" indent="0">
              <a:buNone/>
            </a:pPr>
            <a:endParaRPr lang="tr-TR" b="1" dirty="0" smtClean="0"/>
          </a:p>
          <a:p>
            <a:pPr marL="114300" indent="0">
              <a:buNone/>
            </a:pPr>
            <a:r>
              <a:rPr lang="tr-TR" b="1" dirty="0" smtClean="0"/>
              <a:t>Kendini Kayırmada Kültürün Etkisi:</a:t>
            </a:r>
          </a:p>
          <a:p>
            <a:pPr marL="114300" indent="0">
              <a:buNone/>
            </a:pPr>
            <a:r>
              <a:rPr lang="tr-TR" dirty="0" smtClean="0"/>
              <a:t>Japon ilkokul öğrencileri kendini metheden öğrenciyi olumsuz algılamışlar, Amerikalı çocukların “eşsizlik (kendini ortalama insanlardan daha iyi görme) yanılgısına” düştükleri görülmüştür.</a:t>
            </a:r>
          </a:p>
          <a:p>
            <a:pPr marL="114300" indent="0">
              <a:buNone/>
            </a:pPr>
            <a:endParaRPr lang="tr-TR" b="1" dirty="0" smtClean="0"/>
          </a:p>
          <a:p>
            <a:pPr marL="114300" indent="0">
              <a:buNone/>
            </a:pPr>
            <a:r>
              <a:rPr lang="tr-TR" b="1" dirty="0" smtClean="0"/>
              <a:t>Ben merkezli düşüncede kültürün etkisi</a:t>
            </a:r>
            <a:endParaRPr lang="tr-TR" b="1" dirty="0"/>
          </a:p>
          <a:p>
            <a:pPr marL="114300" indent="0">
              <a:buNone/>
            </a:pPr>
            <a:r>
              <a:rPr lang="tr-TR" dirty="0" smtClean="0"/>
              <a:t>Onları sinirlendiren bir olayı sorma. Amerikalılar kendi başına gelmiş olayları ve Çinli denekler başkalarının başına gelmiş olayları daha çok hatırlıyorlar.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22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/>
          <a:lstStyle/>
          <a:p>
            <a:r>
              <a:rPr lang="tr-TR" sz="2400" dirty="0" smtClean="0"/>
              <a:t>7) </a:t>
            </a:r>
            <a:r>
              <a:rPr lang="tr-TR" sz="2400" dirty="0"/>
              <a:t>Zihinsel Kestirme Yöntemler: Bir Başka Yanılgı Kaynağı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Bir neden ararken kullandığımız, basit ve yaklaşık kural veya </a:t>
            </a:r>
            <a:r>
              <a:rPr lang="tr-TR" dirty="0"/>
              <a:t>kestirme </a:t>
            </a:r>
            <a:r>
              <a:rPr lang="tr-TR" dirty="0" smtClean="0"/>
              <a:t>stratejilere </a:t>
            </a:r>
            <a:r>
              <a:rPr lang="tr-TR" b="1" dirty="0" smtClean="0"/>
              <a:t>zihinsel kestirme yöntemler (</a:t>
            </a:r>
            <a:r>
              <a:rPr lang="tr-TR" b="1" dirty="0" err="1" smtClean="0"/>
              <a:t>höristik</a:t>
            </a:r>
            <a:r>
              <a:rPr lang="tr-TR" b="1" dirty="0" smtClean="0"/>
              <a:t>)</a:t>
            </a:r>
            <a:r>
              <a:rPr lang="tr-TR" dirty="0" smtClean="0"/>
              <a:t>  adı verilmektedir.</a:t>
            </a:r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b="1" dirty="0" smtClean="0"/>
              <a:t>7.1) Temsile Dayanan Kestirme Yöntem:</a:t>
            </a:r>
          </a:p>
          <a:p>
            <a:pPr marL="114300" indent="512763">
              <a:buNone/>
            </a:pPr>
            <a:r>
              <a:rPr lang="tr-TR" dirty="0" smtClean="0"/>
              <a:t>Bir kişinin hangi gruba ait olduğuna, onun o kategorinin ortalama veya tipik bir üyesine ne kadar benzediğine, yani o grubu ne kadar iyi temsil ettiğine bakarak karar vermektir.</a:t>
            </a:r>
          </a:p>
          <a:p>
            <a:pPr marL="114300" indent="512763">
              <a:buNone/>
            </a:pPr>
            <a:r>
              <a:rPr lang="tr-TR" dirty="0" smtClean="0"/>
              <a:t>Örneğin; Okulda, Takım elbiseli birini hoca zannetmemiz.</a:t>
            </a:r>
          </a:p>
          <a:p>
            <a:pPr marL="896938">
              <a:buFont typeface="Wingdings" panose="05000000000000000000" pitchFamily="2" charset="2"/>
              <a:buChar char="ü"/>
            </a:pPr>
            <a:r>
              <a:rPr lang="tr-TR" dirty="0" smtClean="0"/>
              <a:t>‘’Ucuz etin yahnisi yavan olur.’’</a:t>
            </a:r>
          </a:p>
          <a:p>
            <a:pPr marL="11430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8667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/>
          <a:lstStyle/>
          <a:p>
            <a:r>
              <a:rPr lang="tr-TR" sz="2400" dirty="0" smtClean="0"/>
              <a:t>7) </a:t>
            </a:r>
            <a:r>
              <a:rPr lang="tr-TR" sz="2400" dirty="0"/>
              <a:t>Zihinsel Kestirme Yöntemler: Bir Başka Yanılgı Kaynağı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7.2) Tutumlara Dayanan Zihinsel Kestirme Yöntemler:</a:t>
            </a:r>
          </a:p>
          <a:p>
            <a:pPr marL="114300" indent="512763">
              <a:buNone/>
            </a:pPr>
            <a:r>
              <a:rPr lang="tr-TR" dirty="0" smtClean="0"/>
              <a:t>Tutum, bireylerin psikolojik bir obje ile ilgili olumlu veya olumsuz duygu ve düşüncelerini içeren yaklaşımlardır. Tutumlarımız, objeleri tercih edilen veya edilmeyen kategorisine sokmamıza neden olur.</a:t>
            </a:r>
          </a:p>
          <a:p>
            <a:pPr marL="896938"/>
            <a:r>
              <a:rPr lang="tr-TR" dirty="0" smtClean="0"/>
              <a:t>Ayla (Hare) Etkisi: Kişileri hep olumlu veya hep olumsuz algılama. Güzel insanların olumlu, güzel olmayan insanlarında olumsuz özelliklere sahip olduğunu düşünürüz.</a:t>
            </a:r>
          </a:p>
          <a:p>
            <a:pPr marL="896938"/>
            <a:r>
              <a:rPr lang="tr-TR" dirty="0" smtClean="0"/>
              <a:t>Yaygınlık Yanılgısı:Bizimle aynı düşüncede olan kişi sayısının abartılmasıdır. </a:t>
            </a:r>
          </a:p>
          <a:p>
            <a:pPr marL="11430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1790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/>
          <a:lstStyle/>
          <a:p>
            <a:r>
              <a:rPr lang="tr-TR" sz="2400" dirty="0" smtClean="0"/>
              <a:t>7) </a:t>
            </a:r>
            <a:r>
              <a:rPr lang="tr-TR" sz="2400" dirty="0"/>
              <a:t>Zihinsel Kestirme Yöntemler: Bir Başka Yanılgı Kaynağı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/>
              <a:t>7.3) Ulaşılabilirliğe Dayanan </a:t>
            </a:r>
            <a:r>
              <a:rPr lang="tr-TR" b="1" dirty="0"/>
              <a:t>Zihinsel Kestirme Yöntemler</a:t>
            </a:r>
            <a:r>
              <a:rPr lang="tr-TR" b="1" dirty="0" smtClean="0"/>
              <a:t>:</a:t>
            </a:r>
          </a:p>
          <a:p>
            <a:pPr marL="114300" indent="0">
              <a:buNone/>
            </a:pPr>
            <a:r>
              <a:rPr lang="tr-TR" sz="2000" b="1" dirty="0" smtClean="0"/>
              <a:t>        </a:t>
            </a:r>
            <a:r>
              <a:rPr lang="tr-TR" sz="2000" dirty="0" smtClean="0"/>
              <a:t>Bir karar verirken veya çıkarımda bulunurken, aklımıza en çabuk gelen, belleğimizde en hızlı ulaşılabilen bilgilerden yararlanırız. Bu duruma</a:t>
            </a:r>
            <a:r>
              <a:rPr lang="tr-TR" sz="2000" dirty="0"/>
              <a:t>, </a:t>
            </a:r>
            <a:r>
              <a:rPr lang="tr-TR" sz="2000" b="1" dirty="0" smtClean="0"/>
              <a:t>ulaşılabilirliğe dayanan zihinsel kestirme yöntem </a:t>
            </a:r>
            <a:r>
              <a:rPr lang="tr-TR" sz="2000" dirty="0" smtClean="0"/>
              <a:t>adı verilmektedir. Örnek: X Model araba ile ilgili olarak aklımıza en çabuk gelen (iyi ya da kötü) bilgiden yararlanmak</a:t>
            </a:r>
          </a:p>
          <a:p>
            <a:pPr marL="114300" indent="0">
              <a:buNone/>
            </a:pPr>
            <a:endParaRPr lang="tr-TR" sz="2000" b="1" dirty="0" smtClean="0"/>
          </a:p>
          <a:p>
            <a:pPr marL="114300" indent="0"/>
            <a:r>
              <a:rPr lang="tr-TR" sz="2000" dirty="0" smtClean="0"/>
              <a:t>Belli bir konuda dikkatli düşünmeye zamanımız olmadığında</a:t>
            </a:r>
          </a:p>
          <a:p>
            <a:pPr marL="114300" indent="0"/>
            <a:r>
              <a:rPr lang="tr-TR" sz="2000" dirty="0" smtClean="0"/>
              <a:t>Bir konuyla ilgili çok sayıda değişkenle karşı karşıyaysak </a:t>
            </a:r>
          </a:p>
          <a:p>
            <a:pPr marL="114300" indent="0"/>
            <a:r>
              <a:rPr lang="tr-TR" sz="2000" dirty="0" smtClean="0"/>
              <a:t>Konu bizim için çok önemli değilse</a:t>
            </a:r>
          </a:p>
          <a:p>
            <a:pPr marL="114300" indent="0"/>
            <a:r>
              <a:rPr lang="tr-TR" sz="2000" dirty="0" smtClean="0"/>
              <a:t>Bilgi sahibi olmadığımızı ama karar vermemiz gereken konularda</a:t>
            </a:r>
          </a:p>
          <a:p>
            <a:pPr marL="114300" indent="0">
              <a:buNone/>
            </a:pPr>
            <a:endParaRPr lang="tr-TR" sz="2000" dirty="0" smtClean="0"/>
          </a:p>
          <a:p>
            <a:pPr marL="114300" indent="0">
              <a:buNone/>
            </a:pPr>
            <a:r>
              <a:rPr lang="tr-TR" sz="2000" dirty="0" smtClean="0"/>
              <a:t>Zihinsel Kestirme Yöntemleri kullanırız.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1790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İnsan ve İnsanlar&amp;#x0D;&amp;#x0A;Bölüm 7:&amp;#x0D;&amp;#x0A;&amp;#x0D;&amp;#x0A;SOSYAL BİLİŞ (SOSYAL ALGI)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UNUM PLANI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1) Giriş&amp;quot;&quot;/&gt;&lt;property id=&quot;20307&quot; value=&quot;258&quot;/&gt;&lt;/object&gt;&lt;object type=&quot;3&quot; unique_id=&quot;10008&quot;&gt;&lt;property id=&quot;20148&quot; value=&quot;5&quot;/&gt;&lt;property id=&quot;20300&quot; value=&quot;Slide 4 - &amp;quot;2) İzlenim Oluşturma&amp;quot;&quot;/&gt;&lt;property id=&quot;20307&quot; value=&quot;292&quot;/&gt;&lt;/object&gt;&lt;object type=&quot;3&quot; unique_id=&quot;10009&quot;&gt;&lt;property id=&quot;20148&quot; value=&quot;5&quot;/&gt;&lt;property id=&quot;20300&quot; value=&quot;Slide 5 - &amp;quot;2) İzlenim Oluşturma&amp;quot;&quot;/&gt;&lt;property id=&quot;20307&quot; value=&quot;268&quot;/&gt;&lt;/object&gt;&lt;object type=&quot;3&quot; unique_id=&quot;10010&quot;&gt;&lt;property id=&quot;20148&quot; value=&quot;5&quot;/&gt;&lt;property id=&quot;20300&quot; value=&quot;Slide 6 - &amp;quot;2) İzlenim Oluşturma&amp;quot;&quot;/&gt;&lt;property id=&quot;20307&quot; value=&quot;293&quot;/&gt;&lt;/object&gt;&lt;object type=&quot;3&quot; unique_id=&quot;10011&quot;&gt;&lt;property id=&quot;20148&quot; value=&quot;5&quot;/&gt;&lt;property id=&quot;20300&quot; value=&quot;Slide 7 - &amp;quot;2) İzlenim Oluşturma&amp;quot;&quot;/&gt;&lt;property id=&quot;20307&quot; value=&quot;269&quot;/&gt;&lt;/object&gt;&lt;object type=&quot;3&quot; unique_id=&quot;10012&quot;&gt;&lt;property id=&quot;20148&quot; value=&quot;5&quot;/&gt;&lt;property id=&quot;20300&quot; value=&quot;Slide 8 - &amp;quot;2) İzlenim Oluşturma&amp;quot;&quot;/&gt;&lt;property id=&quot;20307&quot; value=&quot;270&quot;/&gt;&lt;/object&gt;&lt;object type=&quot;3&quot; unique_id=&quot;10013&quot;&gt;&lt;property id=&quot;20148&quot; value=&quot;5&quot;/&gt;&lt;property id=&quot;20300&quot; value=&quot;Slide 9 - &amp;quot;2) İzlenim Oluşturma&amp;quot;&quot;/&gt;&lt;property id=&quot;20307&quot; value=&quot;271&quot;/&gt;&lt;/object&gt;&lt;object type=&quot;3&quot; unique_id=&quot;10014&quot;&gt;&lt;property id=&quot;20148&quot; value=&quot;5&quot;/&gt;&lt;property id=&quot;20300&quot; value=&quot;Slide 10 - &amp;quot;2) İzlenim Oluşturma&amp;quot;&quot;/&gt;&lt;property id=&quot;20307&quot; value=&quot;294&quot;/&gt;&lt;/object&gt;&lt;object type=&quot;3&quot; unique_id=&quot;10015&quot;&gt;&lt;property id=&quot;20148&quot; value=&quot;5&quot;/&gt;&lt;property id=&quot;20300&quot; value=&quot;Slide 11 - &amp;quot;3) İnsanların Kişilikleri Hakkında İzlenim Oluşturma&amp;quot;&quot;/&gt;&lt;property id=&quot;20307&quot; value=&quot;260&quot;/&gt;&lt;/object&gt;&lt;object type=&quot;3&quot; unique_id=&quot;10016&quot;&gt;&lt;property id=&quot;20148&quot; value=&quot;5&quot;/&gt;&lt;property id=&quot;20300&quot; value=&quot;Slide 12 - &amp;quot;3) İnsanların Kişilikleri Hakkında İzlenim Oluşturma&amp;quot;&quot;/&gt;&lt;property id=&quot;20307&quot; value=&quot;295&quot;/&gt;&lt;/object&gt;&lt;object type=&quot;3&quot; unique_id=&quot;10017&quot;&gt;&lt;property id=&quot;20148&quot; value=&quot;5&quot;/&gt;&lt;property id=&quot;20300&quot; value=&quot;Slide 13 - &amp;quot;3) İnsanların Kişilikleri Hakkında İzlenim Oluşturma&amp;quot;&quot;/&gt;&lt;property id=&quot;20307&quot; value=&quot;272&quot;/&gt;&lt;/object&gt;&lt;object type=&quot;3&quot; unique_id=&quot;10018&quot;&gt;&lt;property id=&quot;20148&quot; value=&quot;5&quot;/&gt;&lt;property id=&quot;20300&quot; value=&quot;Slide 14 - &amp;quot;3) İnsanların Kişilikleri Hakkında İzlenim Oluşturma&amp;quot;&quot;/&gt;&lt;property id=&quot;20307&quot; value=&quot;296&quot;/&gt;&lt;/object&gt;&lt;object type=&quot;3&quot; unique_id=&quot;10019&quot;&gt;&lt;property id=&quot;20148&quot; value=&quot;5&quot;/&gt;&lt;property id=&quot;20300&quot; value=&quot;Slide 15 - &amp;quot;3) İnsanların Kişilikleri Hakkında İzlenim Oluşturma&amp;quot;&quot;/&gt;&lt;property id=&quot;20307&quot; value=&quot;297&quot;/&gt;&lt;/object&gt;&lt;object type=&quot;3&quot; unique_id=&quot;10020&quot;&gt;&lt;property id=&quot;20148&quot; value=&quot;5&quot;/&gt;&lt;property id=&quot;20300&quot; value=&quot;Slide 16 - &amp;quot;4) Kişilik Yargılarında Düştüğümüz Yanılgılar&amp;quot;&quot;/&gt;&lt;property id=&quot;20307&quot; value=&quot;261&quot;/&gt;&lt;/object&gt;&lt;object type=&quot;3&quot; unique_id=&quot;10021&quot;&gt;&lt;property id=&quot;20148&quot; value=&quot;5&quot;/&gt;&lt;property id=&quot;20300&quot; value=&quot;Slide 17 - &amp;quot;4) Kişilik Yargılarında Düştüğümüz Yanılgılar&amp;quot;&quot;/&gt;&lt;property id=&quot;20307&quot; value=&quot;273&quot;/&gt;&lt;/object&gt;&lt;object type=&quot;3&quot; unique_id=&quot;10022&quot;&gt;&lt;property id=&quot;20148&quot; value=&quot;5&quot;/&gt;&lt;property id=&quot;20300&quot; value=&quot;Slide 18 - &amp;quot;4) Kişilik Yargılarında Düştüğümüz Yanılgılar&amp;quot;&quot;/&gt;&lt;property id=&quot;20307&quot; value=&quot;275&quot;/&gt;&lt;/object&gt;&lt;object type=&quot;3&quot; unique_id=&quot;10023&quot;&gt;&lt;property id=&quot;20148&quot; value=&quot;5&quot;/&gt;&lt;property id=&quot;20300&quot; value=&quot;Slide 19 - &amp;quot;4) Kişilik Yargılarında Düştüğümüz Yanılgılar&amp;quot;&quot;/&gt;&lt;property id=&quot;20307&quot; value=&quot;274&quot;/&gt;&lt;/object&gt;&lt;object type=&quot;3&quot; unique_id=&quot;10024&quot;&gt;&lt;property id=&quot;20148&quot; value=&quot;5&quot;/&gt;&lt;property id=&quot;20300&quot; value=&quot;Slide 20 - &amp;quot;5) Atıf Kuramı&amp;quot;&quot;/&gt;&lt;property id=&quot;20307&quot; value=&quot;276&quot;/&gt;&lt;/object&gt;&lt;object type=&quot;3&quot; unique_id=&quot;10025&quot;&gt;&lt;property id=&quot;20148&quot; value=&quot;5&quot;/&gt;&lt;property id=&quot;20300&quot; value=&quot;Slide 21 - &amp;quot;5) Atıf Kuramı&amp;quot;&quot;/&gt;&lt;property id=&quot;20307&quot; value=&quot;298&quot;/&gt;&lt;/object&gt;&lt;object type=&quot;3&quot; unique_id=&quot;10026&quot;&gt;&lt;property id=&quot;20148&quot; value=&quot;5&quot;/&gt;&lt;property id=&quot;20300&quot; value=&quot;Slide 22 - &amp;quot;5) Atıf Kuramı&amp;quot;&quot;/&gt;&lt;property id=&quot;20307&quot; value=&quot;277&quot;/&gt;&lt;/object&gt;&lt;object type=&quot;3&quot; unique_id=&quot;10027&quot;&gt;&lt;property id=&quot;20148&quot; value=&quot;5&quot;/&gt;&lt;property id=&quot;20300&quot; value=&quot;Slide 23 - &amp;quot;5) Atıf Kuramı&amp;quot;&quot;/&gt;&lt;property id=&quot;20307&quot; value=&quot;278&quot;/&gt;&lt;/object&gt;&lt;object type=&quot;3&quot; unique_id=&quot;10028&quot;&gt;&lt;property id=&quot;20148&quot; value=&quot;5&quot;/&gt;&lt;property id=&quot;20300&quot; value=&quot;Slide 24 - &amp;quot;5) Atıf Kuramı&amp;quot;&quot;/&gt;&lt;property id=&quot;20307&quot; value=&quot;299&quot;/&gt;&lt;/object&gt;&lt;object type=&quot;3&quot; unique_id=&quot;10029&quot;&gt;&lt;property id=&quot;20148&quot; value=&quot;5&quot;/&gt;&lt;property id=&quot;20300&quot; value=&quot;Slide 25 - &amp;quot;5) Atıf Kuramı&amp;quot;&quot;/&gt;&lt;property id=&quot;20307&quot; value=&quot;300&quot;/&gt;&lt;/object&gt;&lt;object type=&quot;3&quot; unique_id=&quot;10030&quot;&gt;&lt;property id=&quot;20148&quot; value=&quot;5&quot;/&gt;&lt;property id=&quot;20300&quot; value=&quot;Slide 26 - &amp;quot;6) Atıflarda Düştüğümüz Yanılgılar&amp;quot;&quot;/&gt;&lt;property id=&quot;20307&quot; value=&quot;263&quot;/&gt;&lt;/object&gt;&lt;object type=&quot;3&quot; unique_id=&quot;10031&quot;&gt;&lt;property id=&quot;20148&quot; value=&quot;5&quot;/&gt;&lt;property id=&quot;20300&quot; value=&quot;Slide 27 - &amp;quot;6) Atıflarda Düştüğümüz Yanılgılar&amp;quot;&quot;/&gt;&lt;property id=&quot;20307&quot; value=&quot;281&quot;/&gt;&lt;/object&gt;&lt;object type=&quot;3&quot; unique_id=&quot;10032&quot;&gt;&lt;property id=&quot;20148&quot; value=&quot;5&quot;/&gt;&lt;property id=&quot;20300&quot; value=&quot;Slide 28 - &amp;quot;6) Atıflarda Düştüğümüz Yanılgılar&amp;quot;&quot;/&gt;&lt;property id=&quot;20307&quot; value=&quot;282&quot;/&gt;&lt;/object&gt;&lt;object type=&quot;3&quot; unique_id=&quot;10033&quot;&gt;&lt;property id=&quot;20148&quot; value=&quot;5&quot;/&gt;&lt;property id=&quot;20300&quot; value=&quot;Slide 29 - &amp;quot;6) Atıflarda Düştüğümüz Yanılgılar&amp;quot;&quot;/&gt;&lt;property id=&quot;20307&quot; value=&quot;283&quot;/&gt;&lt;/object&gt;&lt;object type=&quot;3&quot; unique_id=&quot;10034&quot;&gt;&lt;property id=&quot;20148&quot; value=&quot;5&quot;/&gt;&lt;property id=&quot;20300&quot; value=&quot;Slide 30 - &amp;quot;6) Atıflarda Düştüğümüz Yanılgılar&amp;quot;&quot;/&gt;&lt;property id=&quot;20307&quot; value=&quot;301&quot;/&gt;&lt;/object&gt;&lt;object type=&quot;3&quot; unique_id=&quot;10035&quot;&gt;&lt;property id=&quot;20148&quot; value=&quot;5&quot;/&gt;&lt;property id=&quot;20300&quot; value=&quot;Slide 31 - &amp;quot;6) Atıflarda Düştüğümüz Yanılgılar&amp;quot;&quot;/&gt;&lt;property id=&quot;20307&quot; value=&quot;284&quot;/&gt;&lt;/object&gt;&lt;object type=&quot;3&quot; unique_id=&quot;10036&quot;&gt;&lt;property id=&quot;20148&quot; value=&quot;5&quot;/&gt;&lt;property id=&quot;20300&quot; value=&quot;Slide 32 - &amp;quot;7) Zihinsel Kestirme Yöntemler: Bir Başka Yanılgı Kaynağı&amp;quot;&quot;/&gt;&lt;property id=&quot;20307&quot; value=&quot;264&quot;/&gt;&lt;/object&gt;&lt;object type=&quot;3&quot; unique_id=&quot;10037&quot;&gt;&lt;property id=&quot;20148&quot; value=&quot;5&quot;/&gt;&lt;property id=&quot;20300&quot; value=&quot;Slide 33 - &amp;quot;7) Zihinsel Kestirme Yöntemler: Bir Başka Yanılgı Kaynağı&amp;quot;&quot;/&gt;&lt;property id=&quot;20307&quot; value=&quot;285&quot;/&gt;&lt;/object&gt;&lt;object type=&quot;3&quot; unique_id=&quot;10038&quot;&gt;&lt;property id=&quot;20148&quot; value=&quot;5&quot;/&gt;&lt;property id=&quot;20300&quot; value=&quot;Slide 34 - &amp;quot;7) Zihinsel Kestirme Yöntemler: Bir Başka Yanılgı Kaynağı&amp;quot;&quot;/&gt;&lt;property id=&quot;20307&quot; value=&quot;286&quot;/&gt;&lt;/object&gt;&lt;object type=&quot;3&quot; unique_id=&quot;10039&quot;&gt;&lt;property id=&quot;20148&quot; value=&quot;5&quot;/&gt;&lt;property id=&quot;20300&quot; value=&quot;Slide 35 - &amp;quot;7) Zihinsel Kestirme Yöntemler: Bir Başka Yanılgı Kaynağı&amp;quot;&quot;/&gt;&lt;property id=&quot;20307&quot; value=&quot;287&quot;/&gt;&lt;/object&gt;&lt;object type=&quot;3&quot; unique_id=&quot;10040&quot;&gt;&lt;property id=&quot;20148&quot; value=&quot;5&quot;/&gt;&lt;property id=&quot;20300&quot; value=&quot;Slide 36 - &amp;quot;8) Gruplama ve Sosyal Kalıpyargılar&amp;quot;&quot;/&gt;&lt;property id=&quot;20307&quot; value=&quot;288&quot;/&gt;&lt;/object&gt;&lt;object type=&quot;3&quot; unique_id=&quot;10041&quot;&gt;&lt;property id=&quot;20148&quot; value=&quot;5&quot;/&gt;&lt;property id=&quot;20300&quot; value=&quot;Slide 37 - &amp;quot;8) Gruplama ve Sosyal Kalıpyargılar&amp;quot;&quot;/&gt;&lt;property id=&quot;20307&quot; value=&quot;289&quot;/&gt;&lt;/object&gt;&lt;object type=&quot;3&quot; unique_id=&quot;10042&quot;&gt;&lt;property id=&quot;20148&quot; value=&quot;5&quot;/&gt;&lt;property id=&quot;20300&quot; value=&quot;Slide 38 - &amp;quot;8) Gruplama ve Sosyal Kalıpyargılar&amp;quot;&quot;/&gt;&lt;property id=&quot;20307&quot; value=&quot;290&quot;/&gt;&lt;/object&gt;&lt;object type=&quot;3&quot; unique_id=&quot;10043&quot;&gt;&lt;property id=&quot;20148&quot; value=&quot;5&quot;/&gt;&lt;property id=&quot;20300&quot; value=&quot;Slide 39 - &amp;quot;8) Gruplama ve Sosyal Kalıpyargılar&amp;quot;&quot;/&gt;&lt;property id=&quot;20307&quot; value=&quot;291&quot;/&gt;&lt;/object&gt;&lt;object type=&quot;3&quot; unique_id=&quot;10044&quot;&gt;&lt;property id=&quot;20148&quot; value=&quot;5&quot;/&gt;&lt;property id=&quot;20300&quot; value=&quot;Slide 40 - &amp;quot;8) Gruplama ve Sosyal Kalıpyargılar&amp;quot;&quot;/&gt;&lt;property id=&quot;20307&quot; value=&quot;302&quot;/&gt;&lt;/object&gt;&lt;object type=&quot;3&quot; unique_id=&quot;10045&quot;&gt;&lt;property id=&quot;20148&quot; value=&quot;5&quot;/&gt;&lt;property id=&quot;20300&quot; value=&quot;Slide 41 - &amp;quot;Teşekkür Ederim..&amp;quot;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1466</TotalTime>
  <Words>1065</Words>
  <Application>Microsoft Office PowerPoint</Application>
  <PresentationFormat>Ekran Gösterisi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Wingdings</vt:lpstr>
      <vt:lpstr>Bitişiklik</vt:lpstr>
      <vt:lpstr>6) Atıflarda Düştüğümüz Yanılgılar</vt:lpstr>
      <vt:lpstr>6) Atıflarda Düştüğümüz Yanılgılar</vt:lpstr>
      <vt:lpstr>6) Atıflarda Düştüğümüz Yanılgılar</vt:lpstr>
      <vt:lpstr>6) Atıflarda Düştüğümüz Yanılgılar</vt:lpstr>
      <vt:lpstr>PowerPoint Sunusu</vt:lpstr>
      <vt:lpstr>PowerPoint Sunusu</vt:lpstr>
      <vt:lpstr>7) Zihinsel Kestirme Yöntemler: Bir Başka Yanılgı Kaynağı</vt:lpstr>
      <vt:lpstr>7) Zihinsel Kestirme Yöntemler: Bir Başka Yanılgı Kaynağı</vt:lpstr>
      <vt:lpstr>7) Zihinsel Kestirme Yöntemler: Bir Başka Yanılgı Kaynağı</vt:lpstr>
      <vt:lpstr>8) Gruplama ve Sosyal Kalıpyargılar</vt:lpstr>
      <vt:lpstr>8) Gruplama ve Sosyal Kalıp yargılar</vt:lpstr>
      <vt:lpstr>8) Gruplama ve Sosyal Kalıp yargılar</vt:lpstr>
      <vt:lpstr>PowerPoint Sunusu</vt:lpstr>
      <vt:lpstr>8) Gruplama ve Sosyal Kalıpyargılar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ve İnsanlar Bölüm 7:  SOSYAL BİLİŞ (SOSYAL ALGI)</dc:title>
  <dc:creator>Fatih Sinan Esen</dc:creator>
  <cp:lastModifiedBy>MEHMET ARCAN TUZCU</cp:lastModifiedBy>
  <cp:revision>161</cp:revision>
  <dcterms:created xsi:type="dcterms:W3CDTF">2014-05-12T14:23:35Z</dcterms:created>
  <dcterms:modified xsi:type="dcterms:W3CDTF">2019-01-21T15:23:45Z</dcterms:modified>
</cp:coreProperties>
</file>