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4863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662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698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48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3709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0088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2450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2839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547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401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530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284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795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024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74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75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030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89684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SEUE1003 WATER </a:t>
            </a:r>
            <a:r>
              <a:rPr lang="tr-TR" dirty="0" smtClean="0"/>
              <a:t>LITERACY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Assist</a:t>
            </a:r>
            <a:r>
              <a:rPr lang="tr-TR" dirty="0" smtClean="0"/>
              <a:t>. Prof. Şeyda Fikirdeşici Ergen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4004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4472" y="1450074"/>
            <a:ext cx="7953426" cy="4360201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3488444" y="664907"/>
            <a:ext cx="53094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Heavy metals and  its Implications on wetland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6950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2970" y="1925223"/>
            <a:ext cx="7634337" cy="317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880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/>
          <a:srcRect l="34925" t="15108" r="37314" b="25560"/>
          <a:stretch/>
        </p:blipFill>
        <p:spPr>
          <a:xfrm>
            <a:off x="600502" y="450376"/>
            <a:ext cx="8256896" cy="6114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751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86854" y="123335"/>
            <a:ext cx="8534400" cy="1507067"/>
          </a:xfrm>
        </p:spPr>
        <p:txBody>
          <a:bodyPr/>
          <a:lstStyle/>
          <a:p>
            <a:r>
              <a:rPr lang="tr-TR" dirty="0" smtClean="0"/>
              <a:t>REFERENCES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586854" y="1865913"/>
            <a:ext cx="10890913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 smtClean="0"/>
              <a:t>Tanyolaç, J. 2000. Limnoloji. Hatiboğlu Yayınevi, Ankara.</a:t>
            </a:r>
          </a:p>
          <a:p>
            <a:r>
              <a:rPr lang="tr-TR" sz="1000" dirty="0" err="1" smtClean="0"/>
              <a:t>Wetzel</a:t>
            </a:r>
            <a:r>
              <a:rPr lang="tr-TR" sz="1000" dirty="0" smtClean="0"/>
              <a:t>, G.R. 2017. </a:t>
            </a:r>
            <a:r>
              <a:rPr lang="tr-TR" sz="1000" dirty="0" err="1" smtClean="0"/>
              <a:t>editor</a:t>
            </a:r>
            <a:r>
              <a:rPr lang="tr-TR" sz="1000" dirty="0" smtClean="0"/>
              <a:t> </a:t>
            </a:r>
            <a:r>
              <a:rPr lang="tr-TR" sz="1000" dirty="0" err="1" smtClean="0"/>
              <a:t>Ergönül</a:t>
            </a:r>
            <a:r>
              <a:rPr lang="tr-TR" sz="1000" dirty="0" smtClean="0"/>
              <a:t>, M.B. Limnoloji, Göl ve Nehir Ekosistemleri. 3. baskıdan çeviri. Nobel Yayıncılık, Ankara.</a:t>
            </a:r>
          </a:p>
          <a:p>
            <a:r>
              <a:rPr lang="tr-TR" sz="1000" dirty="0" smtClean="0"/>
              <a:t>"Nürnberg, G.K., 2017. </a:t>
            </a:r>
            <a:r>
              <a:rPr lang="tr-TR" sz="1000" dirty="0" err="1" smtClean="0"/>
              <a:t>Attempted</a:t>
            </a:r>
            <a:r>
              <a:rPr lang="tr-TR" sz="1000" dirty="0" smtClean="0"/>
              <a:t> </a:t>
            </a:r>
            <a:r>
              <a:rPr lang="tr-TR" sz="1000" dirty="0" err="1" smtClean="0"/>
              <a:t>management</a:t>
            </a:r>
            <a:r>
              <a:rPr lang="tr-TR" sz="1000" dirty="0" smtClean="0"/>
              <a:t> of </a:t>
            </a:r>
            <a:r>
              <a:rPr lang="tr-TR" sz="1000" dirty="0" err="1" smtClean="0"/>
              <a:t>cyanobacteria</a:t>
            </a:r>
            <a:r>
              <a:rPr lang="tr-TR" sz="1000" dirty="0" smtClean="0"/>
              <a:t> </a:t>
            </a:r>
            <a:r>
              <a:rPr lang="tr-TR" sz="1000" dirty="0" err="1" smtClean="0"/>
              <a:t>by</a:t>
            </a:r>
            <a:r>
              <a:rPr lang="tr-TR" sz="1000" dirty="0" smtClean="0"/>
              <a:t> </a:t>
            </a:r>
            <a:r>
              <a:rPr lang="tr-TR" sz="1000" dirty="0" err="1" smtClean="0"/>
              <a:t>Phoslock</a:t>
            </a:r>
            <a:r>
              <a:rPr lang="tr-TR" sz="1000" dirty="0" smtClean="0"/>
              <a:t> (</a:t>
            </a:r>
            <a:r>
              <a:rPr lang="tr-TR" sz="1000" dirty="0" err="1" smtClean="0"/>
              <a:t>lanthanum-modified</a:t>
            </a:r>
            <a:r>
              <a:rPr lang="tr-TR" sz="1000" dirty="0" smtClean="0"/>
              <a:t> </a:t>
            </a:r>
            <a:r>
              <a:rPr lang="tr-TR" sz="1000" dirty="0" err="1" smtClean="0"/>
              <a:t>clay</a:t>
            </a:r>
            <a:r>
              <a:rPr lang="tr-TR" sz="1000" dirty="0" smtClean="0"/>
              <a:t>) in </a:t>
            </a:r>
            <a:r>
              <a:rPr lang="tr-TR" sz="1000" dirty="0" err="1" smtClean="0"/>
              <a:t>Canadian</a:t>
            </a:r>
            <a:r>
              <a:rPr lang="tr-TR" sz="1000" dirty="0" smtClean="0"/>
              <a:t> </a:t>
            </a:r>
            <a:r>
              <a:rPr lang="tr-TR" sz="1000" dirty="0" err="1" smtClean="0"/>
              <a:t>lakes</a:t>
            </a:r>
            <a:r>
              <a:rPr lang="tr-TR" sz="1000" dirty="0" smtClean="0"/>
              <a:t>: </a:t>
            </a:r>
            <a:r>
              <a:rPr lang="tr-TR" sz="1000" dirty="0" err="1" smtClean="0"/>
              <a:t>water</a:t>
            </a:r>
            <a:r>
              <a:rPr lang="tr-TR" sz="1000" dirty="0" smtClean="0"/>
              <a:t> </a:t>
            </a:r>
            <a:r>
              <a:rPr lang="tr-TR" sz="1000" dirty="0" err="1" smtClean="0"/>
              <a:t>quality</a:t>
            </a:r>
            <a:r>
              <a:rPr lang="tr-TR" sz="1000" dirty="0" smtClean="0"/>
              <a:t> </a:t>
            </a:r>
            <a:r>
              <a:rPr lang="tr-TR" sz="1000" dirty="0" err="1" smtClean="0"/>
              <a:t>results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predictions</a:t>
            </a:r>
            <a:r>
              <a:rPr lang="tr-TR" sz="1000" dirty="0" smtClean="0"/>
              <a:t>. Lake </a:t>
            </a:r>
            <a:r>
              <a:rPr lang="tr-TR" sz="1000" dirty="0" err="1" smtClean="0"/>
              <a:t>Reserv</a:t>
            </a:r>
            <a:r>
              <a:rPr lang="tr-TR" sz="1000" dirty="0" smtClean="0"/>
              <a:t>. </a:t>
            </a:r>
            <a:r>
              <a:rPr lang="tr-TR" sz="1000" dirty="0" err="1" smtClean="0"/>
              <a:t>Manag</a:t>
            </a:r>
            <a:r>
              <a:rPr lang="tr-TR" sz="1000" dirty="0" smtClean="0"/>
              <a:t>. 33, 163–170. doi:10.1080/10402381.2016.1265618"</a:t>
            </a:r>
          </a:p>
          <a:p>
            <a:r>
              <a:rPr lang="tr-TR" sz="1000" dirty="0" smtClean="0"/>
              <a:t>"</a:t>
            </a:r>
            <a:r>
              <a:rPr lang="tr-TR" sz="1000" dirty="0" err="1" smtClean="0"/>
              <a:t>Pérez-Sirvent</a:t>
            </a:r>
            <a:r>
              <a:rPr lang="tr-TR" sz="1000" dirty="0" smtClean="0"/>
              <a:t>, C., </a:t>
            </a:r>
            <a:r>
              <a:rPr lang="tr-TR" sz="1000" dirty="0" err="1" smtClean="0"/>
              <a:t>Hernández-Pérez</a:t>
            </a:r>
            <a:r>
              <a:rPr lang="tr-TR" sz="1000" dirty="0" smtClean="0"/>
              <a:t>, C., </a:t>
            </a:r>
            <a:r>
              <a:rPr lang="tr-TR" sz="1000" dirty="0" err="1" smtClean="0"/>
              <a:t>Martínez-Sánchez</a:t>
            </a:r>
            <a:r>
              <a:rPr lang="tr-TR" sz="1000" dirty="0" smtClean="0"/>
              <a:t>, M.J., </a:t>
            </a:r>
            <a:r>
              <a:rPr lang="tr-TR" sz="1000" dirty="0" err="1" smtClean="0"/>
              <a:t>García-Lorenzo</a:t>
            </a:r>
            <a:r>
              <a:rPr lang="tr-TR" sz="1000" dirty="0" smtClean="0"/>
              <a:t>, M.L.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Bech</a:t>
            </a:r>
            <a:r>
              <a:rPr lang="tr-TR" sz="1000" dirty="0" smtClean="0"/>
              <a:t>, J. 2017. Metal </a:t>
            </a:r>
            <a:r>
              <a:rPr lang="tr-TR" sz="1000" dirty="0" err="1" smtClean="0"/>
              <a:t>uptake</a:t>
            </a:r>
            <a:r>
              <a:rPr lang="tr-TR" sz="1000" dirty="0" smtClean="0"/>
              <a:t> </a:t>
            </a:r>
            <a:r>
              <a:rPr lang="tr-TR" sz="1000" dirty="0" err="1" smtClean="0"/>
              <a:t>by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plants</a:t>
            </a:r>
            <a:r>
              <a:rPr lang="tr-TR" sz="1000" dirty="0" smtClean="0"/>
              <a:t>: </a:t>
            </a:r>
            <a:r>
              <a:rPr lang="tr-TR" sz="1000" dirty="0" err="1" smtClean="0"/>
              <a:t>implicationsfor</a:t>
            </a:r>
            <a:r>
              <a:rPr lang="tr-TR" sz="1000" dirty="0" smtClean="0"/>
              <a:t>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restoration</a:t>
            </a:r>
            <a:r>
              <a:rPr lang="tr-TR" sz="1000" dirty="0" smtClean="0"/>
              <a:t>. J </a:t>
            </a:r>
            <a:r>
              <a:rPr lang="tr-TR" sz="1000" dirty="0" err="1" smtClean="0"/>
              <a:t>Soils</a:t>
            </a:r>
            <a:r>
              <a:rPr lang="tr-TR" sz="1000" dirty="0" smtClean="0"/>
              <a:t> </a:t>
            </a:r>
            <a:r>
              <a:rPr lang="tr-TR" sz="1000" dirty="0" err="1" smtClean="0"/>
              <a:t>Sediments</a:t>
            </a:r>
            <a:r>
              <a:rPr lang="tr-TR" sz="1000" dirty="0" smtClean="0"/>
              <a:t>, 17:1384–1393"</a:t>
            </a:r>
          </a:p>
          <a:p>
            <a:r>
              <a:rPr lang="tr-TR" sz="1000" dirty="0" err="1" smtClean="0"/>
              <a:t>Kometa</a:t>
            </a:r>
            <a:r>
              <a:rPr lang="tr-TR" sz="1000" dirty="0" smtClean="0"/>
              <a:t>, S. S., </a:t>
            </a:r>
            <a:r>
              <a:rPr lang="tr-TR" sz="1000" dirty="0" err="1" smtClean="0"/>
              <a:t>Kimengsi</a:t>
            </a:r>
            <a:r>
              <a:rPr lang="tr-TR" sz="1000" dirty="0" smtClean="0"/>
              <a:t>, J. N.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Petiangma</a:t>
            </a:r>
            <a:r>
              <a:rPr lang="tr-TR" sz="1000" dirty="0" smtClean="0"/>
              <a:t>, D.M. 2018. Urban Development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its</a:t>
            </a:r>
            <a:r>
              <a:rPr lang="tr-TR" sz="1000" dirty="0" smtClean="0"/>
              <a:t> </a:t>
            </a:r>
            <a:r>
              <a:rPr lang="tr-TR" sz="1000" dirty="0" err="1" smtClean="0"/>
              <a:t>Implications</a:t>
            </a:r>
            <a:r>
              <a:rPr lang="tr-TR" sz="1000" dirty="0" smtClean="0"/>
              <a:t> on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Ecosystem</a:t>
            </a:r>
            <a:r>
              <a:rPr lang="tr-TR" sz="1000" dirty="0" smtClean="0"/>
              <a:t> Services in </a:t>
            </a:r>
            <a:r>
              <a:rPr lang="tr-TR" sz="1000" dirty="0" err="1" smtClean="0"/>
              <a:t>Ndop</a:t>
            </a:r>
            <a:r>
              <a:rPr lang="tr-TR" sz="1000" dirty="0" smtClean="0"/>
              <a:t>, </a:t>
            </a:r>
            <a:r>
              <a:rPr lang="tr-TR" sz="1000" dirty="0" err="1" smtClean="0"/>
              <a:t>Cameroon</a:t>
            </a:r>
            <a:r>
              <a:rPr lang="tr-TR" sz="1000" dirty="0" smtClean="0"/>
              <a:t>, </a:t>
            </a:r>
            <a:r>
              <a:rPr lang="tr-TR" sz="1000" dirty="0" err="1" smtClean="0"/>
              <a:t>Environmental</a:t>
            </a:r>
            <a:r>
              <a:rPr lang="tr-TR" sz="1000" dirty="0" smtClean="0"/>
              <a:t> Management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Sustainable</a:t>
            </a:r>
            <a:r>
              <a:rPr lang="tr-TR" sz="1000" dirty="0" smtClean="0"/>
              <a:t> Development, </a:t>
            </a:r>
            <a:r>
              <a:rPr lang="tr-TR" sz="1000" dirty="0" err="1" smtClean="0"/>
              <a:t>Vol</a:t>
            </a:r>
            <a:r>
              <a:rPr lang="tr-TR" sz="1000" dirty="0" smtClean="0"/>
              <a:t>. 7, No. 1</a:t>
            </a:r>
          </a:p>
          <a:p>
            <a:r>
              <a:rPr lang="tr-TR" sz="1000" dirty="0" err="1" smtClean="0"/>
              <a:t>Phytoremediation</a:t>
            </a:r>
            <a:r>
              <a:rPr lang="tr-TR" sz="1000" dirty="0" smtClean="0"/>
              <a:t> - </a:t>
            </a:r>
            <a:r>
              <a:rPr lang="tr-TR" sz="1000" dirty="0" err="1" smtClean="0"/>
              <a:t>Hinchman</a:t>
            </a:r>
            <a:r>
              <a:rPr lang="tr-TR" sz="1000" dirty="0" smtClean="0"/>
              <a:t>, </a:t>
            </a:r>
            <a:r>
              <a:rPr lang="tr-TR" sz="1000" dirty="0" err="1" smtClean="0"/>
              <a:t>Negri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Gatliff</a:t>
            </a:r>
            <a:r>
              <a:rPr lang="tr-TR" sz="1000" dirty="0" smtClean="0"/>
              <a:t>, 2017. </a:t>
            </a:r>
            <a:r>
              <a:rPr lang="tr-TR" sz="1000" dirty="0" err="1" smtClean="0"/>
              <a:t>Argonne</a:t>
            </a:r>
            <a:r>
              <a:rPr lang="tr-TR" sz="1000" dirty="0" smtClean="0"/>
              <a:t> </a:t>
            </a:r>
            <a:r>
              <a:rPr lang="tr-TR" sz="1000" dirty="0" err="1" smtClean="0"/>
              <a:t>National</a:t>
            </a:r>
            <a:r>
              <a:rPr lang="tr-TR" sz="1000" dirty="0" smtClean="0"/>
              <a:t> </a:t>
            </a:r>
            <a:r>
              <a:rPr lang="tr-TR" sz="1000" dirty="0" err="1" smtClean="0"/>
              <a:t>Laboratory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Applied</a:t>
            </a:r>
            <a:r>
              <a:rPr lang="tr-TR" sz="1000" dirty="0" smtClean="0"/>
              <a:t> Natural </a:t>
            </a:r>
            <a:r>
              <a:rPr lang="tr-TR" sz="1000" dirty="0" err="1" smtClean="0"/>
              <a:t>Sciences</a:t>
            </a:r>
            <a:r>
              <a:rPr lang="tr-TR" sz="1000" dirty="0" smtClean="0"/>
              <a:t>, </a:t>
            </a:r>
            <a:r>
              <a:rPr lang="tr-TR" sz="1000" dirty="0" err="1" smtClean="0"/>
              <a:t>Inc</a:t>
            </a:r>
            <a:r>
              <a:rPr lang="tr-TR" sz="1000" dirty="0" smtClean="0"/>
              <a:t>.,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: Using </a:t>
            </a:r>
            <a:r>
              <a:rPr lang="tr-TR" sz="1000" dirty="0" err="1" smtClean="0"/>
              <a:t>Green</a:t>
            </a:r>
            <a:r>
              <a:rPr lang="tr-TR" sz="1000" dirty="0" smtClean="0"/>
              <a:t> </a:t>
            </a:r>
            <a:r>
              <a:rPr lang="tr-TR" sz="1000" dirty="0" err="1" smtClean="0"/>
              <a:t>Plants</a:t>
            </a:r>
            <a:r>
              <a:rPr lang="tr-TR" sz="1000" dirty="0" smtClean="0"/>
              <a:t> </a:t>
            </a:r>
            <a:r>
              <a:rPr lang="tr-TR" sz="1000" dirty="0" err="1" smtClean="0"/>
              <a:t>to</a:t>
            </a:r>
            <a:r>
              <a:rPr lang="tr-TR" sz="1000" dirty="0" smtClean="0"/>
              <a:t> </a:t>
            </a:r>
            <a:r>
              <a:rPr lang="tr-TR" sz="1000" dirty="0" err="1" smtClean="0"/>
              <a:t>Clean</a:t>
            </a:r>
            <a:r>
              <a:rPr lang="tr-TR" sz="1000" dirty="0" smtClean="0"/>
              <a:t> </a:t>
            </a:r>
            <a:r>
              <a:rPr lang="tr-TR" sz="1000" dirty="0" err="1" smtClean="0"/>
              <a:t>Up</a:t>
            </a:r>
            <a:r>
              <a:rPr lang="tr-TR" sz="1000" dirty="0" smtClean="0"/>
              <a:t> </a:t>
            </a:r>
            <a:r>
              <a:rPr lang="tr-TR" sz="1000" dirty="0" err="1" smtClean="0"/>
              <a:t>Contaminated</a:t>
            </a:r>
            <a:r>
              <a:rPr lang="tr-TR" sz="1000" dirty="0" smtClean="0"/>
              <a:t> </a:t>
            </a:r>
            <a:r>
              <a:rPr lang="tr-TR" sz="1000" dirty="0" err="1" smtClean="0"/>
              <a:t>Soil</a:t>
            </a:r>
            <a:r>
              <a:rPr lang="tr-TR" sz="1000" dirty="0" smtClean="0"/>
              <a:t>, </a:t>
            </a:r>
            <a:r>
              <a:rPr lang="tr-TR" sz="1000" dirty="0" err="1" smtClean="0"/>
              <a:t>Groundwater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Wastewater</a:t>
            </a:r>
            <a:endParaRPr lang="tr-TR" sz="1000" dirty="0" smtClean="0"/>
          </a:p>
          <a:p>
            <a:r>
              <a:rPr lang="tr-TR" sz="1000" dirty="0" err="1" smtClean="0"/>
              <a:t>Khan</a:t>
            </a:r>
            <a:r>
              <a:rPr lang="tr-TR" sz="1000" dirty="0" smtClean="0"/>
              <a:t>, M. Nasir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Mohammad</a:t>
            </a:r>
            <a:r>
              <a:rPr lang="tr-TR" sz="1000" dirty="0" smtClean="0"/>
              <a:t>, F. (2014 ) "Eutrophication of </a:t>
            </a:r>
            <a:r>
              <a:rPr lang="tr-TR" sz="1000" dirty="0" err="1" smtClean="0"/>
              <a:t>Lakes</a:t>
            </a:r>
            <a:r>
              <a:rPr lang="tr-TR" sz="1000" dirty="0" smtClean="0"/>
              <a:t>" in A. A. Ansari, S. S. </a:t>
            </a:r>
            <a:r>
              <a:rPr lang="tr-TR" sz="1000" dirty="0" err="1" smtClean="0"/>
              <a:t>Gill</a:t>
            </a:r>
            <a:r>
              <a:rPr lang="tr-TR" sz="1000" dirty="0" smtClean="0"/>
              <a:t> (</a:t>
            </a:r>
            <a:r>
              <a:rPr lang="tr-TR" sz="1000" dirty="0" err="1" smtClean="0"/>
              <a:t>eds</a:t>
            </a:r>
            <a:r>
              <a:rPr lang="tr-TR" sz="1000" dirty="0" smtClean="0"/>
              <a:t>.), Eutrophication: </a:t>
            </a:r>
            <a:r>
              <a:rPr lang="tr-TR" sz="1000" dirty="0" err="1" smtClean="0"/>
              <a:t>Challenges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Solutions; Volume II of Eutrophication: </a:t>
            </a:r>
            <a:r>
              <a:rPr lang="tr-TR" sz="1000" dirty="0" err="1" smtClean="0"/>
              <a:t>Causes</a:t>
            </a:r>
            <a:r>
              <a:rPr lang="tr-TR" sz="1000" dirty="0" smtClean="0"/>
              <a:t>, </a:t>
            </a:r>
            <a:r>
              <a:rPr lang="tr-TR" sz="1000" dirty="0" err="1" smtClean="0"/>
              <a:t>Consequences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Control, </a:t>
            </a:r>
            <a:r>
              <a:rPr lang="tr-TR" sz="1000" dirty="0" err="1" smtClean="0"/>
              <a:t>Springer</a:t>
            </a:r>
            <a:r>
              <a:rPr lang="tr-TR" sz="1000" dirty="0" smtClean="0"/>
              <a:t> </a:t>
            </a:r>
            <a:r>
              <a:rPr lang="tr-TR" sz="1000" dirty="0" err="1" smtClean="0"/>
              <a:t>Science+Business</a:t>
            </a:r>
            <a:r>
              <a:rPr lang="tr-TR" sz="1000" dirty="0" smtClean="0"/>
              <a:t> Media Dordrecht</a:t>
            </a:r>
          </a:p>
          <a:p>
            <a:r>
              <a:rPr lang="tr-TR" sz="1000" dirty="0" smtClean="0"/>
              <a:t>" </a:t>
            </a:r>
            <a:r>
              <a:rPr lang="tr-TR" sz="1000" dirty="0" err="1" smtClean="0"/>
              <a:t>Chislock</a:t>
            </a:r>
            <a:r>
              <a:rPr lang="tr-TR" sz="1000" dirty="0" smtClean="0"/>
              <a:t>, M.F.; </a:t>
            </a:r>
            <a:r>
              <a:rPr lang="tr-TR" sz="1000" dirty="0" err="1" smtClean="0"/>
              <a:t>Doster</a:t>
            </a:r>
            <a:r>
              <a:rPr lang="tr-TR" sz="1000" dirty="0" smtClean="0"/>
              <a:t>, E.; </a:t>
            </a:r>
            <a:r>
              <a:rPr lang="tr-TR" sz="1000" dirty="0" err="1" smtClean="0"/>
              <a:t>Zitomer</a:t>
            </a:r>
            <a:r>
              <a:rPr lang="tr-TR" sz="1000" dirty="0" smtClean="0"/>
              <a:t>, R.A.; Wilson, A.E. (2013). ""Eutrophication: </a:t>
            </a:r>
            <a:r>
              <a:rPr lang="tr-TR" sz="1000" dirty="0" err="1" smtClean="0"/>
              <a:t>Causes</a:t>
            </a:r>
            <a:r>
              <a:rPr lang="tr-TR" sz="1000" dirty="0" smtClean="0"/>
              <a:t>, </a:t>
            </a:r>
            <a:r>
              <a:rPr lang="tr-TR" sz="1000" dirty="0" err="1" smtClean="0"/>
              <a:t>Consequences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Controls</a:t>
            </a:r>
            <a:r>
              <a:rPr lang="tr-TR" sz="1000" dirty="0" smtClean="0"/>
              <a:t> in </a:t>
            </a:r>
            <a:r>
              <a:rPr lang="tr-TR" sz="1000" dirty="0" err="1" smtClean="0"/>
              <a:t>Aquatic</a:t>
            </a:r>
            <a:r>
              <a:rPr lang="tr-TR" sz="1000" dirty="0" smtClean="0"/>
              <a:t> </a:t>
            </a:r>
            <a:r>
              <a:rPr lang="tr-TR" sz="1000" dirty="0" err="1" smtClean="0"/>
              <a:t>Ecosystems</a:t>
            </a:r>
            <a:r>
              <a:rPr lang="tr-TR" sz="1000" dirty="0" smtClean="0"/>
              <a:t>"". Nature </a:t>
            </a:r>
            <a:r>
              <a:rPr lang="tr-TR" sz="1000" dirty="0" err="1" smtClean="0"/>
              <a:t>Education</a:t>
            </a:r>
            <a:r>
              <a:rPr lang="tr-TR" sz="1000" dirty="0" smtClean="0"/>
              <a:t> Knowledge. 4 (4): 10. </a:t>
            </a:r>
            <a:r>
              <a:rPr lang="tr-TR" sz="1000" dirty="0" err="1" smtClean="0"/>
              <a:t>Retrieved</a:t>
            </a:r>
            <a:r>
              <a:rPr lang="tr-TR" sz="1000" dirty="0" smtClean="0"/>
              <a:t> 10 </a:t>
            </a:r>
            <a:r>
              <a:rPr lang="tr-TR" sz="1000" dirty="0" err="1" smtClean="0"/>
              <a:t>March</a:t>
            </a:r>
            <a:r>
              <a:rPr lang="tr-TR" sz="1000" dirty="0" smtClean="0"/>
              <a:t> 2018."</a:t>
            </a:r>
          </a:p>
          <a:p>
            <a:r>
              <a:rPr lang="tr-TR" sz="1000" dirty="0" smtClean="0"/>
              <a:t>"</a:t>
            </a:r>
            <a:r>
              <a:rPr lang="tr-TR" sz="1000" dirty="0" err="1" smtClean="0"/>
              <a:t>Xie</a:t>
            </a:r>
            <a:r>
              <a:rPr lang="tr-TR" sz="1000" dirty="0" smtClean="0"/>
              <a:t>, </a:t>
            </a:r>
            <a:r>
              <a:rPr lang="tr-TR" sz="1000" dirty="0" err="1" smtClean="0"/>
              <a:t>Zhenglei</a:t>
            </a:r>
            <a:r>
              <a:rPr lang="tr-TR" sz="1000" dirty="0" smtClean="0"/>
              <a:t>, </a:t>
            </a:r>
            <a:r>
              <a:rPr lang="tr-TR" sz="1000" dirty="0" err="1" smtClean="0"/>
              <a:t>Zhang</a:t>
            </a:r>
            <a:r>
              <a:rPr lang="tr-TR" sz="1000" dirty="0" smtClean="0"/>
              <a:t>, </a:t>
            </a:r>
            <a:r>
              <a:rPr lang="tr-TR" sz="1000" dirty="0" err="1" smtClean="0"/>
              <a:t>Hezi</a:t>
            </a:r>
            <a:r>
              <a:rPr lang="tr-TR" sz="1000" dirty="0" smtClean="0"/>
              <a:t>, </a:t>
            </a:r>
            <a:r>
              <a:rPr lang="tr-TR" sz="1000" dirty="0" err="1" smtClean="0"/>
              <a:t>Zhao</a:t>
            </a:r>
            <a:r>
              <a:rPr lang="tr-TR" sz="1000" dirty="0" smtClean="0"/>
              <a:t>, </a:t>
            </a:r>
            <a:r>
              <a:rPr lang="tr-TR" sz="1000" dirty="0" err="1" smtClean="0"/>
              <a:t>Xiaoxiang</a:t>
            </a:r>
            <a:r>
              <a:rPr lang="tr-TR" sz="1000" dirty="0" smtClean="0"/>
              <a:t>, </a:t>
            </a:r>
            <a:r>
              <a:rPr lang="tr-TR" sz="1000" dirty="0" err="1" smtClean="0"/>
              <a:t>Du</a:t>
            </a:r>
            <a:r>
              <a:rPr lang="tr-TR" sz="1000" dirty="0" smtClean="0"/>
              <a:t>, </a:t>
            </a:r>
            <a:r>
              <a:rPr lang="tr-TR" sz="1000" dirty="0" err="1" smtClean="0"/>
              <a:t>Zebing</a:t>
            </a:r>
            <a:r>
              <a:rPr lang="tr-TR" sz="1000" dirty="0" smtClean="0"/>
              <a:t>, </a:t>
            </a:r>
            <a:r>
              <a:rPr lang="tr-TR" sz="1000" dirty="0" err="1" smtClean="0"/>
              <a:t>Xiang</a:t>
            </a:r>
            <a:r>
              <a:rPr lang="tr-TR" sz="1000" dirty="0" smtClean="0"/>
              <a:t>, </a:t>
            </a:r>
            <a:r>
              <a:rPr lang="tr-TR" sz="1000" dirty="0" err="1" smtClean="0"/>
              <a:t>Lixiong</a:t>
            </a:r>
            <a:r>
              <a:rPr lang="tr-TR" sz="1000" dirty="0" smtClean="0"/>
              <a:t>, et al. 2016. Assessment of </a:t>
            </a:r>
            <a:r>
              <a:rPr lang="tr-TR" sz="1000" dirty="0" err="1" smtClean="0"/>
              <a:t>Heavy</a:t>
            </a:r>
            <a:r>
              <a:rPr lang="tr-TR" sz="1000" dirty="0" smtClean="0"/>
              <a:t> Metal </a:t>
            </a:r>
            <a:r>
              <a:rPr lang="tr-TR" sz="1000" dirty="0" err="1" smtClean="0"/>
              <a:t>Contamination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Management in a </a:t>
            </a:r>
            <a:r>
              <a:rPr lang="tr-TR" sz="1000" dirty="0" err="1" smtClean="0"/>
              <a:t>Newly</a:t>
            </a:r>
            <a:r>
              <a:rPr lang="tr-TR" sz="1000" dirty="0" smtClean="0"/>
              <a:t> </a:t>
            </a:r>
            <a:r>
              <a:rPr lang="tr-TR" sz="1000" dirty="0" err="1" smtClean="0"/>
              <a:t>Created</a:t>
            </a:r>
            <a:r>
              <a:rPr lang="tr-TR" sz="1000" dirty="0" smtClean="0"/>
              <a:t> </a:t>
            </a:r>
            <a:r>
              <a:rPr lang="tr-TR" sz="1000" dirty="0" err="1" smtClean="0"/>
              <a:t>Coastal</a:t>
            </a:r>
            <a:r>
              <a:rPr lang="tr-TR" sz="1000" dirty="0" smtClean="0"/>
              <a:t> </a:t>
            </a:r>
            <a:r>
              <a:rPr lang="tr-TR" sz="1000" dirty="0" err="1" smtClean="0"/>
              <a:t>NaturalReserve</a:t>
            </a:r>
            <a:r>
              <a:rPr lang="tr-TR" sz="1000" dirty="0" smtClean="0"/>
              <a:t>, </a:t>
            </a:r>
            <a:r>
              <a:rPr lang="tr-TR" sz="1000" dirty="0" err="1" smtClean="0"/>
              <a:t>China</a:t>
            </a:r>
            <a:r>
              <a:rPr lang="tr-TR" sz="1000" dirty="0" smtClean="0"/>
              <a:t> Journal of </a:t>
            </a:r>
            <a:r>
              <a:rPr lang="tr-TR" sz="1000" dirty="0" err="1" smtClean="0"/>
              <a:t>Coastal</a:t>
            </a:r>
            <a:r>
              <a:rPr lang="tr-TR" sz="1000" dirty="0" smtClean="0"/>
              <a:t> </a:t>
            </a:r>
            <a:r>
              <a:rPr lang="tr-TR" sz="1000" dirty="0" err="1" smtClean="0"/>
              <a:t>Research</a:t>
            </a:r>
            <a:r>
              <a:rPr lang="tr-TR" sz="1000" dirty="0" smtClean="0"/>
              <a:t>, 32(2) : 374-386."</a:t>
            </a:r>
          </a:p>
          <a:p>
            <a:r>
              <a:rPr lang="tr-TR" sz="1000" dirty="0" smtClean="0"/>
              <a:t>G. </a:t>
            </a:r>
            <a:r>
              <a:rPr lang="tr-TR" sz="1000" dirty="0" err="1" smtClean="0"/>
              <a:t>Zhang</a:t>
            </a:r>
            <a:r>
              <a:rPr lang="tr-TR" sz="1000" dirty="0" smtClean="0"/>
              <a:t> et al.2016.  </a:t>
            </a:r>
            <a:r>
              <a:rPr lang="tr-TR" sz="1000" dirty="0" err="1" smtClean="0"/>
              <a:t>Heavy</a:t>
            </a:r>
            <a:r>
              <a:rPr lang="tr-TR" sz="1000" dirty="0" smtClean="0"/>
              <a:t> </a:t>
            </a:r>
            <a:r>
              <a:rPr lang="tr-TR" sz="1000" dirty="0" err="1" smtClean="0"/>
              <a:t>metals</a:t>
            </a:r>
            <a:r>
              <a:rPr lang="tr-TR" sz="1000" dirty="0" smtClean="0"/>
              <a:t> in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soils</a:t>
            </a:r>
            <a:r>
              <a:rPr lang="tr-TR" sz="1000" dirty="0" smtClean="0"/>
              <a:t> </a:t>
            </a:r>
            <a:r>
              <a:rPr lang="tr-TR" sz="1000" dirty="0" err="1" smtClean="0"/>
              <a:t>along</a:t>
            </a:r>
            <a:r>
              <a:rPr lang="tr-TR" sz="1000" dirty="0" smtClean="0"/>
              <a:t> a </a:t>
            </a:r>
            <a:r>
              <a:rPr lang="tr-TR" sz="1000" dirty="0" err="1" smtClean="0"/>
              <a:t>wetland-forming</a:t>
            </a:r>
            <a:r>
              <a:rPr lang="tr-TR" sz="1000" dirty="0" smtClean="0"/>
              <a:t> </a:t>
            </a:r>
            <a:r>
              <a:rPr lang="tr-TR" sz="1000" dirty="0" err="1" smtClean="0"/>
              <a:t>chronosequence</a:t>
            </a:r>
            <a:r>
              <a:rPr lang="tr-TR" sz="1000" dirty="0" smtClean="0"/>
              <a:t> in </a:t>
            </a:r>
            <a:r>
              <a:rPr lang="tr-TR" sz="1000" dirty="0" err="1" smtClean="0"/>
              <a:t>the</a:t>
            </a:r>
            <a:r>
              <a:rPr lang="tr-TR" sz="1000" dirty="0" smtClean="0"/>
              <a:t> </a:t>
            </a:r>
            <a:r>
              <a:rPr lang="tr-TR" sz="1000" dirty="0" err="1" smtClean="0"/>
              <a:t>Yellow</a:t>
            </a:r>
            <a:r>
              <a:rPr lang="tr-TR" sz="1000" dirty="0" smtClean="0"/>
              <a:t> </a:t>
            </a:r>
            <a:r>
              <a:rPr lang="tr-TR" sz="1000" dirty="0" err="1" smtClean="0"/>
              <a:t>River</a:t>
            </a:r>
            <a:r>
              <a:rPr lang="tr-TR" sz="1000" dirty="0" smtClean="0"/>
              <a:t> Delta of </a:t>
            </a:r>
            <a:r>
              <a:rPr lang="tr-TR" sz="1000" dirty="0" err="1" smtClean="0"/>
              <a:t>China</a:t>
            </a:r>
            <a:r>
              <a:rPr lang="tr-TR" sz="1000" dirty="0" smtClean="0"/>
              <a:t>: </a:t>
            </a:r>
            <a:r>
              <a:rPr lang="tr-TR" sz="1000" dirty="0" err="1" smtClean="0"/>
              <a:t>Levels</a:t>
            </a:r>
            <a:r>
              <a:rPr lang="tr-TR" sz="1000" dirty="0" smtClean="0"/>
              <a:t>, </a:t>
            </a:r>
            <a:r>
              <a:rPr lang="tr-TR" sz="1000" dirty="0" err="1" smtClean="0"/>
              <a:t>sources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toxic</a:t>
            </a:r>
            <a:r>
              <a:rPr lang="tr-TR" sz="1000" dirty="0" smtClean="0"/>
              <a:t> </a:t>
            </a:r>
            <a:r>
              <a:rPr lang="tr-TR" sz="1000" dirty="0" err="1" smtClean="0"/>
              <a:t>risks</a:t>
            </a:r>
            <a:r>
              <a:rPr lang="tr-TR" sz="1000" dirty="0" smtClean="0"/>
              <a:t>. </a:t>
            </a:r>
            <a:r>
              <a:rPr lang="tr-TR" sz="1000" dirty="0" err="1" smtClean="0"/>
              <a:t>Ecological</a:t>
            </a:r>
            <a:r>
              <a:rPr lang="tr-TR" sz="1000" dirty="0" smtClean="0"/>
              <a:t> </a:t>
            </a:r>
            <a:r>
              <a:rPr lang="tr-TR" sz="1000" dirty="0" err="1" smtClean="0"/>
              <a:t>Indicators</a:t>
            </a:r>
            <a:r>
              <a:rPr lang="tr-TR" sz="1000" dirty="0" smtClean="0"/>
              <a:t> 69 (2016) 331–339</a:t>
            </a:r>
          </a:p>
          <a:p>
            <a:r>
              <a:rPr lang="tr-TR" sz="1000" dirty="0" smtClean="0"/>
              <a:t>J. </a:t>
            </a:r>
            <a:r>
              <a:rPr lang="tr-TR" sz="1000" dirty="0" err="1" smtClean="0"/>
              <a:t>Tournebize</a:t>
            </a:r>
            <a:r>
              <a:rPr lang="tr-TR" sz="1000" dirty="0" smtClean="0"/>
              <a:t> et al. 2017. </a:t>
            </a:r>
            <a:r>
              <a:rPr lang="tr-TR" sz="1000" dirty="0" err="1" smtClean="0"/>
              <a:t>Implications</a:t>
            </a:r>
            <a:r>
              <a:rPr lang="tr-TR" sz="1000" dirty="0" smtClean="0"/>
              <a:t> </a:t>
            </a:r>
            <a:r>
              <a:rPr lang="tr-TR" sz="1000" dirty="0" err="1" smtClean="0"/>
              <a:t>for</a:t>
            </a:r>
            <a:r>
              <a:rPr lang="tr-TR" sz="1000" dirty="0" smtClean="0"/>
              <a:t> </a:t>
            </a:r>
            <a:r>
              <a:rPr lang="tr-TR" sz="1000" dirty="0" err="1" smtClean="0"/>
              <a:t>constructed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 </a:t>
            </a:r>
            <a:r>
              <a:rPr lang="tr-TR" sz="1000" dirty="0" err="1" smtClean="0"/>
              <a:t>to</a:t>
            </a:r>
            <a:r>
              <a:rPr lang="tr-TR" sz="1000" dirty="0" smtClean="0"/>
              <a:t> </a:t>
            </a:r>
            <a:r>
              <a:rPr lang="tr-TR" sz="1000" dirty="0" err="1" smtClean="0"/>
              <a:t>mitigate</a:t>
            </a:r>
            <a:r>
              <a:rPr lang="tr-TR" sz="1000" dirty="0" smtClean="0"/>
              <a:t> </a:t>
            </a:r>
            <a:r>
              <a:rPr lang="tr-TR" sz="1000" dirty="0" err="1" smtClean="0"/>
              <a:t>nitrateand</a:t>
            </a:r>
            <a:r>
              <a:rPr lang="tr-TR" sz="1000" dirty="0" smtClean="0"/>
              <a:t> </a:t>
            </a:r>
            <a:r>
              <a:rPr lang="tr-TR" sz="1000" dirty="0" err="1" smtClean="0"/>
              <a:t>pesticide</a:t>
            </a:r>
            <a:r>
              <a:rPr lang="tr-TR" sz="1000" dirty="0" smtClean="0"/>
              <a:t> </a:t>
            </a:r>
            <a:r>
              <a:rPr lang="tr-TR" sz="1000" dirty="0" err="1" smtClean="0"/>
              <a:t>pollution</a:t>
            </a:r>
            <a:r>
              <a:rPr lang="tr-TR" sz="1000" dirty="0" smtClean="0"/>
              <a:t> in </a:t>
            </a:r>
            <a:r>
              <a:rPr lang="tr-TR" sz="1000" dirty="0" err="1" smtClean="0"/>
              <a:t>agricultural</a:t>
            </a:r>
            <a:r>
              <a:rPr lang="tr-TR" sz="1000" dirty="0" smtClean="0"/>
              <a:t> </a:t>
            </a:r>
            <a:r>
              <a:rPr lang="tr-TR" sz="1000" dirty="0" err="1" smtClean="0"/>
              <a:t>drained</a:t>
            </a:r>
            <a:r>
              <a:rPr lang="tr-TR" sz="1000" dirty="0" smtClean="0"/>
              <a:t> </a:t>
            </a:r>
            <a:r>
              <a:rPr lang="tr-TR" sz="1000" dirty="0" err="1" smtClean="0"/>
              <a:t>watershed</a:t>
            </a:r>
            <a:r>
              <a:rPr lang="tr-TR" sz="1000" dirty="0" smtClean="0"/>
              <a:t>. </a:t>
            </a:r>
            <a:r>
              <a:rPr lang="tr-TR" sz="1000" dirty="0" err="1" smtClean="0"/>
              <a:t>Ecological</a:t>
            </a:r>
            <a:r>
              <a:rPr lang="tr-TR" sz="1000" dirty="0" smtClean="0"/>
              <a:t> </a:t>
            </a:r>
            <a:r>
              <a:rPr lang="tr-TR" sz="1000" dirty="0" err="1" smtClean="0"/>
              <a:t>Engineering</a:t>
            </a:r>
            <a:r>
              <a:rPr lang="tr-TR" sz="1000" dirty="0" smtClean="0"/>
              <a:t> 103 (2017) 415–425.</a:t>
            </a:r>
          </a:p>
          <a:p>
            <a:r>
              <a:rPr lang="tr-TR" sz="1000" dirty="0" err="1" smtClean="0"/>
              <a:t>Mander</a:t>
            </a:r>
            <a:r>
              <a:rPr lang="tr-TR" sz="1000" dirty="0" smtClean="0"/>
              <a:t>, Ü., </a:t>
            </a:r>
            <a:r>
              <a:rPr lang="tr-TR" sz="1000" dirty="0" err="1" smtClean="0"/>
              <a:t>Tournebize</a:t>
            </a:r>
            <a:r>
              <a:rPr lang="tr-TR" sz="1000" dirty="0" smtClean="0"/>
              <a:t>, J., </a:t>
            </a:r>
            <a:r>
              <a:rPr lang="tr-TR" sz="1000" dirty="0" err="1" smtClean="0"/>
              <a:t>Kasak</a:t>
            </a:r>
            <a:r>
              <a:rPr lang="tr-TR" sz="1000" dirty="0" smtClean="0"/>
              <a:t>, K., </a:t>
            </a:r>
            <a:r>
              <a:rPr lang="tr-TR" sz="1000" dirty="0" err="1" smtClean="0"/>
              <a:t>Mitsch</a:t>
            </a:r>
            <a:r>
              <a:rPr lang="tr-TR" sz="1000" dirty="0" smtClean="0"/>
              <a:t>, W.J., 2014. </a:t>
            </a:r>
            <a:r>
              <a:rPr lang="tr-TR" sz="1000" dirty="0" err="1" smtClean="0"/>
              <a:t>Climate</a:t>
            </a:r>
            <a:r>
              <a:rPr lang="tr-TR" sz="1000" dirty="0" smtClean="0"/>
              <a:t> </a:t>
            </a:r>
            <a:r>
              <a:rPr lang="tr-TR" sz="1000" dirty="0" err="1" smtClean="0"/>
              <a:t>regulation</a:t>
            </a:r>
            <a:r>
              <a:rPr lang="tr-TR" sz="1000" dirty="0" smtClean="0"/>
              <a:t> </a:t>
            </a:r>
            <a:r>
              <a:rPr lang="tr-TR" sz="1000" dirty="0" err="1" smtClean="0"/>
              <a:t>byfree</a:t>
            </a:r>
            <a:r>
              <a:rPr lang="tr-TR" sz="1000" dirty="0" smtClean="0"/>
              <a:t> </a:t>
            </a:r>
            <a:r>
              <a:rPr lang="tr-TR" sz="1000" dirty="0" err="1" smtClean="0"/>
              <a:t>water</a:t>
            </a:r>
            <a:r>
              <a:rPr lang="tr-TR" sz="1000" dirty="0" smtClean="0"/>
              <a:t> </a:t>
            </a:r>
            <a:r>
              <a:rPr lang="tr-TR" sz="1000" dirty="0" err="1" smtClean="0"/>
              <a:t>surface</a:t>
            </a:r>
            <a:r>
              <a:rPr lang="tr-TR" sz="1000" dirty="0" smtClean="0"/>
              <a:t> </a:t>
            </a:r>
            <a:r>
              <a:rPr lang="tr-TR" sz="1000" dirty="0" err="1" smtClean="0"/>
              <a:t>constructed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 </a:t>
            </a:r>
            <a:r>
              <a:rPr lang="tr-TR" sz="1000" dirty="0" err="1" smtClean="0"/>
              <a:t>for</a:t>
            </a:r>
            <a:r>
              <a:rPr lang="tr-TR" sz="1000" dirty="0" smtClean="0"/>
              <a:t> </a:t>
            </a:r>
            <a:r>
              <a:rPr lang="tr-TR" sz="1000" dirty="0" err="1" smtClean="0"/>
              <a:t>wastewater</a:t>
            </a:r>
            <a:r>
              <a:rPr lang="tr-TR" sz="1000" dirty="0" smtClean="0"/>
              <a:t> </a:t>
            </a:r>
            <a:r>
              <a:rPr lang="tr-TR" sz="1000" dirty="0" err="1" smtClean="0"/>
              <a:t>treatment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createdriverine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. </a:t>
            </a:r>
            <a:r>
              <a:rPr lang="tr-TR" sz="1000" dirty="0" err="1" smtClean="0"/>
              <a:t>Ecol</a:t>
            </a:r>
            <a:r>
              <a:rPr lang="tr-TR" sz="1000" dirty="0" smtClean="0"/>
              <a:t>. </a:t>
            </a:r>
            <a:r>
              <a:rPr lang="tr-TR" sz="1000" dirty="0" err="1" smtClean="0"/>
              <a:t>Eng</a:t>
            </a:r>
            <a:r>
              <a:rPr lang="tr-TR" sz="1000" dirty="0" smtClean="0"/>
              <a:t>. 72, 103–115</a:t>
            </a:r>
          </a:p>
          <a:p>
            <a:r>
              <a:rPr lang="tr-TR" sz="1000" dirty="0" smtClean="0"/>
              <a:t>Fikirdeşici-Ergen, Ş et al. 2018. Bioremediation of </a:t>
            </a:r>
            <a:r>
              <a:rPr lang="tr-TR" sz="1000" dirty="0" err="1" smtClean="0"/>
              <a:t>heavy</a:t>
            </a:r>
            <a:r>
              <a:rPr lang="tr-TR" sz="1000" dirty="0" smtClean="0"/>
              <a:t> metal </a:t>
            </a:r>
            <a:r>
              <a:rPr lang="tr-TR" sz="1000" dirty="0" err="1" smtClean="0"/>
              <a:t>contaminated</a:t>
            </a:r>
            <a:r>
              <a:rPr lang="tr-TR" sz="1000" dirty="0" smtClean="0"/>
              <a:t> </a:t>
            </a:r>
            <a:r>
              <a:rPr lang="tr-TR" sz="1000" dirty="0" err="1" smtClean="0"/>
              <a:t>medium</a:t>
            </a:r>
            <a:r>
              <a:rPr lang="tr-TR" sz="1000" dirty="0" smtClean="0"/>
              <a:t> </a:t>
            </a:r>
            <a:r>
              <a:rPr lang="tr-TR" sz="1000" dirty="0" err="1" smtClean="0"/>
              <a:t>using</a:t>
            </a:r>
            <a:r>
              <a:rPr lang="tr-TR" sz="1000" dirty="0" smtClean="0"/>
              <a:t> Lemna </a:t>
            </a:r>
            <a:r>
              <a:rPr lang="tr-TR" sz="1000" dirty="0" err="1" smtClean="0"/>
              <a:t>minor</a:t>
            </a:r>
            <a:r>
              <a:rPr lang="tr-TR" sz="1000" dirty="0" smtClean="0"/>
              <a:t>, Daphnia </a:t>
            </a:r>
            <a:r>
              <a:rPr lang="tr-TR" sz="1000" dirty="0" err="1" smtClean="0"/>
              <a:t>magna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their</a:t>
            </a:r>
            <a:r>
              <a:rPr lang="tr-TR" sz="1000" dirty="0" smtClean="0"/>
              <a:t> </a:t>
            </a:r>
            <a:r>
              <a:rPr lang="tr-TR" sz="1000" dirty="0" err="1" smtClean="0"/>
              <a:t>consortium</a:t>
            </a:r>
            <a:r>
              <a:rPr lang="tr-TR" sz="1000" dirty="0" smtClean="0"/>
              <a:t>. </a:t>
            </a:r>
            <a:r>
              <a:rPr lang="tr-TR" sz="1000" dirty="0" err="1" smtClean="0"/>
              <a:t>Chemistry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Ecology</a:t>
            </a:r>
            <a:r>
              <a:rPr lang="tr-TR" sz="1000" dirty="0" smtClean="0"/>
              <a:t>. 34(1):43-55</a:t>
            </a:r>
          </a:p>
          <a:p>
            <a:r>
              <a:rPr lang="tr-TR" sz="1000" dirty="0" smtClean="0"/>
              <a:t>Fikirdeşici-Ergen, Ş </a:t>
            </a:r>
            <a:r>
              <a:rPr lang="tr-TR" sz="1000" dirty="0" err="1" smtClean="0"/>
              <a:t>and</a:t>
            </a:r>
            <a:r>
              <a:rPr lang="tr-TR" sz="1000" dirty="0" smtClean="0"/>
              <a:t> Üçüncü-Tunca, E. 2018. </a:t>
            </a:r>
            <a:r>
              <a:rPr lang="tr-TR" sz="1000" dirty="0" err="1" smtClean="0"/>
              <a:t>Nanotoxicity</a:t>
            </a:r>
            <a:r>
              <a:rPr lang="tr-TR" sz="1000" dirty="0" smtClean="0"/>
              <a:t> </a:t>
            </a:r>
            <a:r>
              <a:rPr lang="tr-TR" sz="1000" dirty="0" err="1" smtClean="0"/>
              <a:t>Modelling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Removal </a:t>
            </a:r>
            <a:r>
              <a:rPr lang="tr-TR" sz="1000" dirty="0" err="1" smtClean="0"/>
              <a:t>Efficiencies</a:t>
            </a:r>
            <a:r>
              <a:rPr lang="tr-TR" sz="1000" dirty="0" smtClean="0"/>
              <a:t> of </a:t>
            </a:r>
            <a:r>
              <a:rPr lang="tr-TR" sz="1000" dirty="0" err="1" smtClean="0"/>
              <a:t>ZnONP</a:t>
            </a:r>
            <a:r>
              <a:rPr lang="tr-TR" sz="1000" dirty="0" smtClean="0"/>
              <a:t>, International Journal of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 20(1):16-26</a:t>
            </a:r>
          </a:p>
          <a:p>
            <a:r>
              <a:rPr lang="tr-TR" sz="1000" dirty="0" smtClean="0"/>
              <a:t>Yakup Sedat VELIOGLU, Şeyda FİKİRDEŞİCİ-ERGEN, Pelin AKSU, Ahmet ALTINDAĞ. 2018. Effects of </a:t>
            </a:r>
            <a:r>
              <a:rPr lang="tr-TR" sz="1000" dirty="0" err="1" smtClean="0"/>
              <a:t>Ozone</a:t>
            </a:r>
            <a:r>
              <a:rPr lang="tr-TR" sz="1000" dirty="0" smtClean="0"/>
              <a:t> </a:t>
            </a:r>
            <a:r>
              <a:rPr lang="tr-TR" sz="1000" dirty="0" err="1" smtClean="0"/>
              <a:t>Treatment</a:t>
            </a:r>
            <a:r>
              <a:rPr lang="tr-TR" sz="1000" dirty="0" smtClean="0"/>
              <a:t> on </a:t>
            </a:r>
            <a:r>
              <a:rPr lang="tr-TR" sz="1000" dirty="0" err="1" smtClean="0"/>
              <a:t>the</a:t>
            </a:r>
            <a:r>
              <a:rPr lang="tr-TR" sz="1000" dirty="0" smtClean="0"/>
              <a:t> </a:t>
            </a:r>
            <a:r>
              <a:rPr lang="tr-TR" sz="1000" dirty="0" err="1" smtClean="0"/>
              <a:t>Degradation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Toxicity of </a:t>
            </a:r>
            <a:r>
              <a:rPr lang="tr-TR" sz="1000" dirty="0" err="1" smtClean="0"/>
              <a:t>Several</a:t>
            </a:r>
            <a:r>
              <a:rPr lang="tr-TR" sz="1000" dirty="0" smtClean="0"/>
              <a:t> </a:t>
            </a:r>
            <a:r>
              <a:rPr lang="tr-TR" sz="1000" dirty="0" err="1" smtClean="0"/>
              <a:t>Pesticides</a:t>
            </a:r>
            <a:r>
              <a:rPr lang="tr-TR" sz="1000" dirty="0" smtClean="0"/>
              <a:t> in </a:t>
            </a:r>
            <a:r>
              <a:rPr lang="tr-TR" sz="1000" dirty="0" err="1" smtClean="0"/>
              <a:t>Different</a:t>
            </a:r>
            <a:r>
              <a:rPr lang="tr-TR" sz="1000" dirty="0" smtClean="0"/>
              <a:t> </a:t>
            </a:r>
            <a:r>
              <a:rPr lang="tr-TR" sz="1000" dirty="0" err="1" smtClean="0"/>
              <a:t>Groups</a:t>
            </a:r>
            <a:r>
              <a:rPr lang="tr-TR" sz="1000" dirty="0" smtClean="0"/>
              <a:t>, Journal of </a:t>
            </a:r>
            <a:r>
              <a:rPr lang="tr-TR" sz="1000" dirty="0" err="1" smtClean="0"/>
              <a:t>Agricultural</a:t>
            </a:r>
            <a:r>
              <a:rPr lang="tr-TR" sz="1000" dirty="0" smtClean="0"/>
              <a:t> </a:t>
            </a:r>
            <a:r>
              <a:rPr lang="tr-TR" sz="1000" dirty="0" err="1" smtClean="0"/>
              <a:t>Sciences</a:t>
            </a:r>
            <a:r>
              <a:rPr lang="tr-TR" sz="1000" dirty="0" smtClean="0"/>
              <a:t>, 24(2):245-255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1614278083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</TotalTime>
  <Words>253</Words>
  <Application>Microsoft Office PowerPoint</Application>
  <PresentationFormat>Geniş ekran</PresentationFormat>
  <Paragraphs>19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Dilim</vt:lpstr>
      <vt:lpstr>SEUE1003 WATER LITERACY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FMUS1003 Su okuryazarlığı</dc:title>
  <dc:creator>hp_ergen</dc:creator>
  <cp:lastModifiedBy>hp_ergen</cp:lastModifiedBy>
  <cp:revision>6</cp:revision>
  <dcterms:created xsi:type="dcterms:W3CDTF">2020-10-02T10:07:48Z</dcterms:created>
  <dcterms:modified xsi:type="dcterms:W3CDTF">2020-10-02T13:43:59Z</dcterms:modified>
</cp:coreProperties>
</file>