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5" r:id="rId3"/>
    <p:sldId id="289" r:id="rId4"/>
    <p:sldId id="257" r:id="rId5"/>
    <p:sldId id="276" r:id="rId6"/>
    <p:sldId id="278" r:id="rId7"/>
    <p:sldId id="279" r:id="rId8"/>
    <p:sldId id="258" r:id="rId9"/>
    <p:sldId id="280" r:id="rId10"/>
    <p:sldId id="277" r:id="rId11"/>
    <p:sldId id="281" r:id="rId12"/>
    <p:sldId id="282" r:id="rId13"/>
    <p:sldId id="283" r:id="rId14"/>
    <p:sldId id="284" r:id="rId15"/>
    <p:sldId id="285" r:id="rId16"/>
    <p:sldId id="286" r:id="rId17"/>
    <p:sldId id="287" r:id="rId18"/>
    <p:sldId id="288" r:id="rId19"/>
    <p:sldId id="270" r:id="rId20"/>
    <p:sldId id="271" r:id="rId21"/>
    <p:sldId id="274"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265" autoAdjust="0"/>
    <p:restoredTop sz="94660"/>
  </p:normalViewPr>
  <p:slideViewPr>
    <p:cSldViewPr>
      <p:cViewPr varScale="1">
        <p:scale>
          <a:sx n="70" d="100"/>
          <a:sy n="70" d="100"/>
        </p:scale>
        <p:origin x="558"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en-US"/>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a:p>
        </p:txBody>
      </p:sp>
      <p:sp>
        <p:nvSpPr>
          <p:cNvPr id="4" name="Veri Yer Tutucusu 3"/>
          <p:cNvSpPr>
            <a:spLocks noGrp="1"/>
          </p:cNvSpPr>
          <p:nvPr>
            <p:ph type="dt" sz="half" idx="10"/>
          </p:nvPr>
        </p:nvSpPr>
        <p:spPr/>
        <p:txBody>
          <a:bodyPr/>
          <a:lstStyle/>
          <a:p>
            <a:fld id="{A40A0102-FD30-4BC7-B92C-D4570CB5BD26}" type="datetimeFigureOut">
              <a:rPr lang="en-US" smtClean="0"/>
              <a:t>11/26/2019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958A8A36-0906-4AF3-8036-C24CFB9B8770}" type="slidenum">
              <a:rPr lang="en-US" smtClean="0"/>
              <a:t>‹#›</a:t>
            </a:fld>
            <a:endParaRPr lang="en-US"/>
          </a:p>
        </p:txBody>
      </p:sp>
    </p:spTree>
    <p:extLst>
      <p:ext uri="{BB962C8B-B14F-4D97-AF65-F5344CB8AC3E}">
        <p14:creationId xmlns:p14="http://schemas.microsoft.com/office/powerpoint/2010/main" val="377433298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A40A0102-FD30-4BC7-B92C-D4570CB5BD26}" type="datetimeFigureOut">
              <a:rPr lang="en-US" smtClean="0"/>
              <a:t>11/26/2019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958A8A36-0906-4AF3-8036-C24CFB9B8770}" type="slidenum">
              <a:rPr lang="en-US" smtClean="0"/>
              <a:t>‹#›</a:t>
            </a:fld>
            <a:endParaRPr lang="en-US"/>
          </a:p>
        </p:txBody>
      </p:sp>
    </p:spTree>
    <p:extLst>
      <p:ext uri="{BB962C8B-B14F-4D97-AF65-F5344CB8AC3E}">
        <p14:creationId xmlns:p14="http://schemas.microsoft.com/office/powerpoint/2010/main" val="340217719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A40A0102-FD30-4BC7-B92C-D4570CB5BD26}" type="datetimeFigureOut">
              <a:rPr lang="en-US" smtClean="0"/>
              <a:t>11/26/2019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958A8A36-0906-4AF3-8036-C24CFB9B8770}" type="slidenum">
              <a:rPr lang="en-US" smtClean="0"/>
              <a:t>‹#›</a:t>
            </a:fld>
            <a:endParaRPr lang="en-US"/>
          </a:p>
        </p:txBody>
      </p:sp>
    </p:spTree>
    <p:extLst>
      <p:ext uri="{BB962C8B-B14F-4D97-AF65-F5344CB8AC3E}">
        <p14:creationId xmlns:p14="http://schemas.microsoft.com/office/powerpoint/2010/main" val="192673419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A40A0102-FD30-4BC7-B92C-D4570CB5BD26}" type="datetimeFigureOut">
              <a:rPr lang="en-US" smtClean="0"/>
              <a:t>11/26/2019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958A8A36-0906-4AF3-8036-C24CFB9B8770}" type="slidenum">
              <a:rPr lang="en-US" smtClean="0"/>
              <a:t>‹#›</a:t>
            </a:fld>
            <a:endParaRPr lang="en-US"/>
          </a:p>
        </p:txBody>
      </p:sp>
    </p:spTree>
    <p:extLst>
      <p:ext uri="{BB962C8B-B14F-4D97-AF65-F5344CB8AC3E}">
        <p14:creationId xmlns:p14="http://schemas.microsoft.com/office/powerpoint/2010/main" val="200054226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en-US"/>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40A0102-FD30-4BC7-B92C-D4570CB5BD26}" type="datetimeFigureOut">
              <a:rPr lang="en-US" smtClean="0"/>
              <a:t>11/26/2019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958A8A36-0906-4AF3-8036-C24CFB9B8770}" type="slidenum">
              <a:rPr lang="en-US" smtClean="0"/>
              <a:t>‹#›</a:t>
            </a:fld>
            <a:endParaRPr lang="en-US"/>
          </a:p>
        </p:txBody>
      </p:sp>
    </p:spTree>
    <p:extLst>
      <p:ext uri="{BB962C8B-B14F-4D97-AF65-F5344CB8AC3E}">
        <p14:creationId xmlns:p14="http://schemas.microsoft.com/office/powerpoint/2010/main" val="373593319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A40A0102-FD30-4BC7-B92C-D4570CB5BD26}" type="datetimeFigureOut">
              <a:rPr lang="en-US" smtClean="0"/>
              <a:t>11/26/2019</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958A8A36-0906-4AF3-8036-C24CFB9B8770}" type="slidenum">
              <a:rPr lang="en-US" smtClean="0"/>
              <a:t>‹#›</a:t>
            </a:fld>
            <a:endParaRPr lang="en-US"/>
          </a:p>
        </p:txBody>
      </p:sp>
    </p:spTree>
    <p:extLst>
      <p:ext uri="{BB962C8B-B14F-4D97-AF65-F5344CB8AC3E}">
        <p14:creationId xmlns:p14="http://schemas.microsoft.com/office/powerpoint/2010/main" val="273893408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en-US"/>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A40A0102-FD30-4BC7-B92C-D4570CB5BD26}" type="datetimeFigureOut">
              <a:rPr lang="en-US" smtClean="0"/>
              <a:t>11/26/2019</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958A8A36-0906-4AF3-8036-C24CFB9B8770}" type="slidenum">
              <a:rPr lang="en-US" smtClean="0"/>
              <a:t>‹#›</a:t>
            </a:fld>
            <a:endParaRPr lang="en-US"/>
          </a:p>
        </p:txBody>
      </p:sp>
    </p:spTree>
    <p:extLst>
      <p:ext uri="{BB962C8B-B14F-4D97-AF65-F5344CB8AC3E}">
        <p14:creationId xmlns:p14="http://schemas.microsoft.com/office/powerpoint/2010/main" val="353634244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A40A0102-FD30-4BC7-B92C-D4570CB5BD26}" type="datetimeFigureOut">
              <a:rPr lang="en-US" smtClean="0"/>
              <a:t>11/26/2019</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958A8A36-0906-4AF3-8036-C24CFB9B8770}" type="slidenum">
              <a:rPr lang="en-US" smtClean="0"/>
              <a:t>‹#›</a:t>
            </a:fld>
            <a:endParaRPr lang="en-US"/>
          </a:p>
        </p:txBody>
      </p:sp>
    </p:spTree>
    <p:extLst>
      <p:ext uri="{BB962C8B-B14F-4D97-AF65-F5344CB8AC3E}">
        <p14:creationId xmlns:p14="http://schemas.microsoft.com/office/powerpoint/2010/main" val="208946262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40A0102-FD30-4BC7-B92C-D4570CB5BD26}" type="datetimeFigureOut">
              <a:rPr lang="en-US" smtClean="0"/>
              <a:t>11/26/2019</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958A8A36-0906-4AF3-8036-C24CFB9B8770}" type="slidenum">
              <a:rPr lang="en-US" smtClean="0"/>
              <a:t>‹#›</a:t>
            </a:fld>
            <a:endParaRPr lang="en-US"/>
          </a:p>
        </p:txBody>
      </p:sp>
    </p:spTree>
    <p:extLst>
      <p:ext uri="{BB962C8B-B14F-4D97-AF65-F5344CB8AC3E}">
        <p14:creationId xmlns:p14="http://schemas.microsoft.com/office/powerpoint/2010/main" val="263660893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en-US"/>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40A0102-FD30-4BC7-B92C-D4570CB5BD26}" type="datetimeFigureOut">
              <a:rPr lang="en-US" smtClean="0"/>
              <a:t>11/26/2019</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958A8A36-0906-4AF3-8036-C24CFB9B8770}" type="slidenum">
              <a:rPr lang="en-US" smtClean="0"/>
              <a:t>‹#›</a:t>
            </a:fld>
            <a:endParaRPr lang="en-US"/>
          </a:p>
        </p:txBody>
      </p:sp>
    </p:spTree>
    <p:extLst>
      <p:ext uri="{BB962C8B-B14F-4D97-AF65-F5344CB8AC3E}">
        <p14:creationId xmlns:p14="http://schemas.microsoft.com/office/powerpoint/2010/main" val="402286572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en-US"/>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40A0102-FD30-4BC7-B92C-D4570CB5BD26}" type="datetimeFigureOut">
              <a:rPr lang="en-US" smtClean="0"/>
              <a:t>11/26/2019</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958A8A36-0906-4AF3-8036-C24CFB9B8770}" type="slidenum">
              <a:rPr lang="en-US" smtClean="0"/>
              <a:t>‹#›</a:t>
            </a:fld>
            <a:endParaRPr lang="en-US"/>
          </a:p>
        </p:txBody>
      </p:sp>
    </p:spTree>
    <p:extLst>
      <p:ext uri="{BB962C8B-B14F-4D97-AF65-F5344CB8AC3E}">
        <p14:creationId xmlns:p14="http://schemas.microsoft.com/office/powerpoint/2010/main" val="167700487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0A0102-FD30-4BC7-B92C-D4570CB5BD26}" type="datetimeFigureOut">
              <a:rPr lang="en-US" smtClean="0"/>
              <a:t>11/26/2019</a:t>
            </a:fld>
            <a:endParaRPr lang="en-US"/>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8A8A36-0906-4AF3-8036-C24CFB9B8770}" type="slidenum">
              <a:rPr lang="en-US" smtClean="0"/>
              <a:t>‹#›</a:t>
            </a:fld>
            <a:endParaRPr lang="en-US"/>
          </a:p>
        </p:txBody>
      </p:sp>
    </p:spTree>
    <p:extLst>
      <p:ext uri="{BB962C8B-B14F-4D97-AF65-F5344CB8AC3E}">
        <p14:creationId xmlns:p14="http://schemas.microsoft.com/office/powerpoint/2010/main" val="5623111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p14:dur="0"/>
    </mc:Choice>
    <mc:Fallback xmlns="">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ctrTitle"/>
          </p:nvPr>
        </p:nvSpPr>
        <p:spPr>
          <a:xfrm>
            <a:off x="533400" y="2438400"/>
            <a:ext cx="8153400" cy="1470025"/>
          </a:xfrm>
        </p:spPr>
        <p:txBody>
          <a:bodyPr>
            <a:normAutofit fontScale="90000"/>
          </a:bodyPr>
          <a:lstStyle/>
          <a:p>
            <a:r>
              <a:rPr lang="tr-TR" dirty="0" smtClean="0"/>
              <a:t/>
            </a:r>
            <a:br>
              <a:rPr lang="tr-TR" dirty="0" smtClean="0"/>
            </a:br>
            <a:r>
              <a:rPr lang="en-US" sz="3900" b="1" dirty="0" smtClean="0">
                <a:solidFill>
                  <a:srgbClr val="0070C0"/>
                </a:solidFill>
                <a:latin typeface="Times New Roman" pitchFamily="18" charset="0"/>
                <a:cs typeface="Times New Roman" pitchFamily="18" charset="0"/>
              </a:rPr>
              <a:t>GOLD NANOPART</a:t>
            </a:r>
            <a:r>
              <a:rPr lang="tr-TR" sz="3900" b="1" dirty="0" smtClean="0">
                <a:solidFill>
                  <a:srgbClr val="0070C0"/>
                </a:solidFill>
                <a:latin typeface="Times New Roman" pitchFamily="18" charset="0"/>
                <a:cs typeface="Times New Roman" pitchFamily="18" charset="0"/>
              </a:rPr>
              <a:t>I</a:t>
            </a:r>
            <a:r>
              <a:rPr lang="en-US" sz="3900" b="1" dirty="0" smtClean="0">
                <a:solidFill>
                  <a:srgbClr val="0070C0"/>
                </a:solidFill>
                <a:latin typeface="Times New Roman" pitchFamily="18" charset="0"/>
                <a:cs typeface="Times New Roman" pitchFamily="18" charset="0"/>
              </a:rPr>
              <a:t>CLES </a:t>
            </a:r>
            <a:r>
              <a:rPr lang="tr-TR" sz="3900" b="1" dirty="0" smtClean="0">
                <a:solidFill>
                  <a:srgbClr val="0070C0"/>
                </a:solidFill>
                <a:latin typeface="Times New Roman" pitchFamily="18" charset="0"/>
                <a:cs typeface="Times New Roman" pitchFamily="18" charset="0"/>
              </a:rPr>
              <a:t>I</a:t>
            </a:r>
            <a:r>
              <a:rPr lang="en-US" sz="3900" b="1" dirty="0" smtClean="0">
                <a:solidFill>
                  <a:srgbClr val="0070C0"/>
                </a:solidFill>
                <a:latin typeface="Times New Roman" pitchFamily="18" charset="0"/>
                <a:cs typeface="Times New Roman" pitchFamily="18" charset="0"/>
              </a:rPr>
              <a:t>N D</a:t>
            </a:r>
            <a:r>
              <a:rPr lang="tr-TR" sz="3900" b="1" dirty="0" smtClean="0">
                <a:solidFill>
                  <a:srgbClr val="0070C0"/>
                </a:solidFill>
                <a:latin typeface="Times New Roman" pitchFamily="18" charset="0"/>
                <a:cs typeface="Times New Roman" pitchFamily="18" charset="0"/>
              </a:rPr>
              <a:t>I</a:t>
            </a:r>
            <a:r>
              <a:rPr lang="en-US" sz="3900" b="1" dirty="0" smtClean="0">
                <a:solidFill>
                  <a:srgbClr val="0070C0"/>
                </a:solidFill>
                <a:latin typeface="Times New Roman" pitchFamily="18" charset="0"/>
                <a:cs typeface="Times New Roman" pitchFamily="18" charset="0"/>
              </a:rPr>
              <a:t>AGNOST</a:t>
            </a:r>
            <a:r>
              <a:rPr lang="tr-TR" sz="3900" b="1" dirty="0" smtClean="0">
                <a:solidFill>
                  <a:srgbClr val="0070C0"/>
                </a:solidFill>
                <a:latin typeface="Times New Roman" pitchFamily="18" charset="0"/>
                <a:cs typeface="Times New Roman" pitchFamily="18" charset="0"/>
              </a:rPr>
              <a:t>I</a:t>
            </a:r>
            <a:r>
              <a:rPr lang="en-US" sz="3900" b="1" dirty="0" smtClean="0">
                <a:solidFill>
                  <a:srgbClr val="0070C0"/>
                </a:solidFill>
                <a:latin typeface="Times New Roman" pitchFamily="18" charset="0"/>
                <a:cs typeface="Times New Roman" pitchFamily="18" charset="0"/>
              </a:rPr>
              <a:t>CS AND THERAPEUT</a:t>
            </a:r>
            <a:r>
              <a:rPr lang="tr-TR" sz="3900" b="1" dirty="0" smtClean="0">
                <a:solidFill>
                  <a:srgbClr val="0070C0"/>
                </a:solidFill>
                <a:latin typeface="Times New Roman" pitchFamily="18" charset="0"/>
                <a:cs typeface="Times New Roman" pitchFamily="18" charset="0"/>
              </a:rPr>
              <a:t>I</a:t>
            </a:r>
            <a:r>
              <a:rPr lang="en-US" sz="3900" b="1" dirty="0" smtClean="0">
                <a:solidFill>
                  <a:srgbClr val="0070C0"/>
                </a:solidFill>
                <a:latin typeface="Times New Roman" pitchFamily="18" charset="0"/>
                <a:cs typeface="Times New Roman" pitchFamily="18" charset="0"/>
              </a:rPr>
              <a:t>CS FOR HUMAN CANCER</a:t>
            </a:r>
            <a:r>
              <a:rPr lang="en-US" b="1" dirty="0" smtClean="0">
                <a:solidFill>
                  <a:srgbClr val="0070C0"/>
                </a:solidFill>
              </a:rPr>
              <a:t/>
            </a:r>
            <a:br>
              <a:rPr lang="en-US" b="1" dirty="0" smtClean="0">
                <a:solidFill>
                  <a:srgbClr val="0070C0"/>
                </a:solidFill>
              </a:rPr>
            </a:br>
            <a:endParaRPr lang="en-US" b="1" dirty="0">
              <a:solidFill>
                <a:srgbClr val="0070C0"/>
              </a:solidFill>
            </a:endParaRPr>
          </a:p>
        </p:txBody>
      </p:sp>
      <p:sp>
        <p:nvSpPr>
          <p:cNvPr id="3" name="Alt Başlık 2"/>
          <p:cNvSpPr>
            <a:spLocks noGrp="1"/>
          </p:cNvSpPr>
          <p:nvPr>
            <p:ph type="subTitle" idx="1"/>
          </p:nvPr>
        </p:nvSpPr>
        <p:spPr>
          <a:xfrm>
            <a:off x="533400" y="3962400"/>
            <a:ext cx="8001000" cy="1752600"/>
          </a:xfrm>
        </p:spPr>
        <p:txBody>
          <a:bodyPr>
            <a:normAutofit fontScale="70000" lnSpcReduction="20000"/>
          </a:bodyPr>
          <a:lstStyle/>
          <a:p>
            <a:endParaRPr lang="tr-TR" smtClean="0"/>
          </a:p>
          <a:p>
            <a:r>
              <a:rPr lang="en-US" sz="3800" b="1" smtClean="0">
                <a:solidFill>
                  <a:srgbClr val="0070C0"/>
                </a:solidFill>
                <a:latin typeface="Times New Roman" pitchFamily="18" charset="0"/>
                <a:cs typeface="Times New Roman" pitchFamily="18" charset="0"/>
              </a:rPr>
              <a:t>B</a:t>
            </a:r>
            <a:r>
              <a:rPr lang="tr-TR" sz="3800" b="1" smtClean="0">
                <a:solidFill>
                  <a:srgbClr val="0070C0"/>
                </a:solidFill>
                <a:latin typeface="Times New Roman" pitchFamily="18" charset="0"/>
                <a:cs typeface="Times New Roman" pitchFamily="18" charset="0"/>
              </a:rPr>
              <a:t>y</a:t>
            </a:r>
          </a:p>
          <a:p>
            <a:endParaRPr lang="en-US" sz="3800" b="1" smtClean="0">
              <a:solidFill>
                <a:srgbClr val="0070C0"/>
              </a:solidFill>
              <a:latin typeface="Times New Roman" pitchFamily="18" charset="0"/>
              <a:cs typeface="Times New Roman" pitchFamily="18" charset="0"/>
            </a:endParaRPr>
          </a:p>
          <a:p>
            <a:r>
              <a:rPr lang="en-US" sz="3800" b="1" smtClean="0">
                <a:solidFill>
                  <a:srgbClr val="0070C0"/>
                </a:solidFill>
                <a:latin typeface="Times New Roman" pitchFamily="18" charset="0"/>
                <a:cs typeface="Times New Roman" pitchFamily="18" charset="0"/>
              </a:rPr>
              <a:t>Aylin Mustafa</a:t>
            </a:r>
            <a:r>
              <a:rPr lang="tr-TR" sz="3800" b="1" smtClean="0">
                <a:solidFill>
                  <a:srgbClr val="0070C0"/>
                </a:solidFill>
                <a:latin typeface="Times New Roman" pitchFamily="18" charset="0"/>
                <a:cs typeface="Times New Roman" pitchFamily="18" charset="0"/>
              </a:rPr>
              <a:t>         Işıl Yazgan        Kübranur Öner</a:t>
            </a:r>
            <a:endParaRPr lang="en-US" sz="3800" b="1" dirty="0">
              <a:solidFill>
                <a:srgbClr val="0070C0"/>
              </a:solidFill>
              <a:latin typeface="Times New Roman" pitchFamily="18" charset="0"/>
              <a:cs typeface="Times New Roman" pitchFamily="18" charset="0"/>
            </a:endParaRPr>
          </a:p>
        </p:txBody>
      </p:sp>
      <p:pic>
        <p:nvPicPr>
          <p:cNvPr id="4098" name="Picture 2" descr="C:\Users\Aylin\Desktop\ANKU.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275771"/>
            <a:ext cx="9372600" cy="190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5212094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4000" b="1" dirty="0" err="1" smtClean="0">
                <a:solidFill>
                  <a:srgbClr val="0070C0"/>
                </a:solidFill>
                <a:latin typeface="Times New Roman" pitchFamily="18" charset="0"/>
                <a:cs typeface="Times New Roman" pitchFamily="18" charset="0"/>
              </a:rPr>
              <a:t>Usage</a:t>
            </a:r>
            <a:r>
              <a:rPr lang="tr-TR" sz="4000" b="1" dirty="0" smtClean="0">
                <a:solidFill>
                  <a:srgbClr val="0070C0"/>
                </a:solidFill>
                <a:latin typeface="Times New Roman" pitchFamily="18" charset="0"/>
                <a:cs typeface="Times New Roman" pitchFamily="18" charset="0"/>
              </a:rPr>
              <a:t> </a:t>
            </a:r>
            <a:r>
              <a:rPr lang="tr-TR" sz="4000" b="1" dirty="0" err="1">
                <a:solidFill>
                  <a:srgbClr val="0070C0"/>
                </a:solidFill>
                <a:latin typeface="Times New Roman" pitchFamily="18" charset="0"/>
                <a:cs typeface="Times New Roman" pitchFamily="18" charset="0"/>
              </a:rPr>
              <a:t>A</a:t>
            </a:r>
            <a:r>
              <a:rPr lang="tr-TR" sz="4000" b="1" dirty="0" err="1" smtClean="0">
                <a:solidFill>
                  <a:srgbClr val="0070C0"/>
                </a:solidFill>
                <a:latin typeface="Times New Roman" pitchFamily="18" charset="0"/>
                <a:cs typeface="Times New Roman" pitchFamily="18" charset="0"/>
              </a:rPr>
              <a:t>reas</a:t>
            </a:r>
            <a:r>
              <a:rPr lang="tr-TR" sz="4000" b="1" dirty="0" smtClean="0">
                <a:solidFill>
                  <a:srgbClr val="0070C0"/>
                </a:solidFill>
                <a:latin typeface="Times New Roman" pitchFamily="18" charset="0"/>
                <a:cs typeface="Times New Roman" pitchFamily="18" charset="0"/>
              </a:rPr>
              <a:t> of Gold </a:t>
            </a:r>
            <a:r>
              <a:rPr lang="tr-TR" sz="4000" b="1" dirty="0" err="1" smtClean="0">
                <a:solidFill>
                  <a:srgbClr val="0070C0"/>
                </a:solidFill>
                <a:latin typeface="Times New Roman" pitchFamily="18" charset="0"/>
                <a:cs typeface="Times New Roman" pitchFamily="18" charset="0"/>
              </a:rPr>
              <a:t>Nanoparticles</a:t>
            </a:r>
            <a:endParaRPr lang="en-US" sz="4000" b="1" dirty="0">
              <a:solidFill>
                <a:srgbClr val="0070C0"/>
              </a:solidFill>
              <a:latin typeface="Times New Roman" pitchFamily="18" charset="0"/>
              <a:cs typeface="Times New Roman" pitchFamily="18" charset="0"/>
            </a:endParaRPr>
          </a:p>
        </p:txBody>
      </p:sp>
      <p:sp>
        <p:nvSpPr>
          <p:cNvPr id="3" name="İçerik Yer Tutucusu 2"/>
          <p:cNvSpPr>
            <a:spLocks noGrp="1"/>
          </p:cNvSpPr>
          <p:nvPr>
            <p:ph idx="1"/>
          </p:nvPr>
        </p:nvSpPr>
        <p:spPr/>
        <p:txBody>
          <a:bodyPr>
            <a:noAutofit/>
          </a:bodyPr>
          <a:lstStyle/>
          <a:p>
            <a:pPr marL="514350" indent="-514350">
              <a:buFont typeface="+mj-lt"/>
              <a:buAutoNum type="arabicPeriod"/>
            </a:pPr>
            <a:r>
              <a:rPr lang="tr-TR" sz="3600" dirty="0" smtClean="0">
                <a:latin typeface="Times New Roman" pitchFamily="18" charset="0"/>
                <a:cs typeface="Times New Roman" pitchFamily="18" charset="0"/>
              </a:rPr>
              <a:t>Site-</a:t>
            </a:r>
            <a:r>
              <a:rPr lang="tr-TR" sz="3600" dirty="0" err="1" smtClean="0">
                <a:latin typeface="Times New Roman" pitchFamily="18" charset="0"/>
                <a:cs typeface="Times New Roman" pitchFamily="18" charset="0"/>
              </a:rPr>
              <a:t>Specific</a:t>
            </a:r>
            <a:r>
              <a:rPr lang="tr-TR" sz="3600" dirty="0" smtClean="0">
                <a:latin typeface="Times New Roman" pitchFamily="18" charset="0"/>
                <a:cs typeface="Times New Roman" pitchFamily="18" charset="0"/>
              </a:rPr>
              <a:t> Delivery</a:t>
            </a:r>
          </a:p>
          <a:p>
            <a:pPr marL="514350" indent="-514350">
              <a:buFont typeface="+mj-lt"/>
              <a:buAutoNum type="arabicPeriod"/>
            </a:pPr>
            <a:endParaRPr lang="tr-TR" sz="3600" dirty="0" smtClean="0">
              <a:latin typeface="Times New Roman" pitchFamily="18" charset="0"/>
              <a:cs typeface="Times New Roman" pitchFamily="18" charset="0"/>
            </a:endParaRPr>
          </a:p>
          <a:p>
            <a:pPr marL="514350" indent="-514350">
              <a:buFont typeface="+mj-lt"/>
              <a:buAutoNum type="arabicPeriod"/>
            </a:pPr>
            <a:r>
              <a:rPr lang="tr-TR" sz="3600" dirty="0" smtClean="0">
                <a:latin typeface="Times New Roman" pitchFamily="18" charset="0"/>
                <a:cs typeface="Times New Roman" pitchFamily="18" charset="0"/>
              </a:rPr>
              <a:t>Photo-</a:t>
            </a:r>
            <a:r>
              <a:rPr lang="tr-TR" sz="3600" dirty="0" err="1" smtClean="0">
                <a:latin typeface="Times New Roman" pitchFamily="18" charset="0"/>
                <a:cs typeface="Times New Roman" pitchFamily="18" charset="0"/>
              </a:rPr>
              <a:t>Imaging</a:t>
            </a:r>
            <a:endParaRPr lang="tr-TR" sz="3600" dirty="0" smtClean="0">
              <a:latin typeface="Times New Roman" pitchFamily="18" charset="0"/>
              <a:cs typeface="Times New Roman" pitchFamily="18" charset="0"/>
            </a:endParaRPr>
          </a:p>
          <a:p>
            <a:pPr marL="514350" indent="-514350">
              <a:buFont typeface="+mj-lt"/>
              <a:buAutoNum type="arabicPeriod"/>
            </a:pPr>
            <a:endParaRPr lang="tr-TR" sz="3600" dirty="0" smtClean="0">
              <a:latin typeface="Times New Roman" pitchFamily="18" charset="0"/>
              <a:cs typeface="Times New Roman" pitchFamily="18" charset="0"/>
            </a:endParaRPr>
          </a:p>
          <a:p>
            <a:pPr marL="514350" indent="-514350">
              <a:buFont typeface="+mj-lt"/>
              <a:buAutoNum type="arabicPeriod"/>
            </a:pPr>
            <a:r>
              <a:rPr lang="tr-TR" sz="3600" dirty="0" err="1" smtClean="0">
                <a:latin typeface="Times New Roman" pitchFamily="18" charset="0"/>
                <a:cs typeface="Times New Roman" pitchFamily="18" charset="0"/>
              </a:rPr>
              <a:t>Photothermal</a:t>
            </a:r>
            <a:r>
              <a:rPr lang="tr-TR" sz="3600" dirty="0">
                <a:latin typeface="Times New Roman" pitchFamily="18" charset="0"/>
                <a:cs typeface="Times New Roman" pitchFamily="18" charset="0"/>
              </a:rPr>
              <a:t> </a:t>
            </a:r>
            <a:r>
              <a:rPr lang="tr-TR" sz="3600" dirty="0" err="1" smtClean="0">
                <a:latin typeface="Times New Roman" pitchFamily="18" charset="0"/>
                <a:cs typeface="Times New Roman" pitchFamily="18" charset="0"/>
              </a:rPr>
              <a:t>Therapy</a:t>
            </a:r>
            <a:r>
              <a:rPr lang="tr-TR" sz="3600" dirty="0" smtClean="0">
                <a:latin typeface="Times New Roman" pitchFamily="18" charset="0"/>
                <a:cs typeface="Times New Roman" pitchFamily="18" charset="0"/>
              </a:rPr>
              <a:t> (PTT)</a:t>
            </a:r>
          </a:p>
          <a:p>
            <a:pPr marL="514350" indent="-514350">
              <a:buFont typeface="+mj-lt"/>
              <a:buAutoNum type="arabicPeriod"/>
            </a:pPr>
            <a:endParaRPr lang="tr-TR" sz="3600" dirty="0" smtClean="0">
              <a:latin typeface="Times New Roman" pitchFamily="18" charset="0"/>
              <a:cs typeface="Times New Roman" pitchFamily="18" charset="0"/>
            </a:endParaRPr>
          </a:p>
          <a:p>
            <a:pPr marL="514350" indent="-514350">
              <a:buFont typeface="+mj-lt"/>
              <a:buAutoNum type="arabicPeriod"/>
            </a:pPr>
            <a:r>
              <a:rPr lang="tr-TR" sz="3600" dirty="0" err="1" smtClean="0">
                <a:latin typeface="Times New Roman" pitchFamily="18" charset="0"/>
                <a:cs typeface="Times New Roman" pitchFamily="18" charset="0"/>
              </a:rPr>
              <a:t>Photodynamic</a:t>
            </a:r>
            <a:r>
              <a:rPr lang="tr-TR" sz="3600" dirty="0">
                <a:latin typeface="Times New Roman" pitchFamily="18" charset="0"/>
                <a:cs typeface="Times New Roman" pitchFamily="18" charset="0"/>
              </a:rPr>
              <a:t> </a:t>
            </a:r>
            <a:r>
              <a:rPr lang="tr-TR" sz="3600" dirty="0" err="1" smtClean="0">
                <a:latin typeface="Times New Roman" pitchFamily="18" charset="0"/>
                <a:cs typeface="Times New Roman" pitchFamily="18" charset="0"/>
              </a:rPr>
              <a:t>Therapy</a:t>
            </a:r>
            <a:r>
              <a:rPr lang="tr-TR" sz="3600" dirty="0" smtClean="0">
                <a:latin typeface="Times New Roman" pitchFamily="18" charset="0"/>
                <a:cs typeface="Times New Roman" pitchFamily="18" charset="0"/>
              </a:rPr>
              <a:t> (PDT)</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val="256673365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76200"/>
            <a:ext cx="8229600" cy="1143000"/>
          </a:xfrm>
        </p:spPr>
        <p:txBody>
          <a:bodyPr>
            <a:normAutofit fontScale="90000"/>
          </a:bodyPr>
          <a:lstStyle/>
          <a:p>
            <a:r>
              <a:rPr lang="tr-TR" dirty="0" smtClean="0"/>
              <a:t/>
            </a:r>
            <a:br>
              <a:rPr lang="tr-TR" dirty="0" smtClean="0"/>
            </a:br>
            <a:r>
              <a:rPr lang="tr-TR" b="1" dirty="0" smtClean="0">
                <a:solidFill>
                  <a:srgbClr val="0070C0"/>
                </a:solidFill>
                <a:latin typeface="Times New Roman" pitchFamily="18" charset="0"/>
                <a:cs typeface="Times New Roman" pitchFamily="18" charset="0"/>
              </a:rPr>
              <a:t>1. Site-</a:t>
            </a:r>
            <a:r>
              <a:rPr lang="tr-TR" b="1" dirty="0" err="1" smtClean="0">
                <a:solidFill>
                  <a:srgbClr val="0070C0"/>
                </a:solidFill>
                <a:latin typeface="Times New Roman" pitchFamily="18" charset="0"/>
                <a:cs typeface="Times New Roman" pitchFamily="18" charset="0"/>
              </a:rPr>
              <a:t>Specific</a:t>
            </a:r>
            <a:r>
              <a:rPr lang="tr-TR" b="1" dirty="0" smtClean="0">
                <a:solidFill>
                  <a:srgbClr val="0070C0"/>
                </a:solidFill>
                <a:latin typeface="Times New Roman" pitchFamily="18" charset="0"/>
                <a:cs typeface="Times New Roman" pitchFamily="18" charset="0"/>
              </a:rPr>
              <a:t> </a:t>
            </a:r>
            <a:r>
              <a:rPr lang="tr-TR" b="1" dirty="0">
                <a:solidFill>
                  <a:srgbClr val="0070C0"/>
                </a:solidFill>
                <a:latin typeface="Times New Roman" pitchFamily="18" charset="0"/>
                <a:cs typeface="Times New Roman" pitchFamily="18" charset="0"/>
              </a:rPr>
              <a:t>Delivery</a:t>
            </a:r>
            <a:r>
              <a:rPr lang="tr-TR" dirty="0"/>
              <a:t/>
            </a:r>
            <a:br>
              <a:rPr lang="tr-TR" dirty="0"/>
            </a:br>
            <a:endParaRPr lang="en-US" dirty="0"/>
          </a:p>
        </p:txBody>
      </p:sp>
      <p:sp>
        <p:nvSpPr>
          <p:cNvPr id="3" name="İçerik Yer Tutucusu 2"/>
          <p:cNvSpPr>
            <a:spLocks noGrp="1"/>
          </p:cNvSpPr>
          <p:nvPr>
            <p:ph idx="1"/>
          </p:nvPr>
        </p:nvSpPr>
        <p:spPr>
          <a:xfrm>
            <a:off x="4114800" y="1295400"/>
            <a:ext cx="5029200" cy="5521036"/>
          </a:xfrm>
        </p:spPr>
        <p:txBody>
          <a:bodyPr>
            <a:normAutofit/>
          </a:bodyPr>
          <a:lstStyle/>
          <a:p>
            <a:r>
              <a:rPr lang="tr-TR" dirty="0" smtClean="0"/>
              <a:t> </a:t>
            </a:r>
            <a:r>
              <a:rPr lang="tr-TR" sz="3600" dirty="0" err="1" smtClean="0">
                <a:latin typeface="Times New Roman" pitchFamily="18" charset="0"/>
                <a:cs typeface="Times New Roman" pitchFamily="18" charset="0"/>
              </a:rPr>
              <a:t>Due</a:t>
            </a:r>
            <a:r>
              <a:rPr lang="tr-TR" sz="3600" dirty="0" smtClean="0">
                <a:latin typeface="Times New Roman" pitchFamily="18" charset="0"/>
                <a:cs typeface="Times New Roman" pitchFamily="18" charset="0"/>
              </a:rPr>
              <a:t> </a:t>
            </a:r>
            <a:r>
              <a:rPr lang="tr-TR" sz="3600" dirty="0" err="1" smtClean="0">
                <a:latin typeface="Times New Roman" pitchFamily="18" charset="0"/>
                <a:cs typeface="Times New Roman" pitchFamily="18" charset="0"/>
              </a:rPr>
              <a:t>to</a:t>
            </a:r>
            <a:r>
              <a:rPr lang="tr-TR" sz="3600" dirty="0" smtClean="0">
                <a:latin typeface="Times New Roman" pitchFamily="18" charset="0"/>
                <a:cs typeface="Times New Roman" pitchFamily="18" charset="0"/>
              </a:rPr>
              <a:t>  </a:t>
            </a:r>
            <a:r>
              <a:rPr lang="tr-TR" sz="3600" dirty="0" err="1" smtClean="0">
                <a:latin typeface="Times New Roman" pitchFamily="18" charset="0"/>
                <a:cs typeface="Times New Roman" pitchFamily="18" charset="0"/>
              </a:rPr>
              <a:t>their</a:t>
            </a:r>
            <a:r>
              <a:rPr lang="tr-TR" sz="3600" dirty="0" smtClean="0">
                <a:latin typeface="Times New Roman" pitchFamily="18" charset="0"/>
                <a:cs typeface="Times New Roman" pitchFamily="18" charset="0"/>
              </a:rPr>
              <a:t> </a:t>
            </a:r>
            <a:r>
              <a:rPr lang="tr-TR" sz="3600" dirty="0" err="1" smtClean="0">
                <a:latin typeface="Times New Roman" pitchFamily="18" charset="0"/>
                <a:cs typeface="Times New Roman" pitchFamily="18" charset="0"/>
              </a:rPr>
              <a:t>small</a:t>
            </a:r>
            <a:r>
              <a:rPr lang="tr-TR" sz="3600" dirty="0" smtClean="0">
                <a:latin typeface="Times New Roman" pitchFamily="18" charset="0"/>
                <a:cs typeface="Times New Roman" pitchFamily="18" charset="0"/>
              </a:rPr>
              <a:t> size </a:t>
            </a:r>
            <a:r>
              <a:rPr lang="tr-TR" sz="3600" dirty="0" err="1" smtClean="0">
                <a:latin typeface="Times New Roman" pitchFamily="18" charset="0"/>
                <a:cs typeface="Times New Roman" pitchFamily="18" charset="0"/>
              </a:rPr>
              <a:t>they</a:t>
            </a:r>
            <a:r>
              <a:rPr lang="tr-TR" sz="3600" dirty="0" smtClean="0">
                <a:latin typeface="Times New Roman" pitchFamily="18" charset="0"/>
                <a:cs typeface="Times New Roman" pitchFamily="18" charset="0"/>
              </a:rPr>
              <a:t> </a:t>
            </a:r>
            <a:r>
              <a:rPr lang="tr-TR" sz="3600" dirty="0" err="1" smtClean="0">
                <a:latin typeface="Times New Roman" pitchFamily="18" charset="0"/>
                <a:cs typeface="Times New Roman" pitchFamily="18" charset="0"/>
              </a:rPr>
              <a:t>easily</a:t>
            </a:r>
            <a:r>
              <a:rPr lang="tr-TR" sz="3600" dirty="0" smtClean="0">
                <a:latin typeface="Times New Roman" pitchFamily="18" charset="0"/>
                <a:cs typeface="Times New Roman" pitchFamily="18" charset="0"/>
              </a:rPr>
              <a:t> </a:t>
            </a:r>
            <a:r>
              <a:rPr lang="tr-TR" sz="3600" dirty="0" err="1" smtClean="0">
                <a:latin typeface="Times New Roman" pitchFamily="18" charset="0"/>
                <a:cs typeface="Times New Roman" pitchFamily="18" charset="0"/>
              </a:rPr>
              <a:t>pass</a:t>
            </a:r>
            <a:r>
              <a:rPr lang="tr-TR" sz="3600" dirty="0" smtClean="0">
                <a:latin typeface="Times New Roman" pitchFamily="18" charset="0"/>
                <a:cs typeface="Times New Roman" pitchFamily="18" charset="0"/>
              </a:rPr>
              <a:t> </a:t>
            </a:r>
            <a:r>
              <a:rPr lang="tr-TR" sz="3600" dirty="0" err="1" smtClean="0">
                <a:latin typeface="Times New Roman" pitchFamily="18" charset="0"/>
                <a:cs typeface="Times New Roman" pitchFamily="18" charset="0"/>
              </a:rPr>
              <a:t>through</a:t>
            </a:r>
            <a:r>
              <a:rPr lang="tr-TR" sz="3600" dirty="0" smtClean="0">
                <a:latin typeface="Times New Roman" pitchFamily="18" charset="0"/>
                <a:cs typeface="Times New Roman" pitchFamily="18" charset="0"/>
              </a:rPr>
              <a:t> </a:t>
            </a:r>
            <a:r>
              <a:rPr lang="tr-TR" sz="3600" dirty="0" err="1" smtClean="0">
                <a:latin typeface="Times New Roman" pitchFamily="18" charset="0"/>
                <a:cs typeface="Times New Roman" pitchFamily="18" charset="0"/>
              </a:rPr>
              <a:t>the</a:t>
            </a:r>
            <a:r>
              <a:rPr lang="tr-TR" sz="3600" dirty="0" smtClean="0">
                <a:latin typeface="Times New Roman" pitchFamily="18" charset="0"/>
                <a:cs typeface="Times New Roman" pitchFamily="18" charset="0"/>
              </a:rPr>
              <a:t> </a:t>
            </a:r>
            <a:r>
              <a:rPr lang="tr-TR" sz="3600" dirty="0" err="1" smtClean="0">
                <a:latin typeface="Times New Roman" pitchFamily="18" charset="0"/>
                <a:cs typeface="Times New Roman" pitchFamily="18" charset="0"/>
              </a:rPr>
              <a:t>tumor</a:t>
            </a:r>
            <a:r>
              <a:rPr lang="tr-TR" sz="3600" dirty="0" smtClean="0">
                <a:latin typeface="Times New Roman" pitchFamily="18" charset="0"/>
                <a:cs typeface="Times New Roman" pitchFamily="18" charset="0"/>
              </a:rPr>
              <a:t> </a:t>
            </a:r>
            <a:r>
              <a:rPr lang="tr-TR" sz="3600" dirty="0" err="1" smtClean="0">
                <a:latin typeface="Times New Roman" pitchFamily="18" charset="0"/>
                <a:cs typeface="Times New Roman" pitchFamily="18" charset="0"/>
              </a:rPr>
              <a:t>vessels</a:t>
            </a:r>
            <a:r>
              <a:rPr lang="tr-TR" sz="3600" dirty="0">
                <a:latin typeface="Times New Roman" pitchFamily="18" charset="0"/>
                <a:cs typeface="Times New Roman" pitchFamily="18" charset="0"/>
              </a:rPr>
              <a:t> </a:t>
            </a:r>
            <a:r>
              <a:rPr lang="tr-TR" sz="3600" dirty="0" err="1" smtClean="0">
                <a:latin typeface="Times New Roman" pitchFamily="18" charset="0"/>
                <a:cs typeface="Times New Roman" pitchFamily="18" charset="0"/>
              </a:rPr>
              <a:t>compared</a:t>
            </a:r>
            <a:r>
              <a:rPr lang="tr-TR" sz="3600" dirty="0" smtClean="0">
                <a:latin typeface="Times New Roman" pitchFamily="18" charset="0"/>
                <a:cs typeface="Times New Roman" pitchFamily="18" charset="0"/>
              </a:rPr>
              <a:t> </a:t>
            </a:r>
            <a:r>
              <a:rPr lang="tr-TR" sz="3600" dirty="0" err="1" smtClean="0">
                <a:latin typeface="Times New Roman" pitchFamily="18" charset="0"/>
                <a:cs typeface="Times New Roman" pitchFamily="18" charset="0"/>
              </a:rPr>
              <a:t>to</a:t>
            </a:r>
            <a:r>
              <a:rPr lang="tr-TR" sz="3600" dirty="0">
                <a:latin typeface="Times New Roman" pitchFamily="18" charset="0"/>
                <a:cs typeface="Times New Roman" pitchFamily="18" charset="0"/>
              </a:rPr>
              <a:t> chemotherapeutic </a:t>
            </a:r>
            <a:r>
              <a:rPr lang="tr-TR" sz="3600" dirty="0" smtClean="0">
                <a:latin typeface="Times New Roman" pitchFamily="18" charset="0"/>
                <a:cs typeface="Times New Roman" pitchFamily="18" charset="0"/>
              </a:rPr>
              <a:t>drugs.</a:t>
            </a:r>
          </a:p>
          <a:p>
            <a:pPr marL="0" indent="0">
              <a:buNone/>
            </a:pPr>
            <a:endParaRPr lang="tr-TR" sz="3600" dirty="0" smtClean="0">
              <a:latin typeface="Times New Roman" pitchFamily="18" charset="0"/>
              <a:cs typeface="Times New Roman" pitchFamily="18" charset="0"/>
            </a:endParaRPr>
          </a:p>
          <a:p>
            <a:r>
              <a:rPr lang="tr-TR" sz="3600" dirty="0">
                <a:latin typeface="Times New Roman" pitchFamily="18" charset="0"/>
                <a:cs typeface="Times New Roman" pitchFamily="18" charset="0"/>
              </a:rPr>
              <a:t> </a:t>
            </a:r>
            <a:r>
              <a:rPr lang="tr-TR" sz="3600" dirty="0" err="1">
                <a:latin typeface="Times New Roman" pitchFamily="18" charset="0"/>
                <a:cs typeface="Times New Roman" pitchFamily="18" charset="0"/>
              </a:rPr>
              <a:t>T</a:t>
            </a:r>
            <a:r>
              <a:rPr lang="tr-TR" sz="3600" dirty="0" err="1" smtClean="0">
                <a:latin typeface="Times New Roman" pitchFamily="18" charset="0"/>
                <a:cs typeface="Times New Roman" pitchFamily="18" charset="0"/>
              </a:rPr>
              <a:t>hey</a:t>
            </a:r>
            <a:r>
              <a:rPr lang="tr-TR" sz="3600" dirty="0" smtClean="0">
                <a:latin typeface="Times New Roman" pitchFamily="18" charset="0"/>
                <a:cs typeface="Times New Roman" pitchFamily="18" charset="0"/>
              </a:rPr>
              <a:t> can be </a:t>
            </a:r>
            <a:r>
              <a:rPr lang="tr-TR" sz="3600" dirty="0" err="1" smtClean="0">
                <a:latin typeface="Times New Roman" pitchFamily="18" charset="0"/>
                <a:cs typeface="Times New Roman" pitchFamily="18" charset="0"/>
              </a:rPr>
              <a:t>used</a:t>
            </a:r>
            <a:r>
              <a:rPr lang="tr-TR" sz="3600" dirty="0" smtClean="0">
                <a:latin typeface="Times New Roman" pitchFamily="18" charset="0"/>
                <a:cs typeface="Times New Roman" pitchFamily="18" charset="0"/>
              </a:rPr>
              <a:t> </a:t>
            </a:r>
            <a:r>
              <a:rPr lang="tr-TR" sz="3600" dirty="0" err="1" smtClean="0">
                <a:latin typeface="Times New Roman" pitchFamily="18" charset="0"/>
                <a:cs typeface="Times New Roman" pitchFamily="18" charset="0"/>
              </a:rPr>
              <a:t>with</a:t>
            </a:r>
            <a:r>
              <a:rPr lang="tr-TR" sz="3600" dirty="0">
                <a:latin typeface="Times New Roman" pitchFamily="18" charset="0"/>
                <a:cs typeface="Times New Roman" pitchFamily="18" charset="0"/>
              </a:rPr>
              <a:t> chemotherapeutic </a:t>
            </a:r>
            <a:r>
              <a:rPr lang="tr-TR" sz="3600" dirty="0" smtClean="0">
                <a:latin typeface="Times New Roman" pitchFamily="18" charset="0"/>
                <a:cs typeface="Times New Roman" pitchFamily="18" charset="0"/>
              </a:rPr>
              <a:t>drugs </a:t>
            </a:r>
            <a:r>
              <a:rPr lang="tr-TR" sz="3600" dirty="0" err="1" smtClean="0">
                <a:latin typeface="Times New Roman" pitchFamily="18" charset="0"/>
                <a:cs typeface="Times New Roman" pitchFamily="18" charset="0"/>
              </a:rPr>
              <a:t>to</a:t>
            </a:r>
            <a:r>
              <a:rPr lang="tr-TR" sz="3600" dirty="0" smtClean="0">
                <a:latin typeface="Times New Roman" pitchFamily="18" charset="0"/>
                <a:cs typeface="Times New Roman" pitchFamily="18" charset="0"/>
              </a:rPr>
              <a:t> </a:t>
            </a:r>
            <a:r>
              <a:rPr lang="tr-TR" sz="3600" dirty="0" err="1" smtClean="0">
                <a:latin typeface="Times New Roman" pitchFamily="18" charset="0"/>
                <a:cs typeface="Times New Roman" pitchFamily="18" charset="0"/>
              </a:rPr>
              <a:t>target</a:t>
            </a:r>
            <a:r>
              <a:rPr lang="tr-TR" sz="3600" dirty="0" smtClean="0">
                <a:latin typeface="Times New Roman" pitchFamily="18" charset="0"/>
                <a:cs typeface="Times New Roman" pitchFamily="18" charset="0"/>
              </a:rPr>
              <a:t> </a:t>
            </a:r>
            <a:r>
              <a:rPr lang="tr-TR" sz="3600" dirty="0" err="1" smtClean="0">
                <a:latin typeface="Times New Roman" pitchFamily="18" charset="0"/>
                <a:cs typeface="Times New Roman" pitchFamily="18" charset="0"/>
              </a:rPr>
              <a:t>tumor</a:t>
            </a:r>
            <a:r>
              <a:rPr lang="tr-TR" sz="3600" dirty="0" smtClean="0">
                <a:latin typeface="Times New Roman" pitchFamily="18" charset="0"/>
                <a:cs typeface="Times New Roman" pitchFamily="18" charset="0"/>
              </a:rPr>
              <a:t> site. </a:t>
            </a:r>
          </a:p>
          <a:p>
            <a:pPr marL="0" indent="0">
              <a:buNone/>
            </a:pPr>
            <a:endParaRPr lang="en-US" dirty="0"/>
          </a:p>
        </p:txBody>
      </p:sp>
      <p:pic>
        <p:nvPicPr>
          <p:cNvPr id="5122" name="Picture 2" descr="C:\Users\Aylin\Desktop\gg.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855" y="914400"/>
            <a:ext cx="4114800" cy="5791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5746000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err="1" smtClean="0">
                <a:solidFill>
                  <a:srgbClr val="0070C0"/>
                </a:solidFill>
                <a:latin typeface="Times New Roman" pitchFamily="18" charset="0"/>
                <a:cs typeface="Times New Roman" pitchFamily="18" charset="0"/>
              </a:rPr>
              <a:t>Examples</a:t>
            </a:r>
            <a:r>
              <a:rPr lang="tr-TR" b="1" dirty="0" smtClean="0">
                <a:solidFill>
                  <a:srgbClr val="0070C0"/>
                </a:solidFill>
                <a:latin typeface="Times New Roman" pitchFamily="18" charset="0"/>
                <a:cs typeface="Times New Roman" pitchFamily="18" charset="0"/>
              </a:rPr>
              <a:t> of Gold </a:t>
            </a:r>
            <a:r>
              <a:rPr lang="tr-TR" b="1" dirty="0" err="1" smtClean="0">
                <a:solidFill>
                  <a:srgbClr val="0070C0"/>
                </a:solidFill>
                <a:latin typeface="Times New Roman" pitchFamily="18" charset="0"/>
                <a:cs typeface="Times New Roman" pitchFamily="18" charset="0"/>
              </a:rPr>
              <a:t>Nanoparticles</a:t>
            </a:r>
            <a:r>
              <a:rPr lang="tr-TR" b="1" dirty="0" smtClean="0">
                <a:solidFill>
                  <a:srgbClr val="0070C0"/>
                </a:solidFill>
                <a:latin typeface="Times New Roman" pitchFamily="18" charset="0"/>
                <a:cs typeface="Times New Roman" pitchFamily="18" charset="0"/>
              </a:rPr>
              <a:t> in </a:t>
            </a:r>
            <a:r>
              <a:rPr lang="tr-TR" b="1" dirty="0" err="1" smtClean="0">
                <a:solidFill>
                  <a:srgbClr val="0070C0"/>
                </a:solidFill>
                <a:latin typeface="Times New Roman" pitchFamily="18" charset="0"/>
                <a:cs typeface="Times New Roman" pitchFamily="18" charset="0"/>
              </a:rPr>
              <a:t>Drug</a:t>
            </a:r>
            <a:r>
              <a:rPr lang="tr-TR" b="1" dirty="0" smtClean="0">
                <a:solidFill>
                  <a:srgbClr val="0070C0"/>
                </a:solidFill>
                <a:latin typeface="Times New Roman" pitchFamily="18" charset="0"/>
                <a:cs typeface="Times New Roman" pitchFamily="18" charset="0"/>
              </a:rPr>
              <a:t> Delivery</a:t>
            </a:r>
            <a:endParaRPr lang="en-US" b="1" dirty="0">
              <a:solidFill>
                <a:srgbClr val="0070C0"/>
              </a:solidFill>
              <a:latin typeface="Times New Roman" pitchFamily="18" charset="0"/>
              <a:cs typeface="Times New Roman" pitchFamily="18" charset="0"/>
            </a:endParaRPr>
          </a:p>
        </p:txBody>
      </p:sp>
      <p:sp>
        <p:nvSpPr>
          <p:cNvPr id="3" name="İçerik Yer Tutucusu 2"/>
          <p:cNvSpPr>
            <a:spLocks noGrp="1"/>
          </p:cNvSpPr>
          <p:nvPr>
            <p:ph idx="1"/>
          </p:nvPr>
        </p:nvSpPr>
        <p:spPr>
          <a:xfrm>
            <a:off x="381000" y="1828800"/>
            <a:ext cx="8229600" cy="4525963"/>
          </a:xfrm>
        </p:spPr>
        <p:txBody>
          <a:bodyPr>
            <a:normAutofit fontScale="85000" lnSpcReduction="20000"/>
          </a:bodyPr>
          <a:lstStyle/>
          <a:p>
            <a:pPr marL="514350" indent="-514350">
              <a:buFont typeface="+mj-lt"/>
              <a:buAutoNum type="arabicPeriod"/>
            </a:pPr>
            <a:r>
              <a:rPr lang="en-US" sz="3300" u="sng" dirty="0" smtClean="0">
                <a:latin typeface="Times New Roman" pitchFamily="18" charset="0"/>
                <a:cs typeface="Times New Roman" pitchFamily="18" charset="0"/>
              </a:rPr>
              <a:t>MTX-</a:t>
            </a:r>
            <a:r>
              <a:rPr lang="en-US" sz="3300" u="sng" dirty="0" err="1" smtClean="0">
                <a:latin typeface="Times New Roman" pitchFamily="18" charset="0"/>
                <a:cs typeface="Times New Roman" pitchFamily="18" charset="0"/>
              </a:rPr>
              <a:t>AuN</a:t>
            </a:r>
            <a:r>
              <a:rPr lang="tr-TR" sz="3300" u="sng" dirty="0" smtClean="0">
                <a:latin typeface="Times New Roman" pitchFamily="18" charset="0"/>
                <a:cs typeface="Times New Roman" pitchFamily="18" charset="0"/>
              </a:rPr>
              <a:t>P:</a:t>
            </a:r>
          </a:p>
          <a:p>
            <a:pPr marL="0" indent="0">
              <a:buNone/>
            </a:pPr>
            <a:r>
              <a:rPr lang="tr-TR" sz="3300" dirty="0" smtClean="0">
                <a:latin typeface="Times New Roman" pitchFamily="18" charset="0"/>
                <a:cs typeface="Times New Roman" pitchFamily="18" charset="0"/>
              </a:rPr>
              <a:t>Has h</a:t>
            </a:r>
            <a:r>
              <a:rPr lang="en-US" sz="3300" dirty="0" err="1" smtClean="0">
                <a:latin typeface="Times New Roman" pitchFamily="18" charset="0"/>
                <a:cs typeface="Times New Roman" pitchFamily="18" charset="0"/>
              </a:rPr>
              <a:t>igher</a:t>
            </a:r>
            <a:r>
              <a:rPr lang="en-US" sz="3300" dirty="0" smtClean="0">
                <a:latin typeface="Times New Roman" pitchFamily="18" charset="0"/>
                <a:cs typeface="Times New Roman" pitchFamily="18" charset="0"/>
              </a:rPr>
              <a:t> </a:t>
            </a:r>
            <a:r>
              <a:rPr lang="en-US" sz="3300" dirty="0">
                <a:latin typeface="Times New Roman" pitchFamily="18" charset="0"/>
                <a:cs typeface="Times New Roman" pitchFamily="18" charset="0"/>
              </a:rPr>
              <a:t>cytotoxicity towards numerous cell lines as compared to free MTX. </a:t>
            </a:r>
          </a:p>
          <a:p>
            <a:pPr marL="0" indent="0">
              <a:buNone/>
            </a:pPr>
            <a:endParaRPr lang="tr-TR" sz="3300" dirty="0" smtClean="0">
              <a:latin typeface="Times New Roman" pitchFamily="18" charset="0"/>
              <a:cs typeface="Times New Roman" pitchFamily="18" charset="0"/>
            </a:endParaRPr>
          </a:p>
          <a:p>
            <a:pPr marL="0" indent="0">
              <a:buNone/>
            </a:pPr>
            <a:r>
              <a:rPr lang="tr-TR" sz="3300" dirty="0">
                <a:latin typeface="Times New Roman" pitchFamily="18" charset="0"/>
                <a:cs typeface="Times New Roman" pitchFamily="18" charset="0"/>
              </a:rPr>
              <a:t>2. </a:t>
            </a:r>
            <a:r>
              <a:rPr lang="tr-TR" sz="3300" u="sng" dirty="0" err="1" smtClean="0">
                <a:latin typeface="Times New Roman" pitchFamily="18" charset="0"/>
                <a:cs typeface="Times New Roman" pitchFamily="18" charset="0"/>
              </a:rPr>
              <a:t>DOX-Hyd@AuNP</a:t>
            </a:r>
            <a:r>
              <a:rPr lang="tr-TR" sz="3300" u="sng" dirty="0" smtClean="0">
                <a:latin typeface="Times New Roman" pitchFamily="18" charset="0"/>
                <a:cs typeface="Times New Roman" pitchFamily="18" charset="0"/>
              </a:rPr>
              <a:t>: </a:t>
            </a:r>
          </a:p>
          <a:p>
            <a:pPr marL="0" indent="0">
              <a:buNone/>
            </a:pPr>
            <a:r>
              <a:rPr lang="en-US" sz="3300" dirty="0">
                <a:latin typeface="Times New Roman" pitchFamily="18" charset="0"/>
                <a:cs typeface="Times New Roman" pitchFamily="18" charset="0"/>
              </a:rPr>
              <a:t>Enhanced toxicity against multi drug resistant cancer cells</a:t>
            </a:r>
            <a:r>
              <a:rPr lang="en-US" sz="3300" dirty="0" smtClean="0">
                <a:latin typeface="Times New Roman" pitchFamily="18" charset="0"/>
                <a:cs typeface="Times New Roman" pitchFamily="18" charset="0"/>
              </a:rPr>
              <a:t>.</a:t>
            </a:r>
            <a:endParaRPr lang="tr-TR" sz="3300" dirty="0" smtClean="0">
              <a:latin typeface="Times New Roman" pitchFamily="18" charset="0"/>
              <a:cs typeface="Times New Roman" pitchFamily="18" charset="0"/>
            </a:endParaRPr>
          </a:p>
          <a:p>
            <a:pPr marL="0" indent="0">
              <a:buNone/>
            </a:pPr>
            <a:endParaRPr lang="tr-TR" sz="3300" dirty="0">
              <a:latin typeface="Times New Roman" pitchFamily="18" charset="0"/>
              <a:cs typeface="Times New Roman" pitchFamily="18" charset="0"/>
            </a:endParaRPr>
          </a:p>
          <a:p>
            <a:pPr marL="0" indent="0">
              <a:buNone/>
            </a:pPr>
            <a:r>
              <a:rPr lang="tr-TR" sz="3300" dirty="0" smtClean="0">
                <a:latin typeface="Times New Roman" pitchFamily="18" charset="0"/>
                <a:cs typeface="Times New Roman" pitchFamily="18" charset="0"/>
              </a:rPr>
              <a:t>3. </a:t>
            </a:r>
            <a:r>
              <a:rPr lang="en-US" sz="3300" u="sng" dirty="0" smtClean="0">
                <a:latin typeface="Times New Roman" pitchFamily="18" charset="0"/>
                <a:cs typeface="Times New Roman" pitchFamily="18" charset="0"/>
              </a:rPr>
              <a:t>CPP-DOX-</a:t>
            </a:r>
            <a:r>
              <a:rPr lang="en-US" sz="3300" u="sng" dirty="0" err="1" smtClean="0">
                <a:latin typeface="Times New Roman" pitchFamily="18" charset="0"/>
                <a:cs typeface="Times New Roman" pitchFamily="18" charset="0"/>
              </a:rPr>
              <a:t>AuNP</a:t>
            </a:r>
            <a:r>
              <a:rPr lang="tr-TR" sz="3300" u="sng" dirty="0" smtClean="0">
                <a:latin typeface="Times New Roman" pitchFamily="18" charset="0"/>
                <a:cs typeface="Times New Roman" pitchFamily="18" charset="0"/>
              </a:rPr>
              <a:t>:</a:t>
            </a:r>
          </a:p>
          <a:p>
            <a:pPr marL="0" indent="0">
              <a:buNone/>
            </a:pPr>
            <a:r>
              <a:rPr lang="en-US" sz="3300" dirty="0">
                <a:latin typeface="Times New Roman" pitchFamily="18" charset="0"/>
                <a:cs typeface="Times New Roman" pitchFamily="18" charset="0"/>
              </a:rPr>
              <a:t>Higher cell death as compared to previously tested 41 nm </a:t>
            </a:r>
            <a:r>
              <a:rPr lang="en-US" sz="3300" dirty="0" err="1">
                <a:latin typeface="Times New Roman" pitchFamily="18" charset="0"/>
                <a:cs typeface="Times New Roman" pitchFamily="18" charset="0"/>
              </a:rPr>
              <a:t>AuNP</a:t>
            </a:r>
            <a:r>
              <a:rPr lang="en-US" sz="3300" dirty="0">
                <a:latin typeface="Times New Roman" pitchFamily="18" charset="0"/>
                <a:cs typeface="Times New Roman" pitchFamily="18" charset="0"/>
              </a:rPr>
              <a:t>.</a:t>
            </a:r>
            <a:endParaRPr lang="tr-TR" sz="3300" dirty="0" smtClean="0">
              <a:latin typeface="Times New Roman" pitchFamily="18" charset="0"/>
              <a:cs typeface="Times New Roman" pitchFamily="18" charset="0"/>
            </a:endParaRPr>
          </a:p>
          <a:p>
            <a:pPr marL="0" indent="0">
              <a:buNone/>
            </a:pPr>
            <a:endParaRPr lang="tr-TR" dirty="0" smtClean="0"/>
          </a:p>
        </p:txBody>
      </p:sp>
    </p:spTree>
    <p:extLst>
      <p:ext uri="{BB962C8B-B14F-4D97-AF65-F5344CB8AC3E}">
        <p14:creationId xmlns:p14="http://schemas.microsoft.com/office/powerpoint/2010/main" val="305945794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533400" y="152400"/>
            <a:ext cx="8229600" cy="953386"/>
          </a:xfrm>
        </p:spPr>
        <p:txBody>
          <a:bodyPr>
            <a:normAutofit fontScale="90000"/>
          </a:bodyPr>
          <a:lstStyle/>
          <a:p>
            <a:r>
              <a:rPr lang="tr-TR" dirty="0" smtClean="0"/>
              <a:t/>
            </a:r>
            <a:br>
              <a:rPr lang="tr-TR" dirty="0" smtClean="0"/>
            </a:br>
            <a:r>
              <a:rPr lang="tr-TR" b="1" dirty="0" smtClean="0">
                <a:solidFill>
                  <a:srgbClr val="0070C0"/>
                </a:solidFill>
                <a:latin typeface="Times New Roman" pitchFamily="18" charset="0"/>
                <a:cs typeface="Times New Roman" pitchFamily="18" charset="0"/>
              </a:rPr>
              <a:t>2. </a:t>
            </a:r>
            <a:r>
              <a:rPr lang="tr-TR" b="1" dirty="0">
                <a:solidFill>
                  <a:srgbClr val="0070C0"/>
                </a:solidFill>
                <a:latin typeface="Times New Roman" pitchFamily="18" charset="0"/>
                <a:cs typeface="Times New Roman" pitchFamily="18" charset="0"/>
              </a:rPr>
              <a:t>Photo-</a:t>
            </a:r>
            <a:r>
              <a:rPr lang="tr-TR" b="1" dirty="0" err="1">
                <a:solidFill>
                  <a:srgbClr val="0070C0"/>
                </a:solidFill>
                <a:latin typeface="Times New Roman" pitchFamily="18" charset="0"/>
                <a:cs typeface="Times New Roman" pitchFamily="18" charset="0"/>
              </a:rPr>
              <a:t>Imaging</a:t>
            </a:r>
            <a:r>
              <a:rPr lang="tr-TR" dirty="0"/>
              <a:t/>
            </a:r>
            <a:br>
              <a:rPr lang="tr-TR" dirty="0"/>
            </a:br>
            <a:endParaRPr lang="en-US" dirty="0"/>
          </a:p>
        </p:txBody>
      </p:sp>
      <p:sp>
        <p:nvSpPr>
          <p:cNvPr id="3" name="İçerik Yer Tutucusu 2"/>
          <p:cNvSpPr>
            <a:spLocks noGrp="1"/>
          </p:cNvSpPr>
          <p:nvPr>
            <p:ph idx="1"/>
          </p:nvPr>
        </p:nvSpPr>
        <p:spPr>
          <a:xfrm>
            <a:off x="4800600" y="1274618"/>
            <a:ext cx="4267200" cy="5401376"/>
          </a:xfrm>
        </p:spPr>
        <p:txBody>
          <a:bodyPr>
            <a:normAutofit fontScale="85000" lnSpcReduction="10000"/>
          </a:bodyPr>
          <a:lstStyle/>
          <a:p>
            <a:r>
              <a:rPr lang="tr-TR" dirty="0" smtClean="0">
                <a:latin typeface="Times New Roman" pitchFamily="18" charset="0"/>
                <a:cs typeface="Times New Roman" pitchFamily="18" charset="0"/>
              </a:rPr>
              <a:t>Gold </a:t>
            </a:r>
            <a:r>
              <a:rPr lang="tr-TR" dirty="0" err="1" smtClean="0">
                <a:latin typeface="Times New Roman" pitchFamily="18" charset="0"/>
                <a:cs typeface="Times New Roman" pitchFamily="18" charset="0"/>
              </a:rPr>
              <a:t>NPs</a:t>
            </a:r>
            <a:r>
              <a:rPr lang="tr-TR"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speciﬁcally </a:t>
            </a:r>
            <a:r>
              <a:rPr lang="en-US" dirty="0">
                <a:latin typeface="Times New Roman" pitchFamily="18" charset="0"/>
                <a:cs typeface="Times New Roman" pitchFamily="18" charset="0"/>
              </a:rPr>
              <a:t>bind to the cancer cells and scatter (shine</a:t>
            </a:r>
            <a:r>
              <a:rPr lang="en-US" dirty="0" smtClean="0">
                <a:latin typeface="Times New Roman" pitchFamily="18" charset="0"/>
                <a:cs typeface="Times New Roman" pitchFamily="18" charset="0"/>
              </a:rPr>
              <a:t>)</a:t>
            </a:r>
            <a:r>
              <a:rPr lang="tr-TR" dirty="0">
                <a:latin typeface="Times New Roman" pitchFamily="18" charset="0"/>
                <a:cs typeface="Times New Roman" pitchFamily="18" charset="0"/>
              </a:rPr>
              <a:t>,</a:t>
            </a: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making it easier for the surgeons to identify the tumor and </a:t>
            </a:r>
            <a:r>
              <a:rPr lang="en-US" dirty="0" smtClean="0">
                <a:latin typeface="Times New Roman" pitchFamily="18" charset="0"/>
                <a:cs typeface="Times New Roman" pitchFamily="18" charset="0"/>
              </a:rPr>
              <a:t>healthy cells</a:t>
            </a:r>
            <a:r>
              <a:rPr lang="tr-TR" dirty="0" smtClean="0">
                <a:latin typeface="Times New Roman" pitchFamily="18" charset="0"/>
                <a:cs typeface="Times New Roman" pitchFamily="18" charset="0"/>
              </a:rPr>
              <a:t>.</a:t>
            </a:r>
          </a:p>
          <a:p>
            <a:r>
              <a:rPr lang="en-US" dirty="0" smtClean="0">
                <a:latin typeface="Times New Roman" pitchFamily="18" charset="0"/>
                <a:cs typeface="Times New Roman" pitchFamily="18" charset="0"/>
              </a:rPr>
              <a:t>Magnetic </a:t>
            </a:r>
            <a:r>
              <a:rPr lang="en-US" dirty="0">
                <a:latin typeface="Times New Roman" pitchFamily="18" charset="0"/>
                <a:cs typeface="Times New Roman" pitchFamily="18" charset="0"/>
              </a:rPr>
              <a:t>Resonance Imaging (MRIs) and Computed Tomography (CT) scans </a:t>
            </a:r>
            <a:r>
              <a:rPr lang="en-US" dirty="0" smtClean="0">
                <a:latin typeface="Times New Roman" pitchFamily="18" charset="0"/>
                <a:cs typeface="Times New Roman" pitchFamily="18" charset="0"/>
              </a:rPr>
              <a:t>are </a:t>
            </a:r>
            <a:r>
              <a:rPr lang="en-US" dirty="0">
                <a:latin typeface="Times New Roman" pitchFamily="18" charset="0"/>
                <a:cs typeface="Times New Roman" pitchFamily="18" charset="0"/>
              </a:rPr>
              <a:t>limited and can only detect tumors above a size of several </a:t>
            </a:r>
            <a:r>
              <a:rPr lang="en-US" dirty="0" smtClean="0">
                <a:latin typeface="Times New Roman" pitchFamily="18" charset="0"/>
                <a:cs typeface="Times New Roman" pitchFamily="18" charset="0"/>
              </a:rPr>
              <a:t>millimeters</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so</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usage</a:t>
            </a:r>
            <a:r>
              <a:rPr lang="tr-TR" dirty="0" smtClean="0">
                <a:latin typeface="Times New Roman" pitchFamily="18" charset="0"/>
                <a:cs typeface="Times New Roman" pitchFamily="18" charset="0"/>
              </a:rPr>
              <a:t> of Gold </a:t>
            </a:r>
            <a:r>
              <a:rPr lang="tr-TR" dirty="0" err="1" smtClean="0">
                <a:latin typeface="Times New Roman" pitchFamily="18" charset="0"/>
                <a:cs typeface="Times New Roman" pitchFamily="18" charset="0"/>
              </a:rPr>
              <a:t>NPs</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are</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better</a:t>
            </a:r>
            <a:r>
              <a:rPr lang="tr-TR" dirty="0">
                <a:latin typeface="Times New Roman" pitchFamily="18" charset="0"/>
                <a:cs typeface="Times New Roman" pitchFamily="18" charset="0"/>
              </a:rPr>
              <a:t>.</a:t>
            </a:r>
            <a:endParaRPr lang="tr-TR" dirty="0" smtClean="0">
              <a:latin typeface="Times New Roman" pitchFamily="18" charset="0"/>
              <a:cs typeface="Times New Roman" pitchFamily="18" charset="0"/>
            </a:endParaRPr>
          </a:p>
        </p:txBody>
      </p:sp>
      <p:pic>
        <p:nvPicPr>
          <p:cNvPr id="6146" name="Picture 2" descr="C:\Users\Aylin\Desktop\cxf.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066800"/>
            <a:ext cx="4648200" cy="56299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4531589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04800" y="0"/>
            <a:ext cx="8229600" cy="1143000"/>
          </a:xfrm>
        </p:spPr>
        <p:txBody>
          <a:bodyPr>
            <a:normAutofit fontScale="90000"/>
          </a:bodyPr>
          <a:lstStyle/>
          <a:p>
            <a:r>
              <a:rPr lang="tr-TR" dirty="0" smtClean="0"/>
              <a:t/>
            </a:r>
            <a:br>
              <a:rPr lang="tr-TR" dirty="0" smtClean="0"/>
            </a:br>
            <a:r>
              <a:rPr lang="tr-TR" b="1" dirty="0" smtClean="0">
                <a:solidFill>
                  <a:srgbClr val="0070C0"/>
                </a:solidFill>
                <a:latin typeface="Times New Roman" pitchFamily="18" charset="0"/>
                <a:cs typeface="Times New Roman" pitchFamily="18" charset="0"/>
              </a:rPr>
              <a:t>3. </a:t>
            </a:r>
            <a:r>
              <a:rPr lang="tr-TR" b="1" dirty="0" err="1">
                <a:solidFill>
                  <a:srgbClr val="0070C0"/>
                </a:solidFill>
                <a:latin typeface="Times New Roman" pitchFamily="18" charset="0"/>
                <a:cs typeface="Times New Roman" pitchFamily="18" charset="0"/>
              </a:rPr>
              <a:t>Photothermal</a:t>
            </a:r>
            <a:r>
              <a:rPr lang="tr-TR" b="1" dirty="0">
                <a:solidFill>
                  <a:srgbClr val="0070C0"/>
                </a:solidFill>
                <a:latin typeface="Times New Roman" pitchFamily="18" charset="0"/>
                <a:cs typeface="Times New Roman" pitchFamily="18" charset="0"/>
              </a:rPr>
              <a:t> </a:t>
            </a:r>
            <a:r>
              <a:rPr lang="tr-TR" b="1" dirty="0" err="1">
                <a:solidFill>
                  <a:srgbClr val="0070C0"/>
                </a:solidFill>
                <a:latin typeface="Times New Roman" pitchFamily="18" charset="0"/>
                <a:cs typeface="Times New Roman" pitchFamily="18" charset="0"/>
              </a:rPr>
              <a:t>Therapy</a:t>
            </a:r>
            <a:r>
              <a:rPr lang="tr-TR" b="1" dirty="0">
                <a:solidFill>
                  <a:srgbClr val="0070C0"/>
                </a:solidFill>
                <a:latin typeface="Times New Roman" pitchFamily="18" charset="0"/>
                <a:cs typeface="Times New Roman" pitchFamily="18" charset="0"/>
              </a:rPr>
              <a:t> (PTT)</a:t>
            </a:r>
            <a:r>
              <a:rPr lang="tr-TR" dirty="0"/>
              <a:t/>
            </a:r>
            <a:br>
              <a:rPr lang="tr-TR" dirty="0"/>
            </a:br>
            <a:endParaRPr lang="en-US" dirty="0"/>
          </a:p>
        </p:txBody>
      </p:sp>
      <p:sp>
        <p:nvSpPr>
          <p:cNvPr id="3" name="İçerik Yer Tutucusu 2"/>
          <p:cNvSpPr>
            <a:spLocks noGrp="1"/>
          </p:cNvSpPr>
          <p:nvPr>
            <p:ph idx="1"/>
          </p:nvPr>
        </p:nvSpPr>
        <p:spPr>
          <a:xfrm>
            <a:off x="4953000" y="1447800"/>
            <a:ext cx="3733800" cy="5257800"/>
          </a:xfrm>
        </p:spPr>
        <p:txBody>
          <a:bodyPr>
            <a:normAutofit fontScale="92500"/>
          </a:bodyPr>
          <a:lstStyle/>
          <a:p>
            <a:r>
              <a:rPr lang="tr-TR" dirty="0" smtClean="0">
                <a:latin typeface="Times New Roman" pitchFamily="18" charset="0"/>
                <a:cs typeface="Times New Roman" pitchFamily="18" charset="0"/>
              </a:rPr>
              <a:t>PTT</a:t>
            </a: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melts the tumor in molten gold</a:t>
            </a:r>
            <a:r>
              <a:rPr lang="en-US" dirty="0" smtClean="0">
                <a:latin typeface="Times New Roman" pitchFamily="18" charset="0"/>
                <a:cs typeface="Times New Roman" pitchFamily="18" charset="0"/>
              </a:rPr>
              <a:t>.</a:t>
            </a:r>
            <a:endParaRPr lang="tr-TR" dirty="0" smtClean="0">
              <a:latin typeface="Times New Roman" pitchFamily="18" charset="0"/>
              <a:cs typeface="Times New Roman" pitchFamily="18" charset="0"/>
            </a:endParaRPr>
          </a:p>
          <a:p>
            <a:r>
              <a:rPr lang="en-US" dirty="0">
                <a:latin typeface="Times New Roman" pitchFamily="18" charset="0"/>
                <a:cs typeface="Times New Roman" pitchFamily="18" charset="0"/>
              </a:rPr>
              <a:t>Near infra-red (NIR) light is chosen for PTT due to minimal absorption by the tissues </a:t>
            </a:r>
            <a:r>
              <a:rPr lang="tr-TR" dirty="0" smtClean="0">
                <a:latin typeface="Times New Roman" pitchFamily="18" charset="0"/>
                <a:cs typeface="Times New Roman" pitchFamily="18" charset="0"/>
              </a:rPr>
              <a:t>at </a:t>
            </a:r>
            <a:r>
              <a:rPr lang="en-US" dirty="0" smtClean="0">
                <a:latin typeface="Times New Roman" pitchFamily="18" charset="0"/>
                <a:cs typeface="Times New Roman" pitchFamily="18" charset="0"/>
              </a:rPr>
              <a:t>650–900 nm</a:t>
            </a:r>
            <a:r>
              <a:rPr lang="tr-TR" dirty="0">
                <a:latin typeface="Times New Roman" pitchFamily="18" charset="0"/>
                <a:cs typeface="Times New Roman" pitchFamily="18" charset="0"/>
              </a:rPr>
              <a:t> </a:t>
            </a:r>
            <a:r>
              <a:rPr lang="tr-TR" dirty="0" smtClean="0">
                <a:latin typeface="Times New Roman" pitchFamily="18" charset="0"/>
                <a:cs typeface="Times New Roman" pitchFamily="18" charset="0"/>
              </a:rPr>
              <a:t>wavelenghts</a:t>
            </a:r>
            <a:r>
              <a:rPr lang="en-US" dirty="0" smtClean="0">
                <a:latin typeface="Times New Roman" pitchFamily="18" charset="0"/>
                <a:cs typeface="Times New Roman" pitchFamily="18" charset="0"/>
              </a:rPr>
              <a:t> to </a:t>
            </a:r>
            <a:r>
              <a:rPr lang="en-US" dirty="0">
                <a:latin typeface="Times New Roman" pitchFamily="18" charset="0"/>
                <a:cs typeface="Times New Roman" pitchFamily="18" charset="0"/>
              </a:rPr>
              <a:t>induce cytotoxic </a:t>
            </a:r>
            <a:r>
              <a:rPr lang="en-US" dirty="0" smtClean="0">
                <a:latin typeface="Times New Roman" pitchFamily="18" charset="0"/>
                <a:cs typeface="Times New Roman" pitchFamily="18" charset="0"/>
              </a:rPr>
              <a:t>damage</a:t>
            </a:r>
            <a:r>
              <a:rPr lang="tr-TR"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pic>
        <p:nvPicPr>
          <p:cNvPr id="7170" name="Picture 2" descr="C:\Users\Aylin\Desktop\hvhg.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143000"/>
            <a:ext cx="4953000" cy="5562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113862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76200"/>
            <a:ext cx="8229600" cy="1143000"/>
          </a:xfrm>
        </p:spPr>
        <p:txBody>
          <a:bodyPr>
            <a:normAutofit fontScale="90000"/>
          </a:bodyPr>
          <a:lstStyle/>
          <a:p>
            <a:r>
              <a:rPr lang="tr-TR" dirty="0" smtClean="0"/>
              <a:t/>
            </a:r>
            <a:br>
              <a:rPr lang="tr-TR" dirty="0" smtClean="0"/>
            </a:br>
            <a:r>
              <a:rPr lang="tr-TR" b="1" dirty="0" smtClean="0">
                <a:solidFill>
                  <a:srgbClr val="0070C0"/>
                </a:solidFill>
                <a:latin typeface="Times New Roman" pitchFamily="18" charset="0"/>
                <a:cs typeface="Times New Roman" pitchFamily="18" charset="0"/>
              </a:rPr>
              <a:t>4. </a:t>
            </a:r>
            <a:r>
              <a:rPr lang="tr-TR" b="1" dirty="0" err="1" smtClean="0">
                <a:solidFill>
                  <a:srgbClr val="0070C0"/>
                </a:solidFill>
                <a:latin typeface="Times New Roman" pitchFamily="18" charset="0"/>
                <a:cs typeface="Times New Roman" pitchFamily="18" charset="0"/>
              </a:rPr>
              <a:t>Photodynamic</a:t>
            </a:r>
            <a:r>
              <a:rPr lang="tr-TR" b="1" dirty="0" smtClean="0">
                <a:solidFill>
                  <a:srgbClr val="0070C0"/>
                </a:solidFill>
                <a:latin typeface="Times New Roman" pitchFamily="18" charset="0"/>
                <a:cs typeface="Times New Roman" pitchFamily="18" charset="0"/>
              </a:rPr>
              <a:t> </a:t>
            </a:r>
            <a:r>
              <a:rPr lang="tr-TR" b="1" dirty="0" err="1">
                <a:solidFill>
                  <a:srgbClr val="0070C0"/>
                </a:solidFill>
                <a:latin typeface="Times New Roman" pitchFamily="18" charset="0"/>
                <a:cs typeface="Times New Roman" pitchFamily="18" charset="0"/>
              </a:rPr>
              <a:t>Therapy</a:t>
            </a:r>
            <a:r>
              <a:rPr lang="tr-TR" b="1" dirty="0">
                <a:solidFill>
                  <a:srgbClr val="0070C0"/>
                </a:solidFill>
                <a:latin typeface="Times New Roman" pitchFamily="18" charset="0"/>
                <a:cs typeface="Times New Roman" pitchFamily="18" charset="0"/>
              </a:rPr>
              <a:t> (PDT)</a:t>
            </a:r>
            <a:r>
              <a:rPr lang="en-US" dirty="0"/>
              <a:t/>
            </a:r>
            <a:br>
              <a:rPr lang="en-US" dirty="0"/>
            </a:br>
            <a:endParaRPr lang="en-US" dirty="0"/>
          </a:p>
        </p:txBody>
      </p:sp>
      <p:sp>
        <p:nvSpPr>
          <p:cNvPr id="3" name="İçerik Yer Tutucusu 2"/>
          <p:cNvSpPr>
            <a:spLocks noGrp="1"/>
          </p:cNvSpPr>
          <p:nvPr>
            <p:ph idx="1"/>
          </p:nvPr>
        </p:nvSpPr>
        <p:spPr>
          <a:xfrm>
            <a:off x="5590308" y="1233055"/>
            <a:ext cx="3325092" cy="5257800"/>
          </a:xfrm>
        </p:spPr>
        <p:txBody>
          <a:bodyPr>
            <a:noAutofit/>
          </a:bodyPr>
          <a:lstStyle/>
          <a:p>
            <a:r>
              <a:rPr lang="tr-TR" sz="2400" dirty="0" smtClean="0">
                <a:latin typeface="Times New Roman" pitchFamily="18" charset="0"/>
                <a:cs typeface="Times New Roman" pitchFamily="18" charset="0"/>
              </a:rPr>
              <a:t>U</a:t>
            </a:r>
            <a:r>
              <a:rPr lang="en-US" sz="2400" dirty="0" err="1" smtClean="0">
                <a:latin typeface="Times New Roman" pitchFamily="18" charset="0"/>
                <a:cs typeface="Times New Roman" pitchFamily="18" charset="0"/>
              </a:rPr>
              <a:t>tilizes</a:t>
            </a:r>
            <a:r>
              <a:rPr lang="en-US" sz="2400"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light, photosensitizers and oxygen from the tissues</a:t>
            </a:r>
            <a:r>
              <a:rPr lang="en-US" sz="2400" dirty="0" smtClean="0">
                <a:latin typeface="Times New Roman" pitchFamily="18" charset="0"/>
                <a:cs typeface="Times New Roman" pitchFamily="18" charset="0"/>
              </a:rPr>
              <a:t>.</a:t>
            </a:r>
            <a:endParaRPr lang="tr-TR" sz="2400" dirty="0" smtClean="0">
              <a:latin typeface="Times New Roman" pitchFamily="18" charset="0"/>
              <a:cs typeface="Times New Roman" pitchFamily="18" charset="0"/>
            </a:endParaRPr>
          </a:p>
          <a:p>
            <a:r>
              <a:rPr lang="tr-TR" sz="2400" dirty="0" smtClean="0">
                <a:latin typeface="Times New Roman" pitchFamily="18" charset="0"/>
                <a:cs typeface="Times New Roman" pitchFamily="18" charset="0"/>
              </a:rPr>
              <a:t>P</a:t>
            </a:r>
            <a:r>
              <a:rPr lang="en-US" sz="2400" dirty="0" err="1" smtClean="0">
                <a:latin typeface="Times New Roman" pitchFamily="18" charset="0"/>
                <a:cs typeface="Times New Roman" pitchFamily="18" charset="0"/>
              </a:rPr>
              <a:t>hotosensitizing</a:t>
            </a:r>
            <a:r>
              <a:rPr lang="en-US" sz="2400"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agent </a:t>
            </a:r>
            <a:r>
              <a:rPr lang="en-US" sz="2400" dirty="0" smtClean="0">
                <a:latin typeface="Times New Roman" pitchFamily="18" charset="0"/>
                <a:cs typeface="Times New Roman" pitchFamily="18" charset="0"/>
              </a:rPr>
              <a:t>is </a:t>
            </a:r>
            <a:r>
              <a:rPr lang="en-US" sz="2400" dirty="0">
                <a:latin typeface="Times New Roman" pitchFamily="18" charset="0"/>
                <a:cs typeface="Times New Roman" pitchFamily="18" charset="0"/>
              </a:rPr>
              <a:t>injected into the tissues and excited by speciﬁc wavelengths, leading to the energy transfer that generates reactive oxygen species (ROS) and causes cell death by apoptosis. </a:t>
            </a:r>
          </a:p>
        </p:txBody>
      </p:sp>
      <p:pic>
        <p:nvPicPr>
          <p:cNvPr id="8194" name="Picture 2" descr="C:\Users\Aylin\Desktop\dsd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219200"/>
            <a:ext cx="5562599" cy="5562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3375702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28600" y="274638"/>
            <a:ext cx="8458200" cy="1143000"/>
          </a:xfrm>
        </p:spPr>
        <p:txBody>
          <a:bodyPr>
            <a:normAutofit fontScale="90000"/>
          </a:bodyPr>
          <a:lstStyle/>
          <a:p>
            <a:r>
              <a:rPr lang="en-US" dirty="0"/>
              <a:t> </a:t>
            </a:r>
            <a:r>
              <a:rPr lang="en-US" b="1" dirty="0">
                <a:solidFill>
                  <a:srgbClr val="0070C0"/>
                </a:solidFill>
                <a:latin typeface="Times New Roman" pitchFamily="18" charset="0"/>
                <a:cs typeface="Times New Roman" pitchFamily="18" charset="0"/>
              </a:rPr>
              <a:t>Gold Nanoparticles in Clinical Trials </a:t>
            </a:r>
          </a:p>
        </p:txBody>
      </p:sp>
      <p:sp>
        <p:nvSpPr>
          <p:cNvPr id="3" name="İçerik Yer Tutucusu 2"/>
          <p:cNvSpPr>
            <a:spLocks noGrp="1"/>
          </p:cNvSpPr>
          <p:nvPr>
            <p:ph idx="1"/>
          </p:nvPr>
        </p:nvSpPr>
        <p:spPr>
          <a:xfrm>
            <a:off x="152400" y="1371600"/>
            <a:ext cx="8686800" cy="5334000"/>
          </a:xfrm>
        </p:spPr>
        <p:txBody>
          <a:bodyPr>
            <a:normAutofit lnSpcReduction="10000"/>
          </a:bodyPr>
          <a:lstStyle/>
          <a:p>
            <a:pPr marL="0" indent="0">
              <a:buNone/>
            </a:pPr>
            <a:r>
              <a:rPr lang="tr-TR" sz="3000" dirty="0" smtClean="0">
                <a:solidFill>
                  <a:srgbClr val="FF0000"/>
                </a:solidFill>
                <a:latin typeface="Times New Roman" pitchFamily="18" charset="0"/>
                <a:cs typeface="Times New Roman" pitchFamily="18" charset="0"/>
              </a:rPr>
              <a:t>!!</a:t>
            </a:r>
            <a:r>
              <a:rPr lang="tr-TR" sz="3000" dirty="0" smtClean="0">
                <a:latin typeface="Times New Roman" pitchFamily="18" charset="0"/>
                <a:cs typeface="Times New Roman" pitchFamily="18" charset="0"/>
              </a:rPr>
              <a:t> </a:t>
            </a:r>
            <a:r>
              <a:rPr lang="en-US" sz="3000" dirty="0">
                <a:latin typeface="Times New Roman" pitchFamily="18" charset="0"/>
                <a:cs typeface="Times New Roman" pitchFamily="18" charset="0"/>
              </a:rPr>
              <a:t>Very few clinical trials are being actively carried out </a:t>
            </a:r>
            <a:r>
              <a:rPr lang="tr-TR" sz="3000" dirty="0" err="1" smtClean="0">
                <a:latin typeface="Times New Roman" pitchFamily="18" charset="0"/>
                <a:cs typeface="Times New Roman" pitchFamily="18" charset="0"/>
              </a:rPr>
              <a:t>because</a:t>
            </a:r>
            <a:r>
              <a:rPr lang="tr-TR" sz="3000" dirty="0" smtClean="0">
                <a:latin typeface="Times New Roman" pitchFamily="18" charset="0"/>
                <a:cs typeface="Times New Roman" pitchFamily="18" charset="0"/>
              </a:rPr>
              <a:t> t</a:t>
            </a:r>
            <a:r>
              <a:rPr lang="en-US" sz="3000" dirty="0" smtClean="0">
                <a:latin typeface="Times New Roman" pitchFamily="18" charset="0"/>
                <a:cs typeface="Times New Roman" pitchFamily="18" charset="0"/>
              </a:rPr>
              <a:t>he </a:t>
            </a:r>
            <a:r>
              <a:rPr lang="en-US" sz="3000" dirty="0">
                <a:latin typeface="Times New Roman" pitchFamily="18" charset="0"/>
                <a:cs typeface="Times New Roman" pitchFamily="18" charset="0"/>
              </a:rPr>
              <a:t>cytotoxicity of gold nanoparticles is highly dependent on the size and morphology of the particles, </a:t>
            </a:r>
            <a:r>
              <a:rPr lang="en-US" sz="3000" dirty="0" smtClean="0">
                <a:latin typeface="Times New Roman" pitchFamily="18" charset="0"/>
                <a:cs typeface="Times New Roman" pitchFamily="18" charset="0"/>
              </a:rPr>
              <a:t>environmental</a:t>
            </a:r>
            <a:r>
              <a:rPr lang="tr-TR" sz="3000" dirty="0" smtClean="0">
                <a:latin typeface="Times New Roman" pitchFamily="18" charset="0"/>
                <a:cs typeface="Times New Roman" pitchFamily="18" charset="0"/>
              </a:rPr>
              <a:t> </a:t>
            </a:r>
            <a:r>
              <a:rPr lang="en-US" sz="3000" dirty="0" smtClean="0">
                <a:latin typeface="Times New Roman" pitchFamily="18" charset="0"/>
                <a:cs typeface="Times New Roman" pitchFamily="18" charset="0"/>
              </a:rPr>
              <a:t>scenario</a:t>
            </a:r>
            <a:r>
              <a:rPr lang="tr-TR" sz="3000" dirty="0" smtClean="0">
                <a:latin typeface="Times New Roman" pitchFamily="18" charset="0"/>
                <a:cs typeface="Times New Roman" pitchFamily="18" charset="0"/>
              </a:rPr>
              <a:t> </a:t>
            </a:r>
            <a:r>
              <a:rPr lang="en-US" sz="3000" dirty="0" smtClean="0">
                <a:latin typeface="Times New Roman" pitchFamily="18" charset="0"/>
                <a:cs typeface="Times New Roman" pitchFamily="18" charset="0"/>
              </a:rPr>
              <a:t>and</a:t>
            </a:r>
            <a:r>
              <a:rPr lang="tr-TR" sz="3000" dirty="0" smtClean="0">
                <a:latin typeface="Times New Roman" pitchFamily="18" charset="0"/>
                <a:cs typeface="Times New Roman" pitchFamily="18" charset="0"/>
              </a:rPr>
              <a:t> </a:t>
            </a:r>
            <a:r>
              <a:rPr lang="en-US" sz="3000" dirty="0" smtClean="0">
                <a:latin typeface="Times New Roman" pitchFamily="18" charset="0"/>
                <a:cs typeface="Times New Roman" pitchFamily="18" charset="0"/>
              </a:rPr>
              <a:t>the</a:t>
            </a:r>
            <a:r>
              <a:rPr lang="tr-TR" sz="3000" dirty="0" smtClean="0">
                <a:latin typeface="Times New Roman" pitchFamily="18" charset="0"/>
                <a:cs typeface="Times New Roman" pitchFamily="18" charset="0"/>
              </a:rPr>
              <a:t> </a:t>
            </a:r>
            <a:r>
              <a:rPr lang="en-US" sz="3000" dirty="0" smtClean="0">
                <a:latin typeface="Times New Roman" pitchFamily="18" charset="0"/>
                <a:cs typeface="Times New Roman" pitchFamily="18" charset="0"/>
              </a:rPr>
              <a:t>method</a:t>
            </a:r>
            <a:r>
              <a:rPr lang="tr-TR" sz="3000" dirty="0" smtClean="0">
                <a:latin typeface="Times New Roman" pitchFamily="18" charset="0"/>
                <a:cs typeface="Times New Roman" pitchFamily="18" charset="0"/>
              </a:rPr>
              <a:t> </a:t>
            </a:r>
            <a:r>
              <a:rPr lang="en-US" sz="3000" dirty="0" smtClean="0">
                <a:latin typeface="Times New Roman" pitchFamily="18" charset="0"/>
                <a:cs typeface="Times New Roman" pitchFamily="18" charset="0"/>
              </a:rPr>
              <a:t>of</a:t>
            </a:r>
            <a:r>
              <a:rPr lang="tr-TR" sz="3000" dirty="0" smtClean="0">
                <a:latin typeface="Times New Roman" pitchFamily="18" charset="0"/>
                <a:cs typeface="Times New Roman" pitchFamily="18" charset="0"/>
              </a:rPr>
              <a:t> </a:t>
            </a:r>
            <a:r>
              <a:rPr lang="en-US" sz="3000" dirty="0" smtClean="0">
                <a:latin typeface="Times New Roman" pitchFamily="18" charset="0"/>
                <a:cs typeface="Times New Roman" pitchFamily="18" charset="0"/>
              </a:rPr>
              <a:t>production</a:t>
            </a:r>
            <a:r>
              <a:rPr lang="tr-TR" sz="3000" dirty="0" smtClean="0">
                <a:latin typeface="Times New Roman" pitchFamily="18" charset="0"/>
                <a:cs typeface="Times New Roman" pitchFamily="18" charset="0"/>
              </a:rPr>
              <a:t>.</a:t>
            </a:r>
          </a:p>
          <a:p>
            <a:pPr marL="0" indent="0">
              <a:buNone/>
            </a:pPr>
            <a:r>
              <a:rPr lang="tr-TR" sz="3000" dirty="0" smtClean="0">
                <a:latin typeface="Times New Roman" pitchFamily="18" charset="0"/>
                <a:cs typeface="Times New Roman" pitchFamily="18" charset="0"/>
              </a:rPr>
              <a:t> </a:t>
            </a:r>
          </a:p>
          <a:p>
            <a:pPr marL="0" indent="0">
              <a:buNone/>
            </a:pPr>
            <a:r>
              <a:rPr lang="tr-TR" sz="3000" dirty="0" smtClean="0">
                <a:latin typeface="Times New Roman" pitchFamily="18" charset="0"/>
                <a:cs typeface="Times New Roman" pitchFamily="18" charset="0"/>
              </a:rPr>
              <a:t> </a:t>
            </a:r>
            <a:r>
              <a:rPr lang="tr-TR" sz="3000" u="sng" dirty="0" err="1" smtClean="0">
                <a:latin typeface="Times New Roman" pitchFamily="18" charset="0"/>
                <a:cs typeface="Times New Roman" pitchFamily="18" charset="0"/>
              </a:rPr>
              <a:t>Example</a:t>
            </a:r>
            <a:r>
              <a:rPr lang="tr-TR" sz="3000" u="sng" dirty="0" smtClean="0">
                <a:latin typeface="Times New Roman" pitchFamily="18" charset="0"/>
                <a:cs typeface="Times New Roman" pitchFamily="18" charset="0"/>
              </a:rPr>
              <a:t> of </a:t>
            </a:r>
            <a:r>
              <a:rPr lang="tr-TR" sz="3000" u="sng" dirty="0" err="1" smtClean="0">
                <a:latin typeface="Times New Roman" pitchFamily="18" charset="0"/>
                <a:cs typeface="Times New Roman" pitchFamily="18" charset="0"/>
              </a:rPr>
              <a:t>Trials</a:t>
            </a:r>
            <a:r>
              <a:rPr lang="tr-TR" sz="3000" u="sng" dirty="0" smtClean="0">
                <a:latin typeface="Times New Roman" pitchFamily="18" charset="0"/>
                <a:cs typeface="Times New Roman" pitchFamily="18" charset="0"/>
              </a:rPr>
              <a:t> </a:t>
            </a:r>
          </a:p>
          <a:p>
            <a:pPr lvl="1">
              <a:buFont typeface="Wingdings" pitchFamily="2" charset="2"/>
              <a:buChar char="v"/>
            </a:pPr>
            <a:r>
              <a:rPr lang="tr-TR" sz="3000" u="sng" dirty="0" smtClean="0">
                <a:latin typeface="Times New Roman" pitchFamily="18" charset="0"/>
                <a:cs typeface="Times New Roman" pitchFamily="18" charset="0"/>
              </a:rPr>
              <a:t> </a:t>
            </a:r>
            <a:r>
              <a:rPr lang="en-US" sz="3000" u="sng" dirty="0" err="1" smtClean="0">
                <a:latin typeface="Times New Roman" pitchFamily="18" charset="0"/>
                <a:cs typeface="Times New Roman" pitchFamily="18" charset="0"/>
              </a:rPr>
              <a:t>AuroLase</a:t>
            </a:r>
            <a:r>
              <a:rPr lang="en-US" sz="3000" u="sng" dirty="0" smtClean="0">
                <a:latin typeface="Times New Roman" pitchFamily="18" charset="0"/>
                <a:cs typeface="Times New Roman" pitchFamily="18" charset="0"/>
              </a:rPr>
              <a:t>®</a:t>
            </a:r>
            <a:r>
              <a:rPr lang="tr-TR" sz="3000" u="sng" dirty="0" smtClean="0">
                <a:latin typeface="Times New Roman" pitchFamily="18" charset="0"/>
                <a:cs typeface="Times New Roman" pitchFamily="18" charset="0"/>
              </a:rPr>
              <a:t>:  </a:t>
            </a:r>
            <a:r>
              <a:rPr lang="tr-TR" sz="3000" dirty="0" err="1" smtClean="0">
                <a:latin typeface="Times New Roman" pitchFamily="18" charset="0"/>
                <a:cs typeface="Times New Roman" pitchFamily="18" charset="0"/>
              </a:rPr>
              <a:t>Made</a:t>
            </a:r>
            <a:r>
              <a:rPr lang="tr-TR" sz="3000" dirty="0" smtClean="0">
                <a:latin typeface="Times New Roman" pitchFamily="18" charset="0"/>
                <a:cs typeface="Times New Roman" pitchFamily="18" charset="0"/>
              </a:rPr>
              <a:t> </a:t>
            </a:r>
            <a:r>
              <a:rPr lang="tr-TR" sz="3000" dirty="0" err="1" smtClean="0">
                <a:latin typeface="Times New Roman" pitchFamily="18" charset="0"/>
                <a:cs typeface="Times New Roman" pitchFamily="18" charset="0"/>
              </a:rPr>
              <a:t>by</a:t>
            </a:r>
            <a:r>
              <a:rPr lang="tr-TR" sz="3000" dirty="0" smtClean="0">
                <a:latin typeface="Times New Roman" pitchFamily="18" charset="0"/>
                <a:cs typeface="Times New Roman" pitchFamily="18" charset="0"/>
              </a:rPr>
              <a:t> </a:t>
            </a:r>
            <a:r>
              <a:rPr lang="en-US" sz="3000" dirty="0" smtClean="0">
                <a:latin typeface="Times New Roman" pitchFamily="18" charset="0"/>
                <a:cs typeface="Times New Roman" pitchFamily="18" charset="0"/>
              </a:rPr>
              <a:t>Silica-gold </a:t>
            </a:r>
            <a:r>
              <a:rPr lang="en-US" sz="3000" dirty="0" err="1">
                <a:latin typeface="Times New Roman" pitchFamily="18" charset="0"/>
                <a:cs typeface="Times New Roman" pitchFamily="18" charset="0"/>
              </a:rPr>
              <a:t>nanoshells</a:t>
            </a:r>
            <a:r>
              <a:rPr lang="en-US" sz="3000" dirty="0">
                <a:latin typeface="Times New Roman" pitchFamily="18" charset="0"/>
                <a:cs typeface="Times New Roman" pitchFamily="18" charset="0"/>
              </a:rPr>
              <a:t> coated with </a:t>
            </a:r>
            <a:r>
              <a:rPr lang="en-US" sz="3000" dirty="0" smtClean="0">
                <a:latin typeface="Times New Roman" pitchFamily="18" charset="0"/>
                <a:cs typeface="Times New Roman" pitchFamily="18" charset="0"/>
              </a:rPr>
              <a:t>PEG</a:t>
            </a:r>
            <a:r>
              <a:rPr lang="tr-TR" sz="3000" dirty="0" smtClean="0">
                <a:latin typeface="Times New Roman" pitchFamily="18" charset="0"/>
                <a:cs typeface="Times New Roman" pitchFamily="18" charset="0"/>
              </a:rPr>
              <a:t>. </a:t>
            </a:r>
            <a:r>
              <a:rPr lang="tr-TR" sz="3000" dirty="0" err="1" smtClean="0">
                <a:latin typeface="Times New Roman" pitchFamily="18" charset="0"/>
                <a:cs typeface="Times New Roman" pitchFamily="18" charset="0"/>
              </a:rPr>
              <a:t>Used</a:t>
            </a:r>
            <a:r>
              <a:rPr lang="tr-TR" sz="3000" dirty="0" smtClean="0">
                <a:latin typeface="Times New Roman" pitchFamily="18" charset="0"/>
                <a:cs typeface="Times New Roman" pitchFamily="18" charset="0"/>
              </a:rPr>
              <a:t> </a:t>
            </a:r>
            <a:r>
              <a:rPr lang="tr-TR" sz="3000" dirty="0" err="1" smtClean="0">
                <a:latin typeface="Times New Roman" pitchFamily="18" charset="0"/>
                <a:cs typeface="Times New Roman" pitchFamily="18" charset="0"/>
              </a:rPr>
              <a:t>for</a:t>
            </a:r>
            <a:r>
              <a:rPr lang="tr-TR" sz="3000" dirty="0" smtClean="0">
                <a:latin typeface="Times New Roman" pitchFamily="18" charset="0"/>
                <a:cs typeface="Times New Roman" pitchFamily="18" charset="0"/>
              </a:rPr>
              <a:t> </a:t>
            </a:r>
            <a:r>
              <a:rPr lang="en-US" sz="3000" dirty="0" smtClean="0">
                <a:latin typeface="Times New Roman" pitchFamily="18" charset="0"/>
                <a:cs typeface="Times New Roman" pitchFamily="18" charset="0"/>
              </a:rPr>
              <a:t>head/neck </a:t>
            </a:r>
            <a:r>
              <a:rPr lang="en-US" sz="3000" dirty="0">
                <a:latin typeface="Times New Roman" pitchFamily="18" charset="0"/>
                <a:cs typeface="Times New Roman" pitchFamily="18" charset="0"/>
              </a:rPr>
              <a:t>cancer, primary and/or metastatic lung </a:t>
            </a:r>
            <a:r>
              <a:rPr lang="en-US" sz="3000" dirty="0" smtClean="0">
                <a:latin typeface="Times New Roman" pitchFamily="18" charset="0"/>
                <a:cs typeface="Times New Roman" pitchFamily="18" charset="0"/>
              </a:rPr>
              <a:t>tumors</a:t>
            </a:r>
            <a:r>
              <a:rPr lang="tr-TR" sz="3000" dirty="0" smtClean="0">
                <a:latin typeface="Times New Roman" pitchFamily="18" charset="0"/>
                <a:cs typeface="Times New Roman" pitchFamily="18" charset="0"/>
              </a:rPr>
              <a:t>.</a:t>
            </a:r>
          </a:p>
          <a:p>
            <a:pPr lvl="1">
              <a:buFont typeface="Wingdings" pitchFamily="2" charset="2"/>
              <a:buChar char="v"/>
            </a:pPr>
            <a:r>
              <a:rPr lang="en-US" sz="3000" u="sng" dirty="0">
                <a:latin typeface="Times New Roman" pitchFamily="18" charset="0"/>
                <a:cs typeface="Times New Roman" pitchFamily="18" charset="0"/>
              </a:rPr>
              <a:t>Gold </a:t>
            </a:r>
            <a:r>
              <a:rPr lang="en-US" sz="3000" u="sng" dirty="0" smtClean="0">
                <a:latin typeface="Times New Roman" pitchFamily="18" charset="0"/>
                <a:cs typeface="Times New Roman" pitchFamily="18" charset="0"/>
              </a:rPr>
              <a:t>Nanoparticles</a:t>
            </a:r>
            <a:r>
              <a:rPr lang="tr-TR" sz="3000" u="sng" dirty="0" smtClean="0">
                <a:latin typeface="Times New Roman" pitchFamily="18" charset="0"/>
                <a:cs typeface="Times New Roman" pitchFamily="18" charset="0"/>
              </a:rPr>
              <a:t> : </a:t>
            </a:r>
            <a:r>
              <a:rPr lang="tr-TR" sz="3000" dirty="0" err="1">
                <a:latin typeface="Times New Roman" pitchFamily="18" charset="0"/>
                <a:cs typeface="Times New Roman" pitchFamily="18" charset="0"/>
              </a:rPr>
              <a:t>U</a:t>
            </a:r>
            <a:r>
              <a:rPr lang="tr-TR" sz="3000" dirty="0" err="1" smtClean="0">
                <a:latin typeface="Times New Roman" pitchFamily="18" charset="0"/>
                <a:cs typeface="Times New Roman" pitchFamily="18" charset="0"/>
              </a:rPr>
              <a:t>sed</a:t>
            </a:r>
            <a:r>
              <a:rPr lang="tr-TR" sz="3000" dirty="0" smtClean="0">
                <a:latin typeface="Times New Roman" pitchFamily="18" charset="0"/>
                <a:cs typeface="Times New Roman" pitchFamily="18" charset="0"/>
              </a:rPr>
              <a:t> </a:t>
            </a:r>
            <a:r>
              <a:rPr lang="tr-TR" sz="3000" dirty="0" err="1" smtClean="0">
                <a:latin typeface="Times New Roman" pitchFamily="18" charset="0"/>
                <a:cs typeface="Times New Roman" pitchFamily="18" charset="0"/>
              </a:rPr>
              <a:t>for</a:t>
            </a:r>
            <a:r>
              <a:rPr lang="tr-TR" sz="3000" dirty="0" smtClean="0">
                <a:latin typeface="Times New Roman" pitchFamily="18" charset="0"/>
                <a:cs typeface="Times New Roman" pitchFamily="18" charset="0"/>
              </a:rPr>
              <a:t> d</a:t>
            </a:r>
            <a:r>
              <a:rPr lang="en-US" sz="3000" dirty="0" err="1" smtClean="0">
                <a:latin typeface="Times New Roman" pitchFamily="18" charset="0"/>
                <a:cs typeface="Times New Roman" pitchFamily="18" charset="0"/>
              </a:rPr>
              <a:t>etection</a:t>
            </a:r>
            <a:r>
              <a:rPr lang="en-US" sz="3000" dirty="0" smtClean="0">
                <a:latin typeface="Times New Roman" pitchFamily="18" charset="0"/>
                <a:cs typeface="Times New Roman" pitchFamily="18" charset="0"/>
              </a:rPr>
              <a:t> </a:t>
            </a:r>
            <a:r>
              <a:rPr lang="en-US" sz="3000" dirty="0">
                <a:latin typeface="Times New Roman" pitchFamily="18" charset="0"/>
                <a:cs typeface="Times New Roman" pitchFamily="18" charset="0"/>
              </a:rPr>
              <a:t>of gastric lesions</a:t>
            </a:r>
          </a:p>
          <a:p>
            <a:pPr marL="457200" lvl="1" indent="0">
              <a:buNone/>
            </a:pPr>
            <a:endParaRPr lang="tr-TR" dirty="0" smtClean="0"/>
          </a:p>
          <a:p>
            <a:pPr>
              <a:buFont typeface="Wingdings" pitchFamily="2" charset="2"/>
              <a:buChar char="v"/>
            </a:pPr>
            <a:endParaRPr lang="tr-TR" dirty="0" smtClean="0"/>
          </a:p>
          <a:p>
            <a:pPr marL="514350" indent="-514350">
              <a:buFont typeface="+mj-lt"/>
              <a:buAutoNum type="arabicPeriod"/>
            </a:pPr>
            <a:endParaRPr lang="tr-TR" dirty="0" smtClean="0"/>
          </a:p>
          <a:p>
            <a:pPr marL="0" indent="0">
              <a:buNone/>
            </a:pPr>
            <a:endParaRPr lang="tr-TR" dirty="0" smtClean="0"/>
          </a:p>
          <a:p>
            <a:pPr marL="0" indent="0">
              <a:buNone/>
            </a:pPr>
            <a:endParaRPr lang="en-US" dirty="0"/>
          </a:p>
        </p:txBody>
      </p:sp>
    </p:spTree>
    <p:extLst>
      <p:ext uri="{BB962C8B-B14F-4D97-AF65-F5344CB8AC3E}">
        <p14:creationId xmlns:p14="http://schemas.microsoft.com/office/powerpoint/2010/main" val="303832476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en-US" dirty="0"/>
              <a:t> </a:t>
            </a:r>
            <a:r>
              <a:rPr lang="en-US" sz="4000" b="1" dirty="0" smtClean="0">
                <a:solidFill>
                  <a:srgbClr val="0070C0"/>
                </a:solidFill>
                <a:latin typeface="Times New Roman" pitchFamily="18" charset="0"/>
                <a:cs typeface="Times New Roman" pitchFamily="18" charset="0"/>
              </a:rPr>
              <a:t>Limitations</a:t>
            </a:r>
            <a:r>
              <a:rPr lang="tr-TR" sz="4000" b="1" dirty="0" smtClean="0">
                <a:solidFill>
                  <a:srgbClr val="0070C0"/>
                </a:solidFill>
                <a:latin typeface="Times New Roman" pitchFamily="18" charset="0"/>
                <a:cs typeface="Times New Roman" pitchFamily="18" charset="0"/>
              </a:rPr>
              <a:t> </a:t>
            </a:r>
            <a:r>
              <a:rPr lang="tr-TR" sz="4000" b="1" dirty="0" err="1" smtClean="0">
                <a:solidFill>
                  <a:srgbClr val="0070C0"/>
                </a:solidFill>
                <a:latin typeface="Times New Roman" pitchFamily="18" charset="0"/>
                <a:cs typeface="Times New Roman" pitchFamily="18" charset="0"/>
              </a:rPr>
              <a:t>for</a:t>
            </a:r>
            <a:r>
              <a:rPr lang="tr-TR" sz="4000" b="1" dirty="0" smtClean="0">
                <a:solidFill>
                  <a:srgbClr val="0070C0"/>
                </a:solidFill>
                <a:latin typeface="Times New Roman" pitchFamily="18" charset="0"/>
                <a:cs typeface="Times New Roman" pitchFamily="18" charset="0"/>
              </a:rPr>
              <a:t> Gold </a:t>
            </a:r>
            <a:r>
              <a:rPr lang="tr-TR" sz="4000" b="1" dirty="0" err="1" smtClean="0">
                <a:solidFill>
                  <a:srgbClr val="0070C0"/>
                </a:solidFill>
                <a:latin typeface="Times New Roman" pitchFamily="18" charset="0"/>
                <a:cs typeface="Times New Roman" pitchFamily="18" charset="0"/>
              </a:rPr>
              <a:t>NPs</a:t>
            </a:r>
            <a:endParaRPr lang="en-US" sz="4000" b="1" dirty="0">
              <a:solidFill>
                <a:srgbClr val="0070C0"/>
              </a:solidFill>
              <a:latin typeface="Times New Roman" pitchFamily="18" charset="0"/>
              <a:cs typeface="Times New Roman" pitchFamily="18" charset="0"/>
            </a:endParaRPr>
          </a:p>
        </p:txBody>
      </p:sp>
      <p:sp>
        <p:nvSpPr>
          <p:cNvPr id="3" name="İçerik Yer Tutucusu 2"/>
          <p:cNvSpPr>
            <a:spLocks noGrp="1"/>
          </p:cNvSpPr>
          <p:nvPr>
            <p:ph idx="1"/>
          </p:nvPr>
        </p:nvSpPr>
        <p:spPr>
          <a:xfrm>
            <a:off x="457200" y="1600200"/>
            <a:ext cx="8229600" cy="4800600"/>
          </a:xfrm>
        </p:spPr>
        <p:txBody>
          <a:bodyPr>
            <a:normAutofit lnSpcReduction="10000"/>
          </a:bodyPr>
          <a:lstStyle/>
          <a:p>
            <a:pPr marL="514350" indent="-514350">
              <a:buAutoNum type="arabicPeriod"/>
            </a:pPr>
            <a:r>
              <a:rPr lang="tr-TR" sz="2800" b="1" u="sng" dirty="0" err="1" smtClean="0">
                <a:latin typeface="Times New Roman" pitchFamily="18" charset="0"/>
                <a:cs typeface="Times New Roman" pitchFamily="18" charset="0"/>
              </a:rPr>
              <a:t>Toxicity</a:t>
            </a:r>
            <a:r>
              <a:rPr lang="tr-TR" sz="2800" b="1" u="sng" dirty="0" smtClean="0">
                <a:latin typeface="Times New Roman" pitchFamily="18" charset="0"/>
                <a:cs typeface="Times New Roman" pitchFamily="18" charset="0"/>
              </a:rPr>
              <a:t>:</a:t>
            </a:r>
          </a:p>
          <a:p>
            <a:pPr marL="0" indent="0">
              <a:buNone/>
            </a:pPr>
            <a:endParaRPr lang="tr-TR" sz="2800" u="sng" dirty="0" smtClean="0">
              <a:latin typeface="Times New Roman" pitchFamily="18" charset="0"/>
              <a:cs typeface="Times New Roman" pitchFamily="18" charset="0"/>
            </a:endParaRPr>
          </a:p>
          <a:p>
            <a:pPr marL="857250" lvl="1" indent="-457200">
              <a:buFont typeface="Arial" pitchFamily="34" charset="0"/>
              <a:buChar char="•"/>
            </a:pPr>
            <a:r>
              <a:rPr lang="en-US" dirty="0" smtClean="0">
                <a:latin typeface="Times New Roman" pitchFamily="18" charset="0"/>
                <a:cs typeface="Times New Roman" pitchFamily="18" charset="0"/>
              </a:rPr>
              <a:t>Properties </a:t>
            </a:r>
            <a:r>
              <a:rPr lang="en-US" dirty="0">
                <a:latin typeface="Times New Roman" pitchFamily="18" charset="0"/>
                <a:cs typeface="Times New Roman" pitchFamily="18" charset="0"/>
              </a:rPr>
              <a:t>of gold nanoparticles such as shape, size, surface chemistry, targeting ligand, elasticity</a:t>
            </a:r>
            <a:r>
              <a:rPr lang="en-US" dirty="0" smtClean="0">
                <a:latin typeface="Times New Roman" pitchFamily="18" charset="0"/>
                <a:cs typeface="Times New Roman" pitchFamily="18" charset="0"/>
              </a:rPr>
              <a:t>,</a:t>
            </a:r>
            <a:r>
              <a:rPr lang="tr-TR"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and</a:t>
            </a:r>
            <a:r>
              <a:rPr lang="tr-TR"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composition</a:t>
            </a:r>
            <a:r>
              <a:rPr lang="tr-TR"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largely</a:t>
            </a:r>
            <a:r>
              <a:rPr lang="tr-TR"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inﬂuence</a:t>
            </a:r>
            <a:r>
              <a:rPr lang="tr-TR"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their</a:t>
            </a:r>
            <a:r>
              <a:rPr lang="tr-TR"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toxicity.</a:t>
            </a:r>
            <a:r>
              <a:rPr lang="tr-TR" dirty="0" smtClean="0">
                <a:latin typeface="Times New Roman" pitchFamily="18" charset="0"/>
                <a:cs typeface="Times New Roman" pitchFamily="18" charset="0"/>
              </a:rPr>
              <a:t> </a:t>
            </a:r>
          </a:p>
          <a:p>
            <a:pPr marL="400050" lvl="1" indent="0">
              <a:buNone/>
            </a:pPr>
            <a:endParaRPr lang="tr-TR" dirty="0" smtClean="0">
              <a:latin typeface="Times New Roman" pitchFamily="18" charset="0"/>
              <a:cs typeface="Times New Roman" pitchFamily="18" charset="0"/>
            </a:endParaRPr>
          </a:p>
          <a:p>
            <a:pPr marL="857250" lvl="1" indent="-457200">
              <a:buFont typeface="Arial" pitchFamily="34" charset="0"/>
              <a:buChar char="•"/>
            </a:pPr>
            <a:r>
              <a:rPr lang="tr-TR" dirty="0" err="1" smtClean="0">
                <a:latin typeface="Times New Roman" pitchFamily="18" charset="0"/>
                <a:cs typeface="Times New Roman" pitchFamily="18" charset="0"/>
              </a:rPr>
              <a:t>Some</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tests</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showed</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that</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positively</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charged</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gold</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NPs</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have</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toxic</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effect</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compared</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to</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negatively</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charged</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and</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vice</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versa</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so</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that</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there</a:t>
            </a:r>
            <a:r>
              <a:rPr lang="tr-TR" dirty="0" smtClean="0">
                <a:latin typeface="Times New Roman" pitchFamily="18" charset="0"/>
                <a:cs typeface="Times New Roman" pitchFamily="18" charset="0"/>
              </a:rPr>
              <a:t> is </a:t>
            </a:r>
            <a:r>
              <a:rPr lang="tr-TR" dirty="0" err="1" smtClean="0">
                <a:latin typeface="Times New Roman" pitchFamily="18" charset="0"/>
                <a:cs typeface="Times New Roman" pitchFamily="18" charset="0"/>
              </a:rPr>
              <a:t>no</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standard</a:t>
            </a:r>
            <a:r>
              <a:rPr lang="tr-TR" dirty="0" smtClean="0">
                <a:latin typeface="Times New Roman" pitchFamily="18" charset="0"/>
                <a:cs typeface="Times New Roman" pitchFamily="18" charset="0"/>
              </a:rPr>
              <a:t> </a:t>
            </a:r>
            <a:r>
              <a:rPr lang="tr-TR" dirty="0" err="1">
                <a:latin typeface="Times New Roman" pitchFamily="18" charset="0"/>
                <a:cs typeface="Times New Roman" pitchFamily="18" charset="0"/>
              </a:rPr>
              <a:t>a</a:t>
            </a:r>
            <a:r>
              <a:rPr lang="tr-TR" dirty="0" err="1" smtClean="0">
                <a:latin typeface="Times New Roman" pitchFamily="18" charset="0"/>
                <a:cs typeface="Times New Roman" pitchFamily="18" charset="0"/>
              </a:rPr>
              <a:t>ssay</a:t>
            </a:r>
            <a:r>
              <a:rPr lang="tr-TR"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to </a:t>
            </a:r>
            <a:r>
              <a:rPr lang="en-US" dirty="0">
                <a:latin typeface="Times New Roman" pitchFamily="18" charset="0"/>
                <a:cs typeface="Times New Roman" pitchFamily="18" charset="0"/>
              </a:rPr>
              <a:t>test the toxicity effect of all nanoparticles.</a:t>
            </a:r>
            <a:r>
              <a:rPr lang="tr-TR" dirty="0" smtClean="0">
                <a:latin typeface="Times New Roman" pitchFamily="18" charset="0"/>
                <a:cs typeface="Times New Roman" pitchFamily="18" charset="0"/>
              </a:rPr>
              <a:t> </a:t>
            </a:r>
          </a:p>
          <a:p>
            <a:pPr marL="400050" lvl="1" indent="0">
              <a:buNone/>
            </a:pPr>
            <a:endParaRPr lang="tr-TR" dirty="0" smtClean="0"/>
          </a:p>
          <a:p>
            <a:pPr marL="0" indent="0">
              <a:buNone/>
            </a:pPr>
            <a:endParaRPr lang="en-US" dirty="0"/>
          </a:p>
        </p:txBody>
      </p:sp>
    </p:spTree>
    <p:extLst>
      <p:ext uri="{BB962C8B-B14F-4D97-AF65-F5344CB8AC3E}">
        <p14:creationId xmlns:p14="http://schemas.microsoft.com/office/powerpoint/2010/main" val="136022411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28600" y="228600"/>
            <a:ext cx="8763000" cy="6324600"/>
          </a:xfrm>
        </p:spPr>
        <p:txBody>
          <a:bodyPr>
            <a:normAutofit fontScale="85000" lnSpcReduction="10000"/>
          </a:bodyPr>
          <a:lstStyle/>
          <a:p>
            <a:pPr marL="0" indent="0">
              <a:buNone/>
            </a:pPr>
            <a:endParaRPr lang="tr-TR" b="1" dirty="0" smtClean="0">
              <a:latin typeface="Times New Roman" pitchFamily="18" charset="0"/>
              <a:cs typeface="Times New Roman" pitchFamily="18" charset="0"/>
            </a:endParaRPr>
          </a:p>
          <a:p>
            <a:pPr marL="0" indent="0">
              <a:buNone/>
            </a:pPr>
            <a:r>
              <a:rPr lang="tr-TR" b="1" dirty="0">
                <a:latin typeface="Times New Roman" pitchFamily="18" charset="0"/>
                <a:cs typeface="Times New Roman" pitchFamily="18" charset="0"/>
              </a:rPr>
              <a:t> </a:t>
            </a:r>
            <a:r>
              <a:rPr lang="tr-TR" b="1" dirty="0" smtClean="0">
                <a:latin typeface="Times New Roman" pitchFamily="18" charset="0"/>
                <a:cs typeface="Times New Roman" pitchFamily="18" charset="0"/>
              </a:rPr>
              <a:t>   2</a:t>
            </a:r>
            <a:r>
              <a:rPr lang="tr-TR" b="1" dirty="0">
                <a:latin typeface="Times New Roman" pitchFamily="18" charset="0"/>
                <a:cs typeface="Times New Roman" pitchFamily="18" charset="0"/>
              </a:rPr>
              <a:t>. </a:t>
            </a:r>
            <a:r>
              <a:rPr lang="tr-TR" b="1" dirty="0" smtClean="0">
                <a:latin typeface="Times New Roman" pitchFamily="18" charset="0"/>
                <a:cs typeface="Times New Roman" pitchFamily="18" charset="0"/>
              </a:rPr>
              <a:t> </a:t>
            </a:r>
            <a:r>
              <a:rPr lang="tr-TR" b="1" u="sng" dirty="0" smtClean="0">
                <a:latin typeface="Times New Roman" pitchFamily="18" charset="0"/>
                <a:cs typeface="Times New Roman" pitchFamily="18" charset="0"/>
              </a:rPr>
              <a:t>Size </a:t>
            </a:r>
            <a:r>
              <a:rPr lang="tr-TR" b="1" u="sng" dirty="0" err="1" smtClean="0">
                <a:latin typeface="Times New Roman" pitchFamily="18" charset="0"/>
                <a:cs typeface="Times New Roman" pitchFamily="18" charset="0"/>
              </a:rPr>
              <a:t>and</a:t>
            </a:r>
            <a:r>
              <a:rPr lang="tr-TR" b="1" u="sng" dirty="0" smtClean="0">
                <a:latin typeface="Times New Roman" pitchFamily="18" charset="0"/>
                <a:cs typeface="Times New Roman" pitchFamily="18" charset="0"/>
              </a:rPr>
              <a:t> </a:t>
            </a:r>
            <a:r>
              <a:rPr lang="tr-TR" b="1" u="sng" dirty="0" err="1" smtClean="0">
                <a:latin typeface="Times New Roman" pitchFamily="18" charset="0"/>
                <a:cs typeface="Times New Roman" pitchFamily="18" charset="0"/>
              </a:rPr>
              <a:t>Biodistribution</a:t>
            </a:r>
            <a:r>
              <a:rPr lang="tr-TR" b="1" u="sng" dirty="0" smtClean="0">
                <a:latin typeface="Times New Roman" pitchFamily="18" charset="0"/>
                <a:cs typeface="Times New Roman" pitchFamily="18" charset="0"/>
              </a:rPr>
              <a:t>:</a:t>
            </a:r>
          </a:p>
          <a:p>
            <a:pPr marL="0" indent="0">
              <a:buNone/>
            </a:pPr>
            <a:endParaRPr lang="tr-TR" u="sng" dirty="0" smtClean="0">
              <a:latin typeface="Times New Roman" pitchFamily="18" charset="0"/>
              <a:cs typeface="Times New Roman" pitchFamily="18" charset="0"/>
            </a:endParaRPr>
          </a:p>
          <a:p>
            <a:r>
              <a:rPr lang="tr-TR" sz="3300" dirty="0" err="1" smtClean="0">
                <a:latin typeface="Times New Roman" pitchFamily="18" charset="0"/>
                <a:cs typeface="Times New Roman" pitchFamily="18" charset="0"/>
              </a:rPr>
              <a:t>According</a:t>
            </a:r>
            <a:r>
              <a:rPr lang="tr-TR" sz="3300" dirty="0" smtClean="0">
                <a:latin typeface="Times New Roman" pitchFamily="18" charset="0"/>
                <a:cs typeface="Times New Roman" pitchFamily="18" charset="0"/>
              </a:rPr>
              <a:t> </a:t>
            </a:r>
            <a:r>
              <a:rPr lang="tr-TR" sz="3300" dirty="0" err="1" smtClean="0">
                <a:latin typeface="Times New Roman" pitchFamily="18" charset="0"/>
                <a:cs typeface="Times New Roman" pitchFamily="18" charset="0"/>
              </a:rPr>
              <a:t>to</a:t>
            </a:r>
            <a:r>
              <a:rPr lang="tr-TR" sz="3300" dirty="0" smtClean="0">
                <a:latin typeface="Times New Roman" pitchFamily="18" charset="0"/>
                <a:cs typeface="Times New Roman" pitchFamily="18" charset="0"/>
              </a:rPr>
              <a:t> </a:t>
            </a:r>
            <a:r>
              <a:rPr lang="tr-TR" sz="3300" dirty="0" err="1" smtClean="0">
                <a:latin typeface="Times New Roman" pitchFamily="18" charset="0"/>
                <a:cs typeface="Times New Roman" pitchFamily="18" charset="0"/>
              </a:rPr>
              <a:t>different</a:t>
            </a:r>
            <a:r>
              <a:rPr lang="tr-TR" sz="3300" dirty="0" smtClean="0">
                <a:latin typeface="Times New Roman" pitchFamily="18" charset="0"/>
                <a:cs typeface="Times New Roman" pitchFamily="18" charset="0"/>
              </a:rPr>
              <a:t> </a:t>
            </a:r>
            <a:r>
              <a:rPr lang="tr-TR" sz="3300" dirty="0" err="1" smtClean="0">
                <a:latin typeface="Times New Roman" pitchFamily="18" charset="0"/>
                <a:cs typeface="Times New Roman" pitchFamily="18" charset="0"/>
              </a:rPr>
              <a:t>studies</a:t>
            </a:r>
            <a:r>
              <a:rPr lang="tr-TR" sz="3300" dirty="0" smtClean="0">
                <a:latin typeface="Times New Roman" pitchFamily="18" charset="0"/>
                <a:cs typeface="Times New Roman" pitchFamily="18" charset="0"/>
              </a:rPr>
              <a:t>, it is </a:t>
            </a:r>
            <a:r>
              <a:rPr lang="tr-TR" sz="3300" dirty="0" err="1" smtClean="0">
                <a:latin typeface="Times New Roman" pitchFamily="18" charset="0"/>
                <a:cs typeface="Times New Roman" pitchFamily="18" charset="0"/>
              </a:rPr>
              <a:t>identified</a:t>
            </a:r>
            <a:r>
              <a:rPr lang="tr-TR" sz="3300" dirty="0" smtClean="0">
                <a:latin typeface="Times New Roman" pitchFamily="18" charset="0"/>
                <a:cs typeface="Times New Roman" pitchFamily="18" charset="0"/>
              </a:rPr>
              <a:t> </a:t>
            </a:r>
            <a:r>
              <a:rPr lang="tr-TR" sz="3300" dirty="0" err="1" smtClean="0">
                <a:latin typeface="Times New Roman" pitchFamily="18" charset="0"/>
                <a:cs typeface="Times New Roman" pitchFamily="18" charset="0"/>
              </a:rPr>
              <a:t>that</a:t>
            </a:r>
            <a:r>
              <a:rPr lang="tr-TR" sz="3300" dirty="0" smtClean="0">
                <a:latin typeface="Times New Roman" pitchFamily="18" charset="0"/>
                <a:cs typeface="Times New Roman" pitchFamily="18" charset="0"/>
              </a:rPr>
              <a:t> </a:t>
            </a:r>
            <a:r>
              <a:rPr lang="tr-TR" sz="3300" dirty="0" err="1" smtClean="0">
                <a:latin typeface="Times New Roman" pitchFamily="18" charset="0"/>
                <a:cs typeface="Times New Roman" pitchFamily="18" charset="0"/>
              </a:rPr>
              <a:t>there</a:t>
            </a:r>
            <a:r>
              <a:rPr lang="tr-TR" sz="3300" dirty="0" smtClean="0">
                <a:latin typeface="Times New Roman" pitchFamily="18" charset="0"/>
                <a:cs typeface="Times New Roman" pitchFamily="18" charset="0"/>
              </a:rPr>
              <a:t> is </a:t>
            </a:r>
            <a:r>
              <a:rPr lang="tr-TR" sz="3300" dirty="0" err="1" smtClean="0">
                <a:latin typeface="Times New Roman" pitchFamily="18" charset="0"/>
                <a:cs typeface="Times New Roman" pitchFamily="18" charset="0"/>
              </a:rPr>
              <a:t>no</a:t>
            </a:r>
            <a:r>
              <a:rPr lang="tr-TR" sz="3300" dirty="0" smtClean="0">
                <a:latin typeface="Times New Roman" pitchFamily="18" charset="0"/>
                <a:cs typeface="Times New Roman" pitchFamily="18" charset="0"/>
              </a:rPr>
              <a:t> </a:t>
            </a:r>
            <a:r>
              <a:rPr lang="tr-TR" sz="3300" dirty="0" err="1" smtClean="0">
                <a:latin typeface="Times New Roman" pitchFamily="18" charset="0"/>
                <a:cs typeface="Times New Roman" pitchFamily="18" charset="0"/>
              </a:rPr>
              <a:t>distinct</a:t>
            </a:r>
            <a:r>
              <a:rPr lang="tr-TR" sz="3300" dirty="0" smtClean="0">
                <a:latin typeface="Times New Roman" pitchFamily="18" charset="0"/>
                <a:cs typeface="Times New Roman" pitchFamily="18" charset="0"/>
              </a:rPr>
              <a:t> </a:t>
            </a:r>
            <a:r>
              <a:rPr lang="tr-TR" sz="3300" dirty="0" err="1" smtClean="0">
                <a:latin typeface="Times New Roman" pitchFamily="18" charset="0"/>
                <a:cs typeface="Times New Roman" pitchFamily="18" charset="0"/>
              </a:rPr>
              <a:t>connection</a:t>
            </a:r>
            <a:r>
              <a:rPr lang="tr-TR" sz="3300" dirty="0" smtClean="0">
                <a:latin typeface="Times New Roman" pitchFamily="18" charset="0"/>
                <a:cs typeface="Times New Roman" pitchFamily="18" charset="0"/>
              </a:rPr>
              <a:t> </a:t>
            </a:r>
            <a:r>
              <a:rPr lang="tr-TR" sz="3300" dirty="0" err="1" smtClean="0">
                <a:latin typeface="Times New Roman" pitchFamily="18" charset="0"/>
                <a:cs typeface="Times New Roman" pitchFamily="18" charset="0"/>
              </a:rPr>
              <a:t>between</a:t>
            </a:r>
            <a:r>
              <a:rPr lang="tr-TR" sz="3300" dirty="0" smtClean="0">
                <a:latin typeface="Times New Roman" pitchFamily="18" charset="0"/>
                <a:cs typeface="Times New Roman" pitchFamily="18" charset="0"/>
              </a:rPr>
              <a:t> size of </a:t>
            </a:r>
            <a:r>
              <a:rPr lang="tr-TR" sz="3300" dirty="0" err="1" smtClean="0">
                <a:latin typeface="Times New Roman" pitchFamily="18" charset="0"/>
                <a:cs typeface="Times New Roman" pitchFamily="18" charset="0"/>
              </a:rPr>
              <a:t>NPs</a:t>
            </a:r>
            <a:r>
              <a:rPr lang="tr-TR" sz="3300" dirty="0" smtClean="0">
                <a:latin typeface="Times New Roman" pitchFamily="18" charset="0"/>
                <a:cs typeface="Times New Roman" pitchFamily="18" charset="0"/>
              </a:rPr>
              <a:t> </a:t>
            </a:r>
            <a:r>
              <a:rPr lang="tr-TR" sz="3300" dirty="0" err="1" smtClean="0">
                <a:latin typeface="Times New Roman" pitchFamily="18" charset="0"/>
                <a:cs typeface="Times New Roman" pitchFamily="18" charset="0"/>
              </a:rPr>
              <a:t>and</a:t>
            </a:r>
            <a:r>
              <a:rPr lang="tr-TR" sz="3300" dirty="0" smtClean="0">
                <a:latin typeface="Times New Roman" pitchFamily="18" charset="0"/>
                <a:cs typeface="Times New Roman" pitchFamily="18" charset="0"/>
              </a:rPr>
              <a:t> </a:t>
            </a:r>
            <a:r>
              <a:rPr lang="tr-TR" sz="3300" dirty="0" err="1" smtClean="0">
                <a:latin typeface="Times New Roman" pitchFamily="18" charset="0"/>
                <a:cs typeface="Times New Roman" pitchFamily="18" charset="0"/>
              </a:rPr>
              <a:t>toxicity</a:t>
            </a:r>
            <a:r>
              <a:rPr lang="tr-TR" sz="3300" dirty="0" smtClean="0">
                <a:latin typeface="Times New Roman" pitchFamily="18" charset="0"/>
                <a:cs typeface="Times New Roman" pitchFamily="18" charset="0"/>
              </a:rPr>
              <a:t>. </a:t>
            </a:r>
            <a:r>
              <a:rPr lang="tr-TR" sz="3300" dirty="0" err="1" smtClean="0">
                <a:latin typeface="Times New Roman" pitchFamily="18" charset="0"/>
                <a:cs typeface="Times New Roman" pitchFamily="18" charset="0"/>
              </a:rPr>
              <a:t>In</a:t>
            </a:r>
            <a:r>
              <a:rPr lang="tr-TR" sz="3300" dirty="0" smtClean="0">
                <a:latin typeface="Times New Roman" pitchFamily="18" charset="0"/>
                <a:cs typeface="Times New Roman" pitchFamily="18" charset="0"/>
              </a:rPr>
              <a:t> </a:t>
            </a:r>
            <a:r>
              <a:rPr lang="tr-TR" sz="3300" dirty="0" err="1" smtClean="0">
                <a:latin typeface="Times New Roman" pitchFamily="18" charset="0"/>
                <a:cs typeface="Times New Roman" pitchFamily="18" charset="0"/>
              </a:rPr>
              <a:t>some</a:t>
            </a:r>
            <a:r>
              <a:rPr lang="tr-TR" sz="3300" dirty="0" smtClean="0">
                <a:latin typeface="Times New Roman" pitchFamily="18" charset="0"/>
                <a:cs typeface="Times New Roman" pitchFamily="18" charset="0"/>
              </a:rPr>
              <a:t> </a:t>
            </a:r>
            <a:r>
              <a:rPr lang="tr-TR" sz="3300" dirty="0" err="1" smtClean="0">
                <a:latin typeface="Times New Roman" pitchFamily="18" charset="0"/>
                <a:cs typeface="Times New Roman" pitchFamily="18" charset="0"/>
              </a:rPr>
              <a:t>tumor</a:t>
            </a:r>
            <a:r>
              <a:rPr lang="tr-TR" sz="3300" dirty="0" smtClean="0">
                <a:latin typeface="Times New Roman" pitchFamily="18" charset="0"/>
                <a:cs typeface="Times New Roman" pitchFamily="18" charset="0"/>
              </a:rPr>
              <a:t> </a:t>
            </a:r>
            <a:r>
              <a:rPr lang="tr-TR" sz="3300" dirty="0" err="1" smtClean="0">
                <a:latin typeface="Times New Roman" pitchFamily="18" charset="0"/>
                <a:cs typeface="Times New Roman" pitchFamily="18" charset="0"/>
              </a:rPr>
              <a:t>types</a:t>
            </a:r>
            <a:r>
              <a:rPr lang="tr-TR" sz="3300" dirty="0" smtClean="0">
                <a:latin typeface="Times New Roman" pitchFamily="18" charset="0"/>
                <a:cs typeface="Times New Roman" pitchFamily="18" charset="0"/>
              </a:rPr>
              <a:t> </a:t>
            </a:r>
            <a:r>
              <a:rPr lang="tr-TR" sz="3300" dirty="0" err="1" smtClean="0">
                <a:latin typeface="Times New Roman" pitchFamily="18" charset="0"/>
                <a:cs typeface="Times New Roman" pitchFamily="18" charset="0"/>
              </a:rPr>
              <a:t>and</a:t>
            </a:r>
            <a:r>
              <a:rPr lang="tr-TR" sz="3300" dirty="0" smtClean="0">
                <a:latin typeface="Times New Roman" pitchFamily="18" charset="0"/>
                <a:cs typeface="Times New Roman" pitchFamily="18" charset="0"/>
              </a:rPr>
              <a:t> </a:t>
            </a:r>
            <a:r>
              <a:rPr lang="tr-TR" sz="3300" dirty="0" err="1" smtClean="0">
                <a:latin typeface="Times New Roman" pitchFamily="18" charset="0"/>
                <a:cs typeface="Times New Roman" pitchFamily="18" charset="0"/>
              </a:rPr>
              <a:t>their</a:t>
            </a:r>
            <a:r>
              <a:rPr lang="tr-TR" sz="3300" dirty="0" smtClean="0">
                <a:latin typeface="Times New Roman" pitchFamily="18" charset="0"/>
                <a:cs typeface="Times New Roman" pitchFamily="18" charset="0"/>
              </a:rPr>
              <a:t> </a:t>
            </a:r>
            <a:r>
              <a:rPr lang="tr-TR" sz="3300" dirty="0" err="1" smtClean="0">
                <a:latin typeface="Times New Roman" pitchFamily="18" charset="0"/>
                <a:cs typeface="Times New Roman" pitchFamily="18" charset="0"/>
              </a:rPr>
              <a:t>locations</a:t>
            </a:r>
            <a:r>
              <a:rPr lang="tr-TR" sz="3300" dirty="0" smtClean="0">
                <a:latin typeface="Times New Roman" pitchFamily="18" charset="0"/>
                <a:cs typeface="Times New Roman" pitchFamily="18" charset="0"/>
              </a:rPr>
              <a:t> </a:t>
            </a:r>
            <a:r>
              <a:rPr lang="tr-TR" sz="3300" dirty="0" err="1" smtClean="0">
                <a:latin typeface="Times New Roman" pitchFamily="18" charset="0"/>
                <a:cs typeface="Times New Roman" pitchFamily="18" charset="0"/>
              </a:rPr>
              <a:t>large</a:t>
            </a:r>
            <a:r>
              <a:rPr lang="tr-TR" sz="3300" dirty="0" smtClean="0">
                <a:latin typeface="Times New Roman" pitchFamily="18" charset="0"/>
                <a:cs typeface="Times New Roman" pitchFamily="18" charset="0"/>
              </a:rPr>
              <a:t> </a:t>
            </a:r>
            <a:r>
              <a:rPr lang="tr-TR" sz="3300" dirty="0" err="1" smtClean="0">
                <a:latin typeface="Times New Roman" pitchFamily="18" charset="0"/>
                <a:cs typeface="Times New Roman" pitchFamily="18" charset="0"/>
              </a:rPr>
              <a:t>nanoparticles</a:t>
            </a:r>
            <a:r>
              <a:rPr lang="tr-TR" sz="3300" dirty="0" smtClean="0">
                <a:latin typeface="Times New Roman" pitchFamily="18" charset="0"/>
                <a:cs typeface="Times New Roman" pitchFamily="18" charset="0"/>
              </a:rPr>
              <a:t> has </a:t>
            </a:r>
            <a:r>
              <a:rPr lang="tr-TR" sz="3300" dirty="0" err="1" smtClean="0">
                <a:latin typeface="Times New Roman" pitchFamily="18" charset="0"/>
                <a:cs typeface="Times New Roman" pitchFamily="18" charset="0"/>
              </a:rPr>
              <a:t>more</a:t>
            </a:r>
            <a:r>
              <a:rPr lang="tr-TR" sz="3300" dirty="0" smtClean="0">
                <a:latin typeface="Times New Roman" pitchFamily="18" charset="0"/>
                <a:cs typeface="Times New Roman" pitchFamily="18" charset="0"/>
              </a:rPr>
              <a:t> </a:t>
            </a:r>
            <a:r>
              <a:rPr lang="tr-TR" sz="3300" dirty="0" err="1" smtClean="0">
                <a:latin typeface="Times New Roman" pitchFamily="18" charset="0"/>
                <a:cs typeface="Times New Roman" pitchFamily="18" charset="0"/>
              </a:rPr>
              <a:t>increased</a:t>
            </a:r>
            <a:r>
              <a:rPr lang="tr-TR" sz="3300" dirty="0" smtClean="0">
                <a:latin typeface="Times New Roman" pitchFamily="18" charset="0"/>
                <a:cs typeface="Times New Roman" pitchFamily="18" charset="0"/>
              </a:rPr>
              <a:t> </a:t>
            </a:r>
            <a:r>
              <a:rPr lang="tr-TR" sz="3300" dirty="0" err="1" smtClean="0">
                <a:latin typeface="Times New Roman" pitchFamily="18" charset="0"/>
                <a:cs typeface="Times New Roman" pitchFamily="18" charset="0"/>
              </a:rPr>
              <a:t>cytotoxicity</a:t>
            </a:r>
            <a:r>
              <a:rPr lang="tr-TR" sz="3300" dirty="0" smtClean="0">
                <a:latin typeface="Times New Roman" pitchFamily="18" charset="0"/>
                <a:cs typeface="Times New Roman" pitchFamily="18" charset="0"/>
              </a:rPr>
              <a:t> </a:t>
            </a:r>
            <a:r>
              <a:rPr lang="tr-TR" sz="3300" dirty="0" err="1" smtClean="0">
                <a:latin typeface="Times New Roman" pitchFamily="18" charset="0"/>
                <a:cs typeface="Times New Roman" pitchFamily="18" charset="0"/>
              </a:rPr>
              <a:t>than</a:t>
            </a:r>
            <a:r>
              <a:rPr lang="tr-TR" sz="3300" dirty="0" smtClean="0">
                <a:latin typeface="Times New Roman" pitchFamily="18" charset="0"/>
                <a:cs typeface="Times New Roman" pitchFamily="18" charset="0"/>
              </a:rPr>
              <a:t> </a:t>
            </a:r>
            <a:r>
              <a:rPr lang="tr-TR" sz="3300" dirty="0" err="1" smtClean="0">
                <a:latin typeface="Times New Roman" pitchFamily="18" charset="0"/>
                <a:cs typeface="Times New Roman" pitchFamily="18" charset="0"/>
              </a:rPr>
              <a:t>small</a:t>
            </a:r>
            <a:r>
              <a:rPr lang="tr-TR" sz="3300" dirty="0" smtClean="0">
                <a:latin typeface="Times New Roman" pitchFamily="18" charset="0"/>
                <a:cs typeface="Times New Roman" pitchFamily="18" charset="0"/>
              </a:rPr>
              <a:t> </a:t>
            </a:r>
            <a:r>
              <a:rPr lang="tr-TR" sz="3300" dirty="0" err="1" smtClean="0">
                <a:latin typeface="Times New Roman" pitchFamily="18" charset="0"/>
                <a:cs typeface="Times New Roman" pitchFamily="18" charset="0"/>
              </a:rPr>
              <a:t>ones</a:t>
            </a:r>
            <a:r>
              <a:rPr lang="tr-TR" sz="3300" dirty="0">
                <a:latin typeface="Times New Roman" pitchFamily="18" charset="0"/>
                <a:cs typeface="Times New Roman" pitchFamily="18" charset="0"/>
              </a:rPr>
              <a:t> </a:t>
            </a:r>
            <a:r>
              <a:rPr lang="tr-TR" sz="3300" dirty="0" err="1" smtClean="0">
                <a:latin typeface="Times New Roman" pitchFamily="18" charset="0"/>
                <a:cs typeface="Times New Roman" pitchFamily="18" charset="0"/>
              </a:rPr>
              <a:t>and</a:t>
            </a:r>
            <a:r>
              <a:rPr lang="tr-TR" sz="3300" dirty="0" smtClean="0">
                <a:latin typeface="Times New Roman" pitchFamily="18" charset="0"/>
                <a:cs typeface="Times New Roman" pitchFamily="18" charset="0"/>
              </a:rPr>
              <a:t> </a:t>
            </a:r>
            <a:r>
              <a:rPr lang="tr-TR" sz="3300" dirty="0" err="1" smtClean="0">
                <a:latin typeface="Times New Roman" pitchFamily="18" charset="0"/>
                <a:cs typeface="Times New Roman" pitchFamily="18" charset="0"/>
              </a:rPr>
              <a:t>vice</a:t>
            </a:r>
            <a:r>
              <a:rPr lang="tr-TR" sz="3300" dirty="0" smtClean="0">
                <a:latin typeface="Times New Roman" pitchFamily="18" charset="0"/>
                <a:cs typeface="Times New Roman" pitchFamily="18" charset="0"/>
              </a:rPr>
              <a:t> </a:t>
            </a:r>
            <a:r>
              <a:rPr lang="tr-TR" sz="3300" dirty="0" err="1" smtClean="0">
                <a:latin typeface="Times New Roman" pitchFamily="18" charset="0"/>
                <a:cs typeface="Times New Roman" pitchFamily="18" charset="0"/>
              </a:rPr>
              <a:t>versa</a:t>
            </a:r>
            <a:r>
              <a:rPr lang="tr-TR" sz="3300" dirty="0" smtClean="0">
                <a:latin typeface="Times New Roman" pitchFamily="18" charset="0"/>
                <a:cs typeface="Times New Roman" pitchFamily="18" charset="0"/>
              </a:rPr>
              <a:t>. </a:t>
            </a:r>
          </a:p>
          <a:p>
            <a:pPr marL="0" indent="0">
              <a:buNone/>
            </a:pPr>
            <a:endParaRPr lang="tr-TR" sz="3300" dirty="0" smtClean="0">
              <a:latin typeface="Times New Roman" pitchFamily="18" charset="0"/>
              <a:cs typeface="Times New Roman" pitchFamily="18" charset="0"/>
            </a:endParaRPr>
          </a:p>
          <a:p>
            <a:r>
              <a:rPr lang="tr-TR" sz="3300" dirty="0" smtClean="0">
                <a:latin typeface="Times New Roman" pitchFamily="18" charset="0"/>
                <a:cs typeface="Times New Roman" pitchFamily="18" charset="0"/>
              </a:rPr>
              <a:t>G</a:t>
            </a:r>
            <a:r>
              <a:rPr lang="en-US" sz="3300" dirty="0" smtClean="0">
                <a:latin typeface="Times New Roman" pitchFamily="18" charset="0"/>
                <a:cs typeface="Times New Roman" pitchFamily="18" charset="0"/>
              </a:rPr>
              <a:t>old </a:t>
            </a:r>
            <a:r>
              <a:rPr lang="en-US" sz="3300" dirty="0">
                <a:latin typeface="Times New Roman" pitchFamily="18" charset="0"/>
                <a:cs typeface="Times New Roman" pitchFamily="18" charset="0"/>
              </a:rPr>
              <a:t>nanoparticles of all sizes mainly accumulated in organs like liver, lung, and spleen. The 15 nm particles accumulated in tissues including blood, liver, lung, spleen, kidney, brain, heart, and stomach whereas much larger particles (200 nm) showed a very minute presence in organs including blood, brain, stomach, and pancreas </a:t>
            </a:r>
            <a:r>
              <a:rPr lang="tr-TR" sz="3300" dirty="0" smtClean="0">
                <a:latin typeface="Times New Roman" pitchFamily="18" charset="0"/>
                <a:cs typeface="Times New Roman" pitchFamily="18" charset="0"/>
              </a:rPr>
              <a:t>.</a:t>
            </a:r>
          </a:p>
        </p:txBody>
      </p:sp>
    </p:spTree>
    <p:extLst>
      <p:ext uri="{BB962C8B-B14F-4D97-AF65-F5344CB8AC3E}">
        <p14:creationId xmlns:p14="http://schemas.microsoft.com/office/powerpoint/2010/main" val="220551484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04800" y="-76200"/>
            <a:ext cx="8229600" cy="1143000"/>
          </a:xfrm>
        </p:spPr>
        <p:txBody>
          <a:bodyPr>
            <a:normAutofit/>
          </a:bodyPr>
          <a:lstStyle/>
          <a:p>
            <a:r>
              <a:rPr lang="tr-TR" sz="4000" b="1" dirty="0" err="1" smtClean="0">
                <a:solidFill>
                  <a:srgbClr val="0070C0"/>
                </a:solidFill>
                <a:latin typeface="Times New Roman" pitchFamily="18" charset="0"/>
                <a:cs typeface="Times New Roman" pitchFamily="18" charset="0"/>
              </a:rPr>
              <a:t>Disc</a:t>
            </a:r>
            <a:r>
              <a:rPr lang="en-US" sz="4000" b="1" dirty="0" smtClean="0">
                <a:solidFill>
                  <a:srgbClr val="0070C0"/>
                </a:solidFill>
                <a:latin typeface="Times New Roman" pitchFamily="18" charset="0"/>
                <a:cs typeface="Times New Roman" pitchFamily="18" charset="0"/>
              </a:rPr>
              <a:t>u</a:t>
            </a:r>
            <a:r>
              <a:rPr lang="tr-TR" sz="4000" b="1" dirty="0" err="1" smtClean="0">
                <a:solidFill>
                  <a:srgbClr val="0070C0"/>
                </a:solidFill>
                <a:latin typeface="Times New Roman" pitchFamily="18" charset="0"/>
                <a:cs typeface="Times New Roman" pitchFamily="18" charset="0"/>
              </a:rPr>
              <a:t>ssion</a:t>
            </a:r>
            <a:endParaRPr lang="en-US" sz="4000" b="1" dirty="0">
              <a:solidFill>
                <a:srgbClr val="0070C0"/>
              </a:solidFill>
              <a:latin typeface="Times New Roman" pitchFamily="18" charset="0"/>
              <a:cs typeface="Times New Roman" pitchFamily="18" charset="0"/>
            </a:endParaRPr>
          </a:p>
        </p:txBody>
      </p:sp>
      <p:sp>
        <p:nvSpPr>
          <p:cNvPr id="3" name="İçerik Yer Tutucusu 2"/>
          <p:cNvSpPr>
            <a:spLocks noGrp="1"/>
          </p:cNvSpPr>
          <p:nvPr>
            <p:ph idx="1"/>
          </p:nvPr>
        </p:nvSpPr>
        <p:spPr>
          <a:xfrm>
            <a:off x="457200" y="914400"/>
            <a:ext cx="8458200" cy="5638800"/>
          </a:xfrm>
        </p:spPr>
        <p:txBody>
          <a:bodyPr>
            <a:normAutofit lnSpcReduction="10000"/>
          </a:bodyPr>
          <a:lstStyle/>
          <a:p>
            <a:r>
              <a:rPr lang="tr-TR" dirty="0">
                <a:latin typeface="Times New Roman" pitchFamily="18" charset="0"/>
                <a:cs typeface="Times New Roman" pitchFamily="18" charset="0"/>
              </a:rPr>
              <a:t>Gold </a:t>
            </a:r>
            <a:r>
              <a:rPr lang="tr-TR" dirty="0" err="1">
                <a:latin typeface="Times New Roman" pitchFamily="18" charset="0"/>
                <a:cs typeface="Times New Roman" pitchFamily="18" charset="0"/>
              </a:rPr>
              <a:t>NPs</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have</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some</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special</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properties</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such</a:t>
            </a:r>
            <a:r>
              <a:rPr lang="tr-TR" dirty="0">
                <a:latin typeface="Times New Roman" pitchFamily="18" charset="0"/>
                <a:cs typeface="Times New Roman" pitchFamily="18" charset="0"/>
              </a:rPr>
              <a:t> as </a:t>
            </a:r>
            <a:r>
              <a:rPr lang="tr-TR" dirty="0" err="1">
                <a:latin typeface="Times New Roman" pitchFamily="18" charset="0"/>
                <a:cs typeface="Times New Roman" pitchFamily="18" charset="0"/>
              </a:rPr>
              <a:t>surface</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functionalization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property</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fluorescence</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property</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tunable</a:t>
            </a:r>
            <a:r>
              <a:rPr lang="tr-TR" dirty="0">
                <a:latin typeface="Times New Roman" pitchFamily="18" charset="0"/>
                <a:cs typeface="Times New Roman" pitchFamily="18" charset="0"/>
              </a:rPr>
              <a:t> </a:t>
            </a:r>
            <a:r>
              <a:rPr lang="tr-TR" dirty="0" err="1" smtClean="0">
                <a:latin typeface="Times New Roman" pitchFamily="18" charset="0"/>
                <a:cs typeface="Times New Roman" pitchFamily="18" charset="0"/>
              </a:rPr>
              <a:t>property</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and</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biocompatibility</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that</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are</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used</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for</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cancer</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treatment</a:t>
            </a:r>
            <a:r>
              <a:rPr lang="tr-TR" dirty="0" smtClean="0">
                <a:latin typeface="Times New Roman" pitchFamily="18" charset="0"/>
                <a:cs typeface="Times New Roman" pitchFamily="18" charset="0"/>
              </a:rPr>
              <a:t>.</a:t>
            </a:r>
            <a:endParaRPr lang="tr-TR" dirty="0">
              <a:latin typeface="Times New Roman" pitchFamily="18" charset="0"/>
              <a:cs typeface="Times New Roman" pitchFamily="18" charset="0"/>
            </a:endParaRPr>
          </a:p>
          <a:p>
            <a:r>
              <a:rPr lang="tr-TR" dirty="0" err="1" smtClean="0">
                <a:latin typeface="Times New Roman" pitchFamily="18" charset="0"/>
                <a:cs typeface="Times New Roman" pitchFamily="18" charset="0"/>
              </a:rPr>
              <a:t>Usage</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areas</a:t>
            </a:r>
            <a:r>
              <a:rPr lang="tr-TR" dirty="0" smtClean="0">
                <a:latin typeface="Times New Roman" pitchFamily="18" charset="0"/>
                <a:cs typeface="Times New Roman" pitchFamily="18" charset="0"/>
              </a:rPr>
              <a:t> </a:t>
            </a:r>
            <a:r>
              <a:rPr lang="tr-TR" dirty="0">
                <a:latin typeface="Times New Roman" pitchFamily="18" charset="0"/>
                <a:cs typeface="Times New Roman" pitchFamily="18" charset="0"/>
              </a:rPr>
              <a:t>of Gold </a:t>
            </a:r>
            <a:r>
              <a:rPr lang="tr-TR" dirty="0" err="1" smtClean="0">
                <a:latin typeface="Times New Roman" pitchFamily="18" charset="0"/>
                <a:cs typeface="Times New Roman" pitchFamily="18" charset="0"/>
              </a:rPr>
              <a:t>NPs</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are</a:t>
            </a:r>
            <a:r>
              <a:rPr lang="tr-TR" dirty="0" smtClean="0">
                <a:latin typeface="Times New Roman" pitchFamily="18" charset="0"/>
                <a:cs typeface="Times New Roman" pitchFamily="18" charset="0"/>
              </a:rPr>
              <a:t> site-</a:t>
            </a:r>
            <a:r>
              <a:rPr lang="tr-TR" dirty="0" err="1">
                <a:latin typeface="Times New Roman" pitchFamily="18" charset="0"/>
                <a:cs typeface="Times New Roman" pitchFamily="18" charset="0"/>
              </a:rPr>
              <a:t>s</a:t>
            </a:r>
            <a:r>
              <a:rPr lang="tr-TR" dirty="0" err="1" smtClean="0">
                <a:latin typeface="Times New Roman" pitchFamily="18" charset="0"/>
                <a:cs typeface="Times New Roman" pitchFamily="18" charset="0"/>
              </a:rPr>
              <a:t>pecific</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delivery</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photo-imaging</a:t>
            </a:r>
            <a:r>
              <a:rPr lang="tr-TR" dirty="0" smtClean="0">
                <a:latin typeface="Times New Roman" pitchFamily="18" charset="0"/>
                <a:cs typeface="Times New Roman" pitchFamily="18" charset="0"/>
              </a:rPr>
              <a:t>, PTT </a:t>
            </a:r>
            <a:r>
              <a:rPr lang="tr-TR" dirty="0" err="1" smtClean="0">
                <a:latin typeface="Times New Roman" pitchFamily="18" charset="0"/>
                <a:cs typeface="Times New Roman" pitchFamily="18" charset="0"/>
              </a:rPr>
              <a:t>and</a:t>
            </a:r>
            <a:r>
              <a:rPr lang="tr-TR" dirty="0" smtClean="0">
                <a:latin typeface="Times New Roman" pitchFamily="18" charset="0"/>
                <a:cs typeface="Times New Roman" pitchFamily="18" charset="0"/>
              </a:rPr>
              <a:t> PDT. </a:t>
            </a:r>
          </a:p>
          <a:p>
            <a:r>
              <a:rPr lang="tr-TR" dirty="0" err="1" smtClean="0">
                <a:latin typeface="Times New Roman" pitchFamily="18" charset="0"/>
                <a:cs typeface="Times New Roman" pitchFamily="18" charset="0"/>
              </a:rPr>
              <a:t>There</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are</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some</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limitations</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which</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are</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toxicity</a:t>
            </a:r>
            <a:r>
              <a:rPr lang="tr-TR" dirty="0" smtClean="0">
                <a:latin typeface="Times New Roman" pitchFamily="18" charset="0"/>
                <a:cs typeface="Times New Roman" pitchFamily="18" charset="0"/>
              </a:rPr>
              <a:t>, size </a:t>
            </a:r>
            <a:r>
              <a:rPr lang="tr-TR" dirty="0" err="1" smtClean="0">
                <a:latin typeface="Times New Roman" pitchFamily="18" charset="0"/>
                <a:cs typeface="Times New Roman" pitchFamily="18" charset="0"/>
              </a:rPr>
              <a:t>and</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biodistribution</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to</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use</a:t>
            </a:r>
            <a:r>
              <a:rPr lang="tr-TR" dirty="0" smtClean="0">
                <a:latin typeface="Times New Roman" pitchFamily="18" charset="0"/>
                <a:cs typeface="Times New Roman" pitchFamily="18" charset="0"/>
              </a:rPr>
              <a:t> Gold </a:t>
            </a:r>
            <a:r>
              <a:rPr lang="tr-TR" dirty="0" err="1" smtClean="0">
                <a:latin typeface="Times New Roman" pitchFamily="18" charset="0"/>
                <a:cs typeface="Times New Roman" pitchFamily="18" charset="0"/>
              </a:rPr>
              <a:t>NPs</a:t>
            </a:r>
            <a:r>
              <a:rPr lang="tr-TR" dirty="0" smtClean="0">
                <a:latin typeface="Times New Roman" pitchFamily="18" charset="0"/>
                <a:cs typeface="Times New Roman" pitchFamily="18" charset="0"/>
              </a:rPr>
              <a:t> in </a:t>
            </a:r>
            <a:r>
              <a:rPr lang="tr-TR" dirty="0" err="1" smtClean="0">
                <a:latin typeface="Times New Roman" pitchFamily="18" charset="0"/>
                <a:cs typeface="Times New Roman" pitchFamily="18" charset="0"/>
              </a:rPr>
              <a:t>the</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current</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therapies</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and</a:t>
            </a:r>
            <a:r>
              <a:rPr lang="tr-TR" dirty="0" smtClean="0">
                <a:latin typeface="Times New Roman" pitchFamily="18" charset="0"/>
                <a:cs typeface="Times New Roman" pitchFamily="18" charset="0"/>
              </a:rPr>
              <a:t>, t</a:t>
            </a:r>
            <a:r>
              <a:rPr lang="en-US" dirty="0" smtClean="0">
                <a:latin typeface="Times New Roman" pitchFamily="18" charset="0"/>
                <a:cs typeface="Times New Roman" pitchFamily="18" charset="0"/>
              </a:rPr>
              <a:t>here</a:t>
            </a:r>
            <a:r>
              <a:rPr lang="tr-TR"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is</a:t>
            </a:r>
            <a:r>
              <a:rPr lang="tr-TR"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an</a:t>
            </a:r>
            <a:r>
              <a:rPr lang="tr-TR"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inherent</a:t>
            </a:r>
            <a:r>
              <a:rPr lang="tr-TR"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need</a:t>
            </a:r>
            <a:r>
              <a:rPr lang="tr-TR"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for</a:t>
            </a:r>
            <a:r>
              <a:rPr lang="tr-TR"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the</a:t>
            </a:r>
            <a:r>
              <a:rPr lang="tr-TR"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development</a:t>
            </a:r>
            <a:r>
              <a:rPr lang="tr-TR"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of</a:t>
            </a:r>
            <a:r>
              <a:rPr lang="tr-TR"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universally </a:t>
            </a:r>
            <a:r>
              <a:rPr lang="en-US" dirty="0">
                <a:latin typeface="Times New Roman" pitchFamily="18" charset="0"/>
                <a:cs typeface="Times New Roman" pitchFamily="18" charset="0"/>
              </a:rPr>
              <a:t>applicable methods to evaluate the biocompatibility of gold </a:t>
            </a:r>
            <a:r>
              <a:rPr lang="en-US" dirty="0" smtClean="0">
                <a:latin typeface="Times New Roman" pitchFamily="18" charset="0"/>
                <a:cs typeface="Times New Roman" pitchFamily="18" charset="0"/>
              </a:rPr>
              <a:t>nanoparticles</a:t>
            </a:r>
            <a:r>
              <a:rPr lang="tr-TR" dirty="0" smtClean="0">
                <a:latin typeface="Times New Roman" pitchFamily="18" charset="0"/>
                <a:cs typeface="Times New Roman" pitchFamily="18" charset="0"/>
              </a:rPr>
              <a:t>.</a:t>
            </a:r>
            <a:endParaRPr lang="tr-TR"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281698852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4000" b="1" dirty="0" err="1" smtClean="0">
                <a:solidFill>
                  <a:srgbClr val="0070C0"/>
                </a:solidFill>
                <a:latin typeface="Times New Roman" pitchFamily="18" charset="0"/>
                <a:cs typeface="Times New Roman" pitchFamily="18" charset="0"/>
              </a:rPr>
              <a:t>What</a:t>
            </a:r>
            <a:r>
              <a:rPr lang="tr-TR" sz="4000" b="1" dirty="0" smtClean="0">
                <a:solidFill>
                  <a:srgbClr val="0070C0"/>
                </a:solidFill>
                <a:latin typeface="Times New Roman" pitchFamily="18" charset="0"/>
                <a:cs typeface="Times New Roman" pitchFamily="18" charset="0"/>
              </a:rPr>
              <a:t> is </a:t>
            </a:r>
            <a:r>
              <a:rPr lang="tr-TR" sz="4000" b="1" dirty="0" err="1" smtClean="0">
                <a:solidFill>
                  <a:srgbClr val="0070C0"/>
                </a:solidFill>
                <a:latin typeface="Times New Roman" pitchFamily="18" charset="0"/>
                <a:cs typeface="Times New Roman" pitchFamily="18" charset="0"/>
              </a:rPr>
              <a:t>Cancer</a:t>
            </a:r>
            <a:r>
              <a:rPr lang="tr-TR" sz="4000" b="1" dirty="0" smtClean="0">
                <a:solidFill>
                  <a:srgbClr val="0070C0"/>
                </a:solidFill>
                <a:latin typeface="Times New Roman" pitchFamily="18" charset="0"/>
                <a:cs typeface="Times New Roman" pitchFamily="18" charset="0"/>
              </a:rPr>
              <a:t>? </a:t>
            </a:r>
            <a:endParaRPr lang="en-US" sz="4000" b="1" dirty="0">
              <a:solidFill>
                <a:srgbClr val="0070C0"/>
              </a:solidFill>
              <a:latin typeface="Times New Roman" pitchFamily="18" charset="0"/>
              <a:cs typeface="Times New Roman" pitchFamily="18" charset="0"/>
            </a:endParaRPr>
          </a:p>
        </p:txBody>
      </p:sp>
      <p:sp>
        <p:nvSpPr>
          <p:cNvPr id="3" name="İçerik Yer Tutucusu 2"/>
          <p:cNvSpPr>
            <a:spLocks noGrp="1"/>
          </p:cNvSpPr>
          <p:nvPr>
            <p:ph idx="1"/>
          </p:nvPr>
        </p:nvSpPr>
        <p:spPr>
          <a:xfrm>
            <a:off x="381000" y="1371600"/>
            <a:ext cx="8229600" cy="4876800"/>
          </a:xfrm>
        </p:spPr>
        <p:txBody>
          <a:bodyPr>
            <a:normAutofit fontScale="92500"/>
          </a:bodyPr>
          <a:lstStyle/>
          <a:p>
            <a:pPr algn="just"/>
            <a:r>
              <a:rPr lang="en-US" dirty="0">
                <a:latin typeface="Times New Roman" pitchFamily="18" charset="0"/>
                <a:cs typeface="Times New Roman" pitchFamily="18" charset="0"/>
              </a:rPr>
              <a:t>Cancer is a disease state caused by abnormal cell growth and is the third leading cause of </a:t>
            </a:r>
            <a:r>
              <a:rPr lang="en-US" dirty="0" smtClean="0">
                <a:latin typeface="Times New Roman" pitchFamily="18" charset="0"/>
                <a:cs typeface="Times New Roman" pitchFamily="18" charset="0"/>
              </a:rPr>
              <a:t>mortality</a:t>
            </a:r>
            <a:r>
              <a:rPr lang="tr-TR" dirty="0" smtClean="0">
                <a:latin typeface="Times New Roman" pitchFamily="18" charset="0"/>
                <a:cs typeface="Times New Roman" pitchFamily="18" charset="0"/>
              </a:rPr>
              <a:t>.</a:t>
            </a:r>
          </a:p>
          <a:p>
            <a:pPr algn="just"/>
            <a:r>
              <a:rPr lang="en-US" dirty="0" smtClean="0">
                <a:latin typeface="Times New Roman" pitchFamily="18" charset="0"/>
                <a:cs typeface="Times New Roman" pitchFamily="18" charset="0"/>
              </a:rPr>
              <a:t>Current </a:t>
            </a:r>
            <a:r>
              <a:rPr lang="en-US" dirty="0">
                <a:latin typeface="Times New Roman" pitchFamily="18" charset="0"/>
                <a:cs typeface="Times New Roman" pitchFamily="18" charset="0"/>
              </a:rPr>
              <a:t>cancer treatment is </a:t>
            </a:r>
            <a:r>
              <a:rPr lang="en-US" dirty="0" smtClean="0">
                <a:latin typeface="Times New Roman" pitchFamily="18" charset="0"/>
                <a:cs typeface="Times New Roman" pitchFamily="18" charset="0"/>
              </a:rPr>
              <a:t>based</a:t>
            </a:r>
            <a:r>
              <a:rPr lang="tr-TR" dirty="0" smtClean="0">
                <a:latin typeface="Times New Roman" pitchFamily="18" charset="0"/>
                <a:cs typeface="Times New Roman" pitchFamily="18" charset="0"/>
              </a:rPr>
              <a:t> on chemotherapeutic </a:t>
            </a:r>
            <a:r>
              <a:rPr lang="tr-TR" dirty="0">
                <a:latin typeface="Times New Roman" pitchFamily="18" charset="0"/>
                <a:cs typeface="Times New Roman" pitchFamily="18" charset="0"/>
              </a:rPr>
              <a:t>drugs	</a:t>
            </a:r>
            <a:r>
              <a:rPr lang="tr-TR" dirty="0" smtClean="0">
                <a:latin typeface="Times New Roman" pitchFamily="18" charset="0"/>
                <a:cs typeface="Times New Roman" pitchFamily="18" charset="0"/>
              </a:rPr>
              <a:t> (involve radiation theraphy)</a:t>
            </a:r>
          </a:p>
          <a:p>
            <a:pPr algn="just"/>
            <a:r>
              <a:rPr lang="tr-TR" dirty="0" smtClean="0">
                <a:latin typeface="Times New Roman" pitchFamily="18" charset="0"/>
                <a:cs typeface="Times New Roman" pitchFamily="18" charset="0"/>
              </a:rPr>
              <a:t>Side effects of </a:t>
            </a:r>
            <a:r>
              <a:rPr lang="en-US" dirty="0" smtClean="0">
                <a:latin typeface="Times New Roman" pitchFamily="18" charset="0"/>
                <a:cs typeface="Times New Roman" pitchFamily="18" charset="0"/>
              </a:rPr>
              <a:t>this</a:t>
            </a:r>
            <a:r>
              <a:rPr lang="tr-TR"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treatment</a:t>
            </a:r>
            <a:r>
              <a:rPr lang="tr-TR" dirty="0" smtClean="0">
                <a:latin typeface="Times New Roman" pitchFamily="18" charset="0"/>
                <a:cs typeface="Times New Roman" pitchFamily="18" charset="0"/>
              </a:rPr>
              <a:t>:</a:t>
            </a:r>
            <a:endParaRPr lang="tr-TR" dirty="0">
              <a:latin typeface="Times New Roman" pitchFamily="18" charset="0"/>
              <a:cs typeface="Times New Roman" pitchFamily="18" charset="0"/>
            </a:endParaRPr>
          </a:p>
          <a:p>
            <a:pPr lvl="1" algn="just">
              <a:buFont typeface="Wingdings" pitchFamily="2" charset="2"/>
              <a:buChar char="v"/>
            </a:pPr>
            <a:r>
              <a:rPr lang="tr-TR" sz="3200" dirty="0" smtClean="0">
                <a:latin typeface="Times New Roman" pitchFamily="18" charset="0"/>
                <a:cs typeface="Times New Roman" pitchFamily="18" charset="0"/>
              </a:rPr>
              <a:t>D</a:t>
            </a:r>
            <a:r>
              <a:rPr lang="en-US" sz="3200" dirty="0" err="1" smtClean="0">
                <a:latin typeface="Times New Roman" pitchFamily="18" charset="0"/>
                <a:cs typeface="Times New Roman" pitchFamily="18" charset="0"/>
              </a:rPr>
              <a:t>amage</a:t>
            </a:r>
            <a:r>
              <a:rPr lang="tr-TR" sz="3200" dirty="0" smtClean="0">
                <a:latin typeface="Times New Roman" pitchFamily="18" charset="0"/>
                <a:cs typeface="Times New Roman" pitchFamily="18" charset="0"/>
              </a:rPr>
              <a:t> </a:t>
            </a:r>
            <a:r>
              <a:rPr lang="en-US" sz="3200" dirty="0" smtClean="0">
                <a:latin typeface="Times New Roman" pitchFamily="18" charset="0"/>
                <a:cs typeface="Times New Roman" pitchFamily="18" charset="0"/>
              </a:rPr>
              <a:t>healthy</a:t>
            </a:r>
            <a:r>
              <a:rPr lang="tr-TR" sz="3200" dirty="0" smtClean="0">
                <a:latin typeface="Times New Roman" pitchFamily="18" charset="0"/>
                <a:cs typeface="Times New Roman" pitchFamily="18" charset="0"/>
              </a:rPr>
              <a:t> </a:t>
            </a:r>
            <a:r>
              <a:rPr lang="en-US" sz="3200" dirty="0" smtClean="0">
                <a:latin typeface="Times New Roman" pitchFamily="18" charset="0"/>
                <a:cs typeface="Times New Roman" pitchFamily="18" charset="0"/>
              </a:rPr>
              <a:t>tissues</a:t>
            </a:r>
            <a:endParaRPr lang="tr-TR" sz="3200" dirty="0" smtClean="0">
              <a:latin typeface="Times New Roman" pitchFamily="18" charset="0"/>
              <a:cs typeface="Times New Roman" pitchFamily="18" charset="0"/>
            </a:endParaRPr>
          </a:p>
          <a:p>
            <a:pPr lvl="1" algn="just">
              <a:buFont typeface="Wingdings" pitchFamily="2" charset="2"/>
              <a:buChar char="v"/>
            </a:pPr>
            <a:r>
              <a:rPr lang="tr-TR" sz="3200" dirty="0" err="1" smtClean="0">
                <a:latin typeface="Times New Roman" pitchFamily="18" charset="0"/>
                <a:cs typeface="Times New Roman" pitchFamily="18" charset="0"/>
              </a:rPr>
              <a:t>Delays</a:t>
            </a:r>
            <a:r>
              <a:rPr lang="tr-TR" sz="3200" dirty="0" smtClean="0">
                <a:latin typeface="Times New Roman" pitchFamily="18" charset="0"/>
                <a:cs typeface="Times New Roman" pitchFamily="18" charset="0"/>
              </a:rPr>
              <a:t> in </a:t>
            </a:r>
            <a:r>
              <a:rPr lang="tr-TR" sz="3200" dirty="0" err="1" smtClean="0">
                <a:latin typeface="Times New Roman" pitchFamily="18" charset="0"/>
                <a:cs typeface="Times New Roman" pitchFamily="18" charset="0"/>
              </a:rPr>
              <a:t>diagnosis</a:t>
            </a:r>
            <a:endParaRPr lang="tr-TR" sz="3200" dirty="0" smtClean="0">
              <a:latin typeface="Times New Roman" pitchFamily="18" charset="0"/>
              <a:cs typeface="Times New Roman" pitchFamily="18" charset="0"/>
            </a:endParaRPr>
          </a:p>
          <a:p>
            <a:pPr lvl="1" algn="just">
              <a:buFont typeface="Wingdings" pitchFamily="2" charset="2"/>
              <a:buChar char="v"/>
            </a:pPr>
            <a:r>
              <a:rPr lang="tr-TR" sz="3200" dirty="0" err="1" smtClean="0">
                <a:latin typeface="Times New Roman" pitchFamily="18" charset="0"/>
                <a:cs typeface="Times New Roman" pitchFamily="18" charset="0"/>
              </a:rPr>
              <a:t>Lower</a:t>
            </a: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survival</a:t>
            </a: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rates</a:t>
            </a:r>
            <a:endParaRPr lang="tr-TR" sz="3200" dirty="0">
              <a:latin typeface="Times New Roman" pitchFamily="18" charset="0"/>
              <a:cs typeface="Times New Roman" pitchFamily="18" charset="0"/>
            </a:endParaRPr>
          </a:p>
          <a:p>
            <a:pPr marL="0" indent="0" algn="ctr">
              <a:buNone/>
            </a:pPr>
            <a:endParaRPr lang="tr-TR" dirty="0"/>
          </a:p>
          <a:p>
            <a:pPr algn="ctr">
              <a:buFont typeface="Wingdings" pitchFamily="2" charset="2"/>
              <a:buChar char="ü"/>
            </a:pPr>
            <a:endParaRPr lang="tr-TR" dirty="0" smtClean="0"/>
          </a:p>
          <a:p>
            <a:pPr>
              <a:buFont typeface="Wingdings" pitchFamily="2" charset="2"/>
              <a:buChar char="ü"/>
            </a:pPr>
            <a:endParaRPr lang="tr-TR" dirty="0" smtClean="0"/>
          </a:p>
          <a:p>
            <a:endParaRPr lang="tr-TR" dirty="0" smtClean="0"/>
          </a:p>
          <a:p>
            <a:pPr>
              <a:buFont typeface="Wingdings" pitchFamily="2" charset="2"/>
              <a:buChar char="ü"/>
            </a:pPr>
            <a:endParaRPr lang="tr-TR" dirty="0" smtClean="0"/>
          </a:p>
          <a:p>
            <a:pPr>
              <a:buFont typeface="Wingdings" pitchFamily="2" charset="2"/>
              <a:buChar char="ü"/>
            </a:pPr>
            <a:endParaRPr lang="en-US" dirty="0" smtClean="0"/>
          </a:p>
        </p:txBody>
      </p:sp>
    </p:spTree>
    <p:extLst>
      <p:ext uri="{BB962C8B-B14F-4D97-AF65-F5344CB8AC3E}">
        <p14:creationId xmlns:p14="http://schemas.microsoft.com/office/powerpoint/2010/main" val="297280285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533400" y="1066800"/>
            <a:ext cx="8229600" cy="1143000"/>
          </a:xfrm>
        </p:spPr>
        <p:txBody>
          <a:bodyPr/>
          <a:lstStyle/>
          <a:p>
            <a:r>
              <a:rPr lang="tr-TR" b="1" dirty="0" smtClean="0">
                <a:solidFill>
                  <a:srgbClr val="0070C0"/>
                </a:solidFill>
                <a:latin typeface="Times New Roman" pitchFamily="18" charset="0"/>
                <a:cs typeface="Times New Roman" pitchFamily="18" charset="0"/>
              </a:rPr>
              <a:t>AS A CONCLUSION</a:t>
            </a:r>
            <a:endParaRPr lang="en-US" b="1" dirty="0">
              <a:solidFill>
                <a:srgbClr val="0070C0"/>
              </a:solidFill>
              <a:latin typeface="Times New Roman" pitchFamily="18" charset="0"/>
              <a:cs typeface="Times New Roman" pitchFamily="18" charset="0"/>
            </a:endParaRPr>
          </a:p>
        </p:txBody>
      </p:sp>
      <p:sp>
        <p:nvSpPr>
          <p:cNvPr id="3" name="İçerik Yer Tutucusu 2"/>
          <p:cNvSpPr>
            <a:spLocks noGrp="1"/>
          </p:cNvSpPr>
          <p:nvPr>
            <p:ph idx="1"/>
          </p:nvPr>
        </p:nvSpPr>
        <p:spPr>
          <a:xfrm>
            <a:off x="609600" y="2667000"/>
            <a:ext cx="8229600" cy="4525963"/>
          </a:xfrm>
        </p:spPr>
        <p:txBody>
          <a:bodyPr/>
          <a:lstStyle/>
          <a:p>
            <a:r>
              <a:rPr lang="tr-TR" sz="3600" dirty="0">
                <a:latin typeface="Times New Roman" pitchFamily="18" charset="0"/>
                <a:cs typeface="Times New Roman" pitchFamily="18" charset="0"/>
              </a:rPr>
              <a:t>A</a:t>
            </a:r>
            <a:r>
              <a:rPr lang="en-US" sz="3600" dirty="0" smtClean="0">
                <a:latin typeface="Times New Roman" pitchFamily="18" charset="0"/>
                <a:cs typeface="Times New Roman" pitchFamily="18" charset="0"/>
              </a:rPr>
              <a:t> </a:t>
            </a:r>
            <a:r>
              <a:rPr lang="en-US" sz="3600" dirty="0">
                <a:latin typeface="Times New Roman" pitchFamily="18" charset="0"/>
                <a:cs typeface="Times New Roman" pitchFamily="18" charset="0"/>
              </a:rPr>
              <a:t>great deal of research will be required to focus on internalization of the </a:t>
            </a:r>
            <a:r>
              <a:rPr lang="en-US" sz="3600" dirty="0" smtClean="0">
                <a:latin typeface="Times New Roman" pitchFamily="18" charset="0"/>
                <a:cs typeface="Times New Roman" pitchFamily="18" charset="0"/>
              </a:rPr>
              <a:t>nanoparticles</a:t>
            </a:r>
            <a:r>
              <a:rPr lang="tr-TR" sz="3600" dirty="0" smtClean="0">
                <a:latin typeface="Times New Roman" pitchFamily="18" charset="0"/>
                <a:cs typeface="Times New Roman" pitchFamily="18" charset="0"/>
              </a:rPr>
              <a:t>, </a:t>
            </a:r>
            <a:r>
              <a:rPr lang="tr-TR" sz="3600" dirty="0" err="1" smtClean="0">
                <a:latin typeface="Times New Roman" pitchFamily="18" charset="0"/>
                <a:cs typeface="Times New Roman" pitchFamily="18" charset="0"/>
              </a:rPr>
              <a:t>to</a:t>
            </a:r>
            <a:r>
              <a:rPr lang="tr-TR" sz="3600" dirty="0" smtClean="0">
                <a:latin typeface="Times New Roman" pitchFamily="18" charset="0"/>
                <a:cs typeface="Times New Roman" pitchFamily="18" charset="0"/>
              </a:rPr>
              <a:t> </a:t>
            </a:r>
            <a:r>
              <a:rPr lang="tr-TR" sz="3600" dirty="0" err="1" smtClean="0">
                <a:latin typeface="Times New Roman" pitchFamily="18" charset="0"/>
                <a:cs typeface="Times New Roman" pitchFamily="18" charset="0"/>
              </a:rPr>
              <a:t>create</a:t>
            </a:r>
            <a:r>
              <a:rPr lang="tr-TR" sz="3600" dirty="0" smtClean="0">
                <a:latin typeface="Times New Roman" pitchFamily="18" charset="0"/>
                <a:cs typeface="Times New Roman" pitchFamily="18" charset="0"/>
              </a:rPr>
              <a:t> a </a:t>
            </a:r>
            <a:r>
              <a:rPr lang="tr-TR" sz="3600" dirty="0" err="1" smtClean="0">
                <a:latin typeface="Times New Roman" pitchFamily="18" charset="0"/>
                <a:cs typeface="Times New Roman" pitchFamily="18" charset="0"/>
              </a:rPr>
              <a:t>universal</a:t>
            </a:r>
            <a:r>
              <a:rPr lang="tr-TR" sz="3600" dirty="0" smtClean="0">
                <a:latin typeface="Times New Roman" pitchFamily="18" charset="0"/>
                <a:cs typeface="Times New Roman" pitchFamily="18" charset="0"/>
              </a:rPr>
              <a:t> </a:t>
            </a:r>
            <a:r>
              <a:rPr lang="tr-TR" sz="3600" dirty="0" err="1" smtClean="0">
                <a:latin typeface="Times New Roman" pitchFamily="18" charset="0"/>
                <a:cs typeface="Times New Roman" pitchFamily="18" charset="0"/>
              </a:rPr>
              <a:t>assay</a:t>
            </a:r>
            <a:r>
              <a:rPr lang="tr-TR" sz="3600" dirty="0" smtClean="0">
                <a:latin typeface="Times New Roman" pitchFamily="18" charset="0"/>
                <a:cs typeface="Times New Roman" pitchFamily="18" charset="0"/>
              </a:rPr>
              <a:t>,</a:t>
            </a:r>
            <a:r>
              <a:rPr lang="en-US" sz="3600" dirty="0" smtClean="0">
                <a:latin typeface="Times New Roman" pitchFamily="18" charset="0"/>
                <a:cs typeface="Times New Roman" pitchFamily="18" charset="0"/>
              </a:rPr>
              <a:t> </a:t>
            </a:r>
            <a:r>
              <a:rPr lang="en-US" sz="3600" dirty="0">
                <a:latin typeface="Times New Roman" pitchFamily="18" charset="0"/>
                <a:cs typeface="Times New Roman" pitchFamily="18" charset="0"/>
              </a:rPr>
              <a:t>relevant immunological </a:t>
            </a:r>
            <a:r>
              <a:rPr lang="en-US" sz="3600" dirty="0" smtClean="0">
                <a:latin typeface="Times New Roman" pitchFamily="18" charset="0"/>
                <a:cs typeface="Times New Roman" pitchFamily="18" charset="0"/>
              </a:rPr>
              <a:t>response</a:t>
            </a:r>
            <a:r>
              <a:rPr lang="tr-TR" sz="3600" dirty="0" smtClean="0">
                <a:latin typeface="Times New Roman" pitchFamily="18" charset="0"/>
                <a:cs typeface="Times New Roman" pitchFamily="18" charset="0"/>
              </a:rPr>
              <a:t> </a:t>
            </a:r>
            <a:r>
              <a:rPr lang="en-US" sz="3600" dirty="0" smtClean="0">
                <a:latin typeface="Times New Roman" pitchFamily="18" charset="0"/>
                <a:cs typeface="Times New Roman" pitchFamily="18" charset="0"/>
              </a:rPr>
              <a:t>and</a:t>
            </a:r>
            <a:r>
              <a:rPr lang="tr-TR" sz="3600" dirty="0" smtClean="0">
                <a:latin typeface="Times New Roman" pitchFamily="18" charset="0"/>
                <a:cs typeface="Times New Roman" pitchFamily="18" charset="0"/>
              </a:rPr>
              <a:t> </a:t>
            </a:r>
            <a:r>
              <a:rPr lang="en-US" sz="3600" dirty="0" smtClean="0">
                <a:latin typeface="Times New Roman" pitchFamily="18" charset="0"/>
                <a:cs typeface="Times New Roman" pitchFamily="18" charset="0"/>
              </a:rPr>
              <a:t>their </a:t>
            </a:r>
            <a:r>
              <a:rPr lang="en-US" sz="3600" dirty="0">
                <a:latin typeface="Times New Roman" pitchFamily="18" charset="0"/>
                <a:cs typeface="Times New Roman" pitchFamily="18" charset="0"/>
              </a:rPr>
              <a:t>excretion from the human body.</a:t>
            </a:r>
          </a:p>
          <a:p>
            <a:endParaRPr lang="en-US" dirty="0" smtClean="0"/>
          </a:p>
        </p:txBody>
      </p:sp>
    </p:spTree>
    <p:extLst>
      <p:ext uri="{BB962C8B-B14F-4D97-AF65-F5344CB8AC3E}">
        <p14:creationId xmlns:p14="http://schemas.microsoft.com/office/powerpoint/2010/main" val="316822497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9600" y="1143000"/>
            <a:ext cx="8229600" cy="4525963"/>
          </a:xfrm>
        </p:spPr>
        <p:txBody>
          <a:bodyPr>
            <a:normAutofit fontScale="92500"/>
          </a:bodyPr>
          <a:lstStyle/>
          <a:p>
            <a:pPr marL="0" indent="0" algn="ctr">
              <a:buNone/>
            </a:pPr>
            <a:endParaRPr lang="en-US" dirty="0" smtClean="0"/>
          </a:p>
          <a:p>
            <a:pPr marL="0" indent="0" algn="ctr">
              <a:buNone/>
            </a:pPr>
            <a:r>
              <a:rPr lang="en-US" sz="8000" b="1" dirty="0" smtClean="0">
                <a:solidFill>
                  <a:srgbClr val="0070C0"/>
                </a:solidFill>
                <a:latin typeface="Times New Roman" pitchFamily="18" charset="0"/>
                <a:cs typeface="Times New Roman" pitchFamily="18" charset="0"/>
              </a:rPr>
              <a:t>THANK</a:t>
            </a:r>
            <a:r>
              <a:rPr lang="tr-TR" sz="8000" b="1" dirty="0" smtClean="0">
                <a:solidFill>
                  <a:srgbClr val="0070C0"/>
                </a:solidFill>
                <a:latin typeface="Times New Roman" pitchFamily="18" charset="0"/>
                <a:cs typeface="Times New Roman" pitchFamily="18" charset="0"/>
              </a:rPr>
              <a:t> YOU</a:t>
            </a:r>
            <a:r>
              <a:rPr lang="en-US" sz="8000" b="1" dirty="0" smtClean="0">
                <a:solidFill>
                  <a:srgbClr val="0070C0"/>
                </a:solidFill>
                <a:latin typeface="Times New Roman" pitchFamily="18" charset="0"/>
                <a:cs typeface="Times New Roman" pitchFamily="18" charset="0"/>
              </a:rPr>
              <a:t> FOR LISTENING!</a:t>
            </a:r>
          </a:p>
          <a:p>
            <a:pPr marL="0" indent="0" algn="ctr">
              <a:buNone/>
            </a:pPr>
            <a:r>
              <a:rPr lang="en-US" sz="8000" b="1" dirty="0">
                <a:solidFill>
                  <a:srgbClr val="0070C0"/>
                </a:solidFill>
                <a:latin typeface="Times New Roman" pitchFamily="18" charset="0"/>
                <a:cs typeface="Times New Roman" pitchFamily="18" charset="0"/>
              </a:rPr>
              <a:t> </a:t>
            </a:r>
            <a:r>
              <a:rPr lang="en-US" sz="8000" b="1" dirty="0" smtClean="0">
                <a:solidFill>
                  <a:srgbClr val="0070C0"/>
                </a:solidFill>
                <a:latin typeface="Times New Roman" pitchFamily="18" charset="0"/>
                <a:cs typeface="Times New Roman" pitchFamily="18" charset="0"/>
                <a:sym typeface="Wingdings" pitchFamily="2" charset="2"/>
              </a:rPr>
              <a:t></a:t>
            </a:r>
            <a:endParaRPr lang="en-US" sz="8000" b="1" dirty="0">
              <a:solidFill>
                <a:srgbClr val="0070C0"/>
              </a:solidFill>
              <a:latin typeface="Times New Roman" pitchFamily="18" charset="0"/>
              <a:cs typeface="Times New Roman" pitchFamily="18" charset="0"/>
            </a:endParaRPr>
          </a:p>
        </p:txBody>
      </p:sp>
    </p:spTree>
    <p:extLst>
      <p:ext uri="{BB962C8B-B14F-4D97-AF65-F5344CB8AC3E}">
        <p14:creationId xmlns:p14="http://schemas.microsoft.com/office/powerpoint/2010/main" val="67406329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dirty="0" smtClean="0">
                <a:solidFill>
                  <a:srgbClr val="0070C0"/>
                </a:solidFill>
                <a:latin typeface="Times New Roman" panose="02020603050405020304" pitchFamily="18" charset="0"/>
                <a:cs typeface="Times New Roman" panose="02020603050405020304" pitchFamily="18" charset="0"/>
              </a:rPr>
              <a:t>GOLD NANOPARTICLES</a:t>
            </a:r>
            <a:endParaRPr lang="tr-TR" sz="4000" dirty="0">
              <a:solidFill>
                <a:srgbClr val="0070C0"/>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451513" y="1524000"/>
            <a:ext cx="8229600" cy="4525963"/>
          </a:xfrm>
        </p:spPr>
        <p:txBody>
          <a:bodyPr>
            <a:normAutofit fontScale="77500" lnSpcReduction="20000"/>
          </a:bodyPr>
          <a:lstStyle/>
          <a:p>
            <a:r>
              <a:rPr lang="tr-TR" dirty="0" err="1" smtClean="0">
                <a:latin typeface="Times New Roman" panose="02020603050405020304" pitchFamily="18" charset="0"/>
                <a:cs typeface="Times New Roman" panose="02020603050405020304" pitchFamily="18" charset="0"/>
              </a:rPr>
              <a:t>Because</a:t>
            </a:r>
            <a:r>
              <a:rPr lang="tr-TR" dirty="0" smtClean="0">
                <a:latin typeface="Times New Roman" panose="02020603050405020304" pitchFamily="18" charset="0"/>
                <a:cs typeface="Times New Roman" panose="02020603050405020304" pitchFamily="18" charset="0"/>
              </a:rPr>
              <a:t> of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side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effect</a:t>
            </a:r>
            <a:r>
              <a:rPr lang="tr-TR" dirty="0" smtClean="0">
                <a:latin typeface="Times New Roman" panose="02020603050405020304" pitchFamily="18" charset="0"/>
                <a:cs typeface="Times New Roman" panose="02020603050405020304" pitchFamily="18" charset="0"/>
              </a:rPr>
              <a:t> of </a:t>
            </a:r>
            <a:r>
              <a:rPr lang="tr-TR" dirty="0" err="1" smtClean="0">
                <a:latin typeface="Times New Roman" panose="02020603050405020304" pitchFamily="18" charset="0"/>
                <a:cs typeface="Times New Roman" panose="02020603050405020304" pitchFamily="18" charset="0"/>
              </a:rPr>
              <a:t>current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treatment</a:t>
            </a:r>
            <a:r>
              <a:rPr lang="tr-TR" dirty="0">
                <a:latin typeface="Times New Roman" panose="02020603050405020304" pitchFamily="18" charset="0"/>
                <a:cs typeface="Times New Roman" panose="02020603050405020304" pitchFamily="18" charset="0"/>
              </a:rPr>
              <a:t>,</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a:t>
            </a:r>
            <a:r>
              <a:rPr lang="tr-TR" dirty="0" err="1" smtClean="0">
                <a:latin typeface="Times New Roman" panose="02020603050405020304" pitchFamily="18" charset="0"/>
                <a:cs typeface="Times New Roman" panose="02020603050405020304" pitchFamily="18" charset="0"/>
              </a:rPr>
              <a:t>esearches</a:t>
            </a:r>
            <a:r>
              <a:rPr lang="tr-TR" dirty="0" smtClean="0">
                <a:latin typeface="Times New Roman" panose="02020603050405020304" pitchFamily="18" charset="0"/>
                <a:cs typeface="Times New Roman" panose="02020603050405020304" pitchFamily="18" charset="0"/>
              </a:rPr>
              <a:t> start </a:t>
            </a:r>
            <a:r>
              <a:rPr lang="tr-TR" dirty="0" err="1" smtClean="0">
                <a:latin typeface="Times New Roman" panose="02020603050405020304" pitchFamily="18" charset="0"/>
                <a:cs typeface="Times New Roman" panose="02020603050405020304" pitchFamily="18" charset="0"/>
              </a:rPr>
              <a:t>to</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search</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for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new</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therapy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methods</a:t>
            </a:r>
            <a:r>
              <a:rPr lang="tr-TR" dirty="0" smtClean="0">
                <a:latin typeface="Times New Roman" panose="02020603050405020304" pitchFamily="18" charset="0"/>
                <a:cs typeface="Times New Roman" panose="02020603050405020304" pitchFamily="18" charset="0"/>
              </a:rPr>
              <a:t> in </a:t>
            </a:r>
            <a:r>
              <a:rPr lang="tr-TR" dirty="0" err="1" smtClean="0">
                <a:latin typeface="Times New Roman" panose="02020603050405020304" pitchFamily="18" charset="0"/>
                <a:cs typeface="Times New Roman" panose="02020603050405020304" pitchFamily="18" charset="0"/>
              </a:rPr>
              <a:t>cancer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diseases</a:t>
            </a:r>
            <a:r>
              <a:rPr lang="tr-TR" dirty="0" smtClean="0">
                <a:latin typeface="Times New Roman" panose="02020603050405020304" pitchFamily="18" charset="0"/>
                <a:cs typeface="Times New Roman" panose="02020603050405020304" pitchFamily="18" charset="0"/>
              </a:rPr>
              <a:t>.</a:t>
            </a:r>
          </a:p>
          <a:p>
            <a:endParaRPr lang="tr-TR" dirty="0">
              <a:latin typeface="Times New Roman" panose="02020603050405020304" pitchFamily="18" charset="0"/>
              <a:cs typeface="Times New Roman" panose="02020603050405020304" pitchFamily="18" charset="0"/>
            </a:endParaRPr>
          </a:p>
          <a:p>
            <a:r>
              <a:rPr lang="tr-TR" b="1" dirty="0" smtClean="0">
                <a:latin typeface="Times New Roman" panose="02020603050405020304" pitchFamily="18" charset="0"/>
                <a:cs typeface="Times New Roman" panose="02020603050405020304" pitchFamily="18" charset="0"/>
              </a:rPr>
              <a:t>How Gold </a:t>
            </a:r>
            <a:r>
              <a:rPr lang="tr-TR" b="1" dirty="0" err="1" smtClean="0">
                <a:latin typeface="Times New Roman" panose="02020603050405020304" pitchFamily="18" charset="0"/>
                <a:cs typeface="Times New Roman" panose="02020603050405020304" pitchFamily="18" charset="0"/>
              </a:rPr>
              <a:t>NPs</a:t>
            </a:r>
            <a:r>
              <a:rPr lang="tr-TR" b="1" dirty="0" smtClean="0">
                <a:latin typeface="Times New Roman" panose="02020603050405020304" pitchFamily="18" charset="0"/>
                <a:cs typeface="Times New Roman" panose="02020603050405020304" pitchFamily="18" charset="0"/>
              </a:rPr>
              <a:t> can be </a:t>
            </a:r>
            <a:r>
              <a:rPr lang="tr-TR" b="1" smtClean="0">
                <a:latin typeface="Times New Roman" panose="02020603050405020304" pitchFamily="18" charset="0"/>
                <a:cs typeface="Times New Roman" panose="02020603050405020304" pitchFamily="18" charset="0"/>
              </a:rPr>
              <a:t>produced?</a:t>
            </a:r>
            <a:endParaRPr lang="tr-TR" b="1" dirty="0" smtClean="0">
              <a:latin typeface="Times New Roman" panose="02020603050405020304" pitchFamily="18" charset="0"/>
              <a:cs typeface="Times New Roman" panose="02020603050405020304" pitchFamily="18" charset="0"/>
            </a:endParaRPr>
          </a:p>
          <a:p>
            <a:endParaRPr lang="tr-TR" b="1" dirty="0" smtClean="0">
              <a:latin typeface="Times New Roman" panose="02020603050405020304" pitchFamily="18" charset="0"/>
              <a:cs typeface="Times New Roman" panose="02020603050405020304" pitchFamily="18" charset="0"/>
            </a:endParaRPr>
          </a:p>
          <a:p>
            <a:pPr marL="857250" lvl="1" indent="-457200">
              <a:buFont typeface="Wingdings" panose="05000000000000000000" pitchFamily="2" charset="2"/>
              <a:buChar char="v"/>
            </a:pPr>
            <a:r>
              <a:rPr lang="tr-TR" sz="3200" u="sng" dirty="0" err="1" smtClean="0">
                <a:latin typeface="Times New Roman" panose="02020603050405020304" pitchFamily="18" charset="0"/>
                <a:cs typeface="Times New Roman" panose="02020603050405020304" pitchFamily="18" charset="0"/>
              </a:rPr>
              <a:t>Physically</a:t>
            </a:r>
            <a:r>
              <a:rPr lang="tr-TR" sz="3200" dirty="0" smtClean="0">
                <a:latin typeface="Times New Roman" panose="02020603050405020304" pitchFamily="18" charset="0"/>
                <a:cs typeface="Times New Roman" panose="02020603050405020304" pitchFamily="18" charset="0"/>
              </a:rPr>
              <a:t> → </a:t>
            </a:r>
            <a:r>
              <a:rPr lang="tr-TR" sz="3200" dirty="0" err="1" smtClean="0">
                <a:latin typeface="Times New Roman" panose="02020603050405020304" pitchFamily="18" charset="0"/>
                <a:cs typeface="Times New Roman" panose="02020603050405020304" pitchFamily="18" charset="0"/>
              </a:rPr>
              <a:t>Microwave</a:t>
            </a:r>
            <a:r>
              <a:rPr lang="tr-TR" sz="3200" dirty="0" smtClean="0">
                <a:latin typeface="Times New Roman" panose="02020603050405020304" pitchFamily="18" charset="0"/>
                <a:cs typeface="Times New Roman" panose="02020603050405020304" pitchFamily="18" charset="0"/>
              </a:rPr>
              <a:t> </a:t>
            </a:r>
            <a:r>
              <a:rPr lang="tr-TR" sz="3200" dirty="0" err="1" smtClean="0">
                <a:latin typeface="Times New Roman" panose="02020603050405020304" pitchFamily="18" charset="0"/>
                <a:cs typeface="Times New Roman" panose="02020603050405020304" pitchFamily="18" charset="0"/>
              </a:rPr>
              <a:t>and</a:t>
            </a:r>
            <a:r>
              <a:rPr lang="tr-TR" sz="3200" dirty="0" smtClean="0">
                <a:latin typeface="Times New Roman" panose="02020603050405020304" pitchFamily="18" charset="0"/>
                <a:cs typeface="Times New Roman" panose="02020603050405020304" pitchFamily="18" charset="0"/>
              </a:rPr>
              <a:t> UV </a:t>
            </a:r>
            <a:r>
              <a:rPr lang="tr-TR" sz="3200" dirty="0" err="1" smtClean="0">
                <a:latin typeface="Times New Roman" panose="02020603050405020304" pitchFamily="18" charset="0"/>
                <a:cs typeface="Times New Roman" panose="02020603050405020304" pitchFamily="18" charset="0"/>
              </a:rPr>
              <a:t>irradiation</a:t>
            </a:r>
            <a:r>
              <a:rPr lang="tr-TR" sz="3200" dirty="0" smtClean="0">
                <a:latin typeface="Times New Roman" panose="02020603050405020304" pitchFamily="18" charset="0"/>
                <a:cs typeface="Times New Roman" panose="02020603050405020304" pitchFamily="18" charset="0"/>
              </a:rPr>
              <a:t>, </a:t>
            </a:r>
            <a:r>
              <a:rPr lang="tr-TR" sz="3200" dirty="0" err="1" smtClean="0">
                <a:latin typeface="Times New Roman" panose="02020603050405020304" pitchFamily="18" charset="0"/>
                <a:cs typeface="Times New Roman" panose="02020603050405020304" pitchFamily="18" charset="0"/>
              </a:rPr>
              <a:t>Laser</a:t>
            </a:r>
            <a:r>
              <a:rPr lang="tr-TR" sz="3200" dirty="0" smtClean="0">
                <a:latin typeface="Times New Roman" panose="02020603050405020304" pitchFamily="18" charset="0"/>
                <a:cs typeface="Times New Roman" panose="02020603050405020304" pitchFamily="18" charset="0"/>
              </a:rPr>
              <a:t> </a:t>
            </a:r>
            <a:r>
              <a:rPr lang="tr-TR" sz="3200" dirty="0" err="1" smtClean="0">
                <a:latin typeface="Times New Roman" panose="02020603050405020304" pitchFamily="18" charset="0"/>
                <a:cs typeface="Times New Roman" panose="02020603050405020304" pitchFamily="18" charset="0"/>
              </a:rPr>
              <a:t>ablation</a:t>
            </a:r>
            <a:endParaRPr lang="tr-TR" sz="3200" dirty="0" smtClean="0">
              <a:latin typeface="Times New Roman" panose="02020603050405020304" pitchFamily="18" charset="0"/>
              <a:cs typeface="Times New Roman" panose="02020603050405020304" pitchFamily="18" charset="0"/>
            </a:endParaRPr>
          </a:p>
          <a:p>
            <a:pPr marL="857250" lvl="1" indent="-457200">
              <a:buFont typeface="Wingdings" panose="05000000000000000000" pitchFamily="2" charset="2"/>
              <a:buChar char="v"/>
            </a:pPr>
            <a:endParaRPr lang="tr-TR" sz="3200" dirty="0" smtClean="0">
              <a:latin typeface="Times New Roman" panose="02020603050405020304" pitchFamily="18" charset="0"/>
              <a:cs typeface="Times New Roman" panose="02020603050405020304" pitchFamily="18" charset="0"/>
            </a:endParaRPr>
          </a:p>
          <a:p>
            <a:pPr marL="857250" lvl="1" indent="-457200">
              <a:buFont typeface="Wingdings" panose="05000000000000000000" pitchFamily="2" charset="2"/>
              <a:buChar char="v"/>
            </a:pPr>
            <a:r>
              <a:rPr lang="tr-TR" sz="3200" u="sng" dirty="0" err="1" smtClean="0">
                <a:latin typeface="Times New Roman" panose="02020603050405020304" pitchFamily="18" charset="0"/>
                <a:cs typeface="Times New Roman" panose="02020603050405020304" pitchFamily="18" charset="0"/>
              </a:rPr>
              <a:t>Chemically</a:t>
            </a:r>
            <a:r>
              <a:rPr lang="tr-TR" sz="3200" dirty="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 </a:t>
            </a:r>
            <a:r>
              <a:rPr lang="tr-TR" sz="3200" dirty="0" err="1">
                <a:latin typeface="Times New Roman" panose="02020603050405020304" pitchFamily="18" charset="0"/>
                <a:cs typeface="Times New Roman" panose="02020603050405020304" pitchFamily="18" charset="0"/>
              </a:rPr>
              <a:t>B</a:t>
            </a:r>
            <a:r>
              <a:rPr lang="tr-TR" sz="3200" dirty="0" err="1" smtClean="0">
                <a:latin typeface="Times New Roman" panose="02020603050405020304" pitchFamily="18" charset="0"/>
                <a:cs typeface="Times New Roman" panose="02020603050405020304" pitchFamily="18" charset="0"/>
              </a:rPr>
              <a:t>y</a:t>
            </a:r>
            <a:r>
              <a:rPr lang="tr-TR" sz="3200" dirty="0" smtClean="0">
                <a:latin typeface="Times New Roman" panose="02020603050405020304" pitchFamily="18" charset="0"/>
                <a:cs typeface="Times New Roman" panose="02020603050405020304" pitchFamily="18" charset="0"/>
              </a:rPr>
              <a:t> </a:t>
            </a:r>
            <a:r>
              <a:rPr lang="tr-TR" sz="3200" dirty="0" err="1" smtClean="0">
                <a:latin typeface="Times New Roman" panose="02020603050405020304" pitchFamily="18" charset="0"/>
                <a:cs typeface="Times New Roman" panose="02020603050405020304" pitchFamily="18" charset="0"/>
              </a:rPr>
              <a:t>using</a:t>
            </a:r>
            <a:r>
              <a:rPr lang="tr-TR" sz="3200" dirty="0" smtClean="0">
                <a:latin typeface="Times New Roman" panose="02020603050405020304" pitchFamily="18" charset="0"/>
                <a:cs typeface="Times New Roman" panose="02020603050405020304" pitchFamily="18" charset="0"/>
              </a:rPr>
              <a:t> </a:t>
            </a:r>
            <a:r>
              <a:rPr lang="tr-TR" sz="3200" dirty="0" err="1" smtClean="0">
                <a:latin typeface="Times New Roman" panose="02020603050405020304" pitchFamily="18" charset="0"/>
                <a:cs typeface="Times New Roman" panose="02020603050405020304" pitchFamily="18" charset="0"/>
              </a:rPr>
              <a:t>chemicals</a:t>
            </a:r>
            <a:r>
              <a:rPr lang="tr-TR" sz="3200" dirty="0" smtClean="0">
                <a:latin typeface="Times New Roman" panose="02020603050405020304" pitchFamily="18" charset="0"/>
                <a:cs typeface="Times New Roman" panose="02020603050405020304" pitchFamily="18" charset="0"/>
              </a:rPr>
              <a:t>, </a:t>
            </a:r>
            <a:r>
              <a:rPr lang="tr-TR" sz="3200" dirty="0" err="1" smtClean="0">
                <a:latin typeface="Times New Roman" panose="02020603050405020304" pitchFamily="18" charset="0"/>
                <a:cs typeface="Times New Roman" panose="02020603050405020304" pitchFamily="18" charset="0"/>
              </a:rPr>
              <a:t>solvents</a:t>
            </a:r>
            <a:r>
              <a:rPr lang="tr-TR" sz="3200" dirty="0" smtClean="0">
                <a:latin typeface="Times New Roman" panose="02020603050405020304" pitchFamily="18" charset="0"/>
                <a:cs typeface="Times New Roman" panose="02020603050405020304" pitchFamily="18" charset="0"/>
              </a:rPr>
              <a:t> </a:t>
            </a:r>
            <a:r>
              <a:rPr lang="tr-TR" sz="3200" dirty="0" err="1" smtClean="0">
                <a:latin typeface="Times New Roman" panose="02020603050405020304" pitchFamily="18" charset="0"/>
                <a:cs typeface="Times New Roman" panose="02020603050405020304" pitchFamily="18" charset="0"/>
              </a:rPr>
              <a:t>and</a:t>
            </a:r>
            <a:r>
              <a:rPr lang="tr-TR" sz="3200" dirty="0" smtClean="0">
                <a:latin typeface="Times New Roman" panose="02020603050405020304" pitchFamily="18" charset="0"/>
                <a:cs typeface="Times New Roman" panose="02020603050405020304" pitchFamily="18" charset="0"/>
              </a:rPr>
              <a:t> </a:t>
            </a:r>
            <a:r>
              <a:rPr lang="tr-TR" sz="3200" dirty="0" err="1" smtClean="0">
                <a:latin typeface="Times New Roman" panose="02020603050405020304" pitchFamily="18" charset="0"/>
                <a:cs typeface="Times New Roman" panose="02020603050405020304" pitchFamily="18" charset="0"/>
              </a:rPr>
              <a:t>extreme</a:t>
            </a:r>
            <a:r>
              <a:rPr lang="tr-TR" sz="3200" dirty="0" smtClean="0">
                <a:latin typeface="Times New Roman" panose="02020603050405020304" pitchFamily="18" charset="0"/>
                <a:cs typeface="Times New Roman" panose="02020603050405020304" pitchFamily="18" charset="0"/>
              </a:rPr>
              <a:t> </a:t>
            </a:r>
            <a:r>
              <a:rPr lang="tr-TR" sz="3200" dirty="0" err="1" smtClean="0">
                <a:latin typeface="Times New Roman" panose="02020603050405020304" pitchFamily="18" charset="0"/>
                <a:cs typeface="Times New Roman" panose="02020603050405020304" pitchFamily="18" charset="0"/>
              </a:rPr>
              <a:t>conditions</a:t>
            </a:r>
            <a:r>
              <a:rPr lang="tr-TR" sz="3200" dirty="0" smtClean="0">
                <a:latin typeface="Times New Roman" panose="02020603050405020304" pitchFamily="18" charset="0"/>
                <a:cs typeface="Times New Roman" panose="02020603050405020304" pitchFamily="18" charset="0"/>
              </a:rPr>
              <a:t> (</a:t>
            </a:r>
            <a:r>
              <a:rPr lang="tr-TR" sz="3200" dirty="0" err="1" smtClean="0">
                <a:latin typeface="Times New Roman" panose="02020603050405020304" pitchFamily="18" charset="0"/>
                <a:cs typeface="Times New Roman" panose="02020603050405020304" pitchFamily="18" charset="0"/>
              </a:rPr>
              <a:t>pH</a:t>
            </a:r>
            <a:r>
              <a:rPr lang="tr-TR" sz="3200" dirty="0" smtClean="0">
                <a:latin typeface="Times New Roman" panose="02020603050405020304" pitchFamily="18" charset="0"/>
                <a:cs typeface="Times New Roman" panose="02020603050405020304" pitchFamily="18" charset="0"/>
              </a:rPr>
              <a:t> </a:t>
            </a:r>
            <a:r>
              <a:rPr lang="tr-TR" sz="3200" dirty="0" err="1" smtClean="0">
                <a:latin typeface="Times New Roman" panose="02020603050405020304" pitchFamily="18" charset="0"/>
                <a:cs typeface="Times New Roman" panose="02020603050405020304" pitchFamily="18" charset="0"/>
              </a:rPr>
              <a:t>and</a:t>
            </a:r>
            <a:r>
              <a:rPr lang="tr-TR" sz="3200" dirty="0" smtClean="0">
                <a:latin typeface="Times New Roman" panose="02020603050405020304" pitchFamily="18" charset="0"/>
                <a:cs typeface="Times New Roman" panose="02020603050405020304" pitchFamily="18" charset="0"/>
              </a:rPr>
              <a:t> </a:t>
            </a:r>
            <a:r>
              <a:rPr lang="tr-TR" sz="3200" dirty="0" err="1" smtClean="0">
                <a:latin typeface="Times New Roman" panose="02020603050405020304" pitchFamily="18" charset="0"/>
                <a:cs typeface="Times New Roman" panose="02020603050405020304" pitchFamily="18" charset="0"/>
              </a:rPr>
              <a:t>temperature</a:t>
            </a:r>
            <a:r>
              <a:rPr lang="tr-TR" sz="3200" dirty="0" smtClean="0">
                <a:latin typeface="Times New Roman" panose="02020603050405020304" pitchFamily="18" charset="0"/>
                <a:cs typeface="Times New Roman" panose="02020603050405020304" pitchFamily="18" charset="0"/>
              </a:rPr>
              <a:t>) </a:t>
            </a:r>
          </a:p>
          <a:p>
            <a:pPr marL="400050" lvl="1" indent="0">
              <a:buNone/>
            </a:pPr>
            <a:endParaRPr lang="tr-TR" sz="3200" dirty="0" smtClean="0">
              <a:latin typeface="Times New Roman" panose="02020603050405020304" pitchFamily="18" charset="0"/>
              <a:cs typeface="Times New Roman" panose="02020603050405020304" pitchFamily="18" charset="0"/>
            </a:endParaRPr>
          </a:p>
          <a:p>
            <a:pPr marL="857250" lvl="1" indent="-457200">
              <a:buFont typeface="Wingdings" panose="05000000000000000000" pitchFamily="2" charset="2"/>
              <a:buChar char="v"/>
            </a:pPr>
            <a:r>
              <a:rPr lang="tr-TR" sz="3200" u="sng" dirty="0" err="1" smtClean="0">
                <a:latin typeface="Times New Roman" panose="02020603050405020304" pitchFamily="18" charset="0"/>
                <a:cs typeface="Times New Roman" panose="02020603050405020304" pitchFamily="18" charset="0"/>
              </a:rPr>
              <a:t>Biologically</a:t>
            </a:r>
            <a:r>
              <a:rPr lang="tr-TR" sz="3200" dirty="0" smtClean="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 </a:t>
            </a:r>
            <a:r>
              <a:rPr lang="tr-TR" sz="3200" dirty="0" err="1" smtClean="0">
                <a:latin typeface="Times New Roman" panose="02020603050405020304" pitchFamily="18" charset="0"/>
                <a:cs typeface="Times New Roman" panose="02020603050405020304" pitchFamily="18" charset="0"/>
              </a:rPr>
              <a:t>With</a:t>
            </a:r>
            <a:r>
              <a:rPr lang="tr-TR" sz="3200" dirty="0" smtClean="0">
                <a:latin typeface="Times New Roman" panose="02020603050405020304" pitchFamily="18" charset="0"/>
                <a:cs typeface="Times New Roman" panose="02020603050405020304" pitchFamily="18" charset="0"/>
              </a:rPr>
              <a:t> </a:t>
            </a:r>
            <a:r>
              <a:rPr lang="tr-TR" sz="3200" dirty="0" err="1" smtClean="0">
                <a:latin typeface="Times New Roman" panose="02020603050405020304" pitchFamily="18" charset="0"/>
                <a:cs typeface="Times New Roman" panose="02020603050405020304" pitchFamily="18" charset="0"/>
              </a:rPr>
              <a:t>some</a:t>
            </a:r>
            <a:r>
              <a:rPr lang="tr-TR" sz="3200" dirty="0" smtClean="0">
                <a:latin typeface="Times New Roman" panose="02020603050405020304" pitchFamily="18" charset="0"/>
                <a:cs typeface="Times New Roman" panose="02020603050405020304" pitchFamily="18" charset="0"/>
              </a:rPr>
              <a:t> </a:t>
            </a:r>
            <a:r>
              <a:rPr lang="tr-TR" sz="3200" dirty="0" err="1" smtClean="0">
                <a:latin typeface="Times New Roman" panose="02020603050405020304" pitchFamily="18" charset="0"/>
                <a:cs typeface="Times New Roman" panose="02020603050405020304" pitchFamily="18" charset="0"/>
              </a:rPr>
              <a:t>plants</a:t>
            </a:r>
            <a:r>
              <a:rPr lang="tr-TR" sz="3200" dirty="0" smtClean="0">
                <a:latin typeface="Times New Roman" panose="02020603050405020304" pitchFamily="18" charset="0"/>
                <a:cs typeface="Times New Roman" panose="02020603050405020304" pitchFamily="18" charset="0"/>
              </a:rPr>
              <a:t> </a:t>
            </a:r>
            <a:r>
              <a:rPr lang="tr-TR" sz="3200" dirty="0" err="1" smtClean="0">
                <a:latin typeface="Times New Roman" panose="02020603050405020304" pitchFamily="18" charset="0"/>
                <a:cs typeface="Times New Roman" panose="02020603050405020304" pitchFamily="18" charset="0"/>
              </a:rPr>
              <a:t>and</a:t>
            </a:r>
            <a:r>
              <a:rPr lang="tr-TR" sz="3200" dirty="0" smtClean="0">
                <a:latin typeface="Times New Roman" panose="02020603050405020304" pitchFamily="18" charset="0"/>
                <a:cs typeface="Times New Roman" panose="02020603050405020304" pitchFamily="18" charset="0"/>
              </a:rPr>
              <a:t> </a:t>
            </a:r>
            <a:r>
              <a:rPr lang="tr-TR" sz="3200" dirty="0" err="1" smtClean="0">
                <a:latin typeface="Times New Roman" panose="02020603050405020304" pitchFamily="18" charset="0"/>
                <a:cs typeface="Times New Roman" panose="02020603050405020304" pitchFamily="18" charset="0"/>
              </a:rPr>
              <a:t>microorganisms</a:t>
            </a:r>
            <a:endParaRPr lang="tr-TR" sz="3200" dirty="0" smtClean="0">
              <a:latin typeface="Times New Roman" panose="02020603050405020304" pitchFamily="18" charset="0"/>
              <a:cs typeface="Times New Roman" panose="02020603050405020304" pitchFamily="18" charset="0"/>
            </a:endParaRPr>
          </a:p>
          <a:p>
            <a:endParaRPr lang="tr-T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5079024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457200"/>
            <a:ext cx="8229600" cy="1143000"/>
          </a:xfrm>
        </p:spPr>
        <p:txBody>
          <a:bodyPr>
            <a:normAutofit/>
          </a:bodyPr>
          <a:lstStyle/>
          <a:p>
            <a:r>
              <a:rPr lang="tr-TR" sz="4000" b="1" dirty="0" smtClean="0">
                <a:solidFill>
                  <a:srgbClr val="0070C0"/>
                </a:solidFill>
                <a:latin typeface="Times New Roman" pitchFamily="18" charset="0"/>
                <a:cs typeface="Times New Roman" pitchFamily="18" charset="0"/>
              </a:rPr>
              <a:t>Purpose of </a:t>
            </a:r>
            <a:r>
              <a:rPr lang="tr-TR" sz="4000" b="1" dirty="0" err="1" smtClean="0">
                <a:solidFill>
                  <a:srgbClr val="0070C0"/>
                </a:solidFill>
                <a:latin typeface="Times New Roman" pitchFamily="18" charset="0"/>
                <a:cs typeface="Times New Roman" pitchFamily="18" charset="0"/>
              </a:rPr>
              <a:t>the</a:t>
            </a:r>
            <a:r>
              <a:rPr lang="tr-TR" sz="4000" b="1" dirty="0">
                <a:solidFill>
                  <a:srgbClr val="0070C0"/>
                </a:solidFill>
                <a:latin typeface="Times New Roman" pitchFamily="18" charset="0"/>
                <a:cs typeface="Times New Roman" pitchFamily="18" charset="0"/>
              </a:rPr>
              <a:t> </a:t>
            </a:r>
            <a:r>
              <a:rPr lang="tr-TR" sz="4000" b="1" dirty="0" err="1" smtClean="0">
                <a:solidFill>
                  <a:srgbClr val="0070C0"/>
                </a:solidFill>
                <a:latin typeface="Times New Roman" pitchFamily="18" charset="0"/>
                <a:cs typeface="Times New Roman" pitchFamily="18" charset="0"/>
              </a:rPr>
              <a:t>Study</a:t>
            </a:r>
            <a:r>
              <a:rPr lang="tr-TR" sz="4000" b="1" dirty="0" smtClean="0">
                <a:solidFill>
                  <a:srgbClr val="0070C0"/>
                </a:solidFill>
                <a:latin typeface="Times New Roman" pitchFamily="18" charset="0"/>
                <a:cs typeface="Times New Roman" pitchFamily="18" charset="0"/>
              </a:rPr>
              <a:t> </a:t>
            </a:r>
            <a:endParaRPr lang="en-US" sz="4000" b="1" dirty="0">
              <a:solidFill>
                <a:srgbClr val="0070C0"/>
              </a:solidFill>
              <a:latin typeface="Times New Roman" pitchFamily="18" charset="0"/>
              <a:cs typeface="Times New Roman" pitchFamily="18" charset="0"/>
            </a:endParaRPr>
          </a:p>
        </p:txBody>
      </p:sp>
      <p:sp>
        <p:nvSpPr>
          <p:cNvPr id="3" name="İçerik Yer Tutucusu 2"/>
          <p:cNvSpPr>
            <a:spLocks noGrp="1"/>
          </p:cNvSpPr>
          <p:nvPr>
            <p:ph idx="1"/>
          </p:nvPr>
        </p:nvSpPr>
        <p:spPr>
          <a:xfrm>
            <a:off x="228600" y="1752600"/>
            <a:ext cx="8610600" cy="4267200"/>
          </a:xfrm>
        </p:spPr>
        <p:txBody>
          <a:bodyPr>
            <a:noAutofit/>
          </a:bodyPr>
          <a:lstStyle/>
          <a:p>
            <a:r>
              <a:rPr lang="tr-TR" sz="3000" dirty="0" smtClean="0"/>
              <a:t>A</a:t>
            </a:r>
            <a:r>
              <a:rPr lang="en-US" sz="3000" dirty="0" err="1" smtClean="0"/>
              <a:t>pplication</a:t>
            </a:r>
            <a:r>
              <a:rPr lang="en-US" sz="3000" dirty="0" smtClean="0"/>
              <a:t> </a:t>
            </a:r>
            <a:r>
              <a:rPr lang="en-US" sz="3000" dirty="0"/>
              <a:t>of gold nanoparticles in the treatment of cancer </a:t>
            </a:r>
            <a:r>
              <a:rPr lang="tr-TR" sz="3000" dirty="0" smtClean="0"/>
              <a:t>:</a:t>
            </a:r>
          </a:p>
          <a:p>
            <a:endParaRPr lang="tr-TR" sz="3000" dirty="0" smtClean="0"/>
          </a:p>
          <a:p>
            <a:pPr lvl="1">
              <a:buFont typeface="Wingdings" pitchFamily="2" charset="2"/>
              <a:buChar char="v"/>
            </a:pPr>
            <a:r>
              <a:rPr lang="tr-TR" sz="3000" dirty="0" smtClean="0"/>
              <a:t> B</a:t>
            </a:r>
            <a:r>
              <a:rPr lang="en-US" sz="3000" dirty="0" smtClean="0"/>
              <a:t>y </a:t>
            </a:r>
            <a:r>
              <a:rPr lang="en-US" sz="3000" dirty="0"/>
              <a:t>tumor </a:t>
            </a:r>
            <a:r>
              <a:rPr lang="en-US" sz="3000" dirty="0" smtClean="0"/>
              <a:t>detection</a:t>
            </a:r>
            <a:endParaRPr lang="tr-TR" sz="3000" dirty="0" smtClean="0"/>
          </a:p>
          <a:p>
            <a:pPr lvl="1">
              <a:buFont typeface="Wingdings" pitchFamily="2" charset="2"/>
              <a:buChar char="v"/>
            </a:pPr>
            <a:r>
              <a:rPr lang="tr-TR" sz="3000" dirty="0" smtClean="0"/>
              <a:t> D</a:t>
            </a:r>
            <a:r>
              <a:rPr lang="en-US" sz="3000" dirty="0" smtClean="0"/>
              <a:t>rug delivery</a:t>
            </a:r>
            <a:endParaRPr lang="tr-TR" sz="3000" dirty="0" smtClean="0"/>
          </a:p>
          <a:p>
            <a:pPr lvl="1">
              <a:buFont typeface="Wingdings" pitchFamily="2" charset="2"/>
              <a:buChar char="v"/>
            </a:pPr>
            <a:r>
              <a:rPr lang="tr-TR" sz="3000" dirty="0" smtClean="0"/>
              <a:t> I</a:t>
            </a:r>
            <a:r>
              <a:rPr lang="en-US" sz="3000" dirty="0" err="1" smtClean="0"/>
              <a:t>maging</a:t>
            </a:r>
            <a:endParaRPr lang="tr-TR" sz="3000" dirty="0" smtClean="0"/>
          </a:p>
          <a:p>
            <a:pPr lvl="1">
              <a:buFont typeface="Wingdings" pitchFamily="2" charset="2"/>
              <a:buChar char="v"/>
            </a:pPr>
            <a:r>
              <a:rPr lang="tr-TR" sz="3000" dirty="0" smtClean="0"/>
              <a:t> P</a:t>
            </a:r>
            <a:r>
              <a:rPr lang="en-US" sz="3000" dirty="0" err="1" smtClean="0"/>
              <a:t>hotothermal</a:t>
            </a:r>
            <a:r>
              <a:rPr lang="en-US" sz="3000" dirty="0" smtClean="0"/>
              <a:t> </a:t>
            </a:r>
            <a:endParaRPr lang="tr-TR" sz="3000" dirty="0" smtClean="0"/>
          </a:p>
          <a:p>
            <a:pPr lvl="1">
              <a:buFont typeface="Wingdings" pitchFamily="2" charset="2"/>
              <a:buChar char="v"/>
            </a:pPr>
            <a:r>
              <a:rPr lang="tr-TR" sz="3000" smtClean="0"/>
              <a:t> P</a:t>
            </a:r>
            <a:r>
              <a:rPr lang="en-US" sz="3000" dirty="0" err="1" smtClean="0"/>
              <a:t>hotodynamic</a:t>
            </a:r>
            <a:r>
              <a:rPr lang="en-US" sz="3000" dirty="0" smtClean="0"/>
              <a:t> therapy</a:t>
            </a:r>
            <a:endParaRPr lang="en-US" sz="3000" dirty="0"/>
          </a:p>
        </p:txBody>
      </p:sp>
    </p:spTree>
    <p:extLst>
      <p:ext uri="{BB962C8B-B14F-4D97-AF65-F5344CB8AC3E}">
        <p14:creationId xmlns:p14="http://schemas.microsoft.com/office/powerpoint/2010/main" val="146835394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smtClean="0">
                <a:solidFill>
                  <a:srgbClr val="0070C0"/>
                </a:solidFill>
                <a:latin typeface="Times New Roman" pitchFamily="18" charset="0"/>
                <a:cs typeface="Times New Roman" pitchFamily="18" charset="0"/>
              </a:rPr>
              <a:t>Gold </a:t>
            </a:r>
            <a:r>
              <a:rPr lang="tr-TR" b="1" dirty="0" err="1" smtClean="0">
                <a:solidFill>
                  <a:srgbClr val="0070C0"/>
                </a:solidFill>
                <a:latin typeface="Times New Roman" pitchFamily="18" charset="0"/>
                <a:cs typeface="Times New Roman" pitchFamily="18" charset="0"/>
              </a:rPr>
              <a:t>Nanoparticles</a:t>
            </a:r>
            <a:r>
              <a:rPr lang="tr-TR" b="1" dirty="0" smtClean="0">
                <a:solidFill>
                  <a:srgbClr val="0070C0"/>
                </a:solidFill>
                <a:latin typeface="Times New Roman" pitchFamily="18" charset="0"/>
                <a:cs typeface="Times New Roman" pitchFamily="18" charset="0"/>
              </a:rPr>
              <a:t> </a:t>
            </a:r>
            <a:r>
              <a:rPr lang="tr-TR" b="1" dirty="0" err="1" smtClean="0">
                <a:solidFill>
                  <a:srgbClr val="0070C0"/>
                </a:solidFill>
                <a:latin typeface="Times New Roman" pitchFamily="18" charset="0"/>
                <a:cs typeface="Times New Roman" pitchFamily="18" charset="0"/>
              </a:rPr>
              <a:t>are</a:t>
            </a:r>
            <a:r>
              <a:rPr lang="tr-TR" b="1" dirty="0" smtClean="0">
                <a:solidFill>
                  <a:srgbClr val="0070C0"/>
                </a:solidFill>
                <a:latin typeface="Times New Roman" pitchFamily="18" charset="0"/>
                <a:cs typeface="Times New Roman" pitchFamily="18" charset="0"/>
              </a:rPr>
              <a:t> </a:t>
            </a:r>
            <a:r>
              <a:rPr lang="tr-TR" b="1" dirty="0" err="1">
                <a:solidFill>
                  <a:srgbClr val="0070C0"/>
                </a:solidFill>
                <a:latin typeface="Times New Roman" pitchFamily="18" charset="0"/>
                <a:cs typeface="Times New Roman" pitchFamily="18" charset="0"/>
              </a:rPr>
              <a:t>P</a:t>
            </a:r>
            <a:r>
              <a:rPr lang="tr-TR" b="1" dirty="0" err="1" smtClean="0">
                <a:solidFill>
                  <a:srgbClr val="0070C0"/>
                </a:solidFill>
                <a:latin typeface="Times New Roman" pitchFamily="18" charset="0"/>
                <a:cs typeface="Times New Roman" pitchFamily="18" charset="0"/>
              </a:rPr>
              <a:t>refered</a:t>
            </a:r>
            <a:r>
              <a:rPr lang="tr-TR" b="1" dirty="0" smtClean="0">
                <a:solidFill>
                  <a:srgbClr val="0070C0"/>
                </a:solidFill>
                <a:latin typeface="Times New Roman" pitchFamily="18" charset="0"/>
                <a:cs typeface="Times New Roman" pitchFamily="18" charset="0"/>
              </a:rPr>
              <a:t> in </a:t>
            </a:r>
            <a:r>
              <a:rPr lang="tr-TR" b="1" dirty="0" err="1">
                <a:solidFill>
                  <a:srgbClr val="0070C0"/>
                </a:solidFill>
                <a:latin typeface="Times New Roman" pitchFamily="18" charset="0"/>
                <a:cs typeface="Times New Roman" pitchFamily="18" charset="0"/>
              </a:rPr>
              <a:t>C</a:t>
            </a:r>
            <a:r>
              <a:rPr lang="tr-TR" b="1" dirty="0" err="1" smtClean="0">
                <a:solidFill>
                  <a:srgbClr val="0070C0"/>
                </a:solidFill>
                <a:latin typeface="Times New Roman" pitchFamily="18" charset="0"/>
                <a:cs typeface="Times New Roman" pitchFamily="18" charset="0"/>
              </a:rPr>
              <a:t>ancer</a:t>
            </a:r>
            <a:r>
              <a:rPr lang="tr-TR" b="1" dirty="0" smtClean="0">
                <a:solidFill>
                  <a:srgbClr val="0070C0"/>
                </a:solidFill>
                <a:latin typeface="Times New Roman" pitchFamily="18" charset="0"/>
                <a:cs typeface="Times New Roman" pitchFamily="18" charset="0"/>
              </a:rPr>
              <a:t> </a:t>
            </a:r>
            <a:r>
              <a:rPr lang="tr-TR" b="1" dirty="0" err="1" smtClean="0">
                <a:solidFill>
                  <a:srgbClr val="0070C0"/>
                </a:solidFill>
                <a:latin typeface="Times New Roman" pitchFamily="18" charset="0"/>
                <a:cs typeface="Times New Roman" pitchFamily="18" charset="0"/>
              </a:rPr>
              <a:t>Treatment</a:t>
            </a:r>
            <a:r>
              <a:rPr lang="tr-TR" b="1" dirty="0" smtClean="0">
                <a:solidFill>
                  <a:srgbClr val="0070C0"/>
                </a:solidFill>
                <a:latin typeface="Times New Roman" pitchFamily="18" charset="0"/>
                <a:cs typeface="Times New Roman" pitchFamily="18" charset="0"/>
              </a:rPr>
              <a:t> </a:t>
            </a:r>
            <a:r>
              <a:rPr lang="tr-TR" b="1" dirty="0" err="1" smtClean="0">
                <a:solidFill>
                  <a:srgbClr val="0070C0"/>
                </a:solidFill>
                <a:latin typeface="Times New Roman" pitchFamily="18" charset="0"/>
                <a:cs typeface="Times New Roman" pitchFamily="18" charset="0"/>
              </a:rPr>
              <a:t>due</a:t>
            </a:r>
            <a:r>
              <a:rPr lang="tr-TR" b="1" dirty="0" smtClean="0">
                <a:solidFill>
                  <a:srgbClr val="0070C0"/>
                </a:solidFill>
                <a:latin typeface="Times New Roman" pitchFamily="18" charset="0"/>
                <a:cs typeface="Times New Roman" pitchFamily="18" charset="0"/>
              </a:rPr>
              <a:t> </a:t>
            </a:r>
            <a:r>
              <a:rPr lang="tr-TR" b="1" dirty="0" err="1" smtClean="0">
                <a:solidFill>
                  <a:srgbClr val="0070C0"/>
                </a:solidFill>
                <a:latin typeface="Times New Roman" pitchFamily="18" charset="0"/>
                <a:cs typeface="Times New Roman" pitchFamily="18" charset="0"/>
              </a:rPr>
              <a:t>to</a:t>
            </a:r>
            <a:r>
              <a:rPr lang="tr-TR" b="1" dirty="0" smtClean="0">
                <a:solidFill>
                  <a:srgbClr val="0070C0"/>
                </a:solidFill>
                <a:latin typeface="Times New Roman" pitchFamily="18" charset="0"/>
                <a:cs typeface="Times New Roman" pitchFamily="18" charset="0"/>
              </a:rPr>
              <a:t> </a:t>
            </a:r>
            <a:r>
              <a:rPr lang="tr-TR" b="1" dirty="0" err="1" smtClean="0">
                <a:solidFill>
                  <a:srgbClr val="0070C0"/>
                </a:solidFill>
                <a:latin typeface="Times New Roman" pitchFamily="18" charset="0"/>
                <a:cs typeface="Times New Roman" pitchFamily="18" charset="0"/>
              </a:rPr>
              <a:t>the</a:t>
            </a:r>
            <a:r>
              <a:rPr lang="tr-TR" b="1" dirty="0" smtClean="0">
                <a:solidFill>
                  <a:srgbClr val="0070C0"/>
                </a:solidFill>
                <a:latin typeface="Times New Roman" pitchFamily="18" charset="0"/>
                <a:cs typeface="Times New Roman" pitchFamily="18" charset="0"/>
              </a:rPr>
              <a:t> </a:t>
            </a:r>
            <a:r>
              <a:rPr lang="tr-TR" b="1" dirty="0" err="1" smtClean="0">
                <a:solidFill>
                  <a:srgbClr val="0070C0"/>
                </a:solidFill>
                <a:latin typeface="Times New Roman" pitchFamily="18" charset="0"/>
                <a:cs typeface="Times New Roman" pitchFamily="18" charset="0"/>
              </a:rPr>
              <a:t>their</a:t>
            </a:r>
            <a:r>
              <a:rPr lang="tr-TR" b="1" dirty="0" smtClean="0">
                <a:solidFill>
                  <a:srgbClr val="0070C0"/>
                </a:solidFill>
                <a:latin typeface="Times New Roman" pitchFamily="18" charset="0"/>
                <a:cs typeface="Times New Roman" pitchFamily="18" charset="0"/>
              </a:rPr>
              <a:t>:</a:t>
            </a:r>
            <a:endParaRPr lang="en-US" b="1" dirty="0">
              <a:solidFill>
                <a:srgbClr val="0070C0"/>
              </a:solidFill>
              <a:latin typeface="Times New Roman" pitchFamily="18" charset="0"/>
              <a:cs typeface="Times New Roman" pitchFamily="18" charset="0"/>
            </a:endParaRPr>
          </a:p>
        </p:txBody>
      </p:sp>
      <p:sp>
        <p:nvSpPr>
          <p:cNvPr id="3" name="İçerik Yer Tutucusu 2"/>
          <p:cNvSpPr>
            <a:spLocks noGrp="1"/>
          </p:cNvSpPr>
          <p:nvPr>
            <p:ph idx="1"/>
          </p:nvPr>
        </p:nvSpPr>
        <p:spPr>
          <a:xfrm>
            <a:off x="304800" y="2057400"/>
            <a:ext cx="8229600" cy="4525963"/>
          </a:xfrm>
        </p:spPr>
        <p:txBody>
          <a:bodyPr/>
          <a:lstStyle/>
          <a:p>
            <a:pPr marL="514350" indent="-514350">
              <a:buFont typeface="+mj-lt"/>
              <a:buAutoNum type="arabicPeriod"/>
            </a:pPr>
            <a:r>
              <a:rPr lang="tr-TR" dirty="0" err="1" smtClean="0">
                <a:latin typeface="Times New Roman" pitchFamily="18" charset="0"/>
                <a:cs typeface="Times New Roman" pitchFamily="18" charset="0"/>
              </a:rPr>
              <a:t>Surface</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Functionalization</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Property</a:t>
            </a:r>
            <a:endParaRPr lang="tr-TR" dirty="0" smtClean="0">
              <a:latin typeface="Times New Roman" pitchFamily="18" charset="0"/>
              <a:cs typeface="Times New Roman" pitchFamily="18" charset="0"/>
            </a:endParaRPr>
          </a:p>
          <a:p>
            <a:pPr marL="514350" indent="-514350">
              <a:buFont typeface="+mj-lt"/>
              <a:buAutoNum type="arabicPeriod"/>
            </a:pPr>
            <a:endParaRPr lang="tr-TR" dirty="0" smtClean="0">
              <a:latin typeface="Times New Roman" pitchFamily="18" charset="0"/>
              <a:cs typeface="Times New Roman" pitchFamily="18" charset="0"/>
            </a:endParaRPr>
          </a:p>
          <a:p>
            <a:pPr marL="514350" indent="-514350">
              <a:buFont typeface="+mj-lt"/>
              <a:buAutoNum type="arabicPeriod"/>
            </a:pPr>
            <a:r>
              <a:rPr lang="tr-TR" dirty="0" err="1" smtClean="0">
                <a:latin typeface="Times New Roman" pitchFamily="18" charset="0"/>
                <a:cs typeface="Times New Roman" pitchFamily="18" charset="0"/>
              </a:rPr>
              <a:t>Fluorescence</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Property</a:t>
            </a:r>
            <a:endParaRPr lang="tr-TR" dirty="0" smtClean="0">
              <a:latin typeface="Times New Roman" pitchFamily="18" charset="0"/>
              <a:cs typeface="Times New Roman" pitchFamily="18" charset="0"/>
            </a:endParaRPr>
          </a:p>
          <a:p>
            <a:pPr marL="514350" indent="-514350">
              <a:buFont typeface="+mj-lt"/>
              <a:buAutoNum type="arabicPeriod"/>
            </a:pPr>
            <a:endParaRPr lang="tr-TR" dirty="0" smtClean="0">
              <a:latin typeface="Times New Roman" pitchFamily="18" charset="0"/>
              <a:cs typeface="Times New Roman" pitchFamily="18" charset="0"/>
            </a:endParaRPr>
          </a:p>
          <a:p>
            <a:pPr marL="514350" indent="-514350">
              <a:buFont typeface="+mj-lt"/>
              <a:buAutoNum type="arabicPeriod"/>
            </a:pPr>
            <a:r>
              <a:rPr lang="tr-TR" dirty="0" err="1" smtClean="0">
                <a:latin typeface="Times New Roman" pitchFamily="18" charset="0"/>
                <a:cs typeface="Times New Roman" pitchFamily="18" charset="0"/>
              </a:rPr>
              <a:t>Tunable</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Property</a:t>
            </a:r>
            <a:endParaRPr lang="tr-TR" dirty="0" smtClean="0">
              <a:latin typeface="Times New Roman" pitchFamily="18" charset="0"/>
              <a:cs typeface="Times New Roman" pitchFamily="18" charset="0"/>
            </a:endParaRPr>
          </a:p>
          <a:p>
            <a:pPr marL="514350" indent="-514350">
              <a:buFont typeface="+mj-lt"/>
              <a:buAutoNum type="arabicPeriod"/>
            </a:pPr>
            <a:endParaRPr lang="tr-TR" dirty="0" smtClean="0">
              <a:latin typeface="Times New Roman" pitchFamily="18" charset="0"/>
              <a:cs typeface="Times New Roman" pitchFamily="18" charset="0"/>
            </a:endParaRPr>
          </a:p>
          <a:p>
            <a:pPr marL="514350" indent="-514350">
              <a:buFont typeface="+mj-lt"/>
              <a:buAutoNum type="arabicPeriod"/>
            </a:pPr>
            <a:r>
              <a:rPr lang="tr-TR" dirty="0" err="1" smtClean="0">
                <a:latin typeface="Times New Roman" pitchFamily="18" charset="0"/>
                <a:cs typeface="Times New Roman" pitchFamily="18" charset="0"/>
              </a:rPr>
              <a:t>Biocompatibility</a:t>
            </a:r>
            <a:endParaRPr lang="tr-TR" dirty="0" smtClean="0">
              <a:latin typeface="Times New Roman" pitchFamily="18" charset="0"/>
              <a:cs typeface="Times New Roman" pitchFamily="18" charset="0"/>
            </a:endParaRPr>
          </a:p>
          <a:p>
            <a:pPr marL="514350" indent="-514350">
              <a:buFont typeface="+mj-lt"/>
              <a:buAutoNum type="arabicPeriod"/>
            </a:pPr>
            <a:endParaRPr lang="en-US" dirty="0"/>
          </a:p>
        </p:txBody>
      </p:sp>
    </p:spTree>
    <p:extLst>
      <p:ext uri="{BB962C8B-B14F-4D97-AF65-F5344CB8AC3E}">
        <p14:creationId xmlns:p14="http://schemas.microsoft.com/office/powerpoint/2010/main" val="176480955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52400" y="152400"/>
            <a:ext cx="8458200" cy="1143000"/>
          </a:xfrm>
        </p:spPr>
        <p:txBody>
          <a:bodyPr>
            <a:normAutofit fontScale="90000"/>
          </a:bodyPr>
          <a:lstStyle/>
          <a:p>
            <a:r>
              <a:rPr lang="tr-TR" dirty="0" smtClean="0"/>
              <a:t/>
            </a:r>
            <a:br>
              <a:rPr lang="tr-TR" dirty="0" smtClean="0"/>
            </a:br>
            <a:r>
              <a:rPr lang="tr-TR" b="1" dirty="0" smtClean="0">
                <a:solidFill>
                  <a:srgbClr val="0070C0"/>
                </a:solidFill>
                <a:latin typeface="Times New Roman" pitchFamily="18" charset="0"/>
                <a:cs typeface="Times New Roman" pitchFamily="18" charset="0"/>
              </a:rPr>
              <a:t>1. </a:t>
            </a:r>
            <a:r>
              <a:rPr lang="tr-TR" b="1" dirty="0" err="1">
                <a:solidFill>
                  <a:srgbClr val="0070C0"/>
                </a:solidFill>
                <a:latin typeface="Times New Roman" pitchFamily="18" charset="0"/>
                <a:cs typeface="Times New Roman" pitchFamily="18" charset="0"/>
              </a:rPr>
              <a:t>Surface</a:t>
            </a:r>
            <a:r>
              <a:rPr lang="tr-TR" b="1" dirty="0">
                <a:solidFill>
                  <a:srgbClr val="0070C0"/>
                </a:solidFill>
                <a:latin typeface="Times New Roman" pitchFamily="18" charset="0"/>
                <a:cs typeface="Times New Roman" pitchFamily="18" charset="0"/>
              </a:rPr>
              <a:t> </a:t>
            </a:r>
            <a:r>
              <a:rPr lang="tr-TR" b="1" dirty="0" err="1">
                <a:solidFill>
                  <a:srgbClr val="0070C0"/>
                </a:solidFill>
                <a:latin typeface="Times New Roman" pitchFamily="18" charset="0"/>
                <a:cs typeface="Times New Roman" pitchFamily="18" charset="0"/>
              </a:rPr>
              <a:t>Functionalization</a:t>
            </a:r>
            <a:r>
              <a:rPr lang="tr-TR" b="1" dirty="0">
                <a:solidFill>
                  <a:srgbClr val="0070C0"/>
                </a:solidFill>
                <a:latin typeface="Times New Roman" pitchFamily="18" charset="0"/>
                <a:cs typeface="Times New Roman" pitchFamily="18" charset="0"/>
              </a:rPr>
              <a:t> </a:t>
            </a:r>
            <a:r>
              <a:rPr lang="tr-TR" b="1" dirty="0" err="1">
                <a:solidFill>
                  <a:srgbClr val="0070C0"/>
                </a:solidFill>
                <a:latin typeface="Times New Roman" pitchFamily="18" charset="0"/>
                <a:cs typeface="Times New Roman" pitchFamily="18" charset="0"/>
              </a:rPr>
              <a:t>Property</a:t>
            </a:r>
            <a:r>
              <a:rPr lang="tr-TR" dirty="0"/>
              <a:t/>
            </a:r>
            <a:br>
              <a:rPr lang="tr-TR" dirty="0"/>
            </a:br>
            <a:endParaRPr lang="en-US" dirty="0"/>
          </a:p>
        </p:txBody>
      </p:sp>
      <p:sp>
        <p:nvSpPr>
          <p:cNvPr id="3" name="İçerik Yer Tutucusu 2"/>
          <p:cNvSpPr>
            <a:spLocks noGrp="1"/>
          </p:cNvSpPr>
          <p:nvPr>
            <p:ph idx="1"/>
          </p:nvPr>
        </p:nvSpPr>
        <p:spPr>
          <a:xfrm>
            <a:off x="5091545" y="1454727"/>
            <a:ext cx="4038600" cy="5029200"/>
          </a:xfrm>
        </p:spPr>
        <p:txBody>
          <a:bodyPr>
            <a:normAutofit lnSpcReduction="10000"/>
          </a:bodyPr>
          <a:lstStyle/>
          <a:p>
            <a:r>
              <a:rPr lang="tr-TR" sz="3000" dirty="0" err="1" smtClean="0">
                <a:latin typeface="Times New Roman" pitchFamily="18" charset="0"/>
                <a:cs typeface="Times New Roman" pitchFamily="18" charset="0"/>
              </a:rPr>
              <a:t>Due</a:t>
            </a:r>
            <a:r>
              <a:rPr lang="tr-TR" sz="3000" dirty="0" smtClean="0">
                <a:latin typeface="Times New Roman" pitchFamily="18" charset="0"/>
                <a:cs typeface="Times New Roman" pitchFamily="18" charset="0"/>
              </a:rPr>
              <a:t> </a:t>
            </a:r>
            <a:r>
              <a:rPr lang="tr-TR" sz="3000" dirty="0" err="1" smtClean="0">
                <a:latin typeface="Times New Roman" pitchFamily="18" charset="0"/>
                <a:cs typeface="Times New Roman" pitchFamily="18" charset="0"/>
              </a:rPr>
              <a:t>to</a:t>
            </a:r>
            <a:r>
              <a:rPr lang="tr-TR" sz="3000" dirty="0" smtClean="0">
                <a:latin typeface="Times New Roman" pitchFamily="18" charset="0"/>
                <a:cs typeface="Times New Roman" pitchFamily="18" charset="0"/>
              </a:rPr>
              <a:t> </a:t>
            </a:r>
            <a:r>
              <a:rPr lang="tr-TR" sz="3000" dirty="0" err="1" smtClean="0">
                <a:latin typeface="Times New Roman" pitchFamily="18" charset="0"/>
                <a:cs typeface="Times New Roman" pitchFamily="18" charset="0"/>
              </a:rPr>
              <a:t>their</a:t>
            </a:r>
            <a:r>
              <a:rPr lang="tr-TR" sz="3000" dirty="0" smtClean="0">
                <a:latin typeface="Times New Roman" pitchFamily="18" charset="0"/>
                <a:cs typeface="Times New Roman" pitchFamily="18" charset="0"/>
              </a:rPr>
              <a:t> </a:t>
            </a:r>
            <a:r>
              <a:rPr lang="en-US" sz="3000" dirty="0">
                <a:latin typeface="Times New Roman" pitchFamily="18" charset="0"/>
                <a:cs typeface="Times New Roman" pitchFamily="18" charset="0"/>
              </a:rPr>
              <a:t>biologically</a:t>
            </a:r>
            <a:r>
              <a:rPr lang="tr-TR" sz="3000" dirty="0">
                <a:latin typeface="Times New Roman" pitchFamily="18" charset="0"/>
                <a:cs typeface="Times New Roman" pitchFamily="18" charset="0"/>
              </a:rPr>
              <a:t> </a:t>
            </a:r>
            <a:r>
              <a:rPr lang="en-US" sz="3000" dirty="0">
                <a:latin typeface="Times New Roman" pitchFamily="18" charset="0"/>
                <a:cs typeface="Times New Roman" pitchFamily="18" charset="0"/>
              </a:rPr>
              <a:t>active</a:t>
            </a:r>
            <a:r>
              <a:rPr lang="tr-TR" sz="3000" dirty="0">
                <a:latin typeface="Times New Roman" pitchFamily="18" charset="0"/>
                <a:cs typeface="Times New Roman" pitchFamily="18" charset="0"/>
              </a:rPr>
              <a:t> </a:t>
            </a:r>
            <a:r>
              <a:rPr lang="en-US" sz="3000" dirty="0" smtClean="0">
                <a:latin typeface="Times New Roman" pitchFamily="18" charset="0"/>
                <a:cs typeface="Times New Roman" pitchFamily="18" charset="0"/>
              </a:rPr>
              <a:t>moieties</a:t>
            </a:r>
            <a:r>
              <a:rPr lang="tr-TR" sz="3000" dirty="0" smtClean="0">
                <a:latin typeface="Times New Roman" pitchFamily="18" charset="0"/>
                <a:cs typeface="Times New Roman" pitchFamily="18" charset="0"/>
              </a:rPr>
              <a:t> </a:t>
            </a:r>
            <a:r>
              <a:rPr lang="tr-TR" sz="3000" dirty="0" err="1" smtClean="0">
                <a:latin typeface="Times New Roman" pitchFamily="18" charset="0"/>
                <a:cs typeface="Times New Roman" pitchFamily="18" charset="0"/>
              </a:rPr>
              <a:t>they</a:t>
            </a:r>
            <a:r>
              <a:rPr lang="tr-TR" sz="3000" dirty="0" smtClean="0">
                <a:latin typeface="Times New Roman" pitchFamily="18" charset="0"/>
                <a:cs typeface="Times New Roman" pitchFamily="18" charset="0"/>
              </a:rPr>
              <a:t> </a:t>
            </a:r>
            <a:r>
              <a:rPr lang="tr-TR" sz="3000" dirty="0" err="1" smtClean="0">
                <a:latin typeface="Times New Roman" pitchFamily="18" charset="0"/>
                <a:cs typeface="Times New Roman" pitchFamily="18" charset="0"/>
              </a:rPr>
              <a:t>conjugate</a:t>
            </a:r>
            <a:r>
              <a:rPr lang="tr-TR" sz="3000" dirty="0" smtClean="0">
                <a:latin typeface="Times New Roman" pitchFamily="18" charset="0"/>
                <a:cs typeface="Times New Roman" pitchFamily="18" charset="0"/>
              </a:rPr>
              <a:t> amine </a:t>
            </a:r>
            <a:r>
              <a:rPr lang="tr-TR" sz="3000" dirty="0" err="1" smtClean="0">
                <a:latin typeface="Times New Roman" pitchFamily="18" charset="0"/>
                <a:cs typeface="Times New Roman" pitchFamily="18" charset="0"/>
              </a:rPr>
              <a:t>and</a:t>
            </a:r>
            <a:r>
              <a:rPr lang="tr-TR" sz="3000" dirty="0" smtClean="0">
                <a:latin typeface="Times New Roman" pitchFamily="18" charset="0"/>
                <a:cs typeface="Times New Roman" pitchFamily="18" charset="0"/>
              </a:rPr>
              <a:t> </a:t>
            </a:r>
            <a:r>
              <a:rPr lang="tr-TR" sz="3000" dirty="0" err="1" smtClean="0">
                <a:latin typeface="Times New Roman" pitchFamily="18" charset="0"/>
                <a:cs typeface="Times New Roman" pitchFamily="18" charset="0"/>
              </a:rPr>
              <a:t>thiol</a:t>
            </a:r>
            <a:r>
              <a:rPr lang="tr-TR" sz="3000" dirty="0" smtClean="0">
                <a:latin typeface="Times New Roman" pitchFamily="18" charset="0"/>
                <a:cs typeface="Times New Roman" pitchFamily="18" charset="0"/>
              </a:rPr>
              <a:t> </a:t>
            </a:r>
            <a:r>
              <a:rPr lang="tr-TR" sz="3000" dirty="0" err="1" smtClean="0">
                <a:latin typeface="Times New Roman" pitchFamily="18" charset="0"/>
                <a:cs typeface="Times New Roman" pitchFamily="18" charset="0"/>
              </a:rPr>
              <a:t>groups</a:t>
            </a:r>
            <a:r>
              <a:rPr lang="tr-TR" sz="3000" dirty="0" smtClean="0">
                <a:latin typeface="Times New Roman" pitchFamily="18" charset="0"/>
                <a:cs typeface="Times New Roman" pitchFamily="18" charset="0"/>
              </a:rPr>
              <a:t>.</a:t>
            </a:r>
          </a:p>
          <a:p>
            <a:r>
              <a:rPr lang="tr-TR" sz="3000" dirty="0" err="1" smtClean="0">
                <a:latin typeface="Times New Roman" pitchFamily="18" charset="0"/>
                <a:cs typeface="Times New Roman" pitchFamily="18" charset="0"/>
              </a:rPr>
              <a:t>So</a:t>
            </a:r>
            <a:r>
              <a:rPr lang="tr-TR" sz="3000" dirty="0" smtClean="0">
                <a:latin typeface="Times New Roman" pitchFamily="18" charset="0"/>
                <a:cs typeface="Times New Roman" pitchFamily="18" charset="0"/>
              </a:rPr>
              <a:t> </a:t>
            </a:r>
            <a:r>
              <a:rPr lang="tr-TR" sz="3000" dirty="0" err="1" smtClean="0">
                <a:latin typeface="Times New Roman" pitchFamily="18" charset="0"/>
                <a:cs typeface="Times New Roman" pitchFamily="18" charset="0"/>
              </a:rPr>
              <a:t>they</a:t>
            </a:r>
            <a:r>
              <a:rPr lang="tr-TR" sz="3000" dirty="0" smtClean="0">
                <a:latin typeface="Times New Roman" pitchFamily="18" charset="0"/>
                <a:cs typeface="Times New Roman" pitchFamily="18" charset="0"/>
              </a:rPr>
              <a:t> </a:t>
            </a:r>
            <a:r>
              <a:rPr lang="tr-TR" sz="3000" dirty="0" err="1" smtClean="0">
                <a:latin typeface="Times New Roman" pitchFamily="18" charset="0"/>
                <a:cs typeface="Times New Roman" pitchFamily="18" charset="0"/>
              </a:rPr>
              <a:t>are</a:t>
            </a:r>
            <a:r>
              <a:rPr lang="tr-TR" sz="3000" dirty="0" smtClean="0">
                <a:latin typeface="Times New Roman" pitchFamily="18" charset="0"/>
                <a:cs typeface="Times New Roman" pitchFamily="18" charset="0"/>
              </a:rPr>
              <a:t> </a:t>
            </a:r>
            <a:r>
              <a:rPr lang="tr-TR" sz="3000" dirty="0" err="1" smtClean="0">
                <a:latin typeface="Times New Roman" pitchFamily="18" charset="0"/>
                <a:cs typeface="Times New Roman" pitchFamily="18" charset="0"/>
              </a:rPr>
              <a:t>used</a:t>
            </a:r>
            <a:r>
              <a:rPr lang="tr-TR" sz="3000" dirty="0" smtClean="0">
                <a:latin typeface="Times New Roman" pitchFamily="18" charset="0"/>
                <a:cs typeface="Times New Roman" pitchFamily="18" charset="0"/>
              </a:rPr>
              <a:t> in:</a:t>
            </a:r>
          </a:p>
          <a:p>
            <a:pPr lvl="1">
              <a:buFont typeface="Wingdings" pitchFamily="2" charset="2"/>
              <a:buChar char="v"/>
            </a:pPr>
            <a:r>
              <a:rPr lang="tr-TR" sz="3000" dirty="0" smtClean="0">
                <a:latin typeface="Times New Roman" pitchFamily="18" charset="0"/>
                <a:cs typeface="Times New Roman" pitchFamily="18" charset="0"/>
              </a:rPr>
              <a:t> </a:t>
            </a:r>
            <a:r>
              <a:rPr lang="en-US" sz="3000" dirty="0" smtClean="0">
                <a:latin typeface="Times New Roman" pitchFamily="18" charset="0"/>
                <a:cs typeface="Times New Roman" pitchFamily="18" charset="0"/>
              </a:rPr>
              <a:t>Diagnostics</a:t>
            </a:r>
            <a:endParaRPr lang="tr-TR" sz="3000" dirty="0" smtClean="0">
              <a:latin typeface="Times New Roman" pitchFamily="18" charset="0"/>
              <a:cs typeface="Times New Roman" pitchFamily="18" charset="0"/>
            </a:endParaRPr>
          </a:p>
          <a:p>
            <a:pPr lvl="1">
              <a:buFont typeface="Wingdings" pitchFamily="2" charset="2"/>
              <a:buChar char="v"/>
            </a:pPr>
            <a:r>
              <a:rPr lang="en-US" sz="3000" dirty="0" smtClean="0">
                <a:latin typeface="Times New Roman" pitchFamily="18" charset="0"/>
                <a:cs typeface="Times New Roman" pitchFamily="18" charset="0"/>
              </a:rPr>
              <a:t> </a:t>
            </a:r>
            <a:r>
              <a:rPr lang="tr-TR" sz="3000" dirty="0" smtClean="0">
                <a:latin typeface="Times New Roman" pitchFamily="18" charset="0"/>
                <a:cs typeface="Times New Roman" pitchFamily="18" charset="0"/>
              </a:rPr>
              <a:t>T</a:t>
            </a:r>
            <a:r>
              <a:rPr lang="en-US" sz="3000" dirty="0" err="1" smtClean="0">
                <a:latin typeface="Times New Roman" pitchFamily="18" charset="0"/>
                <a:cs typeface="Times New Roman" pitchFamily="18" charset="0"/>
              </a:rPr>
              <a:t>argeting</a:t>
            </a:r>
            <a:r>
              <a:rPr lang="en-US" sz="3000" dirty="0" smtClean="0">
                <a:latin typeface="Times New Roman" pitchFamily="18" charset="0"/>
                <a:cs typeface="Times New Roman" pitchFamily="18" charset="0"/>
              </a:rPr>
              <a:t> </a:t>
            </a:r>
            <a:r>
              <a:rPr lang="en-US" sz="3000" dirty="0">
                <a:latin typeface="Times New Roman" pitchFamily="18" charset="0"/>
                <a:cs typeface="Times New Roman" pitchFamily="18" charset="0"/>
              </a:rPr>
              <a:t>speciﬁc delivery of drugs/genes</a:t>
            </a:r>
            <a:r>
              <a:rPr lang="en-US" sz="3000" dirty="0" smtClean="0">
                <a:latin typeface="Times New Roman" pitchFamily="18" charset="0"/>
                <a:cs typeface="Times New Roman" pitchFamily="18" charset="0"/>
              </a:rPr>
              <a:t>,</a:t>
            </a:r>
            <a:endParaRPr lang="tr-TR" sz="3000" dirty="0" smtClean="0">
              <a:latin typeface="Times New Roman" pitchFamily="18" charset="0"/>
              <a:cs typeface="Times New Roman" pitchFamily="18" charset="0"/>
            </a:endParaRPr>
          </a:p>
          <a:p>
            <a:pPr lvl="1">
              <a:buFont typeface="Wingdings" pitchFamily="2" charset="2"/>
              <a:buChar char="v"/>
            </a:pPr>
            <a:r>
              <a:rPr lang="en-US" sz="3000" dirty="0" smtClean="0">
                <a:latin typeface="Times New Roman" pitchFamily="18" charset="0"/>
                <a:cs typeface="Times New Roman" pitchFamily="18" charset="0"/>
              </a:rPr>
              <a:t> </a:t>
            </a:r>
            <a:r>
              <a:rPr lang="tr-TR" sz="3000" dirty="0" smtClean="0">
                <a:latin typeface="Times New Roman" pitchFamily="18" charset="0"/>
                <a:cs typeface="Times New Roman" pitchFamily="18" charset="0"/>
              </a:rPr>
              <a:t>I</a:t>
            </a:r>
            <a:r>
              <a:rPr lang="en-US" sz="3000" dirty="0" err="1" smtClean="0">
                <a:latin typeface="Times New Roman" pitchFamily="18" charset="0"/>
                <a:cs typeface="Times New Roman" pitchFamily="18" charset="0"/>
              </a:rPr>
              <a:t>maging</a:t>
            </a:r>
            <a:endParaRPr lang="tr-TR" sz="3000" dirty="0" smtClean="0">
              <a:latin typeface="Times New Roman" pitchFamily="18" charset="0"/>
              <a:cs typeface="Times New Roman" pitchFamily="18" charset="0"/>
            </a:endParaRPr>
          </a:p>
          <a:p>
            <a:endParaRPr lang="en-US" dirty="0"/>
          </a:p>
        </p:txBody>
      </p:sp>
      <p:pic>
        <p:nvPicPr>
          <p:cNvPr id="2050" name="Picture 2" descr="C:\Users\Aylin\Desktop\f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447800"/>
            <a:ext cx="4953000" cy="50291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568850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
            </a:r>
            <a:br>
              <a:rPr lang="tr-TR" dirty="0" smtClean="0"/>
            </a:br>
            <a:r>
              <a:rPr lang="tr-TR" b="1" dirty="0" smtClean="0">
                <a:solidFill>
                  <a:srgbClr val="0070C0"/>
                </a:solidFill>
                <a:latin typeface="Times New Roman" pitchFamily="18" charset="0"/>
                <a:cs typeface="Times New Roman" pitchFamily="18" charset="0"/>
              </a:rPr>
              <a:t>2.  </a:t>
            </a:r>
            <a:r>
              <a:rPr lang="tr-TR" b="1" dirty="0" err="1">
                <a:solidFill>
                  <a:srgbClr val="0070C0"/>
                </a:solidFill>
                <a:latin typeface="Times New Roman" pitchFamily="18" charset="0"/>
                <a:cs typeface="Times New Roman" pitchFamily="18" charset="0"/>
              </a:rPr>
              <a:t>Fluorescence</a:t>
            </a:r>
            <a:r>
              <a:rPr lang="tr-TR" b="1" dirty="0">
                <a:solidFill>
                  <a:srgbClr val="0070C0"/>
                </a:solidFill>
                <a:latin typeface="Times New Roman" pitchFamily="18" charset="0"/>
                <a:cs typeface="Times New Roman" pitchFamily="18" charset="0"/>
              </a:rPr>
              <a:t> </a:t>
            </a:r>
            <a:r>
              <a:rPr lang="tr-TR" b="1" dirty="0" err="1">
                <a:solidFill>
                  <a:srgbClr val="0070C0"/>
                </a:solidFill>
                <a:latin typeface="Times New Roman" pitchFamily="18" charset="0"/>
                <a:cs typeface="Times New Roman" pitchFamily="18" charset="0"/>
              </a:rPr>
              <a:t>Property</a:t>
            </a:r>
            <a:r>
              <a:rPr lang="tr-TR" dirty="0"/>
              <a:t/>
            </a:r>
            <a:br>
              <a:rPr lang="tr-TR" dirty="0"/>
            </a:br>
            <a:endParaRPr lang="en-US" dirty="0"/>
          </a:p>
        </p:txBody>
      </p:sp>
      <p:sp>
        <p:nvSpPr>
          <p:cNvPr id="3" name="İçerik Yer Tutucusu 2"/>
          <p:cNvSpPr>
            <a:spLocks noGrp="1"/>
          </p:cNvSpPr>
          <p:nvPr>
            <p:ph idx="1"/>
          </p:nvPr>
        </p:nvSpPr>
        <p:spPr>
          <a:xfrm>
            <a:off x="374073" y="5410199"/>
            <a:ext cx="8382000" cy="1246909"/>
          </a:xfrm>
        </p:spPr>
        <p:txBody>
          <a:bodyPr>
            <a:normAutofit/>
          </a:bodyPr>
          <a:lstStyle/>
          <a:p>
            <a:r>
              <a:rPr lang="tr-TR" sz="3600" dirty="0" smtClean="0">
                <a:latin typeface="Times New Roman" pitchFamily="18" charset="0"/>
                <a:cs typeface="Times New Roman" pitchFamily="18" charset="0"/>
              </a:rPr>
              <a:t>M</a:t>
            </a:r>
            <a:r>
              <a:rPr lang="en-US" sz="3600" dirty="0" err="1" smtClean="0">
                <a:latin typeface="Times New Roman" pitchFamily="18" charset="0"/>
                <a:cs typeface="Times New Roman" pitchFamily="18" charset="0"/>
              </a:rPr>
              <a:t>akes</a:t>
            </a:r>
            <a:r>
              <a:rPr lang="en-US" sz="3600" dirty="0" smtClean="0">
                <a:latin typeface="Times New Roman" pitchFamily="18" charset="0"/>
                <a:cs typeface="Times New Roman" pitchFamily="18" charset="0"/>
              </a:rPr>
              <a:t> </a:t>
            </a:r>
            <a:r>
              <a:rPr lang="en-US" sz="3600" dirty="0">
                <a:latin typeface="Times New Roman" pitchFamily="18" charset="0"/>
                <a:cs typeface="Times New Roman" pitchFamily="18" charset="0"/>
              </a:rPr>
              <a:t>the tumor </a:t>
            </a:r>
            <a:r>
              <a:rPr lang="tr-TR" sz="3600" dirty="0" err="1" smtClean="0">
                <a:latin typeface="Times New Roman" pitchFamily="18" charset="0"/>
                <a:cs typeface="Times New Roman" pitchFamily="18" charset="0"/>
              </a:rPr>
              <a:t>more</a:t>
            </a:r>
            <a:r>
              <a:rPr lang="tr-TR" sz="3600" dirty="0" smtClean="0">
                <a:latin typeface="Times New Roman" pitchFamily="18" charset="0"/>
                <a:cs typeface="Times New Roman" pitchFamily="18" charset="0"/>
              </a:rPr>
              <a:t> </a:t>
            </a:r>
            <a:r>
              <a:rPr lang="en-US" sz="3600" dirty="0" smtClean="0">
                <a:latin typeface="Times New Roman" pitchFamily="18" charset="0"/>
                <a:cs typeface="Times New Roman" pitchFamily="18" charset="0"/>
              </a:rPr>
              <a:t>visible</a:t>
            </a:r>
            <a:endParaRPr lang="en-US" sz="3600" dirty="0">
              <a:latin typeface="Times New Roman" pitchFamily="18" charset="0"/>
              <a:cs typeface="Times New Roman" pitchFamily="18" charset="0"/>
            </a:endParaRPr>
          </a:p>
        </p:txBody>
      </p:sp>
      <p:pic>
        <p:nvPicPr>
          <p:cNvPr id="3074" name="Picture 2" descr="C:\Users\Aylin\Desktop\f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496290"/>
            <a:ext cx="8305800" cy="36091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1310187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title"/>
          </p:nvPr>
        </p:nvSpPr>
        <p:spPr>
          <a:xfrm>
            <a:off x="4759036" y="838200"/>
            <a:ext cx="4114800" cy="5791200"/>
          </a:xfrm>
        </p:spPr>
        <p:txBody>
          <a:bodyPr/>
          <a:lstStyle/>
          <a:p>
            <a:pPr marL="571500" indent="-571500" algn="l">
              <a:buFont typeface="Arial" pitchFamily="34" charset="0"/>
              <a:buChar char="•"/>
            </a:pPr>
            <a:r>
              <a:rPr lang="tr-TR" dirty="0" smtClean="0">
                <a:latin typeface="Times New Roman" pitchFamily="18" charset="0"/>
                <a:cs typeface="Times New Roman" pitchFamily="18" charset="0"/>
              </a:rPr>
              <a:t>A</a:t>
            </a:r>
            <a:r>
              <a:rPr lang="en-US" dirty="0" err="1" smtClean="0">
                <a:latin typeface="Times New Roman" pitchFamily="18" charset="0"/>
                <a:cs typeface="Times New Roman" pitchFamily="18" charset="0"/>
              </a:rPr>
              <a:t>llow</a:t>
            </a: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for the</a:t>
            </a:r>
            <a:r>
              <a:rPr lang="tr-TR" dirty="0">
                <a:latin typeface="Times New Roman" pitchFamily="18" charset="0"/>
                <a:cs typeface="Times New Roman" pitchFamily="18" charset="0"/>
              </a:rPr>
              <a:t> </a:t>
            </a:r>
            <a:r>
              <a:rPr lang="en-US" dirty="0">
                <a:latin typeface="Times New Roman" pitchFamily="18" charset="0"/>
                <a:cs typeface="Times New Roman" pitchFamily="18" charset="0"/>
              </a:rPr>
              <a:t>synthesis</a:t>
            </a:r>
            <a:r>
              <a:rPr lang="tr-TR" dirty="0">
                <a:latin typeface="Times New Roman" pitchFamily="18" charset="0"/>
                <a:cs typeface="Times New Roman" pitchFamily="18" charset="0"/>
              </a:rPr>
              <a:t> </a:t>
            </a:r>
            <a:r>
              <a:rPr lang="en-US" dirty="0">
                <a:latin typeface="Times New Roman" pitchFamily="18" charset="0"/>
                <a:cs typeface="Times New Roman" pitchFamily="18" charset="0"/>
              </a:rPr>
              <a:t>of</a:t>
            </a:r>
            <a:r>
              <a:rPr lang="tr-TR" dirty="0">
                <a:latin typeface="Times New Roman" pitchFamily="18" charset="0"/>
                <a:cs typeface="Times New Roman" pitchFamily="18" charset="0"/>
              </a:rPr>
              <a:t> </a:t>
            </a:r>
            <a:r>
              <a:rPr lang="en-US" dirty="0">
                <a:latin typeface="Times New Roman" pitchFamily="18" charset="0"/>
                <a:cs typeface="Times New Roman" pitchFamily="18" charset="0"/>
              </a:rPr>
              <a:t>nanoparticles</a:t>
            </a:r>
            <a:r>
              <a:rPr lang="tr-TR" dirty="0">
                <a:latin typeface="Times New Roman" pitchFamily="18" charset="0"/>
                <a:cs typeface="Times New Roman" pitchFamily="18" charset="0"/>
              </a:rPr>
              <a:t> </a:t>
            </a:r>
            <a:r>
              <a:rPr lang="en-US" dirty="0">
                <a:latin typeface="Times New Roman" pitchFamily="18" charset="0"/>
                <a:cs typeface="Times New Roman" pitchFamily="18" charset="0"/>
              </a:rPr>
              <a:t>of</a:t>
            </a:r>
            <a:r>
              <a:rPr lang="tr-TR" dirty="0">
                <a:latin typeface="Times New Roman" pitchFamily="18" charset="0"/>
                <a:cs typeface="Times New Roman" pitchFamily="18" charset="0"/>
              </a:rPr>
              <a:t> </a:t>
            </a:r>
            <a:r>
              <a:rPr lang="en-US" dirty="0">
                <a:latin typeface="Times New Roman" pitchFamily="18" charset="0"/>
                <a:cs typeface="Times New Roman" pitchFamily="18" charset="0"/>
              </a:rPr>
              <a:t>speciﬁc</a:t>
            </a:r>
            <a:r>
              <a:rPr lang="tr-TR" dirty="0">
                <a:latin typeface="Times New Roman" pitchFamily="18" charset="0"/>
                <a:cs typeface="Times New Roman" pitchFamily="18" charset="0"/>
              </a:rPr>
              <a:t> </a:t>
            </a:r>
            <a:r>
              <a:rPr lang="en-US" dirty="0">
                <a:latin typeface="Times New Roman" pitchFamily="18" charset="0"/>
                <a:cs typeface="Times New Roman" pitchFamily="18" charset="0"/>
              </a:rPr>
              <a:t>size</a:t>
            </a:r>
            <a:r>
              <a:rPr lang="tr-TR" dirty="0">
                <a:latin typeface="Times New Roman" pitchFamily="18" charset="0"/>
                <a:cs typeface="Times New Roman" pitchFamily="18" charset="0"/>
              </a:rPr>
              <a:t> </a:t>
            </a:r>
            <a:r>
              <a:rPr lang="en-US" dirty="0">
                <a:latin typeface="Times New Roman" pitchFamily="18" charset="0"/>
                <a:cs typeface="Times New Roman" pitchFamily="18" charset="0"/>
              </a:rPr>
              <a:t>and</a:t>
            </a:r>
            <a:r>
              <a:rPr lang="tr-TR" dirty="0">
                <a:latin typeface="Times New Roman" pitchFamily="18" charset="0"/>
                <a:cs typeface="Times New Roman" pitchFamily="18" charset="0"/>
              </a:rPr>
              <a:t> </a:t>
            </a:r>
            <a:r>
              <a:rPr lang="en-US" dirty="0">
                <a:latin typeface="Times New Roman" pitchFamily="18" charset="0"/>
                <a:cs typeface="Times New Roman" pitchFamily="18" charset="0"/>
              </a:rPr>
              <a:t>desired</a:t>
            </a:r>
            <a:r>
              <a:rPr lang="tr-TR" dirty="0">
                <a:latin typeface="Times New Roman" pitchFamily="18" charset="0"/>
                <a:cs typeface="Times New Roman" pitchFamily="18" charset="0"/>
              </a:rPr>
              <a:t> </a:t>
            </a:r>
            <a:r>
              <a:rPr lang="en-US" dirty="0" smtClean="0">
                <a:latin typeface="Times New Roman" pitchFamily="18" charset="0"/>
                <a:cs typeface="Times New Roman" pitchFamily="18" charset="0"/>
              </a:rPr>
              <a:t>shape</a:t>
            </a:r>
            <a:r>
              <a:rPr lang="tr-TR" dirty="0" smtClean="0">
                <a:latin typeface="Times New Roman" pitchFamily="18" charset="0"/>
                <a:cs typeface="Times New Roman" pitchFamily="18" charset="0"/>
              </a:rPr>
              <a:t>.</a:t>
            </a:r>
            <a:r>
              <a:rPr lang="tr-TR" dirty="0"/>
              <a:t/>
            </a:r>
            <a:br>
              <a:rPr lang="tr-TR" dirty="0"/>
            </a:br>
            <a:endParaRPr lang="en-US" dirty="0"/>
          </a:p>
        </p:txBody>
      </p:sp>
      <p:pic>
        <p:nvPicPr>
          <p:cNvPr id="1028" name="Picture 4" descr="C:\Users\Aylin\Desktop\f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990600"/>
            <a:ext cx="4648200" cy="5638800"/>
          </a:xfrm>
          <a:prstGeom prst="rect">
            <a:avLst/>
          </a:prstGeom>
          <a:noFill/>
          <a:extLst>
            <a:ext uri="{909E8E84-426E-40DD-AFC4-6F175D3DCCD1}">
              <a14:hiddenFill xmlns:a14="http://schemas.microsoft.com/office/drawing/2010/main">
                <a:solidFill>
                  <a:srgbClr val="FFFFFF"/>
                </a:solidFill>
              </a14:hiddenFill>
            </a:ext>
          </a:extLst>
        </p:spPr>
      </p:pic>
      <p:sp>
        <p:nvSpPr>
          <p:cNvPr id="6" name="Metin kutusu 5"/>
          <p:cNvSpPr txBox="1"/>
          <p:nvPr/>
        </p:nvSpPr>
        <p:spPr>
          <a:xfrm>
            <a:off x="1676400" y="226045"/>
            <a:ext cx="6096000" cy="707886"/>
          </a:xfrm>
          <a:prstGeom prst="rect">
            <a:avLst/>
          </a:prstGeom>
          <a:noFill/>
        </p:spPr>
        <p:txBody>
          <a:bodyPr wrap="square" rtlCol="0">
            <a:spAutoFit/>
          </a:bodyPr>
          <a:lstStyle/>
          <a:p>
            <a:pPr algn="ctr"/>
            <a:r>
              <a:rPr lang="tr-TR" sz="4000" b="1" dirty="0">
                <a:solidFill>
                  <a:srgbClr val="0070C0"/>
                </a:solidFill>
                <a:latin typeface="Times New Roman" pitchFamily="18" charset="0"/>
                <a:cs typeface="Times New Roman" pitchFamily="18" charset="0"/>
              </a:rPr>
              <a:t>3</a:t>
            </a:r>
            <a:r>
              <a:rPr lang="tr-TR" sz="4000" b="1" dirty="0" smtClean="0">
                <a:solidFill>
                  <a:srgbClr val="0070C0"/>
                </a:solidFill>
                <a:latin typeface="Times New Roman" pitchFamily="18" charset="0"/>
                <a:cs typeface="Times New Roman" pitchFamily="18" charset="0"/>
              </a:rPr>
              <a:t>. </a:t>
            </a:r>
            <a:r>
              <a:rPr lang="tr-TR" sz="4000" b="1" dirty="0" err="1" smtClean="0">
                <a:solidFill>
                  <a:srgbClr val="0070C0"/>
                </a:solidFill>
                <a:latin typeface="Times New Roman" pitchFamily="18" charset="0"/>
                <a:cs typeface="Times New Roman" pitchFamily="18" charset="0"/>
              </a:rPr>
              <a:t>Tunable</a:t>
            </a:r>
            <a:r>
              <a:rPr lang="tr-TR" sz="4000" b="1" dirty="0" smtClean="0">
                <a:solidFill>
                  <a:srgbClr val="0070C0"/>
                </a:solidFill>
                <a:latin typeface="Times New Roman" pitchFamily="18" charset="0"/>
                <a:cs typeface="Times New Roman" pitchFamily="18" charset="0"/>
              </a:rPr>
              <a:t> </a:t>
            </a:r>
            <a:r>
              <a:rPr lang="tr-TR" sz="4000" b="1" dirty="0" err="1">
                <a:solidFill>
                  <a:srgbClr val="0070C0"/>
                </a:solidFill>
                <a:latin typeface="Times New Roman" pitchFamily="18" charset="0"/>
                <a:cs typeface="Times New Roman" pitchFamily="18" charset="0"/>
              </a:rPr>
              <a:t>Property</a:t>
            </a:r>
            <a:endParaRPr lang="tr-TR" sz="4000" b="1" dirty="0">
              <a:solidFill>
                <a:srgbClr val="0070C0"/>
              </a:solidFill>
              <a:latin typeface="Times New Roman" pitchFamily="18" charset="0"/>
              <a:cs typeface="Times New Roman" pitchFamily="18" charset="0"/>
            </a:endParaRPr>
          </a:p>
        </p:txBody>
      </p:sp>
    </p:spTree>
    <p:extLst>
      <p:ext uri="{BB962C8B-B14F-4D97-AF65-F5344CB8AC3E}">
        <p14:creationId xmlns:p14="http://schemas.microsoft.com/office/powerpoint/2010/main" val="42785942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505691" y="152400"/>
            <a:ext cx="8229600" cy="1143000"/>
          </a:xfrm>
        </p:spPr>
        <p:txBody>
          <a:bodyPr>
            <a:normAutofit fontScale="90000"/>
          </a:bodyPr>
          <a:lstStyle/>
          <a:p>
            <a:r>
              <a:rPr lang="tr-TR" dirty="0" smtClean="0"/>
              <a:t/>
            </a:r>
            <a:br>
              <a:rPr lang="tr-TR" dirty="0" smtClean="0"/>
            </a:br>
            <a:r>
              <a:rPr lang="tr-TR" b="1" dirty="0" smtClean="0">
                <a:solidFill>
                  <a:srgbClr val="0070C0"/>
                </a:solidFill>
                <a:latin typeface="Times New Roman" pitchFamily="18" charset="0"/>
                <a:cs typeface="Times New Roman" pitchFamily="18" charset="0"/>
              </a:rPr>
              <a:t>4. </a:t>
            </a:r>
            <a:r>
              <a:rPr lang="tr-TR" b="1" dirty="0" err="1">
                <a:solidFill>
                  <a:srgbClr val="0070C0"/>
                </a:solidFill>
                <a:latin typeface="Times New Roman" pitchFamily="18" charset="0"/>
                <a:cs typeface="Times New Roman" pitchFamily="18" charset="0"/>
              </a:rPr>
              <a:t>Biocompatibility</a:t>
            </a:r>
            <a:r>
              <a:rPr lang="tr-TR" dirty="0"/>
              <a:t/>
            </a:r>
            <a:br>
              <a:rPr lang="tr-TR" dirty="0"/>
            </a:br>
            <a:endParaRPr lang="en-US" dirty="0"/>
          </a:p>
        </p:txBody>
      </p:sp>
      <p:sp>
        <p:nvSpPr>
          <p:cNvPr id="3" name="İçerik Yer Tutucusu 2"/>
          <p:cNvSpPr>
            <a:spLocks noGrp="1"/>
          </p:cNvSpPr>
          <p:nvPr>
            <p:ph idx="1"/>
          </p:nvPr>
        </p:nvSpPr>
        <p:spPr>
          <a:xfrm>
            <a:off x="4876800" y="1627909"/>
            <a:ext cx="3657600" cy="5257800"/>
          </a:xfrm>
        </p:spPr>
        <p:txBody>
          <a:bodyPr/>
          <a:lstStyle/>
          <a:p>
            <a:r>
              <a:rPr lang="tr-TR" dirty="0" smtClean="0">
                <a:latin typeface="Times New Roman" pitchFamily="18" charset="0"/>
                <a:cs typeface="Times New Roman" pitchFamily="18" charset="0"/>
              </a:rPr>
              <a:t>T</a:t>
            </a:r>
            <a:r>
              <a:rPr lang="en-US" dirty="0" smtClean="0">
                <a:latin typeface="Times New Roman" pitchFamily="18" charset="0"/>
                <a:cs typeface="Times New Roman" pitchFamily="18" charset="0"/>
              </a:rPr>
              <a:t>he </a:t>
            </a:r>
            <a:r>
              <a:rPr lang="en-US" dirty="0">
                <a:latin typeface="Times New Roman" pitchFamily="18" charset="0"/>
                <a:cs typeface="Times New Roman" pitchFamily="18" charset="0"/>
              </a:rPr>
              <a:t>inert nature of gold nanoparticles makes them relatively </a:t>
            </a:r>
            <a:r>
              <a:rPr lang="en-US" dirty="0" smtClean="0">
                <a:latin typeface="Times New Roman" pitchFamily="18" charset="0"/>
                <a:cs typeface="Times New Roman" pitchFamily="18" charset="0"/>
              </a:rPr>
              <a:t>biocompatible</a:t>
            </a:r>
            <a:r>
              <a:rPr lang="tr-TR" dirty="0">
                <a:latin typeface="Times New Roman" pitchFamily="18" charset="0"/>
                <a:cs typeface="Times New Roman" pitchFamily="18" charset="0"/>
              </a:rPr>
              <a:t> </a:t>
            </a:r>
            <a:r>
              <a:rPr lang="tr-TR" dirty="0" err="1" smtClean="0">
                <a:latin typeface="Times New Roman" pitchFamily="18" charset="0"/>
                <a:cs typeface="Times New Roman" pitchFamily="18" charset="0"/>
              </a:rPr>
              <a:t>and</a:t>
            </a: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excellent candidate for</a:t>
            </a:r>
            <a:r>
              <a:rPr lang="tr-TR" dirty="0">
                <a:latin typeface="Times New Roman" pitchFamily="18" charset="0"/>
                <a:cs typeface="Times New Roman" pitchFamily="18" charset="0"/>
              </a:rPr>
              <a:t> </a:t>
            </a:r>
            <a:r>
              <a:rPr lang="tr-TR" dirty="0" err="1" smtClean="0">
                <a:latin typeface="Times New Roman" pitchFamily="18" charset="0"/>
                <a:cs typeface="Times New Roman" pitchFamily="18" charset="0"/>
              </a:rPr>
              <a:t>use</a:t>
            </a:r>
            <a:r>
              <a:rPr lang="tr-TR" dirty="0" smtClean="0">
                <a:latin typeface="Times New Roman" pitchFamily="18" charset="0"/>
                <a:cs typeface="Times New Roman" pitchFamily="18" charset="0"/>
              </a:rPr>
              <a:t> </a:t>
            </a:r>
            <a:r>
              <a:rPr lang="tr-TR" dirty="0">
                <a:latin typeface="Times New Roman" pitchFamily="18" charset="0"/>
                <a:cs typeface="Times New Roman" pitchFamily="18" charset="0"/>
              </a:rPr>
              <a:t>as </a:t>
            </a:r>
            <a:r>
              <a:rPr lang="tr-TR" dirty="0" err="1">
                <a:latin typeface="Times New Roman" pitchFamily="18" charset="0"/>
                <a:cs typeface="Times New Roman" pitchFamily="18" charset="0"/>
              </a:rPr>
              <a:t>drug</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carriers</a:t>
            </a:r>
            <a:r>
              <a:rPr lang="tr-TR" dirty="0">
                <a:latin typeface="Times New Roman" pitchFamily="18" charset="0"/>
                <a:cs typeface="Times New Roman" pitchFamily="18" charset="0"/>
              </a:rPr>
              <a:t>.</a:t>
            </a:r>
          </a:p>
          <a:p>
            <a:endParaRPr lang="en-US" dirty="0"/>
          </a:p>
        </p:txBody>
      </p:sp>
      <p:pic>
        <p:nvPicPr>
          <p:cNvPr id="4098" name="Picture 2" descr="C:\Users\Aylin\Desktop\FSDF.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0891" y="1371600"/>
            <a:ext cx="4419600" cy="5486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0159180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811</TotalTime>
  <Words>864</Words>
  <Application>Microsoft Office PowerPoint</Application>
  <PresentationFormat>Ekran Gösterisi (4:3)</PresentationFormat>
  <Paragraphs>114</Paragraphs>
  <Slides>21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21</vt:i4>
      </vt:variant>
    </vt:vector>
  </HeadingPairs>
  <TitlesOfParts>
    <vt:vector size="26" baseType="lpstr">
      <vt:lpstr>Arial</vt:lpstr>
      <vt:lpstr>Calibri</vt:lpstr>
      <vt:lpstr>Times New Roman</vt:lpstr>
      <vt:lpstr>Wingdings</vt:lpstr>
      <vt:lpstr>Ofis Teması</vt:lpstr>
      <vt:lpstr> GOLD NANOPARTICLES IN DIAGNOSTICS AND THERAPEUTICS FOR HUMAN CANCER </vt:lpstr>
      <vt:lpstr>What is Cancer? </vt:lpstr>
      <vt:lpstr>GOLD NANOPARTICLES</vt:lpstr>
      <vt:lpstr>Purpose of the Study </vt:lpstr>
      <vt:lpstr>Gold Nanoparticles are Prefered in Cancer Treatment due to the their:</vt:lpstr>
      <vt:lpstr> 1. Surface Functionalization Property </vt:lpstr>
      <vt:lpstr> 2.  Fluorescence Property </vt:lpstr>
      <vt:lpstr>Allow for the synthesis of nanoparticles of speciﬁc size and desired shape. </vt:lpstr>
      <vt:lpstr> 4. Biocompatibility </vt:lpstr>
      <vt:lpstr>Usage Areas of Gold Nanoparticles</vt:lpstr>
      <vt:lpstr> 1. Site-Specific Delivery </vt:lpstr>
      <vt:lpstr>Examples of Gold Nanoparticles in Drug Delivery</vt:lpstr>
      <vt:lpstr> 2. Photo-Imaging </vt:lpstr>
      <vt:lpstr> 3. Photothermal Therapy (PTT) </vt:lpstr>
      <vt:lpstr> 4. Photodynamic Therapy (PDT) </vt:lpstr>
      <vt:lpstr> Gold Nanoparticles in Clinical Trials </vt:lpstr>
      <vt:lpstr> Limitations for Gold NPs</vt:lpstr>
      <vt:lpstr>PowerPoint Sunusu</vt:lpstr>
      <vt:lpstr>Discussion</vt:lpstr>
      <vt:lpstr>AS A CONCLUSION</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Aylin</dc:creator>
  <cp:lastModifiedBy>BME</cp:lastModifiedBy>
  <cp:revision>74</cp:revision>
  <dcterms:created xsi:type="dcterms:W3CDTF">2019-05-17T10:32:43Z</dcterms:created>
  <dcterms:modified xsi:type="dcterms:W3CDTF">2019-11-26T08:57:44Z</dcterms:modified>
</cp:coreProperties>
</file>