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46C117F-5CCF-4837-BE5F-2B92066CAFAF}"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4EB90BD-B6CE-46B7-997F-7313B992CCDC}"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9D11F-B188-461D-B23F-39381795C052}"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2E6D8D9-55A2-4063-B0F3-121F44549695}"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4B24536-994D-4021-A283-9F449C0DB509}" type="datetimeFigureOut">
              <a:rPr lang="en-US" dirty="0"/>
              <a:t>12/17/2019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3CBBBB78-C96F-47B7-AB17-D852CA960AC9}" type="datetimeFigureOut">
              <a:rPr lang="en-US" dirty="0"/>
              <a:t>12/17/2019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12/17/2019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0578ACC-22D6-47C1-A373-4FD133E34F3C}"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331444B-B92B-4E27-8C94-BB93EAF5CB18}"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EFA5E-FA76-400D-B3DC-F0BA90E6D107}"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12/17/2019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Çocuk </a:t>
            </a:r>
            <a:r>
              <a:rPr lang="tr-TR" dirty="0" err="1" smtClean="0"/>
              <a:t>İhmalive</a:t>
            </a:r>
            <a:r>
              <a:rPr lang="tr-TR" dirty="0" smtClean="0"/>
              <a:t> İstismarı VI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537594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Çocuk İzlem Merkezleri</a:t>
            </a:r>
            <a:endParaRPr lang="tr-TR" dirty="0"/>
          </a:p>
        </p:txBody>
      </p:sp>
      <p:sp>
        <p:nvSpPr>
          <p:cNvPr id="3" name="İçerik Yer Tutucusu 2"/>
          <p:cNvSpPr>
            <a:spLocks noGrp="1"/>
          </p:cNvSpPr>
          <p:nvPr>
            <p:ph idx="1"/>
          </p:nvPr>
        </p:nvSpPr>
        <p:spPr/>
        <p:txBody>
          <a:bodyPr/>
          <a:lstStyle/>
          <a:p>
            <a:r>
              <a:rPr lang="tr-TR" dirty="0"/>
              <a:t>Cinsel istismar mağduru çocukların adli sürece girerken korunması ve örselenmesini en aza indirmek amacıyla Sağlık Bakanlığı koordinatörlüğünde Adalet Bakanlığı, Aile ve Sosyal Politikalar Bakanlığı, İçişleri Bakanlığı (Emniyet Genel Müdürlüğü ve Jandarma Genel Komutanlığı), Milli Eğitim Bakanlığı, Adli Tıp Kurumu Başkanlığı, Diyanet İşleri Başkanlığı, Hakimler ve Savcılar Yüksek Kurulu, Yargıtay Başkanlığı ve İl Cumhuriyet Başsavcılıklarının paydaşları olduğu “Çocuk İzlem Merkezleri” (ÇİM) kurulmuştur. </a:t>
            </a:r>
          </a:p>
        </p:txBody>
      </p:sp>
    </p:spTree>
    <p:extLst>
      <p:ext uri="{BB962C8B-B14F-4D97-AF65-F5344CB8AC3E}">
        <p14:creationId xmlns:p14="http://schemas.microsoft.com/office/powerpoint/2010/main" val="4406144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lnSpc>
                <a:spcPct val="150000"/>
              </a:lnSpc>
            </a:pPr>
            <a:r>
              <a:rPr lang="tr-TR" sz="2800" dirty="0" err="1" smtClean="0"/>
              <a:t>ÇİM’ler</a:t>
            </a:r>
            <a:r>
              <a:rPr lang="tr-TR" sz="2800" dirty="0" smtClean="0"/>
              <a:t> </a:t>
            </a:r>
            <a:r>
              <a:rPr lang="tr-TR" sz="2800" dirty="0"/>
              <a:t>cinsel istismar mağduru çocuğun </a:t>
            </a:r>
            <a:r>
              <a:rPr lang="tr-TR" sz="2800" u="sng" dirty="0"/>
              <a:t>ifadesinin alındığı</a:t>
            </a:r>
            <a:r>
              <a:rPr lang="tr-TR" sz="2800" dirty="0"/>
              <a:t>, </a:t>
            </a:r>
            <a:r>
              <a:rPr lang="tr-TR" sz="2800" u="sng" dirty="0"/>
              <a:t>muayenesinin</a:t>
            </a:r>
            <a:r>
              <a:rPr lang="tr-TR" sz="2800" dirty="0"/>
              <a:t>, </a:t>
            </a:r>
            <a:r>
              <a:rPr lang="tr-TR" sz="2800" u="sng" dirty="0"/>
              <a:t>tedavi ve rehabilitasyonunun </a:t>
            </a:r>
            <a:r>
              <a:rPr lang="tr-TR" sz="2800" dirty="0"/>
              <a:t>yapıldığı ve raporunun hazırlanması için gereken tüm personel ve ekipmanın bulunduğu, işlemlerin her aşamasında çocuğun yüksek yararı gözetilerek </a:t>
            </a:r>
            <a:r>
              <a:rPr lang="tr-TR" sz="2800" u="sng" dirty="0"/>
              <a:t>ikincil örselenmesinin önlenmeye çalışıldığı</a:t>
            </a:r>
            <a:r>
              <a:rPr lang="tr-TR" sz="2800" dirty="0"/>
              <a:t> </a:t>
            </a:r>
            <a:r>
              <a:rPr lang="tr-TR" sz="2800" dirty="0" smtClean="0"/>
              <a:t>merkezlerdir.</a:t>
            </a:r>
            <a:endParaRPr lang="tr-TR" sz="2800" dirty="0"/>
          </a:p>
        </p:txBody>
      </p:sp>
    </p:spTree>
    <p:extLst>
      <p:ext uri="{BB962C8B-B14F-4D97-AF65-F5344CB8AC3E}">
        <p14:creationId xmlns:p14="http://schemas.microsoft.com/office/powerpoint/2010/main" val="2523912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nSpc>
                <a:spcPct val="150000"/>
              </a:lnSpc>
            </a:pPr>
            <a:r>
              <a:rPr lang="tr-TR" dirty="0" smtClean="0"/>
              <a:t> </a:t>
            </a:r>
            <a:r>
              <a:rPr lang="tr-TR" sz="2800" dirty="0"/>
              <a:t>Çocuğun cinsel istismara maruz kaldığı veya maruz kalma şüphesinin olduğu bilgisini alan kişi, Cumhuriyet Başsavcılığı’na ya da ilgili kolluk birimine bildirimde bulunmaktadır. Cumhuriyet Savcısının emir ve talimatları doğrultusunda da olay hakkında çocukla hiçbir görüşme yapılmadan çocuk sivil ekip ve araç ile </a:t>
            </a:r>
            <a:r>
              <a:rPr lang="tr-TR" sz="2800" dirty="0" err="1"/>
              <a:t>ÇİM’e</a:t>
            </a:r>
            <a:r>
              <a:rPr lang="tr-TR" sz="2800" dirty="0"/>
              <a:t> getirilmektedir. </a:t>
            </a:r>
          </a:p>
          <a:p>
            <a:endParaRPr lang="tr-TR" dirty="0"/>
          </a:p>
        </p:txBody>
      </p:sp>
    </p:spTree>
    <p:extLst>
      <p:ext uri="{BB962C8B-B14F-4D97-AF65-F5344CB8AC3E}">
        <p14:creationId xmlns:p14="http://schemas.microsoft.com/office/powerpoint/2010/main" val="186622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800" dirty="0"/>
              <a:t>Çocuk, bu alanda eğitim almış psikolog, sosyal çalışmacı, çocuk gelişimcisi veya hemşire tarafından karşılanarak hazırlık sürecini geçirmek üzere yaş grubuna göre çocuklar için düzenlenmiş bekleme alanında ön görüşmeye alınmaktadır. Çocukla yapılan ön görüşmede çocuğun gelişimsel özellikleri değerlendirilmekte, çocukla iletişim sağlanarak cinsel istismar olayına dair çocuktan bilgi alınmakta, adli görüşme hakkında çocuğun bilgilenmesi ve merkezi tanıması sağlanmaktadır. </a:t>
            </a:r>
          </a:p>
        </p:txBody>
      </p:sp>
    </p:spTree>
    <p:extLst>
      <p:ext uri="{BB962C8B-B14F-4D97-AF65-F5344CB8AC3E}">
        <p14:creationId xmlns:p14="http://schemas.microsoft.com/office/powerpoint/2010/main" val="28623878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pPr>
            <a:r>
              <a:rPr lang="tr-TR" dirty="0"/>
              <a:t>Ön görüşmenin ardından çocuk; savcı, çocuğun avukatı, aile görüşmecisi, Aile ve Sosyal Politikalar Temsilcisi’nin izlediği adli görüşmeye alınmaktadır. Görüşme aynalı odada kayıt altında yapılmaktadır. Çocuğun adli muayeneye onay verip vermediği görüşmede sorularak, görüşme sonrası da ailesinin de izni alınarak çocuğun muayenesi yapılabilmekte, laboratuvar örnekleri alınabilmektedir. </a:t>
            </a:r>
          </a:p>
        </p:txBody>
      </p:sp>
    </p:spTree>
    <p:extLst>
      <p:ext uri="{BB962C8B-B14F-4D97-AF65-F5344CB8AC3E}">
        <p14:creationId xmlns:p14="http://schemas.microsoft.com/office/powerpoint/2010/main" val="21036904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smtClean="0"/>
              <a:t> </a:t>
            </a:r>
            <a:r>
              <a:rPr lang="tr-TR" sz="2800" dirty="0"/>
              <a:t>Adli, psikiyatrik, tıbbi ve sosyal açılardan merkezde çok yönlü değerlendirilen mağdurlardan elde edilen tüm bilgiler rapor haline getirilip, ses ve görüntü kayıtları ile birlikte ilgili Cumhuriyet Başsavcılığı’na gönderilmektedir</a:t>
            </a:r>
          </a:p>
          <a:p>
            <a:pPr algn="just">
              <a:lnSpc>
                <a:spcPct val="150000"/>
              </a:lnSpc>
            </a:pPr>
            <a:endParaRPr lang="tr-TR" sz="2800" dirty="0"/>
          </a:p>
        </p:txBody>
      </p:sp>
    </p:spTree>
    <p:extLst>
      <p:ext uri="{BB962C8B-B14F-4D97-AF65-F5344CB8AC3E}">
        <p14:creationId xmlns:p14="http://schemas.microsoft.com/office/powerpoint/2010/main" val="2639353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spcBef>
                <a:spcPts val="900"/>
              </a:spcBef>
              <a:buSzPct val="85000"/>
              <a:buFont typeface="Wingdings" pitchFamily="2" charset="2"/>
              <a:buChar char="q"/>
            </a:pPr>
            <a:r>
              <a:rPr lang="en-GB" b="1" i="1" dirty="0">
                <a:solidFill>
                  <a:schemeClr val="bg1"/>
                </a:solidFill>
              </a:rPr>
              <a:t>HER VATANDAŞ ÇOCUĞA KARŞI İŞLENMEKTE OLAN İSTİSMAR SUÇUNU BİLDİRMEKLE YÜKÜMLÜDÜR</a:t>
            </a:r>
            <a:r>
              <a:rPr lang="tr-TR" b="1" i="1" dirty="0">
                <a:solidFill>
                  <a:schemeClr val="bg1"/>
                </a:solidFill>
              </a:rPr>
              <a:t>.</a:t>
            </a:r>
            <a:r>
              <a:rPr lang="en-GB" b="1" i="1" dirty="0">
                <a:solidFill>
                  <a:schemeClr val="bg1"/>
                </a:solidFill>
              </a:rPr>
              <a:t> </a:t>
            </a:r>
          </a:p>
          <a:p>
            <a:pPr>
              <a:spcBef>
                <a:spcPts val="900"/>
              </a:spcBef>
              <a:buNone/>
            </a:pPr>
            <a:endParaRPr lang="tr-TR" b="1" i="1" dirty="0">
              <a:solidFill>
                <a:schemeClr val="bg1"/>
              </a:solidFill>
            </a:endParaRPr>
          </a:p>
          <a:p>
            <a:pPr>
              <a:spcBef>
                <a:spcPts val="900"/>
              </a:spcBef>
              <a:buSzPct val="85000"/>
              <a:buFont typeface="Wingdings" pitchFamily="2" charset="2"/>
              <a:buChar char="q"/>
            </a:pPr>
            <a:r>
              <a:rPr lang="en-GB" b="1" i="1" dirty="0">
                <a:solidFill>
                  <a:schemeClr val="bg1"/>
                </a:solidFill>
              </a:rPr>
              <a:t>T.C.K. MADDE 278</a:t>
            </a:r>
          </a:p>
          <a:p>
            <a:endParaRPr lang="tr-TR" dirty="0"/>
          </a:p>
        </p:txBody>
      </p:sp>
    </p:spTree>
    <p:extLst>
      <p:ext uri="{BB962C8B-B14F-4D97-AF65-F5344CB8AC3E}">
        <p14:creationId xmlns:p14="http://schemas.microsoft.com/office/powerpoint/2010/main" val="36475657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nSpc>
                <a:spcPct val="91000"/>
              </a:lnSpc>
            </a:pPr>
            <a:r>
              <a:rPr lang="tr-TR" b="1" dirty="0">
                <a:latin typeface="Times New Roman" panose="02020603050405020304" pitchFamily="18" charset="0"/>
              </a:rPr>
              <a:t>Suçu bildirmeme</a:t>
            </a:r>
            <a:r>
              <a:rPr lang="tr-TR" dirty="0">
                <a:latin typeface="Times New Roman" panose="02020603050405020304" pitchFamily="18" charset="0"/>
              </a:rPr>
              <a:t> </a:t>
            </a:r>
            <a:endParaRPr lang="tr-TR" b="1" dirty="0">
              <a:latin typeface="Times New Roman" panose="02020603050405020304" pitchFamily="18" charset="0"/>
            </a:endParaRPr>
          </a:p>
          <a:p>
            <a:pPr>
              <a:lnSpc>
                <a:spcPct val="91000"/>
              </a:lnSpc>
            </a:pPr>
            <a:r>
              <a:rPr lang="tr-TR" b="1" dirty="0">
                <a:latin typeface="Times New Roman" panose="02020603050405020304" pitchFamily="18" charset="0"/>
              </a:rPr>
              <a:t>Madde 278 -</a:t>
            </a:r>
            <a:r>
              <a:rPr lang="tr-TR" dirty="0">
                <a:latin typeface="Times New Roman" panose="02020603050405020304" pitchFamily="18" charset="0"/>
              </a:rPr>
              <a:t> (1) İşlenmekte olan bir suçu yetkili makamlara bildirmeyen kişi, </a:t>
            </a:r>
            <a:r>
              <a:rPr lang="tr-TR" b="1" i="1" u="sng" dirty="0">
                <a:latin typeface="Times New Roman" panose="02020603050405020304" pitchFamily="18" charset="0"/>
              </a:rPr>
              <a:t>bir yıla kadar hapis cezası</a:t>
            </a:r>
            <a:r>
              <a:rPr lang="tr-TR" b="1" dirty="0">
                <a:latin typeface="Times New Roman" panose="02020603050405020304" pitchFamily="18" charset="0"/>
              </a:rPr>
              <a:t> </a:t>
            </a:r>
            <a:r>
              <a:rPr lang="tr-TR" dirty="0">
                <a:latin typeface="Times New Roman" panose="02020603050405020304" pitchFamily="18" charset="0"/>
              </a:rPr>
              <a:t>ile cezalandırılır. </a:t>
            </a:r>
          </a:p>
          <a:p>
            <a:endParaRPr lang="tr-TR" dirty="0"/>
          </a:p>
          <a:p>
            <a:r>
              <a:rPr lang="tr-TR" b="1" dirty="0">
                <a:latin typeface="Times New Roman" panose="02020603050405020304" pitchFamily="18" charset="0"/>
              </a:rPr>
              <a:t>Kamu görevlisinin suçu bildirmemesi</a:t>
            </a:r>
            <a:r>
              <a:rPr lang="tr-TR" dirty="0">
                <a:latin typeface="Times New Roman" panose="02020603050405020304" pitchFamily="18" charset="0"/>
              </a:rPr>
              <a:t> </a:t>
            </a:r>
            <a:endParaRPr lang="tr-TR" b="1" dirty="0">
              <a:latin typeface="Times New Roman" panose="02020603050405020304" pitchFamily="18" charset="0"/>
            </a:endParaRPr>
          </a:p>
          <a:p>
            <a:pPr>
              <a:lnSpc>
                <a:spcPct val="91000"/>
              </a:lnSpc>
            </a:pPr>
            <a:r>
              <a:rPr lang="tr-TR" b="1">
                <a:latin typeface="Times New Roman" panose="02020603050405020304" pitchFamily="18" charset="0"/>
              </a:rPr>
              <a:t>Madde 279 -</a:t>
            </a:r>
            <a:r>
              <a:rPr lang="tr-TR">
                <a:latin typeface="Times New Roman" panose="02020603050405020304" pitchFamily="18" charset="0"/>
              </a:rPr>
              <a:t> (1) Kamu adına soruşturma ve kovuşturmayı gerektiren bir suçun işlendiğini </a:t>
            </a:r>
            <a:r>
              <a:rPr lang="tr-TR" b="1" i="1" u="sng">
                <a:latin typeface="Times New Roman" panose="02020603050405020304" pitchFamily="18" charset="0"/>
              </a:rPr>
              <a:t>göreviyle bağlantılı olarak öğrenip</a:t>
            </a:r>
            <a:r>
              <a:rPr lang="tr-TR" b="1">
                <a:latin typeface="Times New Roman" panose="02020603050405020304" pitchFamily="18" charset="0"/>
              </a:rPr>
              <a:t> </a:t>
            </a:r>
            <a:r>
              <a:rPr lang="tr-TR">
                <a:latin typeface="Times New Roman" panose="02020603050405020304" pitchFamily="18" charset="0"/>
              </a:rPr>
              <a:t>de yetkili makamlara bildirimde bulunmayı ihmal eden veya bu hususta gecikme gösteren kamu görevlisi</a:t>
            </a:r>
            <a:r>
              <a:rPr lang="tr-TR" b="1">
                <a:latin typeface="Times New Roman" panose="02020603050405020304" pitchFamily="18" charset="0"/>
              </a:rPr>
              <a:t>, </a:t>
            </a:r>
            <a:r>
              <a:rPr lang="tr-TR" b="1" i="1" u="sng">
                <a:latin typeface="Times New Roman" panose="02020603050405020304" pitchFamily="18" charset="0"/>
              </a:rPr>
              <a:t>altı aydan iki yıla kadar hapis cezası</a:t>
            </a:r>
            <a:r>
              <a:rPr lang="tr-TR" b="1">
                <a:latin typeface="Times New Roman" panose="02020603050405020304" pitchFamily="18" charset="0"/>
              </a:rPr>
              <a:t> </a:t>
            </a:r>
            <a:r>
              <a:rPr lang="tr-TR">
                <a:latin typeface="Times New Roman" panose="02020603050405020304" pitchFamily="18" charset="0"/>
              </a:rPr>
              <a:t>ile cezalandırılır.</a:t>
            </a:r>
          </a:p>
          <a:p>
            <a:endParaRPr lang="tr-TR"/>
          </a:p>
        </p:txBody>
      </p:sp>
    </p:spTree>
    <p:extLst>
      <p:ext uri="{BB962C8B-B14F-4D97-AF65-F5344CB8AC3E}">
        <p14:creationId xmlns:p14="http://schemas.microsoft.com/office/powerpoint/2010/main" val="1305971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 kadar Farkındayız </a:t>
            </a:r>
            <a:br>
              <a:rPr lang="tr-TR" dirty="0" smtClean="0"/>
            </a:br>
            <a:r>
              <a:rPr lang="tr-TR" dirty="0" smtClean="0"/>
              <a:t>Öğretmenler</a:t>
            </a:r>
            <a:endParaRPr lang="tr-TR" dirty="0"/>
          </a:p>
        </p:txBody>
      </p:sp>
      <p:sp>
        <p:nvSpPr>
          <p:cNvPr id="3" name="İçerik Yer Tutucusu 2"/>
          <p:cNvSpPr>
            <a:spLocks noGrp="1"/>
          </p:cNvSpPr>
          <p:nvPr>
            <p:ph idx="1"/>
          </p:nvPr>
        </p:nvSpPr>
        <p:spPr/>
        <p:txBody>
          <a:bodyPr>
            <a:normAutofit fontScale="70000" lnSpcReduction="20000"/>
          </a:bodyPr>
          <a:lstStyle/>
          <a:p>
            <a:pPr marL="0" indent="0" algn="just">
              <a:buNone/>
            </a:pPr>
            <a:r>
              <a:rPr lang="tr-TR" sz="2800" dirty="0"/>
              <a:t>Sınıf öğretmenleri ve alan öğretmenlerinin çocuk istismarı ve ihmali konusunda sahip oldukları bilgi ve risk tanıma düzeylerini inceleyen bir araştırmanın (Dilsiz ve </a:t>
            </a:r>
            <a:r>
              <a:rPr lang="tr-TR" sz="2800" dirty="0" err="1"/>
              <a:t>Mağden</a:t>
            </a:r>
            <a:r>
              <a:rPr lang="tr-TR" sz="2800" dirty="0"/>
              <a:t>, 2015) bulgularına </a:t>
            </a:r>
            <a:r>
              <a:rPr lang="tr-TR" sz="2800" dirty="0" smtClean="0"/>
              <a:t>göre;</a:t>
            </a:r>
          </a:p>
          <a:p>
            <a:pPr marL="0" indent="0">
              <a:buNone/>
            </a:pPr>
            <a:endParaRPr lang="tr-TR" sz="2800" dirty="0" smtClean="0"/>
          </a:p>
          <a:p>
            <a:pPr marL="0" indent="0" algn="just">
              <a:lnSpc>
                <a:spcPct val="150000"/>
              </a:lnSpc>
              <a:buNone/>
            </a:pPr>
            <a:r>
              <a:rPr lang="tr-TR" sz="2800" dirty="0" smtClean="0"/>
              <a:t>	</a:t>
            </a:r>
            <a:r>
              <a:rPr lang="tr-TR" sz="2800" dirty="0"/>
              <a:t>Ö</a:t>
            </a:r>
            <a:r>
              <a:rPr lang="tr-TR" sz="2800" dirty="0" smtClean="0"/>
              <a:t>ğretmenlerin </a:t>
            </a:r>
            <a:r>
              <a:rPr lang="tr-TR" sz="2800" dirty="0"/>
              <a:t>%74’ü istismar ve ihmal eğitimi almamış, </a:t>
            </a:r>
            <a:endParaRPr lang="tr-TR" sz="2800" dirty="0" smtClean="0"/>
          </a:p>
          <a:p>
            <a:pPr marL="0" indent="0" algn="just">
              <a:lnSpc>
                <a:spcPct val="150000"/>
              </a:lnSpc>
              <a:buNone/>
            </a:pPr>
            <a:r>
              <a:rPr lang="tr-TR" sz="2800" dirty="0"/>
              <a:t>	</a:t>
            </a:r>
            <a:r>
              <a:rPr lang="tr-TR" sz="2800" dirty="0" smtClean="0"/>
              <a:t>%</a:t>
            </a:r>
            <a:r>
              <a:rPr lang="tr-TR" sz="2800" dirty="0"/>
              <a:t>45’i ihmal istismar konusunda herhangi bir kaynaktan bilgi edinmemiş ancak </a:t>
            </a:r>
            <a:endParaRPr lang="tr-TR" sz="2800" dirty="0" smtClean="0"/>
          </a:p>
          <a:p>
            <a:pPr marL="0" indent="0" algn="just">
              <a:lnSpc>
                <a:spcPct val="150000"/>
              </a:lnSpc>
              <a:buNone/>
            </a:pPr>
            <a:r>
              <a:rPr lang="tr-TR" sz="2800" dirty="0"/>
              <a:t> </a:t>
            </a:r>
            <a:r>
              <a:rPr lang="tr-TR" sz="2800" dirty="0" smtClean="0"/>
              <a:t>	</a:t>
            </a:r>
            <a:r>
              <a:rPr lang="tr-TR" sz="2800" dirty="0" smtClean="0"/>
              <a:t>Öğretmenlerin </a:t>
            </a:r>
            <a:r>
              <a:rPr lang="tr-TR" sz="2800" dirty="0"/>
              <a:t>tümü çocuklara cinsel eğitim verilmesi gerektiğini düşünüyor. </a:t>
            </a:r>
          </a:p>
          <a:p>
            <a:endParaRPr lang="tr-TR" dirty="0"/>
          </a:p>
        </p:txBody>
      </p:sp>
    </p:spTree>
    <p:extLst>
      <p:ext uri="{BB962C8B-B14F-4D97-AF65-F5344CB8AC3E}">
        <p14:creationId xmlns:p14="http://schemas.microsoft.com/office/powerpoint/2010/main" val="38930711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 kadar Farkındayız</a:t>
            </a:r>
            <a:br>
              <a:rPr lang="tr-TR" dirty="0" smtClean="0"/>
            </a:br>
            <a:r>
              <a:rPr lang="tr-TR" dirty="0" smtClean="0"/>
              <a:t>Çocuklar</a:t>
            </a:r>
            <a:endParaRPr lang="tr-TR" dirty="0"/>
          </a:p>
        </p:txBody>
      </p:sp>
      <p:sp>
        <p:nvSpPr>
          <p:cNvPr id="3" name="İçerik Yer Tutucusu 2"/>
          <p:cNvSpPr>
            <a:spLocks noGrp="1"/>
          </p:cNvSpPr>
          <p:nvPr>
            <p:ph idx="1"/>
          </p:nvPr>
        </p:nvSpPr>
        <p:spPr/>
        <p:txBody>
          <a:bodyPr>
            <a:normAutofit/>
          </a:bodyPr>
          <a:lstStyle/>
          <a:p>
            <a:r>
              <a:rPr lang="tr-TR" dirty="0"/>
              <a:t>Ersoy ve Özkan (2010) 5-6 yaş grubunun bilgi düzeyini incelemiş ve çocuklar arasında önemli </a:t>
            </a:r>
            <a:r>
              <a:rPr lang="tr-TR" dirty="0" err="1"/>
              <a:t>farklılılar</a:t>
            </a:r>
            <a:r>
              <a:rPr lang="tr-TR" dirty="0"/>
              <a:t> bulmuştur. </a:t>
            </a:r>
            <a:endParaRPr lang="tr-TR" dirty="0" smtClean="0"/>
          </a:p>
          <a:p>
            <a:pPr marL="0" indent="0">
              <a:buNone/>
            </a:pPr>
            <a:endParaRPr lang="tr-TR" dirty="0"/>
          </a:p>
          <a:p>
            <a:pPr marL="0" indent="0">
              <a:buNone/>
            </a:pPr>
            <a:r>
              <a:rPr lang="tr-TR" dirty="0" smtClean="0"/>
              <a:t>İyi </a:t>
            </a:r>
            <a:r>
              <a:rPr lang="tr-TR" dirty="0"/>
              <a:t>dokunmayı bilen ve kötü dokunmayı bilen kategorileri: …İyi dokunuş izin vererek, kötü dokunuş izin vermeden dokunmadır (A9)... Popona dokunmak kötü dokunuştur, sırtına yüzüne dokunmak iyi dokunuştur (A13</a:t>
            </a:r>
            <a:r>
              <a:rPr lang="tr-TR" dirty="0" smtClean="0"/>
              <a:t>)…</a:t>
            </a:r>
            <a:endParaRPr lang="tr-TR" dirty="0"/>
          </a:p>
        </p:txBody>
      </p:sp>
    </p:spTree>
    <p:extLst>
      <p:ext uri="{BB962C8B-B14F-4D97-AF65-F5344CB8AC3E}">
        <p14:creationId xmlns:p14="http://schemas.microsoft.com/office/powerpoint/2010/main" val="34745108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İyi/kötü dokunmayı bilmeyen kategorisi: … Kötü dokunuş diye bir şey yoktur. Dokunuş vardır. Kötü iyi olabilir, iyi de kötü dokunuş olabilir (A2)... Var. Vurmak, kötü dokunuş. Vurmayabiliriz iyi dokunuş (A6)... Vardır. Mesela arkadaşın oyuncağını izinsiz aldıysa oyuncağını alabilirsin. Arkadaşınla kavga etmek kötü dokunuştur (A7)... Kötü yerlere (pis yerlere) dokunmak kötü. İyi yerlere (çiçeklere) dokunmak iyi (A10)... Kötü dokunuş hırsız, iyi dokunuş iyi bir kalp. Neyse ki iyilerdenim (A19)... Belirsiz kategorisi: … İyi dokunmak güzel, zarar vermeden dokunmaktır. Kötü bilmiyorum (A11)…</a:t>
            </a:r>
          </a:p>
          <a:p>
            <a:endParaRPr lang="tr-TR" dirty="0"/>
          </a:p>
        </p:txBody>
      </p:sp>
    </p:spTree>
    <p:extLst>
      <p:ext uri="{BB962C8B-B14F-4D97-AF65-F5344CB8AC3E}">
        <p14:creationId xmlns:p14="http://schemas.microsoft.com/office/powerpoint/2010/main" val="1628697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endParaRPr lang="tr-TR" dirty="0"/>
          </a:p>
          <a:p>
            <a:r>
              <a:rPr lang="tr-TR" sz="2800" dirty="0" smtClean="0"/>
              <a:t>İyi </a:t>
            </a:r>
            <a:r>
              <a:rPr lang="tr-TR" sz="2800" dirty="0"/>
              <a:t>dokunmak güzel, zarar vermeden dokunmaktır. Kötü </a:t>
            </a:r>
            <a:r>
              <a:rPr lang="tr-TR" sz="2800" dirty="0" smtClean="0"/>
              <a:t>bilmiyorum.</a:t>
            </a:r>
            <a:endParaRPr lang="tr-TR" sz="2800" dirty="0"/>
          </a:p>
          <a:p>
            <a:endParaRPr lang="tr-TR" dirty="0"/>
          </a:p>
        </p:txBody>
      </p:sp>
    </p:spTree>
    <p:extLst>
      <p:ext uri="{BB962C8B-B14F-4D97-AF65-F5344CB8AC3E}">
        <p14:creationId xmlns:p14="http://schemas.microsoft.com/office/powerpoint/2010/main" val="3450743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1642" y="820207"/>
            <a:ext cx="9613861" cy="1516666"/>
          </a:xfrm>
        </p:spPr>
        <p:txBody>
          <a:bodyPr>
            <a:normAutofit fontScale="90000"/>
          </a:bodyPr>
          <a:lstStyle/>
          <a:p>
            <a:r>
              <a:rPr lang="tr-TR" sz="4400" b="1" dirty="0">
                <a:solidFill>
                  <a:schemeClr val="accent5"/>
                </a:solidFill>
              </a:rPr>
              <a:t>Eğitimcinin en cesur adımı: İstismar Bildirimi</a:t>
            </a:r>
            <a:r>
              <a:rPr lang="tr-TR" dirty="0"/>
              <a:t/>
            </a:r>
            <a:br>
              <a:rPr lang="tr-TR" dirty="0"/>
            </a:br>
            <a:endParaRPr lang="tr-TR" dirty="0"/>
          </a:p>
        </p:txBody>
      </p:sp>
      <p:sp>
        <p:nvSpPr>
          <p:cNvPr id="3" name="İçerik Yer Tutucusu 2"/>
          <p:cNvSpPr>
            <a:spLocks noGrp="1"/>
          </p:cNvSpPr>
          <p:nvPr>
            <p:ph idx="1"/>
          </p:nvPr>
        </p:nvSpPr>
        <p:spPr/>
        <p:txBody>
          <a:bodyPr>
            <a:normAutofit lnSpcReduction="10000"/>
          </a:bodyPr>
          <a:lstStyle/>
          <a:p>
            <a:r>
              <a:rPr lang="tr-TR" dirty="0"/>
              <a:t>İstismarı bildirmemenin suç olduğu bilindiği halde bazı durumlarda ihmal ve istismar olgularını bildirmekten çekinilmektedir. Bu durumun başlıca nedenleri; </a:t>
            </a:r>
            <a:endParaRPr lang="tr-TR" dirty="0" smtClean="0"/>
          </a:p>
          <a:p>
            <a:r>
              <a:rPr lang="tr-TR" dirty="0" smtClean="0"/>
              <a:t>çocuk </a:t>
            </a:r>
            <a:r>
              <a:rPr lang="tr-TR" dirty="0"/>
              <a:t>istismarı konusunda yeterli bilgiye sahip olmama ve problemin boyutlarını anlayamama, </a:t>
            </a:r>
            <a:endParaRPr lang="tr-TR" dirty="0" smtClean="0"/>
          </a:p>
          <a:p>
            <a:r>
              <a:rPr lang="tr-TR" dirty="0" smtClean="0"/>
              <a:t>aile </a:t>
            </a:r>
            <a:r>
              <a:rPr lang="tr-TR" dirty="0"/>
              <a:t>içi mesele olduğunu düşünerek karışmak istememe, olgulara tanı koyma ve raporlama konusunda isteksizlik, </a:t>
            </a:r>
            <a:endParaRPr lang="tr-TR" dirty="0" smtClean="0"/>
          </a:p>
          <a:p>
            <a:r>
              <a:rPr lang="tr-TR" dirty="0" smtClean="0"/>
              <a:t>adli </a:t>
            </a:r>
            <a:r>
              <a:rPr lang="tr-TR" dirty="0"/>
              <a:t>prosedürü bilmeme veya olaya müdahil olmaktan çekinerek uygulamama, mahkemede tanıklık yapmaktan kaçınma ve olayı yeterince belgelendirememe olarak sayılabilir</a:t>
            </a:r>
          </a:p>
        </p:txBody>
      </p:sp>
    </p:spTree>
    <p:extLst>
      <p:ext uri="{BB962C8B-B14F-4D97-AF65-F5344CB8AC3E}">
        <p14:creationId xmlns:p14="http://schemas.microsoft.com/office/powerpoint/2010/main" val="65025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i="1" dirty="0" smtClean="0"/>
          </a:p>
          <a:p>
            <a:endParaRPr lang="tr-TR" i="1" dirty="0"/>
          </a:p>
          <a:p>
            <a:pPr algn="just"/>
            <a:r>
              <a:rPr lang="tr-TR" sz="4400" i="1" u="sng" dirty="0" smtClean="0"/>
              <a:t>Ancak </a:t>
            </a:r>
            <a:r>
              <a:rPr lang="tr-TR" sz="4400" i="1" u="sng" dirty="0"/>
              <a:t>istismarı bildirmek için kanıt gerekli değildir, istismardan kuşkulanılması yeterlidir. </a:t>
            </a:r>
            <a:r>
              <a:rPr lang="tr-TR" sz="4400" u="sng" dirty="0"/>
              <a:t>(Topçu, 2016)</a:t>
            </a:r>
          </a:p>
          <a:p>
            <a:endParaRPr lang="tr-TR" dirty="0"/>
          </a:p>
        </p:txBody>
      </p:sp>
    </p:spTree>
    <p:extLst>
      <p:ext uri="{BB962C8B-B14F-4D97-AF65-F5344CB8AC3E}">
        <p14:creationId xmlns:p14="http://schemas.microsoft.com/office/powerpoint/2010/main" val="6943411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Şüphe Duyulan Durumlarda Atılacak Adımlar</a:t>
            </a:r>
            <a:endParaRPr lang="tr-TR" dirty="0"/>
          </a:p>
        </p:txBody>
      </p:sp>
      <p:sp>
        <p:nvSpPr>
          <p:cNvPr id="3" name="İçerik Yer Tutucusu 2"/>
          <p:cNvSpPr>
            <a:spLocks noGrp="1"/>
          </p:cNvSpPr>
          <p:nvPr>
            <p:ph idx="1"/>
          </p:nvPr>
        </p:nvSpPr>
        <p:spPr/>
        <p:txBody>
          <a:bodyPr/>
          <a:lstStyle/>
          <a:p>
            <a:pPr lvl="0"/>
            <a:r>
              <a:rPr lang="tr-TR" dirty="0"/>
              <a:t>Öğretmen yardım talebini aldığında</a:t>
            </a:r>
          </a:p>
          <a:p>
            <a:pPr lvl="2"/>
            <a:r>
              <a:rPr lang="tr-TR" dirty="0"/>
              <a:t>Dinle -dokunma-bilgilendir</a:t>
            </a:r>
          </a:p>
          <a:p>
            <a:pPr lvl="0"/>
            <a:r>
              <a:rPr lang="tr-TR" dirty="0"/>
              <a:t>Adli yetkililere bildirimde bulunma</a:t>
            </a:r>
          </a:p>
          <a:p>
            <a:pPr lvl="1"/>
            <a:r>
              <a:rPr lang="tr-TR" dirty="0"/>
              <a:t>Bağlı bulunulan kollu</a:t>
            </a:r>
          </a:p>
          <a:p>
            <a:pPr lvl="1"/>
            <a:r>
              <a:rPr lang="tr-TR" dirty="0"/>
              <a:t>Cumhuriyet başsavcılığı</a:t>
            </a:r>
          </a:p>
          <a:p>
            <a:pPr lvl="1"/>
            <a:r>
              <a:rPr lang="tr-TR" dirty="0"/>
              <a:t>Çocuk koruma birimleri/merkezleri</a:t>
            </a:r>
          </a:p>
          <a:p>
            <a:pPr lvl="1"/>
            <a:r>
              <a:rPr lang="tr-TR" dirty="0"/>
              <a:t>Çocuk İzlem merkezleri</a:t>
            </a:r>
          </a:p>
          <a:p>
            <a:endParaRPr lang="tr-TR" dirty="0"/>
          </a:p>
        </p:txBody>
      </p:sp>
    </p:spTree>
    <p:extLst>
      <p:ext uri="{BB962C8B-B14F-4D97-AF65-F5344CB8AC3E}">
        <p14:creationId xmlns:p14="http://schemas.microsoft.com/office/powerpoint/2010/main" val="31618398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Çocuk İstismarı Bildirim Sistemleri</a:t>
            </a:r>
            <a:endParaRPr lang="tr-TR" dirty="0"/>
          </a:p>
        </p:txBody>
      </p:sp>
      <p:graphicFrame>
        <p:nvGraphicFramePr>
          <p:cNvPr id="7" name="İçerik Yer Tutucusu 6"/>
          <p:cNvGraphicFramePr>
            <a:graphicFrameLocks noGrp="1"/>
          </p:cNvGraphicFramePr>
          <p:nvPr>
            <p:ph idx="1"/>
            <p:extLst/>
          </p:nvPr>
        </p:nvGraphicFramePr>
        <p:xfrm>
          <a:off x="1061402" y="2033108"/>
          <a:ext cx="10266998" cy="4586323"/>
        </p:xfrm>
        <a:graphic>
          <a:graphicData uri="http://schemas.openxmlformats.org/drawingml/2006/table">
            <a:tbl>
              <a:tblPr firstRow="1" firstCol="1" bandRow="1">
                <a:tableStyleId>{5C22544A-7EE6-4342-B048-85BDC9FD1C3A}</a:tableStyleId>
              </a:tblPr>
              <a:tblGrid>
                <a:gridCol w="10266998"/>
              </a:tblGrid>
              <a:tr h="351758">
                <a:tc>
                  <a:txBody>
                    <a:bodyPr/>
                    <a:lstStyle/>
                    <a:p>
                      <a:pPr algn="just">
                        <a:lnSpc>
                          <a:spcPct val="150000"/>
                        </a:lnSpc>
                        <a:spcAft>
                          <a:spcPts val="0"/>
                        </a:spcAft>
                      </a:pPr>
                      <a:r>
                        <a:rPr lang="tr-TR" sz="2800" dirty="0">
                          <a:effectLst/>
                        </a:rPr>
                        <a:t>ALO 183 hattı</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1758">
                <a:tc>
                  <a:txBody>
                    <a:bodyPr/>
                    <a:lstStyle/>
                    <a:p>
                      <a:pPr algn="just">
                        <a:lnSpc>
                          <a:spcPct val="150000"/>
                        </a:lnSpc>
                        <a:spcAft>
                          <a:spcPts val="0"/>
                        </a:spcAft>
                      </a:pPr>
                      <a:r>
                        <a:rPr lang="tr-TR" sz="2800" dirty="0">
                          <a:effectLst/>
                        </a:rPr>
                        <a:t>Aile ve Sosyal Politikalar İl Müdürlükleri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1758">
                <a:tc>
                  <a:txBody>
                    <a:bodyPr/>
                    <a:lstStyle/>
                    <a:p>
                      <a:pPr algn="just">
                        <a:lnSpc>
                          <a:spcPct val="150000"/>
                        </a:lnSpc>
                        <a:spcAft>
                          <a:spcPts val="0"/>
                        </a:spcAft>
                      </a:pPr>
                      <a:r>
                        <a:rPr lang="tr-TR" sz="2800" dirty="0">
                          <a:effectLst/>
                        </a:rPr>
                        <a:t>Aile ve Çocuk Mahkemeleri</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1758">
                <a:tc>
                  <a:txBody>
                    <a:bodyPr/>
                    <a:lstStyle/>
                    <a:p>
                      <a:pPr algn="just">
                        <a:lnSpc>
                          <a:spcPct val="150000"/>
                        </a:lnSpc>
                        <a:spcAft>
                          <a:spcPts val="0"/>
                        </a:spcAft>
                      </a:pPr>
                      <a:r>
                        <a:rPr lang="tr-TR" sz="2800" dirty="0">
                          <a:effectLst/>
                        </a:rPr>
                        <a:t>Baroların Çocuk Hakları Merkezleri</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1758">
                <a:tc>
                  <a:txBody>
                    <a:bodyPr/>
                    <a:lstStyle/>
                    <a:p>
                      <a:pPr algn="just">
                        <a:lnSpc>
                          <a:spcPct val="150000"/>
                        </a:lnSpc>
                        <a:spcAft>
                          <a:spcPts val="0"/>
                        </a:spcAft>
                      </a:pPr>
                      <a:r>
                        <a:rPr lang="tr-TR" sz="2800">
                          <a:effectLst/>
                        </a:rPr>
                        <a:t>Emniyet Müdürlüğü Çocuk Polisi Şubeleri</a:t>
                      </a:r>
                      <a:endParaRPr lang="tr-TR"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51758">
                <a:tc>
                  <a:txBody>
                    <a:bodyPr/>
                    <a:lstStyle/>
                    <a:p>
                      <a:pPr algn="just">
                        <a:lnSpc>
                          <a:spcPct val="150000"/>
                        </a:lnSpc>
                        <a:spcAft>
                          <a:spcPts val="0"/>
                        </a:spcAft>
                      </a:pPr>
                      <a:r>
                        <a:rPr lang="tr-TR" sz="2800" dirty="0">
                          <a:effectLst/>
                        </a:rPr>
                        <a:t>Bulundukları ildeki Çocuk İzlem Merkezleri</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45843">
                <a:tc>
                  <a:txBody>
                    <a:bodyPr/>
                    <a:lstStyle/>
                    <a:p>
                      <a:pPr algn="just">
                        <a:lnSpc>
                          <a:spcPct val="150000"/>
                        </a:lnSpc>
                        <a:spcAft>
                          <a:spcPts val="0"/>
                        </a:spcAft>
                      </a:pPr>
                      <a:r>
                        <a:rPr lang="tr-TR" sz="2800" dirty="0">
                          <a:effectLst/>
                        </a:rPr>
                        <a:t>Hastaneler bünyesindeki Çocuk Koruma Merkezi/Birimleri</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012677090"/>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TotalTime>
  <Words>771</Words>
  <Application>Microsoft Office PowerPoint</Application>
  <PresentationFormat>Geniş ekran</PresentationFormat>
  <Paragraphs>54</Paragraphs>
  <Slides>17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Times New Roman</vt:lpstr>
      <vt:lpstr>Trebuchet MS</vt:lpstr>
      <vt:lpstr>Wingdings</vt:lpstr>
      <vt:lpstr>Berlin</vt:lpstr>
      <vt:lpstr>Çocuk İhmalive İstismarı VI</vt:lpstr>
      <vt:lpstr>Ne kadar Farkındayız  Öğretmenler</vt:lpstr>
      <vt:lpstr>Ne kadar Farkındayız Çocuklar</vt:lpstr>
      <vt:lpstr>PowerPoint Sunusu</vt:lpstr>
      <vt:lpstr>PowerPoint Sunusu</vt:lpstr>
      <vt:lpstr>Eğitimcinin en cesur adımı: İstismar Bildirimi </vt:lpstr>
      <vt:lpstr>PowerPoint Sunusu</vt:lpstr>
      <vt:lpstr>Şüphe Duyulan Durumlarda Atılacak Adımlar</vt:lpstr>
      <vt:lpstr>Çocuk İstismarı Bildirim Sistemleri</vt:lpstr>
      <vt:lpstr>Çocuk İzlem Merkezleri</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İhmalive İstismarı VI</dc:title>
  <dc:creator>EYLEMTURK</dc:creator>
  <cp:lastModifiedBy>EYLEMTURK</cp:lastModifiedBy>
  <cp:revision>1</cp:revision>
  <dcterms:created xsi:type="dcterms:W3CDTF">2019-12-17T09:17:53Z</dcterms:created>
  <dcterms:modified xsi:type="dcterms:W3CDTF">2019-12-17T09:19:25Z</dcterms:modified>
</cp:coreProperties>
</file>