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0" r:id="rId3"/>
    <p:sldId id="271" r:id="rId4"/>
    <p:sldId id="272" r:id="rId5"/>
    <p:sldId id="273" r:id="rId6"/>
    <p:sldId id="274" r:id="rId7"/>
    <p:sldId id="275" r:id="rId8"/>
    <p:sldId id="276" r:id="rId9"/>
    <p:sldId id="26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8B8F1076-7F5B-417D-8723-4FEFB713838C}" type="datetimeFigureOut">
              <a:rPr lang="tr-TR" smtClean="0"/>
              <a:pPr/>
              <a:t>2.12.2021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578F2B4F-4AA6-44E3-889C-5E7BB5FC1133}"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8B8F1076-7F5B-417D-8723-4FEFB713838C}" type="datetimeFigureOut">
              <a:rPr lang="tr-TR" smtClean="0"/>
              <a:pPr/>
              <a:t>2.12.2021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578F2B4F-4AA6-44E3-889C-5E7BB5FC1133}"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pPr/>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B8F1076-7F5B-417D-8723-4FEFB713838C}" type="datetimeFigureOut">
              <a:rPr lang="tr-TR" smtClean="0"/>
              <a:pPr/>
              <a:t>2.12.2021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8F2B4F-4AA6-44E3-889C-5E7BB5FC1133}"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3861048"/>
            <a:ext cx="6840760" cy="990600"/>
          </a:xfrm>
        </p:spPr>
        <p:txBody>
          <a:bodyPr>
            <a:normAutofit/>
          </a:bodyPr>
          <a:lstStyle/>
          <a:p>
            <a:pPr>
              <a:lnSpc>
                <a:spcPct val="150000"/>
              </a:lnSpc>
            </a:pPr>
            <a:r>
              <a:rPr lang="tr-TR" sz="1800" dirty="0">
                <a:solidFill>
                  <a:srgbClr val="000000"/>
                </a:solidFill>
                <a:effectLst/>
                <a:latin typeface="Times New Roman" panose="02020603050405020304" pitchFamily="18" charset="0"/>
                <a:ea typeface="Times New Roman" panose="02020603050405020304" pitchFamily="18" charset="0"/>
                <a:cs typeface="Verdana" panose="020B0604030504040204" pitchFamily="34" charset="0"/>
              </a:rPr>
              <a:t>DENETİMLİ SERBESTLİK SİSTEMİNDE VAKA TARTIŞMALARI</a:t>
            </a:r>
            <a:endParaRPr lang="tr-TR" sz="18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3" name="2 Alt Başlık"/>
          <p:cNvSpPr>
            <a:spLocks noGrp="1"/>
          </p:cNvSpPr>
          <p:nvPr>
            <p:ph type="subTitle" idx="1"/>
          </p:nvPr>
        </p:nvSpPr>
        <p:spPr/>
        <p:txBody>
          <a:bodyPr/>
          <a:lstStyle/>
          <a:p>
            <a:r>
              <a:rPr lang="tr-TR" dirty="0"/>
              <a:t>ARŞ.GÖR. DR. MÜNEVVER ERYALÇIN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78240A-67A5-4434-9A63-A9A1B9F42E8B}"/>
              </a:ext>
            </a:extLst>
          </p:cNvPr>
          <p:cNvSpPr>
            <a:spLocks noGrp="1"/>
          </p:cNvSpPr>
          <p:nvPr>
            <p:ph type="title"/>
          </p:nvPr>
        </p:nvSpPr>
        <p:spPr/>
        <p:txBody>
          <a:bodyPr/>
          <a:lstStyle/>
          <a:p>
            <a:r>
              <a:rPr lang="tr-TR" dirty="0"/>
              <a:t>VAKA TARTIŞMALARI</a:t>
            </a:r>
          </a:p>
        </p:txBody>
      </p:sp>
      <p:sp>
        <p:nvSpPr>
          <p:cNvPr id="6" name="İçerik Yer Tutucusu 5">
            <a:extLst>
              <a:ext uri="{FF2B5EF4-FFF2-40B4-BE49-F238E27FC236}">
                <a16:creationId xmlns:a16="http://schemas.microsoft.com/office/drawing/2014/main" id="{91763546-75FE-4FBB-BB85-D4C483E5B573}"/>
              </a:ext>
            </a:extLst>
          </p:cNvPr>
          <p:cNvSpPr>
            <a:spLocks noGrp="1"/>
          </p:cNvSpPr>
          <p:nvPr>
            <p:ph sz="quarter" idx="1"/>
          </p:nvPr>
        </p:nvSpPr>
        <p:spPr/>
        <p:txBody>
          <a:bodyPr/>
          <a:lstStyle/>
          <a:p>
            <a:pPr algn="just"/>
            <a:r>
              <a:rPr lang="tr-TR" sz="2800" b="1" dirty="0">
                <a:effectLst/>
              </a:rPr>
              <a:t>Örnek olay: </a:t>
            </a:r>
            <a:r>
              <a:rPr lang="tr-TR" sz="2800" dirty="0">
                <a:effectLst/>
              </a:rPr>
              <a:t>Yaralama ve gasp  suçları nedeniyle denetimli serbestlik tedbiri altında bulunan, 40 yaşındaki erkek hükümlü ile yapılan ilk görüşmede fiziksel engeli bulunduğu,  </a:t>
            </a:r>
            <a:r>
              <a:rPr lang="tr-TR" sz="2800" dirty="0"/>
              <a:t>günübirlik işlerde ve inşaatlarda çalıştığı, kendine zarar verme ve</a:t>
            </a:r>
            <a:r>
              <a:rPr lang="tr-TR" sz="2800" dirty="0">
                <a:effectLst/>
              </a:rPr>
              <a:t> intihar öyküsünün olduğu anlaşılmıştır.</a:t>
            </a:r>
            <a:endParaRPr lang="tr-TR"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548305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B18CBA-ED63-4C63-8852-6A75699DEF32}"/>
              </a:ext>
            </a:extLst>
          </p:cNvPr>
          <p:cNvSpPr>
            <a:spLocks noGrp="1"/>
          </p:cNvSpPr>
          <p:nvPr>
            <p:ph type="title"/>
          </p:nvPr>
        </p:nvSpPr>
        <p:spPr/>
        <p:txBody>
          <a:bodyPr/>
          <a:lstStyle/>
          <a:p>
            <a:r>
              <a:rPr lang="tr-TR" dirty="0"/>
              <a:t>Müdahale planı</a:t>
            </a:r>
          </a:p>
        </p:txBody>
      </p:sp>
      <p:sp>
        <p:nvSpPr>
          <p:cNvPr id="3" name="İçerik Yer Tutucusu 2">
            <a:extLst>
              <a:ext uri="{FF2B5EF4-FFF2-40B4-BE49-F238E27FC236}">
                <a16:creationId xmlns:a16="http://schemas.microsoft.com/office/drawing/2014/main" id="{C2F806DC-B0A5-453A-9DC0-EE5607747A69}"/>
              </a:ext>
            </a:extLst>
          </p:cNvPr>
          <p:cNvSpPr>
            <a:spLocks noGrp="1"/>
          </p:cNvSpPr>
          <p:nvPr>
            <p:ph sz="quarter" idx="1"/>
          </p:nvPr>
        </p:nvSpPr>
        <p:spPr/>
        <p:txBody>
          <a:bodyPr>
            <a:normAutofit/>
          </a:bodyPr>
          <a:lstStyle/>
          <a:p>
            <a:pPr indent="540385" algn="just">
              <a:spcBef>
                <a:spcPts val="300"/>
              </a:spcBef>
              <a:tabLst>
                <a:tab pos="540385" algn="l"/>
              </a:tabLst>
            </a:pPr>
            <a:r>
              <a:rPr lang="tr-TR" sz="2800" dirty="0">
                <a:effectLst/>
              </a:rPr>
              <a:t>Sosyal hizmet uzmanı tarafından yapılan görüşme ve incelenen dosya sonucunda;</a:t>
            </a:r>
          </a:p>
          <a:p>
            <a:pPr indent="540385" algn="just">
              <a:spcBef>
                <a:spcPts val="300"/>
              </a:spcBef>
              <a:tabLst>
                <a:tab pos="540385" algn="l"/>
              </a:tabLst>
            </a:pPr>
            <a:r>
              <a:rPr lang="tr-TR" sz="2800" dirty="0">
                <a:effectLst/>
              </a:rPr>
              <a:t>Güçlü yönlerinin ve motivasyonunun belirlenmesi</a:t>
            </a:r>
          </a:p>
          <a:p>
            <a:pPr indent="540385" algn="just">
              <a:spcBef>
                <a:spcPts val="300"/>
              </a:spcBef>
              <a:tabLst>
                <a:tab pos="540385" algn="l"/>
              </a:tabLst>
            </a:pPr>
            <a:r>
              <a:rPr lang="tr-TR" sz="2800" dirty="0"/>
              <a:t>Özdenetim konusunun değerlendirilmesi</a:t>
            </a:r>
            <a:endParaRPr lang="tr-TR" sz="2800" dirty="0">
              <a:effectLst/>
            </a:endParaRPr>
          </a:p>
          <a:p>
            <a:pPr indent="540385" algn="just">
              <a:spcBef>
                <a:spcPts val="300"/>
              </a:spcBef>
              <a:tabLst>
                <a:tab pos="540385" algn="l"/>
              </a:tabLst>
            </a:pPr>
            <a:r>
              <a:rPr lang="tr-TR" sz="2800" dirty="0"/>
              <a:t>Eğitim iyileştirme programlarının uygunluğu</a:t>
            </a:r>
          </a:p>
          <a:p>
            <a:pPr indent="540385" algn="just">
              <a:spcBef>
                <a:spcPts val="300"/>
              </a:spcBef>
              <a:tabLst>
                <a:tab pos="540385" algn="l"/>
              </a:tabLst>
            </a:pPr>
            <a:r>
              <a:rPr lang="tr-TR" sz="2800" dirty="0"/>
              <a:t>İstihdam alanına dahil olabilmesi için İŞKUR destekli iş imkanlarının incelenmesi</a:t>
            </a:r>
          </a:p>
          <a:p>
            <a:pPr indent="540385" algn="just">
              <a:spcBef>
                <a:spcPts val="300"/>
              </a:spcBef>
              <a:tabLst>
                <a:tab pos="540385" algn="l"/>
              </a:tabLst>
            </a:pPr>
            <a:r>
              <a:rPr lang="tr-TR" sz="2800" dirty="0">
                <a:effectLst/>
              </a:rPr>
              <a:t>Hükümlünün kişisel gelişiminin desteklenmesi noktaları değerlendirilmiştir. </a:t>
            </a:r>
            <a:endParaRPr lang="tr-TR" dirty="0"/>
          </a:p>
        </p:txBody>
      </p:sp>
    </p:spTree>
    <p:extLst>
      <p:ext uri="{BB962C8B-B14F-4D97-AF65-F5344CB8AC3E}">
        <p14:creationId xmlns:p14="http://schemas.microsoft.com/office/powerpoint/2010/main" val="1928761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12F0A3-51E1-47AB-82FC-BF38A80C0AA7}"/>
              </a:ext>
            </a:extLst>
          </p:cNvPr>
          <p:cNvSpPr>
            <a:spLocks noGrp="1"/>
          </p:cNvSpPr>
          <p:nvPr>
            <p:ph type="title"/>
          </p:nvPr>
        </p:nvSpPr>
        <p:spPr/>
        <p:txBody>
          <a:bodyPr/>
          <a:lstStyle/>
          <a:p>
            <a:r>
              <a:rPr lang="tr-TR" dirty="0"/>
              <a:t>VAKA TARTIŞMALARI</a:t>
            </a:r>
          </a:p>
        </p:txBody>
      </p:sp>
      <p:sp>
        <p:nvSpPr>
          <p:cNvPr id="3" name="İçerik Yer Tutucusu 2">
            <a:extLst>
              <a:ext uri="{FF2B5EF4-FFF2-40B4-BE49-F238E27FC236}">
                <a16:creationId xmlns:a16="http://schemas.microsoft.com/office/drawing/2014/main" id="{A446CCD4-A390-406B-8EFD-039284230BCB}"/>
              </a:ext>
            </a:extLst>
          </p:cNvPr>
          <p:cNvSpPr>
            <a:spLocks noGrp="1"/>
          </p:cNvSpPr>
          <p:nvPr>
            <p:ph sz="quarter" idx="1"/>
          </p:nvPr>
        </p:nvSpPr>
        <p:spPr/>
        <p:txBody>
          <a:bodyPr>
            <a:normAutofit/>
          </a:bodyPr>
          <a:lstStyle/>
          <a:p>
            <a:pPr algn="just"/>
            <a:r>
              <a:rPr lang="tr-TR" sz="3200" b="1" dirty="0">
                <a:effectLst/>
                <a:latin typeface="Calibri" panose="020F0502020204030204" pitchFamily="34" charset="0"/>
                <a:ea typeface="Times New Roman" panose="02020603050405020304" pitchFamily="18" charset="0"/>
              </a:rPr>
              <a:t>Örnek olay:</a:t>
            </a:r>
            <a:r>
              <a:rPr lang="tr-TR" sz="3200" dirty="0">
                <a:effectLst/>
                <a:latin typeface="Calibri" panose="020F0502020204030204" pitchFamily="34" charset="0"/>
                <a:ea typeface="Times New Roman" panose="02020603050405020304" pitchFamily="18" charset="0"/>
              </a:rPr>
              <a:t> Uyuşturucu madde kullanmak suçu nedeniyle denetimli serbestlik tedbiri altında bulunan, 31 yaşındaki erkek hükümlü ile yapılan ilk görüşmede uyuşturucu madde kullandığı, evli ve bir çocuğu olduğu ancak aile ilişkilerinin istenilen düzeyde olmadığı ve mesleğinin bulunmadığı anlaşılmıştır.</a:t>
            </a:r>
            <a:endParaRPr lang="tr-TR" sz="3200" dirty="0"/>
          </a:p>
        </p:txBody>
      </p:sp>
    </p:spTree>
    <p:extLst>
      <p:ext uri="{BB962C8B-B14F-4D97-AF65-F5344CB8AC3E}">
        <p14:creationId xmlns:p14="http://schemas.microsoft.com/office/powerpoint/2010/main" val="1154221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EC527F-53DA-4837-9A41-61E7277995A3}"/>
              </a:ext>
            </a:extLst>
          </p:cNvPr>
          <p:cNvSpPr>
            <a:spLocks noGrp="1"/>
          </p:cNvSpPr>
          <p:nvPr>
            <p:ph type="title"/>
          </p:nvPr>
        </p:nvSpPr>
        <p:spPr/>
        <p:txBody>
          <a:bodyPr/>
          <a:lstStyle/>
          <a:p>
            <a:endParaRPr lang="tr-TR"/>
          </a:p>
        </p:txBody>
      </p:sp>
      <p:sp>
        <p:nvSpPr>
          <p:cNvPr id="7" name="İçerik Yer Tutucusu 6">
            <a:extLst>
              <a:ext uri="{FF2B5EF4-FFF2-40B4-BE49-F238E27FC236}">
                <a16:creationId xmlns:a16="http://schemas.microsoft.com/office/drawing/2014/main" id="{F4933182-DD78-4308-8DE9-524CFBFEFBFC}"/>
              </a:ext>
            </a:extLst>
          </p:cNvPr>
          <p:cNvSpPr>
            <a:spLocks noGrp="1"/>
          </p:cNvSpPr>
          <p:nvPr>
            <p:ph sz="quarter" idx="1"/>
          </p:nvPr>
        </p:nvSpPr>
        <p:spPr/>
        <p:txBody>
          <a:bodyPr>
            <a:normAutofit/>
          </a:bodyPr>
          <a:lstStyle/>
          <a:p>
            <a:pPr algn="just"/>
            <a:r>
              <a:rPr lang="tr-TR" sz="3200" dirty="0">
                <a:effectLst/>
                <a:latin typeface="Times New Roman" panose="02020603050405020304" pitchFamily="18" charset="0"/>
                <a:cs typeface="Times New Roman" panose="02020603050405020304" pitchFamily="18" charset="0"/>
              </a:rPr>
              <a:t>Sosyal hizmet uzmanı tarafından yapılan görüşme ve incelenen dosya sonucunda;</a:t>
            </a:r>
          </a:p>
          <a:p>
            <a:pPr algn="just"/>
            <a:r>
              <a:rPr lang="tr-TR" sz="3200" dirty="0">
                <a:latin typeface="Times New Roman" panose="02020603050405020304" pitchFamily="18" charset="0"/>
                <a:cs typeface="Times New Roman" panose="02020603050405020304" pitchFamily="18" charset="0"/>
              </a:rPr>
              <a:t>Samba programına katılım</a:t>
            </a:r>
          </a:p>
          <a:p>
            <a:pPr algn="just"/>
            <a:r>
              <a:rPr lang="tr-TR" sz="3200" dirty="0" err="1">
                <a:effectLst/>
                <a:latin typeface="Times New Roman" panose="02020603050405020304" pitchFamily="18" charset="0"/>
                <a:ea typeface="Times New Roman" panose="02020603050405020304" pitchFamily="18" charset="0"/>
                <a:cs typeface="Times New Roman" panose="02020603050405020304" pitchFamily="18" charset="0"/>
              </a:rPr>
              <a:t>Ambivalan</a:t>
            </a:r>
            <a:r>
              <a:rPr lang="tr-TR" sz="3200" dirty="0">
                <a:effectLst/>
                <a:latin typeface="Times New Roman" panose="02020603050405020304" pitchFamily="18" charset="0"/>
                <a:ea typeface="Times New Roman" panose="02020603050405020304" pitchFamily="18" charset="0"/>
                <a:cs typeface="Times New Roman" panose="02020603050405020304" pitchFamily="18" charset="0"/>
              </a:rPr>
              <a:t>, tetikleyiciler, </a:t>
            </a:r>
            <a:r>
              <a:rPr lang="tr-TR" sz="3200" dirty="0" err="1">
                <a:effectLst/>
                <a:latin typeface="Times New Roman" panose="02020603050405020304" pitchFamily="18" charset="0"/>
                <a:ea typeface="Times New Roman" panose="02020603050405020304" pitchFamily="18" charset="0"/>
                <a:cs typeface="Times New Roman" panose="02020603050405020304" pitchFamily="18" charset="0"/>
              </a:rPr>
              <a:t>nüksler</a:t>
            </a:r>
            <a:r>
              <a:rPr lang="tr-TR" sz="3200" dirty="0">
                <a:effectLst/>
                <a:latin typeface="Times New Roman" panose="02020603050405020304" pitchFamily="18" charset="0"/>
                <a:ea typeface="Times New Roman" panose="02020603050405020304" pitchFamily="18" charset="0"/>
                <a:cs typeface="Times New Roman" panose="02020603050405020304" pitchFamily="18" charset="0"/>
              </a:rPr>
              <a:t> hakkında bilgilendirilmesi,</a:t>
            </a:r>
          </a:p>
          <a:p>
            <a:pPr algn="just"/>
            <a:r>
              <a:rPr lang="tr-TR" sz="3200" dirty="0">
                <a:latin typeface="Times New Roman" panose="02020603050405020304" pitchFamily="18" charset="0"/>
                <a:ea typeface="Times New Roman" panose="02020603050405020304" pitchFamily="18" charset="0"/>
                <a:cs typeface="Times New Roman" panose="02020603050405020304" pitchFamily="18" charset="0"/>
              </a:rPr>
              <a:t>Yüksek risk durumları ile baş etme yöntemlerinin değerlendirilmesi,</a:t>
            </a:r>
          </a:p>
        </p:txBody>
      </p:sp>
    </p:spTree>
    <p:extLst>
      <p:ext uri="{BB962C8B-B14F-4D97-AF65-F5344CB8AC3E}">
        <p14:creationId xmlns:p14="http://schemas.microsoft.com/office/powerpoint/2010/main" val="2193018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4CC93E-0D11-4500-A4D1-AD0C7E3E08F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38D06B2-474C-4B3F-9EE0-6471F7EDC191}"/>
              </a:ext>
            </a:extLst>
          </p:cNvPr>
          <p:cNvSpPr>
            <a:spLocks noGrp="1"/>
          </p:cNvSpPr>
          <p:nvPr>
            <p:ph sz="quarter" idx="1"/>
          </p:nvPr>
        </p:nvSpPr>
        <p:spPr/>
        <p:txBody>
          <a:bodyPr/>
          <a:lstStyle/>
          <a:p>
            <a:pPr algn="just"/>
            <a:r>
              <a:rPr lang="tr-TR" sz="2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3200" dirty="0">
                <a:effectLst/>
                <a:latin typeface="Times New Roman" panose="02020603050405020304" pitchFamily="18" charset="0"/>
                <a:ea typeface="Times New Roman" panose="02020603050405020304" pitchFamily="18" charset="0"/>
                <a:cs typeface="Times New Roman" panose="02020603050405020304" pitchFamily="18" charset="0"/>
              </a:rPr>
              <a:t>ısrarlara karşı  koyma, hayır deme, kendini ortaya koyma, atılgan, saldırgan, çekingen davranışlar, ben dili-sen dili),</a:t>
            </a:r>
          </a:p>
          <a:p>
            <a:pPr algn="just"/>
            <a:r>
              <a:rPr lang="tr-TR" sz="3200" dirty="0">
                <a:effectLst/>
                <a:latin typeface="Times New Roman" panose="02020603050405020304" pitchFamily="18" charset="0"/>
                <a:ea typeface="Times New Roman" panose="02020603050405020304" pitchFamily="18" charset="0"/>
                <a:cs typeface="Times New Roman" panose="02020603050405020304" pitchFamily="18" charset="0"/>
              </a:rPr>
              <a:t>Madde kullanımı olan sosyal çevreden uzaklaşmak gibi konularında hükümlüye bilgiler verilmesi konularına değinilmiştir. </a:t>
            </a:r>
            <a:endParaRPr lang="tr-TR" sz="32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404705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BA5B30-3FE7-49E6-96C1-810320CFF24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0D454A1-E5AB-4843-819C-F2E9402EC257}"/>
              </a:ext>
            </a:extLst>
          </p:cNvPr>
          <p:cNvSpPr>
            <a:spLocks noGrp="1"/>
          </p:cNvSpPr>
          <p:nvPr>
            <p:ph sz="quarter" idx="1"/>
          </p:nvPr>
        </p:nvSpPr>
        <p:spPr/>
        <p:txBody>
          <a:bodyPr>
            <a:normAutofit/>
          </a:bodyPr>
          <a:lstStyle/>
          <a:p>
            <a:pPr algn="just"/>
            <a:r>
              <a:rPr lang="tr-TR" sz="3200" dirty="0"/>
              <a:t>Hükümlünün AMATEM’ de tedavi sürecine başlaması,</a:t>
            </a:r>
          </a:p>
          <a:p>
            <a:pPr algn="just"/>
            <a:r>
              <a:rPr lang="tr-TR" sz="3200" dirty="0"/>
              <a:t>İstihdam amaçlı meslek kurslarına gönderilmesi,</a:t>
            </a:r>
          </a:p>
          <a:p>
            <a:pPr algn="just"/>
            <a:r>
              <a:rPr lang="tr-TR" sz="3200" dirty="0"/>
              <a:t>Aile bağlarının güçlendirilmesi için aile görüşmesinin düzenlenmesi  planlanmıştır.</a:t>
            </a:r>
          </a:p>
        </p:txBody>
      </p:sp>
    </p:spTree>
    <p:extLst>
      <p:ext uri="{BB962C8B-B14F-4D97-AF65-F5344CB8AC3E}">
        <p14:creationId xmlns:p14="http://schemas.microsoft.com/office/powerpoint/2010/main" val="41785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3F53FE-E245-422C-BCC9-3B2475A70B30}"/>
              </a:ext>
            </a:extLst>
          </p:cNvPr>
          <p:cNvSpPr>
            <a:spLocks noGrp="1"/>
          </p:cNvSpPr>
          <p:nvPr>
            <p:ph type="title"/>
          </p:nvPr>
        </p:nvSpPr>
        <p:spPr/>
        <p:txBody>
          <a:bodyPr/>
          <a:lstStyle/>
          <a:p>
            <a:r>
              <a:rPr lang="tr-TR" dirty="0"/>
              <a:t>Müdahale planlarının değerlendirilmesi </a:t>
            </a:r>
          </a:p>
        </p:txBody>
      </p:sp>
      <p:sp>
        <p:nvSpPr>
          <p:cNvPr id="3" name="İçerik Yer Tutucusu 2">
            <a:extLst>
              <a:ext uri="{FF2B5EF4-FFF2-40B4-BE49-F238E27FC236}">
                <a16:creationId xmlns:a16="http://schemas.microsoft.com/office/drawing/2014/main" id="{AE0ACCCC-741A-457D-A991-CCA7820D6124}"/>
              </a:ext>
            </a:extLst>
          </p:cNvPr>
          <p:cNvSpPr>
            <a:spLocks noGrp="1"/>
          </p:cNvSpPr>
          <p:nvPr>
            <p:ph sz="quarter" idx="1"/>
          </p:nvPr>
        </p:nvSpPr>
        <p:spPr/>
        <p:txBody>
          <a:bodyPr/>
          <a:lstStyle/>
          <a:p>
            <a:endParaRPr lang="tr-TR" dirty="0"/>
          </a:p>
          <a:p>
            <a:r>
              <a:rPr lang="tr-TR" dirty="0"/>
              <a:t>SINIF İÇİ TARTIŞMA</a:t>
            </a:r>
          </a:p>
          <a:p>
            <a:endParaRPr lang="tr-TR" dirty="0"/>
          </a:p>
          <a:p>
            <a:r>
              <a:rPr lang="tr-TR" dirty="0"/>
              <a:t>Farklı suç profilinden gelen yükümlüler için izlenen infaz, tedavi, eğitim ve iyileştirme planlarının değerlendirilmesi </a:t>
            </a:r>
          </a:p>
          <a:p>
            <a:endParaRPr lang="tr-TR" dirty="0"/>
          </a:p>
          <a:p>
            <a:r>
              <a:rPr lang="tr-TR" dirty="0"/>
              <a:t>Denetimli serbestlik sisteminde vaka yönetimine ilişkin sürecin değerlendirilmesi </a:t>
            </a:r>
          </a:p>
          <a:p>
            <a:endParaRPr lang="tr-TR" dirty="0"/>
          </a:p>
          <a:p>
            <a:endParaRPr lang="tr-TR" dirty="0"/>
          </a:p>
        </p:txBody>
      </p:sp>
    </p:spTree>
    <p:extLst>
      <p:ext uri="{BB962C8B-B14F-4D97-AF65-F5344CB8AC3E}">
        <p14:creationId xmlns:p14="http://schemas.microsoft.com/office/powerpoint/2010/main" val="2620766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Kaynaklar</a:t>
            </a:r>
          </a:p>
        </p:txBody>
      </p:sp>
      <p:sp>
        <p:nvSpPr>
          <p:cNvPr id="3" name="2 İçerik Yer Tutucusu"/>
          <p:cNvSpPr>
            <a:spLocks noGrp="1"/>
          </p:cNvSpPr>
          <p:nvPr>
            <p:ph sz="quarter" idx="1"/>
          </p:nvPr>
        </p:nvSpPr>
        <p:spPr>
          <a:xfrm>
            <a:off x="457200" y="1219200"/>
            <a:ext cx="8229600" cy="3433936"/>
          </a:xfrm>
        </p:spPr>
        <p:txBody>
          <a:bodyPr/>
          <a:lstStyle/>
          <a:p>
            <a:pPr marL="540385" indent="-540385" algn="just">
              <a:lnSpc>
                <a:spcPct val="150000"/>
              </a:lnSpc>
              <a:spcAft>
                <a:spcPts val="1000"/>
              </a:spcAft>
              <a:tabLst>
                <a:tab pos="-90170" algn="l"/>
              </a:tabLs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CANTON R (2011).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Probation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Working</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offenders</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Routledge</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457200" indent="-457200" algn="just">
              <a:lnSpc>
                <a:spcPct val="150000"/>
              </a:lnSpc>
              <a:spcAft>
                <a:spcPts val="1000"/>
              </a:spcAft>
              <a:tabLst>
                <a:tab pos="-90170" algn="l"/>
              </a:tabLs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CAREY M (2011).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Probation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Handbook</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of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evidence-based</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substance</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abuse</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treatment</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in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criminal</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justice</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Ed.: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Leukefeld</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C.,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Gullotta</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T.P.,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Gregrich</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J.,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Springer</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USA.</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348</TotalTime>
  <Words>315</Words>
  <Application>Microsoft Office PowerPoint</Application>
  <PresentationFormat>Ekran Gösterisi (4:3)</PresentationFormat>
  <Paragraphs>32</Paragraphs>
  <Slides>9</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9</vt:i4>
      </vt:variant>
    </vt:vector>
  </HeadingPairs>
  <TitlesOfParts>
    <vt:vector size="18" baseType="lpstr">
      <vt:lpstr>Arial</vt:lpstr>
      <vt:lpstr>Bookman Old Style</vt:lpstr>
      <vt:lpstr>Calibri</vt:lpstr>
      <vt:lpstr>Gill Sans MT</vt:lpstr>
      <vt:lpstr>Times New Roman</vt:lpstr>
      <vt:lpstr>Verdana</vt:lpstr>
      <vt:lpstr>Wingdings</vt:lpstr>
      <vt:lpstr>Wingdings 3</vt:lpstr>
      <vt:lpstr>Kaynak</vt:lpstr>
      <vt:lpstr>DENETİMLİ SERBESTLİK SİSTEMİNDE VAKA TARTIŞMALARI</vt:lpstr>
      <vt:lpstr>VAKA TARTIŞMALARI</vt:lpstr>
      <vt:lpstr>Müdahale planı</vt:lpstr>
      <vt:lpstr>VAKA TARTIŞMALARI</vt:lpstr>
      <vt:lpstr>PowerPoint Sunusu</vt:lpstr>
      <vt:lpstr>PowerPoint Sunusu</vt:lpstr>
      <vt:lpstr>PowerPoint Sunusu</vt:lpstr>
      <vt:lpstr>Müdahale planlarının değerlendirilmesi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DENETİMLİ SERBESTLİĞİN DÜNYADA VE TÜRKİYE’DEKİ GELİŞİMİ</dc:title>
  <dc:creator>Münevver ERYALÇIN</dc:creator>
  <cp:lastModifiedBy>Munevver.Goker</cp:lastModifiedBy>
  <cp:revision>9</cp:revision>
  <dcterms:created xsi:type="dcterms:W3CDTF">2021-12-02T08:23:18Z</dcterms:created>
  <dcterms:modified xsi:type="dcterms:W3CDTF">2021-12-02T20:08:44Z</dcterms:modified>
</cp:coreProperties>
</file>