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12921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62448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23248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52675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10767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8116854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33719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28460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94227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936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4256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92652-E26F-474A-9019-4CBE0DC585F3}" type="datetimeFigureOut">
              <a:rPr lang="tr-TR" smtClean="0"/>
              <a:t>05.10.2017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B7145C-5A21-48AD-B251-B3716A1537DA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65280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Chapter</a:t>
            </a:r>
            <a:r>
              <a:rPr lang="tr-TR" dirty="0" smtClean="0"/>
              <a:t> 4 Data </a:t>
            </a:r>
            <a:r>
              <a:rPr lang="tr-TR" dirty="0" err="1" smtClean="0"/>
              <a:t>Movement</a:t>
            </a:r>
            <a:r>
              <a:rPr lang="tr-TR" dirty="0" smtClean="0"/>
              <a:t> </a:t>
            </a:r>
            <a:r>
              <a:rPr lang="tr-TR" dirty="0" err="1" smtClean="0"/>
              <a:t>Instructions</a:t>
            </a:r>
            <a:endParaRPr lang="tr-T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3255962"/>
          </a:xfrm>
        </p:spPr>
        <p:txBody>
          <a:bodyPr>
            <a:normAutofit lnSpcReduction="10000"/>
          </a:bodyPr>
          <a:lstStyle/>
          <a:p>
            <a:endParaRPr lang="tr-TR" dirty="0" smtClean="0"/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Asst</a:t>
            </a:r>
            <a:r>
              <a:rPr lang="tr-TR" dirty="0" smtClean="0"/>
              <a:t>. Prof. Dr. Gazi Erkan BOSTANCI</a:t>
            </a:r>
          </a:p>
          <a:p>
            <a:endParaRPr lang="tr-TR" dirty="0"/>
          </a:p>
          <a:p>
            <a:endParaRPr lang="tr-TR" dirty="0" smtClean="0"/>
          </a:p>
          <a:p>
            <a:r>
              <a:rPr lang="tr-TR" dirty="0" err="1" smtClean="0"/>
              <a:t>Slides</a:t>
            </a:r>
            <a:r>
              <a:rPr lang="tr-TR" dirty="0" smtClean="0"/>
              <a:t> </a:t>
            </a:r>
            <a:r>
              <a:rPr lang="tr-TR" dirty="0" err="1" smtClean="0"/>
              <a:t>are</a:t>
            </a:r>
            <a:r>
              <a:rPr lang="tr-TR" dirty="0" smtClean="0"/>
              <a:t> </a:t>
            </a:r>
            <a:r>
              <a:rPr lang="tr-TR" dirty="0" err="1" smtClean="0"/>
              <a:t>mainly</a:t>
            </a:r>
            <a:r>
              <a:rPr lang="tr-TR" dirty="0" smtClean="0"/>
              <a:t> </a:t>
            </a:r>
            <a:r>
              <a:rPr lang="tr-TR" dirty="0" err="1" smtClean="0"/>
              <a:t>based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Intel </a:t>
            </a:r>
            <a:r>
              <a:rPr lang="tr-TR" dirty="0" err="1" smtClean="0"/>
              <a:t>Microprocessors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Barry</a:t>
            </a:r>
            <a:r>
              <a:rPr lang="tr-TR" dirty="0" smtClean="0"/>
              <a:t> B. </a:t>
            </a:r>
            <a:r>
              <a:rPr lang="tr-TR" dirty="0" err="1" smtClean="0"/>
              <a:t>Brey</a:t>
            </a:r>
            <a:r>
              <a:rPr lang="tr-TR" dirty="0" smtClean="0"/>
              <a:t>, 2008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19758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IN </a:t>
            </a:r>
            <a:r>
              <a:rPr lang="tr-TR" dirty="0" err="1" smtClean="0"/>
              <a:t>and</a:t>
            </a:r>
            <a:r>
              <a:rPr lang="tr-TR" dirty="0" smtClean="0"/>
              <a:t> OUT: </a:t>
            </a:r>
            <a:r>
              <a:rPr lang="tr-TR" dirty="0" err="1" smtClean="0"/>
              <a:t>Perform</a:t>
            </a:r>
            <a:r>
              <a:rPr lang="tr-TR" dirty="0" smtClean="0"/>
              <a:t> I/O </a:t>
            </a:r>
            <a:r>
              <a:rPr lang="tr-TR" dirty="0" err="1" smtClean="0"/>
              <a:t>operations</a:t>
            </a:r>
            <a:r>
              <a:rPr lang="tr-TR" dirty="0" smtClean="0"/>
              <a:t>.</a:t>
            </a:r>
          </a:p>
          <a:p>
            <a:pPr lvl="1"/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transfers</a:t>
            </a:r>
            <a:r>
              <a:rPr lang="tr-TR" dirty="0" smtClean="0"/>
              <a:t> data </a:t>
            </a:r>
            <a:r>
              <a:rPr lang="tr-TR" dirty="0" err="1" smtClean="0"/>
              <a:t>from</a:t>
            </a:r>
            <a:r>
              <a:rPr lang="tr-TR" dirty="0" smtClean="0"/>
              <a:t> an </a:t>
            </a:r>
            <a:r>
              <a:rPr lang="tr-TR" dirty="0" err="1" smtClean="0"/>
              <a:t>external</a:t>
            </a:r>
            <a:r>
              <a:rPr lang="tr-TR" dirty="0" smtClean="0"/>
              <a:t> I/O </a:t>
            </a:r>
            <a:r>
              <a:rPr lang="tr-TR" dirty="0" err="1" smtClean="0"/>
              <a:t>device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AL </a:t>
            </a:r>
            <a:r>
              <a:rPr lang="tr-TR" dirty="0" err="1" smtClean="0"/>
              <a:t>or</a:t>
            </a:r>
            <a:r>
              <a:rPr lang="tr-TR" dirty="0" smtClean="0"/>
              <a:t> AX.</a:t>
            </a:r>
          </a:p>
          <a:p>
            <a:pPr lvl="1"/>
            <a:r>
              <a:rPr lang="tr-TR" dirty="0" err="1" smtClean="0"/>
              <a:t>Out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 </a:t>
            </a:r>
            <a:r>
              <a:rPr lang="tr-TR" dirty="0" err="1" smtClean="0"/>
              <a:t>transfers</a:t>
            </a:r>
            <a:r>
              <a:rPr lang="tr-TR" dirty="0" smtClean="0"/>
              <a:t> data </a:t>
            </a:r>
            <a:r>
              <a:rPr lang="tr-TR" dirty="0" err="1" smtClean="0"/>
              <a:t>from</a:t>
            </a:r>
            <a:r>
              <a:rPr lang="tr-TR" dirty="0" smtClean="0"/>
              <a:t> AL </a:t>
            </a:r>
            <a:r>
              <a:rPr lang="tr-TR" dirty="0" err="1" smtClean="0"/>
              <a:t>or</a:t>
            </a:r>
            <a:r>
              <a:rPr lang="tr-TR" dirty="0" smtClean="0"/>
              <a:t> AX </a:t>
            </a:r>
            <a:r>
              <a:rPr lang="tr-TR" dirty="0" err="1" smtClean="0"/>
              <a:t>to</a:t>
            </a:r>
            <a:r>
              <a:rPr lang="tr-TR" dirty="0" smtClean="0"/>
              <a:t> an </a:t>
            </a:r>
            <a:r>
              <a:rPr lang="tr-TR" dirty="0" err="1" smtClean="0"/>
              <a:t>external</a:t>
            </a:r>
            <a:r>
              <a:rPr lang="tr-TR" dirty="0" smtClean="0"/>
              <a:t> I/O </a:t>
            </a:r>
            <a:r>
              <a:rPr lang="tr-TR" dirty="0" err="1" smtClean="0"/>
              <a:t>device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endParaRPr lang="tr-TR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 AL, p8; 8bits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are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AL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I/O port p8.</a:t>
            </a:r>
          </a:p>
          <a:p>
            <a:pPr marL="457200" lvl="1" indent="0">
              <a:buNone/>
            </a:pP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 AX, p8; 16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bits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are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input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AX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I/O port p8.</a:t>
            </a:r>
          </a:p>
          <a:p>
            <a:pPr marL="457200" lvl="1" indent="0">
              <a:buNone/>
            </a:pP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 p8, AL, 8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bits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are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output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I/O port 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p8.</a:t>
            </a:r>
          </a:p>
          <a:p>
            <a:pPr marL="457200" lvl="1" indent="0">
              <a:buNone/>
            </a:pPr>
            <a:endParaRPr lang="tr-TR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endParaRPr lang="tr-TR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OUT DX, AX; 16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bits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are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output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to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I/O port DX </a:t>
            </a:r>
            <a:r>
              <a:rPr lang="tr-TR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from</a:t>
            </a:r>
            <a:r>
              <a:rPr lang="tr-TR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AX.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Right Brace 4"/>
          <p:cNvSpPr/>
          <p:nvPr/>
        </p:nvSpPr>
        <p:spPr>
          <a:xfrm>
            <a:off x="9487989" y="3274129"/>
            <a:ext cx="461554" cy="1193074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Brace 5"/>
          <p:cNvSpPr/>
          <p:nvPr/>
        </p:nvSpPr>
        <p:spPr>
          <a:xfrm>
            <a:off x="9487989" y="4969090"/>
            <a:ext cx="461554" cy="627312"/>
          </a:xfrm>
          <a:prstGeom prst="righ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10189029" y="3547500"/>
            <a:ext cx="16546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Fixed</a:t>
            </a:r>
            <a:r>
              <a:rPr lang="tr-TR" dirty="0" smtClean="0"/>
              <a:t> port </a:t>
            </a:r>
            <a:r>
              <a:rPr lang="tr-TR" dirty="0" err="1" smtClean="0"/>
              <a:t>addressing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0153107" y="4754766"/>
            <a:ext cx="2038893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Variable</a:t>
            </a:r>
            <a:r>
              <a:rPr lang="tr-TR" dirty="0" smtClean="0"/>
              <a:t> port </a:t>
            </a:r>
            <a:r>
              <a:rPr lang="tr-TR" dirty="0" err="1" smtClean="0"/>
              <a:t>addressing</a:t>
            </a:r>
            <a:r>
              <a:rPr lang="tr-TR" dirty="0" smtClean="0"/>
              <a:t>: </a:t>
            </a:r>
            <a:r>
              <a:rPr lang="tr-TR" dirty="0" err="1" smtClean="0"/>
              <a:t>The</a:t>
            </a:r>
            <a:r>
              <a:rPr lang="tr-TR" dirty="0" smtClean="0"/>
              <a:t> port </a:t>
            </a:r>
            <a:r>
              <a:rPr lang="tr-TR" dirty="0" err="1" smtClean="0"/>
              <a:t>number</a:t>
            </a:r>
            <a:r>
              <a:rPr lang="tr-TR" dirty="0" smtClean="0"/>
              <a:t> is </a:t>
            </a:r>
            <a:r>
              <a:rPr lang="tr-TR" dirty="0" err="1" smtClean="0"/>
              <a:t>stored</a:t>
            </a:r>
            <a:r>
              <a:rPr lang="tr-TR" dirty="0" smtClean="0"/>
              <a:t> in DX, </a:t>
            </a:r>
            <a:r>
              <a:rPr lang="tr-TR" dirty="0" err="1" smtClean="0"/>
              <a:t>and</a:t>
            </a:r>
            <a:r>
              <a:rPr lang="tr-TR" dirty="0" smtClean="0"/>
              <a:t> can be </a:t>
            </a:r>
            <a:r>
              <a:rPr lang="tr-TR" dirty="0" err="1" smtClean="0"/>
              <a:t>changed</a:t>
            </a:r>
            <a:r>
              <a:rPr lang="tr-TR" dirty="0" smtClean="0"/>
              <a:t> </a:t>
            </a:r>
            <a:r>
              <a:rPr lang="tr-TR" dirty="0" err="1" smtClean="0"/>
              <a:t>during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program </a:t>
            </a:r>
            <a:r>
              <a:rPr lang="tr-TR" dirty="0" err="1" smtClean="0"/>
              <a:t>execution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1652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mov</a:t>
            </a:r>
            <a:r>
              <a:rPr lang="tr-TR" dirty="0" smtClean="0"/>
              <a:t>, </a:t>
            </a:r>
            <a:r>
              <a:rPr lang="tr-TR" dirty="0" err="1" smtClean="0"/>
              <a:t>push</a:t>
            </a:r>
            <a:r>
              <a:rPr lang="tr-TR" dirty="0" smtClean="0"/>
              <a:t>, pop </a:t>
            </a:r>
            <a:r>
              <a:rPr lang="tr-TR" dirty="0" err="1" smtClean="0"/>
              <a:t>sample</a:t>
            </a:r>
            <a:endParaRPr lang="tr-TR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93432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LEA: </a:t>
            </a:r>
            <a:r>
              <a:rPr lang="tr-TR" dirty="0" err="1" smtClean="0"/>
              <a:t>Loads</a:t>
            </a:r>
            <a:r>
              <a:rPr lang="tr-TR" dirty="0" smtClean="0"/>
              <a:t> a 16 </a:t>
            </a:r>
            <a:r>
              <a:rPr lang="tr-TR" dirty="0" err="1" smtClean="0"/>
              <a:t>or</a:t>
            </a:r>
            <a:r>
              <a:rPr lang="tr-TR" dirty="0" smtClean="0"/>
              <a:t> 32 bit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offset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data </a:t>
            </a:r>
            <a:r>
              <a:rPr lang="tr-TR" dirty="0" err="1" smtClean="0"/>
              <a:t>specified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operand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LEA BX, [DI];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loads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offset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address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specified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[DI],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contents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of DI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into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BX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register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BX, [DI];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loads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stored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at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memory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location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addressed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[DI]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into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register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BX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 BX, OFFSET DATA1;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same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as LEA BX, DATA1</a:t>
            </a:r>
          </a:p>
        </p:txBody>
      </p:sp>
    </p:spTree>
    <p:extLst>
      <p:ext uri="{BB962C8B-B14F-4D97-AF65-F5344CB8AC3E}">
        <p14:creationId xmlns:p14="http://schemas.microsoft.com/office/powerpoint/2010/main" val="14101089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LDS: </a:t>
            </a:r>
            <a:r>
              <a:rPr lang="tr-TR" dirty="0" err="1"/>
              <a:t>Loads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16 </a:t>
            </a:r>
            <a:r>
              <a:rPr lang="tr-TR" dirty="0" err="1"/>
              <a:t>or</a:t>
            </a:r>
            <a:r>
              <a:rPr lang="tr-TR" dirty="0"/>
              <a:t> 32 bit </a:t>
            </a:r>
            <a:r>
              <a:rPr lang="tr-TR" dirty="0" err="1"/>
              <a:t>register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an </a:t>
            </a:r>
            <a:r>
              <a:rPr lang="tr-TR" dirty="0" err="1"/>
              <a:t>offset</a:t>
            </a:r>
            <a:r>
              <a:rPr lang="tr-TR" dirty="0"/>
              <a:t> </a:t>
            </a:r>
            <a:r>
              <a:rPr lang="tr-TR" dirty="0" err="1"/>
              <a:t>address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DS </a:t>
            </a:r>
            <a:r>
              <a:rPr lang="tr-TR" dirty="0" err="1"/>
              <a:t>segment</a:t>
            </a:r>
            <a:r>
              <a:rPr lang="tr-TR" dirty="0"/>
              <a:t> </a:t>
            </a:r>
            <a:r>
              <a:rPr lang="tr-TR" dirty="0" err="1"/>
              <a:t>register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a </a:t>
            </a:r>
            <a:r>
              <a:rPr lang="tr-TR" dirty="0" err="1"/>
              <a:t>segment</a:t>
            </a:r>
            <a:r>
              <a:rPr lang="tr-TR" dirty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.</a:t>
            </a:r>
          </a:p>
          <a:p>
            <a:pPr lvl="1"/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LDS BX, [DI];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Transfers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32 bit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number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addressed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DI in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segment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into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BX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DS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registers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8457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LODS: </a:t>
            </a:r>
            <a:r>
              <a:rPr lang="tr-TR" dirty="0" err="1" smtClean="0"/>
              <a:t>Loads</a:t>
            </a:r>
            <a:r>
              <a:rPr lang="tr-TR" dirty="0" smtClean="0"/>
              <a:t> AL </a:t>
            </a:r>
            <a:r>
              <a:rPr lang="tr-TR" dirty="0" err="1" smtClean="0"/>
              <a:t>or</a:t>
            </a:r>
            <a:r>
              <a:rPr lang="tr-TR" dirty="0" smtClean="0"/>
              <a:t> AX </a:t>
            </a:r>
            <a:r>
              <a:rPr lang="tr-TR" dirty="0" err="1" smtClean="0"/>
              <a:t>with</a:t>
            </a:r>
            <a:r>
              <a:rPr lang="tr-TR" dirty="0" smtClean="0"/>
              <a:t> data </a:t>
            </a:r>
            <a:r>
              <a:rPr lang="tr-TR" dirty="0" err="1" smtClean="0"/>
              <a:t>stored</a:t>
            </a:r>
            <a:r>
              <a:rPr lang="tr-TR" dirty="0" smtClean="0"/>
              <a:t> at </a:t>
            </a:r>
            <a:r>
              <a:rPr lang="tr-TR" dirty="0" err="1" smtClean="0"/>
              <a:t>the</a:t>
            </a:r>
            <a:r>
              <a:rPr lang="tr-TR" dirty="0" smtClean="0"/>
              <a:t> data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offset</a:t>
            </a:r>
            <a:r>
              <a:rPr lang="tr-TR" dirty="0" smtClean="0"/>
              <a:t> </a:t>
            </a:r>
            <a:r>
              <a:rPr lang="tr-TR" dirty="0" err="1" smtClean="0"/>
              <a:t>address</a:t>
            </a:r>
            <a:r>
              <a:rPr lang="tr-TR" dirty="0" smtClean="0"/>
              <a:t> </a:t>
            </a:r>
            <a:r>
              <a:rPr lang="tr-TR" dirty="0" err="1" smtClean="0"/>
              <a:t>indexed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SI </a:t>
            </a:r>
            <a:r>
              <a:rPr lang="tr-TR" dirty="0" err="1" smtClean="0"/>
              <a:t>register</a:t>
            </a:r>
            <a:endParaRPr lang="tr-TR" dirty="0" smtClean="0"/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LODSB   -&gt; AL = DS:[SI]</a:t>
            </a:r>
          </a:p>
          <a:p>
            <a:pPr marL="1828800" lvl="4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tr-T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SI = SI 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± 1</a:t>
            </a:r>
            <a:r>
              <a:rPr lang="tr-TR" sz="3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tr-TR" sz="3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		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LODSW	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-&gt; AX 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= DS:[SI]</a:t>
            </a:r>
          </a:p>
          <a:p>
            <a:pPr marL="1828800" lvl="4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SI = SI ± </a:t>
            </a:r>
            <a:r>
              <a:rPr lang="tr-T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</a:p>
          <a:p>
            <a:pPr marL="1828800" lvl="4" indent="0">
              <a:buNone/>
            </a:pPr>
            <a:endParaRPr lang="tr-TR" sz="2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0" lvl="4" indent="0">
              <a:buNone/>
            </a:pPr>
            <a:endParaRPr lang="tr-TR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/>
              <a:t>Note</a:t>
            </a:r>
            <a:r>
              <a:rPr lang="tr-TR" dirty="0"/>
              <a:t> </a:t>
            </a:r>
            <a:r>
              <a:rPr lang="tr-TR" dirty="0" err="1" smtClean="0"/>
              <a:t>that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increment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decrement</a:t>
            </a:r>
            <a:r>
              <a:rPr lang="tr-TR" dirty="0" smtClean="0"/>
              <a:t> </a:t>
            </a:r>
            <a:r>
              <a:rPr lang="tr-TR" dirty="0" err="1" smtClean="0"/>
              <a:t>operation</a:t>
            </a:r>
            <a:r>
              <a:rPr lang="tr-TR" dirty="0" smtClean="0"/>
              <a:t> on </a:t>
            </a:r>
            <a:r>
              <a:rPr lang="tr-TR" dirty="0" err="1" smtClean="0"/>
              <a:t>the</a:t>
            </a:r>
            <a:r>
              <a:rPr lang="tr-TR" dirty="0" smtClean="0"/>
              <a:t> SI is </a:t>
            </a:r>
            <a:r>
              <a:rPr lang="tr-TR" dirty="0" err="1" smtClean="0"/>
              <a:t>decided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value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D (</a:t>
            </a:r>
            <a:r>
              <a:rPr lang="tr-TR" dirty="0" err="1" smtClean="0"/>
              <a:t>direction</a:t>
            </a:r>
            <a:r>
              <a:rPr lang="tr-TR" dirty="0" smtClean="0"/>
              <a:t>) </a:t>
            </a:r>
            <a:r>
              <a:rPr lang="tr-TR" dirty="0" err="1" smtClean="0"/>
              <a:t>flag</a:t>
            </a:r>
            <a:r>
              <a:rPr lang="tr-TR" dirty="0" smtClean="0"/>
              <a:t>.</a:t>
            </a:r>
          </a:p>
          <a:p>
            <a:pPr lvl="1"/>
            <a:r>
              <a:rPr lang="tr-TR" sz="2600" dirty="0" smtClean="0"/>
              <a:t>STD </a:t>
            </a:r>
            <a:r>
              <a:rPr lang="tr-TR" sz="2600" dirty="0" err="1" smtClean="0"/>
              <a:t>for</a:t>
            </a:r>
            <a:r>
              <a:rPr lang="tr-TR" sz="2600" dirty="0" smtClean="0"/>
              <a:t> </a:t>
            </a:r>
            <a:r>
              <a:rPr lang="tr-TR" sz="2600" dirty="0" err="1" smtClean="0"/>
              <a:t>setting</a:t>
            </a:r>
            <a:r>
              <a:rPr lang="tr-TR" sz="2600" dirty="0" smtClean="0"/>
              <a:t> (D=1 -&gt; </a:t>
            </a:r>
            <a:r>
              <a:rPr lang="tr-TR" sz="2600" dirty="0" err="1" smtClean="0"/>
              <a:t>decrement</a:t>
            </a:r>
            <a:r>
              <a:rPr lang="tr-TR" sz="2600" dirty="0" smtClean="0"/>
              <a:t>)</a:t>
            </a:r>
          </a:p>
          <a:p>
            <a:pPr lvl="1"/>
            <a:r>
              <a:rPr lang="tr-TR" sz="2600" dirty="0" smtClean="0"/>
              <a:t>CLD </a:t>
            </a:r>
            <a:r>
              <a:rPr lang="tr-TR" sz="2600" dirty="0" err="1" smtClean="0"/>
              <a:t>for</a:t>
            </a:r>
            <a:r>
              <a:rPr lang="tr-TR" sz="2600" dirty="0" smtClean="0"/>
              <a:t> </a:t>
            </a:r>
            <a:r>
              <a:rPr lang="tr-TR" sz="2600" dirty="0" err="1" smtClean="0"/>
              <a:t>clearing</a:t>
            </a:r>
            <a:r>
              <a:rPr lang="tr-TR" sz="2600" dirty="0" smtClean="0"/>
              <a:t> (D=0 -&gt; </a:t>
            </a:r>
            <a:r>
              <a:rPr lang="tr-TR" sz="2600" dirty="0" err="1" smtClean="0"/>
              <a:t>increment</a:t>
            </a:r>
            <a:r>
              <a:rPr lang="tr-TR" sz="2600" dirty="0" smtClean="0"/>
              <a:t>)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1555637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STOS: </a:t>
            </a:r>
            <a:r>
              <a:rPr lang="tr-TR" dirty="0" err="1" smtClean="0"/>
              <a:t>Stores</a:t>
            </a:r>
            <a:r>
              <a:rPr lang="tr-TR" dirty="0" smtClean="0"/>
              <a:t> AL </a:t>
            </a:r>
            <a:r>
              <a:rPr lang="tr-TR" dirty="0" err="1" smtClean="0"/>
              <a:t>or</a:t>
            </a:r>
            <a:r>
              <a:rPr lang="tr-TR" dirty="0" smtClean="0"/>
              <a:t> AX at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extra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addressed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DI </a:t>
            </a:r>
            <a:r>
              <a:rPr lang="tr-TR" dirty="0" err="1" smtClean="0"/>
              <a:t>register</a:t>
            </a:r>
            <a:r>
              <a:rPr lang="tr-TR" dirty="0" smtClean="0"/>
              <a:t>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STOSB    -&gt;ES:[DI] 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AL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0" lvl="4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 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tr-T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 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± 1</a:t>
            </a:r>
            <a:r>
              <a:rPr lang="tr-TR" sz="3400" dirty="0">
                <a:latin typeface="Courier New" panose="02070309020205020404" pitchFamily="49" charset="0"/>
                <a:cs typeface="Courier New" panose="02070309020205020404" pitchFamily="49" charset="0"/>
              </a:rPr>
              <a:t>				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STOSW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-&gt;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ES:[DI] 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AX</a:t>
            </a:r>
            <a:endParaRPr lang="tr-TR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1828800" lvl="4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tr-T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 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tr-T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 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± </a:t>
            </a:r>
            <a:r>
              <a:rPr lang="tr-T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1828800" lvl="4" indent="0">
              <a:buNone/>
            </a:pP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endParaRPr lang="tr-TR" sz="24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tr-TR" dirty="0" err="1" smtClean="0"/>
              <a:t>Same</a:t>
            </a:r>
            <a:r>
              <a:rPr lang="tr-TR" dirty="0" smtClean="0"/>
              <a:t> </a:t>
            </a:r>
            <a:r>
              <a:rPr lang="tr-TR" dirty="0" err="1" smtClean="0"/>
              <a:t>applies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DI </a:t>
            </a: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this</a:t>
            </a:r>
            <a:r>
              <a:rPr lang="tr-TR" dirty="0" smtClean="0"/>
              <a:t> </a:t>
            </a:r>
            <a:r>
              <a:rPr lang="tr-TR" dirty="0" err="1" smtClean="0"/>
              <a:t>instruction</a:t>
            </a:r>
            <a:r>
              <a:rPr lang="tr-TR" dirty="0" smtClean="0"/>
              <a:t>.</a:t>
            </a:r>
            <a:endParaRPr lang="tr-TR" dirty="0"/>
          </a:p>
          <a:p>
            <a:pPr marL="1828800" lvl="4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05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06101"/>
          </a:xfrm>
        </p:spPr>
        <p:txBody>
          <a:bodyPr>
            <a:normAutofit/>
          </a:bodyPr>
          <a:lstStyle/>
          <a:p>
            <a:r>
              <a:rPr lang="tr-TR" dirty="0" smtClean="0"/>
              <a:t>MOVS: </a:t>
            </a:r>
            <a:r>
              <a:rPr lang="tr-TR" dirty="0" err="1" smtClean="0"/>
              <a:t>Transfers</a:t>
            </a:r>
            <a:r>
              <a:rPr lang="tr-TR" dirty="0" smtClean="0"/>
              <a:t> a </a:t>
            </a:r>
            <a:r>
              <a:rPr lang="tr-TR" dirty="0" err="1" smtClean="0"/>
              <a:t>byte</a:t>
            </a:r>
            <a:r>
              <a:rPr lang="tr-TR" dirty="0" smtClean="0"/>
              <a:t>, </a:t>
            </a:r>
            <a:r>
              <a:rPr lang="tr-TR" dirty="0" err="1" smtClean="0"/>
              <a:t>word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doubleword</a:t>
            </a:r>
            <a:r>
              <a:rPr lang="tr-TR" dirty="0" smtClean="0"/>
              <a:t> </a:t>
            </a:r>
            <a:r>
              <a:rPr lang="tr-TR" dirty="0" err="1" smtClean="0"/>
              <a:t>from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data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addressed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SI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extra</a:t>
            </a:r>
            <a:r>
              <a:rPr lang="tr-TR" dirty="0" smtClean="0"/>
              <a:t>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 </a:t>
            </a:r>
            <a:r>
              <a:rPr lang="tr-TR" dirty="0" err="1" smtClean="0"/>
              <a:t>addressed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DI.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MOVSB   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-&gt;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ES:[DI] 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= DS:[SI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 ;(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byte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transfer)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DI 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 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± 1</a:t>
            </a:r>
            <a:endParaRPr lang="en-US" dirty="0"/>
          </a:p>
          <a:p>
            <a:pPr marL="1828800" lvl="4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SI = SI ± </a:t>
            </a:r>
            <a:r>
              <a:rPr lang="tr-T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MOVSW   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-&gt; ES:[DI] = DS:[SI]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;(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transfer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	    DI = DI ±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endParaRPr lang="en-US" dirty="0"/>
          </a:p>
          <a:p>
            <a:pPr marL="1828800" lvl="4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SI = SI ± </a:t>
            </a:r>
            <a:r>
              <a:rPr lang="tr-T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MOVSD   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-&gt; ES:[DI] = DS:[SI]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;(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word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transfer</a:t>
            </a: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457200" lvl="1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		    DI = DI ± 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en-US" dirty="0"/>
          </a:p>
          <a:p>
            <a:pPr marL="1828800" lvl="4" indent="0">
              <a:buNone/>
            </a:pPr>
            <a:r>
              <a:rPr lang="tr-TR" dirty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tr-TR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SI = SI ± </a:t>
            </a:r>
            <a:r>
              <a:rPr lang="tr-TR" sz="24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endParaRPr lang="en-US" dirty="0"/>
          </a:p>
          <a:p>
            <a:pPr marL="1828800" lvl="4" indent="0">
              <a:buNone/>
            </a:pPr>
            <a:endParaRPr lang="en-US" dirty="0"/>
          </a:p>
          <a:p>
            <a:pPr marL="1828800" lvl="4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9442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XCHG: </a:t>
            </a:r>
            <a:r>
              <a:rPr lang="tr-TR" dirty="0" err="1" smtClean="0"/>
              <a:t>Exchanges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contents</a:t>
            </a:r>
            <a:r>
              <a:rPr lang="tr-TR" dirty="0" smtClean="0"/>
              <a:t> of a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contents</a:t>
            </a:r>
            <a:r>
              <a:rPr lang="tr-TR" dirty="0" smtClean="0"/>
              <a:t> of </a:t>
            </a:r>
            <a:r>
              <a:rPr lang="tr-TR" dirty="0" err="1" smtClean="0"/>
              <a:t>any</a:t>
            </a:r>
            <a:r>
              <a:rPr lang="tr-TR" dirty="0" smtClean="0"/>
              <a:t> </a:t>
            </a:r>
            <a:r>
              <a:rPr lang="tr-TR" dirty="0" err="1" smtClean="0"/>
              <a:t>other</a:t>
            </a:r>
            <a:r>
              <a:rPr lang="tr-TR" dirty="0" smtClean="0"/>
              <a:t>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location</a:t>
            </a:r>
            <a:r>
              <a:rPr lang="tr-TR" dirty="0" smtClean="0"/>
              <a:t>.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tr-TR" dirty="0" err="1" smtClean="0"/>
              <a:t>It</a:t>
            </a:r>
            <a:r>
              <a:rPr lang="tr-TR" dirty="0" smtClean="0"/>
              <a:t> </a:t>
            </a:r>
            <a:r>
              <a:rPr lang="tr-TR" dirty="0" err="1" smtClean="0"/>
              <a:t>cannot</a:t>
            </a:r>
            <a:r>
              <a:rPr lang="tr-TR" dirty="0" smtClean="0"/>
              <a:t> Exchange </a:t>
            </a:r>
            <a:r>
              <a:rPr lang="tr-TR" dirty="0" err="1" smtClean="0"/>
              <a:t>segment</a:t>
            </a:r>
            <a:r>
              <a:rPr lang="tr-TR" dirty="0" smtClean="0"/>
              <a:t> </a:t>
            </a:r>
            <a:r>
              <a:rPr lang="tr-TR" dirty="0" err="1" smtClean="0"/>
              <a:t>registers</a:t>
            </a:r>
            <a:r>
              <a:rPr lang="tr-TR" dirty="0" smtClean="0"/>
              <a:t> </a:t>
            </a:r>
            <a:r>
              <a:rPr lang="tr-TR" dirty="0" err="1" smtClean="0"/>
              <a:t>or</a:t>
            </a:r>
            <a:r>
              <a:rPr lang="tr-TR" dirty="0" smtClean="0"/>
              <a:t> </a:t>
            </a:r>
            <a:r>
              <a:rPr lang="tr-TR" dirty="0" err="1" smtClean="0"/>
              <a:t>memory-to-memory</a:t>
            </a:r>
            <a:r>
              <a:rPr lang="tr-TR" dirty="0" smtClean="0"/>
              <a:t> data.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XCHG AL, CL;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Exchanges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contents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of AL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and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CL</a:t>
            </a:r>
          </a:p>
          <a:p>
            <a:pPr marL="457200" lvl="1" indent="0">
              <a:buNone/>
            </a:pP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XCHG AL, DATA2;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Exchanges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contents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of AL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with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the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segment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memory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tr-TR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location</a:t>
            </a:r>
            <a:r>
              <a:rPr lang="tr-T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DATA2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4376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XLAT: </a:t>
            </a:r>
            <a:r>
              <a:rPr lang="tr-TR" dirty="0" err="1" smtClean="0"/>
              <a:t>Converts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contents</a:t>
            </a:r>
            <a:r>
              <a:rPr lang="tr-TR" dirty="0" smtClean="0"/>
              <a:t> of </a:t>
            </a:r>
            <a:r>
              <a:rPr lang="tr-TR" dirty="0" err="1" smtClean="0"/>
              <a:t>the</a:t>
            </a:r>
            <a:r>
              <a:rPr lang="tr-TR" dirty="0" smtClean="0"/>
              <a:t> AL </a:t>
            </a:r>
            <a:r>
              <a:rPr lang="tr-TR" dirty="0" err="1" smtClean="0"/>
              <a:t>register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a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stored</a:t>
            </a:r>
            <a:r>
              <a:rPr lang="tr-TR" dirty="0" smtClean="0"/>
              <a:t> in a </a:t>
            </a:r>
            <a:r>
              <a:rPr lang="tr-TR" dirty="0" err="1" smtClean="0"/>
              <a:t>memory</a:t>
            </a:r>
            <a:r>
              <a:rPr lang="tr-TR" dirty="0" smtClean="0"/>
              <a:t> </a:t>
            </a:r>
            <a:r>
              <a:rPr lang="tr-TR" dirty="0" err="1" smtClean="0"/>
              <a:t>table</a:t>
            </a:r>
            <a:r>
              <a:rPr lang="tr-TR" dirty="0" smtClean="0"/>
              <a:t>. </a:t>
            </a:r>
          </a:p>
          <a:p>
            <a:pPr lvl="1"/>
            <a:r>
              <a:rPr lang="tr-TR" dirty="0" err="1" smtClean="0"/>
              <a:t>This</a:t>
            </a:r>
            <a:r>
              <a:rPr lang="tr-TR" dirty="0" smtClean="0"/>
              <a:t> is </a:t>
            </a:r>
            <a:r>
              <a:rPr lang="tr-TR" dirty="0" err="1" smtClean="0"/>
              <a:t>used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convert</a:t>
            </a:r>
            <a:r>
              <a:rPr lang="tr-TR" dirty="0" smtClean="0"/>
              <a:t> a BCD </a:t>
            </a:r>
            <a:r>
              <a:rPr lang="tr-TR" dirty="0" err="1" smtClean="0"/>
              <a:t>number</a:t>
            </a:r>
            <a:r>
              <a:rPr lang="tr-TR" dirty="0" smtClean="0"/>
              <a:t> </a:t>
            </a:r>
            <a:r>
              <a:rPr lang="tr-TR" dirty="0" err="1" smtClean="0"/>
              <a:t>into</a:t>
            </a:r>
            <a:r>
              <a:rPr lang="tr-TR" dirty="0" smtClean="0"/>
              <a:t> 7-segment </a:t>
            </a:r>
            <a:r>
              <a:rPr lang="tr-TR" dirty="0" err="1" smtClean="0"/>
              <a:t>code</a:t>
            </a:r>
            <a:r>
              <a:rPr lang="tr-TR" dirty="0" smtClean="0"/>
              <a:t>.</a:t>
            </a:r>
            <a:endParaRPr lang="en-US" dirty="0"/>
          </a:p>
        </p:txBody>
      </p:sp>
      <p:pic>
        <p:nvPicPr>
          <p:cNvPr id="1032" name="Picture 8" descr="7 segment abcdefg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60" y="3338604"/>
            <a:ext cx="4221480" cy="28383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6826779"/>
              </p:ext>
            </p:extLst>
          </p:nvPr>
        </p:nvGraphicFramePr>
        <p:xfrm>
          <a:off x="5199017" y="3338604"/>
          <a:ext cx="5982789" cy="229584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2125"/>
                <a:gridCol w="604863"/>
                <a:gridCol w="598932"/>
                <a:gridCol w="444137"/>
                <a:gridCol w="870857"/>
                <a:gridCol w="1062446"/>
                <a:gridCol w="461554"/>
                <a:gridCol w="1497875"/>
              </a:tblGrid>
              <a:tr h="545072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r>
                        <a:rPr lang="tr-TR" dirty="0" err="1" smtClean="0"/>
                        <a:t>gfe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dcba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072">
                <a:tc>
                  <a:txBody>
                    <a:bodyPr/>
                    <a:lstStyle/>
                    <a:p>
                      <a:r>
                        <a:rPr lang="tr-TR" dirty="0" smtClean="0"/>
                        <a:t>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3FH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0011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1111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072">
                <a:tc>
                  <a:txBody>
                    <a:bodyPr/>
                    <a:lstStyle/>
                    <a:p>
                      <a:r>
                        <a:rPr lang="tr-TR" dirty="0" smtClean="0"/>
                        <a:t>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06H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0000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0110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60626">
                <a:tc>
                  <a:txBody>
                    <a:bodyPr/>
                    <a:lstStyle/>
                    <a:p>
                      <a:r>
                        <a:rPr lang="tr-TR" dirty="0" smtClean="0"/>
                        <a:t>2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5BH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0101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1011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-&gt;</a:t>
                      </a:r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" name="Picture 8" descr="7 segment abcdefg ile ilgili g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904" r="65051" b="77869"/>
          <a:stretch/>
        </p:blipFill>
        <p:spPr bwMode="auto">
          <a:xfrm>
            <a:off x="10303691" y="3850957"/>
            <a:ext cx="339634" cy="62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8" descr="7 segment abcdefg ile ilgili g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59" t="25506" r="65326" b="51790"/>
          <a:stretch/>
        </p:blipFill>
        <p:spPr bwMode="auto">
          <a:xfrm>
            <a:off x="10325462" y="4416698"/>
            <a:ext cx="296091" cy="644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8" descr="7 segment abcdefg ile ilgili görsel sonucu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652" t="51693" r="65747" b="25296"/>
          <a:stretch/>
        </p:blipFill>
        <p:spPr bwMode="auto">
          <a:xfrm>
            <a:off x="10335259" y="5044848"/>
            <a:ext cx="278674" cy="6531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018397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237</TotalTime>
  <Words>498</Words>
  <Application>Microsoft Office PowerPoint</Application>
  <PresentationFormat>Widescreen</PresentationFormat>
  <Paragraphs>83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Courier New</vt:lpstr>
      <vt:lpstr>Wingdings</vt:lpstr>
      <vt:lpstr>Office Theme</vt:lpstr>
      <vt:lpstr>Chapter 4 Data Movement Instructions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Introduction to Microprocessor and the Computer</dc:title>
  <dc:creator>Erkan</dc:creator>
  <cp:lastModifiedBy>Erkan</cp:lastModifiedBy>
  <cp:revision>163</cp:revision>
  <dcterms:created xsi:type="dcterms:W3CDTF">2017-09-26T05:10:26Z</dcterms:created>
  <dcterms:modified xsi:type="dcterms:W3CDTF">2017-10-05T07:17:36Z</dcterms:modified>
</cp:coreProperties>
</file>