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1"/>
  </p:sldMasterIdLst>
  <p:sldIdLst>
    <p:sldId id="264" r:id="rId2"/>
    <p:sldId id="273" r:id="rId3"/>
    <p:sldId id="274" r:id="rId4"/>
    <p:sldId id="276" r:id="rId5"/>
    <p:sldId id="277" r:id="rId6"/>
    <p:sldId id="278" r:id="rId7"/>
    <p:sldId id="279" r:id="rId8"/>
    <p:sldId id="280" r:id="rId9"/>
    <p:sldId id="282" r:id="rId10"/>
    <p:sldId id="283" r:id="rId11"/>
    <p:sldId id="284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886011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84230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729288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979295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65075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05587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822268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61563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16847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33781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49148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45783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63649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77018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68778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22602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12122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  <p:sldLayoutId id="2147483784" r:id="rId14"/>
    <p:sldLayoutId id="2147483785" r:id="rId15"/>
    <p:sldLayoutId id="214748378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helyesiras.mta.hu/helyesiras/default/predict" TargetMode="Externa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mnl.gov.hu/mnl/ol/oszman_torok_nevek_atirasa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74449" y="5532403"/>
            <a:ext cx="10068183" cy="725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hu-HU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Milyen szavakat „nehéz” magyarra fordítani?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hu-HU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Miért?</a:t>
            </a:r>
            <a:endParaRPr lang="hu-HU" sz="20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picture containing food&#10;&#10;Description automatically generated">
            <a:extLst>
              <a:ext uri="{FF2B5EF4-FFF2-40B4-BE49-F238E27FC236}">
                <a16:creationId xmlns:a16="http://schemas.microsoft.com/office/drawing/2014/main" xmlns="" id="{9E9A35F1-F42D-4B26-9569-C8D4B6C40B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350" y="261164"/>
            <a:ext cx="4727299" cy="472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552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7920" y="312035"/>
            <a:ext cx="56615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7200" dirty="0" smtClean="0">
                <a:solidFill>
                  <a:schemeClr val="bg2">
                    <a:lumMod val="50000"/>
                  </a:schemeClr>
                </a:solidFill>
              </a:rPr>
              <a:t>Hiteles források</a:t>
            </a:r>
            <a:endParaRPr lang="tr-TR" sz="7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72529" y="2719297"/>
            <a:ext cx="4979963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 dirty="0" smtClean="0">
                <a:solidFill>
                  <a:schemeClr val="bg2">
                    <a:lumMod val="50000"/>
                  </a:schemeClr>
                </a:solidFill>
              </a:rPr>
              <a:t>Szótárak</a:t>
            </a:r>
          </a:p>
          <a:p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tr-TR" sz="2000" cap="small" dirty="0" smtClean="0"/>
              <a:t>Csáki</a:t>
            </a:r>
            <a:r>
              <a:rPr lang="hu-HU" sz="2000" dirty="0"/>
              <a:t> </a:t>
            </a:r>
            <a:r>
              <a:rPr lang="tr-TR" sz="2000" dirty="0" smtClean="0"/>
              <a:t>Éva</a:t>
            </a:r>
            <a:r>
              <a:rPr lang="hu-HU" sz="2000" dirty="0" smtClean="0"/>
              <a:t>, </a:t>
            </a:r>
            <a:r>
              <a:rPr lang="tr-TR" sz="2000" dirty="0" smtClean="0"/>
              <a:t>Magyar </a:t>
            </a:r>
            <a:r>
              <a:rPr lang="tr-TR" sz="2000" dirty="0"/>
              <a:t>- török szótár, </a:t>
            </a:r>
            <a:r>
              <a:rPr lang="tr-TR" sz="2000" dirty="0" smtClean="0"/>
              <a:t>Budapest</a:t>
            </a:r>
            <a:r>
              <a:rPr lang="hu-HU" sz="2000" dirty="0" smtClean="0"/>
              <a:t>, </a:t>
            </a:r>
            <a:r>
              <a:rPr lang="tr-TR" sz="2000" dirty="0" smtClean="0"/>
              <a:t>Balassi </a:t>
            </a:r>
            <a:r>
              <a:rPr lang="tr-TR" sz="2000" dirty="0"/>
              <a:t>Kiadó, </a:t>
            </a:r>
            <a:r>
              <a:rPr lang="tr-TR" sz="2000" dirty="0" smtClean="0"/>
              <a:t>20</a:t>
            </a:r>
            <a:r>
              <a:rPr lang="hu-HU" sz="2000" dirty="0" smtClean="0"/>
              <a:t>12</a:t>
            </a:r>
            <a:r>
              <a:rPr lang="tr-TR" sz="2000" dirty="0" smtClean="0"/>
              <a:t>.</a:t>
            </a:r>
            <a:endParaRPr lang="hu-HU" sz="2000" dirty="0" smtClean="0"/>
          </a:p>
          <a:p>
            <a:endParaRPr lang="hu-HU" sz="2000" dirty="0" smtClean="0"/>
          </a:p>
          <a:p>
            <a:endParaRPr lang="hu-HU" sz="2000" dirty="0" smtClean="0"/>
          </a:p>
          <a:p>
            <a:r>
              <a:rPr lang="hu-HU" sz="2000" cap="small" dirty="0"/>
              <a:t>Benderli</a:t>
            </a:r>
            <a:r>
              <a:rPr lang="hu-HU" sz="2000" dirty="0" smtClean="0"/>
              <a:t> </a:t>
            </a:r>
            <a:r>
              <a:rPr lang="hu-HU" sz="2000" dirty="0"/>
              <a:t>Gün, </a:t>
            </a:r>
            <a:r>
              <a:rPr lang="hu-HU" sz="2000" cap="small" dirty="0"/>
              <a:t>Gülen</a:t>
            </a:r>
            <a:r>
              <a:rPr lang="hu-HU" sz="2000" dirty="0"/>
              <a:t> Yilmaz, </a:t>
            </a:r>
            <a:r>
              <a:rPr lang="hu-HU" sz="2000" cap="small" dirty="0"/>
              <a:t>Kakuk</a:t>
            </a:r>
            <a:r>
              <a:rPr lang="hu-HU" sz="2000" dirty="0"/>
              <a:t> Zsuzsa, </a:t>
            </a:r>
            <a:r>
              <a:rPr lang="hu-HU" sz="2000" cap="small" dirty="0"/>
              <a:t>Tasnádi</a:t>
            </a:r>
            <a:r>
              <a:rPr lang="hu-HU" sz="2000" dirty="0"/>
              <a:t> Edit, Török-magyar ​szótár, Nemzedékek Tudása Tankönyvkiadó, Budapest, </a:t>
            </a:r>
            <a:r>
              <a:rPr lang="hu-HU" sz="2000" dirty="0" smtClean="0"/>
              <a:t>2013</a:t>
            </a:r>
          </a:p>
          <a:p>
            <a:endParaRPr lang="hu-HU" sz="2000" dirty="0"/>
          </a:p>
          <a:p>
            <a:r>
              <a:rPr lang="hu-HU" sz="2000" dirty="0" smtClean="0">
                <a:solidFill>
                  <a:schemeClr val="accent5">
                    <a:lumMod val="40000"/>
                    <a:lumOff val="60000"/>
                  </a:schemeClr>
                </a:solidFill>
                <a:hlinkClick r:id="rId2"/>
              </a:rPr>
              <a:t>Tulajdonnevek helyesírása</a:t>
            </a:r>
          </a:p>
          <a:p>
            <a:r>
              <a:rPr lang="hu-HU" sz="2000" dirty="0">
                <a:solidFill>
                  <a:schemeClr val="accent5">
                    <a:lumMod val="40000"/>
                    <a:lumOff val="60000"/>
                  </a:schemeClr>
                </a:solidFill>
                <a:hlinkClick r:id="rId2"/>
              </a:rPr>
              <a:t>h</a:t>
            </a:r>
            <a:r>
              <a:rPr lang="hu-HU" sz="2000" dirty="0" smtClean="0">
                <a:solidFill>
                  <a:schemeClr val="accent5">
                    <a:lumMod val="40000"/>
                    <a:lumOff val="60000"/>
                  </a:schemeClr>
                </a:solidFill>
                <a:hlinkClick r:id="rId2"/>
              </a:rPr>
              <a:t>elyesiras.mta.hu</a:t>
            </a:r>
            <a:endParaRPr lang="hu-HU" sz="2000" dirty="0" smtClean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endParaRPr lang="hu-HU" sz="2000" dirty="0"/>
          </a:p>
          <a:p>
            <a:endParaRPr lang="hu-HU" sz="2000" dirty="0"/>
          </a:p>
          <a:p>
            <a:endParaRPr lang="tr-T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5922498" y="213097"/>
            <a:ext cx="59178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7200" dirty="0" smtClean="0"/>
              <a:t>Nem hiteles források</a:t>
            </a:r>
            <a:endParaRPr lang="tr-TR" sz="7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27410" y="3313674"/>
            <a:ext cx="417341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000" dirty="0" smtClean="0"/>
              <a:t>Google Translator és egyéb fordítóprogramok – csak nagyon kritikusan használjuk!</a:t>
            </a:r>
          </a:p>
          <a:p>
            <a:pPr algn="r"/>
            <a:r>
              <a:rPr lang="hu-HU" sz="2000" dirty="0" smtClean="0"/>
              <a:t> </a:t>
            </a:r>
          </a:p>
          <a:p>
            <a:pPr algn="r"/>
            <a:r>
              <a:rPr lang="hu-HU" sz="2000" dirty="0" smtClean="0"/>
              <a:t>Sok a félrefordítás, </a:t>
            </a:r>
          </a:p>
          <a:p>
            <a:pPr algn="r"/>
            <a:r>
              <a:rPr lang="hu-HU" sz="2000" dirty="0" smtClean="0"/>
              <a:t>szófajilag nem felel meg a szó, hosszabb szövegeknél rossz a szintaktikai szint, </a:t>
            </a:r>
          </a:p>
          <a:p>
            <a:pPr algn="r"/>
            <a:r>
              <a:rPr lang="hu-HU" sz="2000" dirty="0" smtClean="0"/>
              <a:t>benne marad az angol </a:t>
            </a:r>
          </a:p>
          <a:p>
            <a:pPr algn="r"/>
            <a:r>
              <a:rPr lang="hu-HU" sz="2000" dirty="0" smtClean="0">
                <a:sym typeface="Wingdings" panose="05000000000000000000" pitchFamily="2" charset="2"/>
              </a:rPr>
              <a:t> szakmaiatlan</a:t>
            </a:r>
            <a:endParaRPr lang="tr-TR" sz="2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805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137136" y="3161672"/>
            <a:ext cx="1060235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hu-HU" sz="4000" dirty="0">
                <a:solidFill>
                  <a:schemeClr val="bg2">
                    <a:lumMod val="50000"/>
                  </a:schemeClr>
                </a:solidFill>
              </a:rPr>
              <a:t>ilim merkezi</a:t>
            </a:r>
          </a:p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hu-HU" sz="4000" dirty="0">
                <a:solidFill>
                  <a:schemeClr val="bg2">
                    <a:lumMod val="50000"/>
                  </a:schemeClr>
                </a:solidFill>
              </a:rPr>
              <a:t>kervansaray</a:t>
            </a:r>
          </a:p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hu-HU" sz="4000" dirty="0">
                <a:solidFill>
                  <a:schemeClr val="bg2">
                    <a:lumMod val="50000"/>
                  </a:schemeClr>
                </a:solidFill>
              </a:rPr>
              <a:t>bedesten</a:t>
            </a:r>
          </a:p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hu-HU" sz="4000" dirty="0">
                <a:solidFill>
                  <a:schemeClr val="bg2">
                    <a:lumMod val="50000"/>
                  </a:schemeClr>
                </a:solidFill>
              </a:rPr>
              <a:t>Takdir sizindir!</a:t>
            </a:r>
            <a:endParaRPr lang="hu-HU" sz="4000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88342" y="767411"/>
            <a:ext cx="900332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5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Magyarázza el a következő szavakat, kifejezéseket magyarul!</a:t>
            </a:r>
            <a:endParaRPr lang="hu-HU" sz="5000" b="1" u="sng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93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ahlavi Crown of Imperial Iran (heraldry).sv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0789" y="454636"/>
            <a:ext cx="4080181" cy="5967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816475" y="6517696"/>
            <a:ext cx="12971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200" dirty="0" smtClean="0">
                <a:solidFill>
                  <a:schemeClr val="bg2">
                    <a:lumMod val="50000"/>
                  </a:schemeClr>
                </a:solidFill>
              </a:rPr>
              <a:t>Kép: Wikipedia</a:t>
            </a:r>
            <a:endParaRPr lang="tr-TR" sz="1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921" y="1688123"/>
            <a:ext cx="38467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7200" dirty="0"/>
              <a:t>Padişah</a:t>
            </a:r>
            <a:endParaRPr lang="tr-TR" sz="7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920" y="2821740"/>
            <a:ext cx="38467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 smtClean="0"/>
              <a:t>Padisah vagy </a:t>
            </a:r>
            <a:r>
              <a:rPr lang="hu-HU" sz="2000" u="sng" dirty="0" smtClean="0"/>
              <a:t>szultán</a:t>
            </a:r>
            <a:endParaRPr lang="tr-TR" sz="2000" u="sng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3772" y="3840714"/>
            <a:ext cx="430940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dirty="0"/>
              <a:t>Az oszmán </a:t>
            </a:r>
            <a:r>
              <a:rPr lang="hu-HU" dirty="0" smtClean="0"/>
              <a:t>kulturális </a:t>
            </a:r>
            <a:r>
              <a:rPr lang="hu-HU" dirty="0"/>
              <a:t>elemek megjelennek a magyar mesékben, de bizonyos elemek összemosódnak.</a:t>
            </a:r>
          </a:p>
          <a:p>
            <a:pPr algn="just"/>
            <a:endParaRPr lang="hu-HU" dirty="0"/>
          </a:p>
          <a:p>
            <a:pPr algn="just"/>
            <a:r>
              <a:rPr lang="hu-HU" dirty="0" smtClean="0"/>
              <a:t>Pl: </a:t>
            </a:r>
            <a:r>
              <a:rPr lang="hu-HU" i="1" dirty="0"/>
              <a:t>turbán</a:t>
            </a:r>
            <a:r>
              <a:rPr lang="hu-HU" dirty="0"/>
              <a:t> (magyarul ez </a:t>
            </a:r>
            <a:r>
              <a:rPr lang="hu-HU" dirty="0" smtClean="0"/>
              <a:t>férfiak </a:t>
            </a:r>
            <a:r>
              <a:rPr lang="hu-HU" dirty="0"/>
              <a:t>fejviseletét </a:t>
            </a:r>
            <a:r>
              <a:rPr lang="hu-HU" dirty="0" smtClean="0"/>
              <a:t>jelenti.)</a:t>
            </a:r>
          </a:p>
          <a:p>
            <a:pPr algn="just"/>
            <a:endParaRPr lang="hu-HU" dirty="0"/>
          </a:p>
          <a:p>
            <a:pPr algn="just"/>
            <a:r>
              <a:rPr lang="hu-HU" dirty="0"/>
              <a:t>„Kukuríkú </a:t>
            </a:r>
            <a:r>
              <a:rPr lang="hu-HU" i="1" dirty="0"/>
              <a:t>török császár</a:t>
            </a:r>
            <a:r>
              <a:rPr lang="hu-HU" dirty="0"/>
              <a:t>, add vissza a gyémánt félkrajcáromat!”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7819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. Szulejmán oszmán szultán – Wikipéd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6394" y="-14188"/>
            <a:ext cx="5875606" cy="6872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408512" y="6377019"/>
            <a:ext cx="12971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200" dirty="0" smtClean="0">
                <a:solidFill>
                  <a:schemeClr val="accent1">
                    <a:lumMod val="50000"/>
                  </a:schemeClr>
                </a:solidFill>
              </a:rPr>
              <a:t>Kép: Wikipedia</a:t>
            </a:r>
            <a:endParaRPr lang="tr-TR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920" y="2067951"/>
            <a:ext cx="38467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7200" dirty="0" smtClean="0"/>
              <a:t>Sultan</a:t>
            </a:r>
            <a:endParaRPr lang="tr-TR" sz="7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920" y="3421905"/>
            <a:ext cx="58584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 smtClean="0"/>
              <a:t>A magyar </a:t>
            </a:r>
            <a:r>
              <a:rPr lang="hu-HU" sz="2000" i="1" dirty="0" smtClean="0"/>
              <a:t>szultán</a:t>
            </a:r>
            <a:r>
              <a:rPr lang="hu-HU" sz="2000" dirty="0" smtClean="0"/>
              <a:t> szó hallatán férfiakra asszociálunk.</a:t>
            </a:r>
          </a:p>
          <a:p>
            <a:endParaRPr lang="hu-HU" sz="2000" dirty="0" smtClean="0"/>
          </a:p>
        </p:txBody>
      </p:sp>
    </p:spTree>
    <p:extLst>
      <p:ext uri="{BB962C8B-B14F-4D97-AF65-F5344CB8AC3E}">
        <p14:creationId xmlns:p14="http://schemas.microsoft.com/office/powerpoint/2010/main" val="405480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03988" y="-14187"/>
            <a:ext cx="4388012" cy="6872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617139" y="6581001"/>
            <a:ext cx="12971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200" dirty="0" smtClean="0">
                <a:solidFill>
                  <a:schemeClr val="accent1">
                    <a:lumMod val="50000"/>
                  </a:schemeClr>
                </a:solidFill>
              </a:rPr>
              <a:t>Kép: Wikipedia</a:t>
            </a:r>
            <a:endParaRPr lang="tr-TR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921" y="1688123"/>
            <a:ext cx="4789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7200" dirty="0" smtClean="0"/>
              <a:t>„szultána”</a:t>
            </a:r>
            <a:endParaRPr lang="tr-TR" sz="7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920" y="2821740"/>
            <a:ext cx="41984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 smtClean="0"/>
              <a:t>A szultán nőrokona</a:t>
            </a:r>
          </a:p>
          <a:p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(meseszövegben lehet hercegnő is)</a:t>
            </a:r>
            <a:endParaRPr lang="tr-TR" sz="2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303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52267" y="0"/>
            <a:ext cx="4139733" cy="6872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097829" y="6581001"/>
            <a:ext cx="12971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200" dirty="0" smtClean="0">
                <a:solidFill>
                  <a:schemeClr val="accent1">
                    <a:lumMod val="50000"/>
                  </a:schemeClr>
                </a:solidFill>
              </a:rPr>
              <a:t>Kép: Wikipedia</a:t>
            </a:r>
            <a:endParaRPr lang="tr-TR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921" y="1688123"/>
            <a:ext cx="56615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7200" dirty="0"/>
              <a:t>Şehzade</a:t>
            </a:r>
            <a:endParaRPr lang="tr-TR" sz="7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920" y="2821740"/>
            <a:ext cx="38467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 smtClean="0"/>
              <a:t>A padisah fia</a:t>
            </a:r>
          </a:p>
          <a:p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(meseszövegben lehet herceg is – nincs pontos  magyar megfelelője)</a:t>
            </a:r>
            <a:endParaRPr lang="tr-TR" sz="2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45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7920" y="1682257"/>
            <a:ext cx="56615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7200" dirty="0" smtClean="0"/>
              <a:t>török</a:t>
            </a:r>
            <a:endParaRPr lang="tr-TR" sz="7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920" y="2821740"/>
            <a:ext cx="38467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/>
              <a:t>Şehzade </a:t>
            </a:r>
            <a:r>
              <a:rPr lang="hu-HU" sz="2000" dirty="0" smtClean="0"/>
              <a:t>Mehmet</a:t>
            </a:r>
          </a:p>
          <a:p>
            <a:r>
              <a:rPr lang="hu-HU" sz="2000" dirty="0"/>
              <a:t>Şehzade </a:t>
            </a:r>
            <a:r>
              <a:rPr lang="hu-HU" sz="2000" dirty="0" smtClean="0"/>
              <a:t>Selim</a:t>
            </a:r>
          </a:p>
          <a:p>
            <a:r>
              <a:rPr lang="hu-HU" sz="2000" dirty="0"/>
              <a:t>Şehzade </a:t>
            </a:r>
            <a:r>
              <a:rPr lang="hu-HU" sz="2000" dirty="0" smtClean="0"/>
              <a:t>Murat</a:t>
            </a:r>
          </a:p>
          <a:p>
            <a:r>
              <a:rPr lang="hu-HU" sz="2000" dirty="0"/>
              <a:t>Gülnaz Sultan</a:t>
            </a:r>
            <a:endParaRPr lang="tr-TR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85065" y="1621411"/>
            <a:ext cx="38069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7200" dirty="0" smtClean="0"/>
              <a:t>magyar</a:t>
            </a:r>
            <a:endParaRPr lang="tr-TR" sz="7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101365" y="2893027"/>
            <a:ext cx="38467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000" dirty="0" smtClean="0"/>
              <a:t>Mehmet herceg</a:t>
            </a:r>
          </a:p>
          <a:p>
            <a:pPr algn="r"/>
            <a:r>
              <a:rPr lang="hu-HU" sz="2000" dirty="0" smtClean="0"/>
              <a:t>Selim herceg</a:t>
            </a:r>
          </a:p>
          <a:p>
            <a:pPr algn="r"/>
            <a:r>
              <a:rPr lang="hu-HU" sz="2000" dirty="0" smtClean="0"/>
              <a:t>Murat herceg</a:t>
            </a:r>
          </a:p>
          <a:p>
            <a:pPr algn="r"/>
            <a:r>
              <a:rPr lang="hu-HU" sz="2000" dirty="0" smtClean="0"/>
              <a:t>Gülnaz hercegnő</a:t>
            </a:r>
            <a:endParaRPr lang="tr-TR" sz="2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203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758462" y="236258"/>
            <a:ext cx="10128737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dirty="0" smtClean="0"/>
              <a:t>Nevek átírása, magyarosítása:</a:t>
            </a:r>
          </a:p>
          <a:p>
            <a:pPr algn="ctr"/>
            <a:endParaRPr lang="hu-HU" sz="2000" dirty="0"/>
          </a:p>
          <a:p>
            <a:pPr algn="ctr"/>
            <a:r>
              <a:rPr lang="hu-HU" sz="2000" i="1" dirty="0" smtClean="0"/>
              <a:t>Szubjektív fordítói döntés!</a:t>
            </a:r>
          </a:p>
          <a:p>
            <a:pPr algn="ctr"/>
            <a:endParaRPr lang="hu-HU" sz="2000" dirty="0" smtClean="0"/>
          </a:p>
          <a:p>
            <a:pPr algn="ctr"/>
            <a:r>
              <a:rPr lang="hu-HU" sz="2000" dirty="0" smtClean="0"/>
              <a:t>Érdemes átgondolni </a:t>
            </a:r>
          </a:p>
          <a:p>
            <a:pPr algn="ctr"/>
            <a:endParaRPr lang="hu-HU" sz="2000" dirty="0" smtClean="0"/>
          </a:p>
          <a:p>
            <a:pPr marL="342900" indent="-342900" algn="ctr">
              <a:buFont typeface="Wingdings" panose="05000000000000000000" pitchFamily="2" charset="2"/>
              <a:buChar char="v"/>
            </a:pPr>
            <a:r>
              <a:rPr lang="hu-HU" sz="2000" dirty="0"/>
              <a:t>a</a:t>
            </a:r>
            <a:r>
              <a:rPr lang="hu-HU" sz="2000" dirty="0" smtClean="0"/>
              <a:t> történelmi kort</a:t>
            </a:r>
          </a:p>
          <a:p>
            <a:pPr marL="342900" indent="-342900" algn="ctr">
              <a:buFont typeface="Wingdings" panose="05000000000000000000" pitchFamily="2" charset="2"/>
              <a:buChar char="v"/>
            </a:pPr>
            <a:r>
              <a:rPr lang="hu-HU" sz="2000" dirty="0"/>
              <a:t>a</a:t>
            </a:r>
            <a:r>
              <a:rPr lang="hu-HU" sz="2000" dirty="0" smtClean="0"/>
              <a:t> szövegtípus „célközönségét”.</a:t>
            </a:r>
          </a:p>
          <a:p>
            <a:pPr algn="ctr"/>
            <a:endParaRPr lang="hu-HU" sz="2000" dirty="0"/>
          </a:p>
          <a:p>
            <a:pPr algn="ctr"/>
            <a:endParaRPr lang="hu-HU" sz="2000" dirty="0" smtClean="0"/>
          </a:p>
          <a:p>
            <a:pPr algn="ctr"/>
            <a:r>
              <a:rPr lang="hu-HU" sz="2000" dirty="0"/>
              <a:t>Mivel </a:t>
            </a:r>
            <a:r>
              <a:rPr lang="hu-HU" sz="2000" b="1" dirty="0" smtClean="0"/>
              <a:t>oszmán kori mesé</a:t>
            </a:r>
            <a:r>
              <a:rPr lang="hu-HU" sz="2000" dirty="0" smtClean="0"/>
              <a:t>t </a:t>
            </a:r>
            <a:r>
              <a:rPr lang="hu-HU" sz="2000" dirty="0"/>
              <a:t>fordítunk, dönthetünk úgy, hogy a tudományos átírás helyett a </a:t>
            </a:r>
            <a:r>
              <a:rPr lang="hu-HU" sz="2000" dirty="0" smtClean="0"/>
              <a:t>magyaros, régies </a:t>
            </a:r>
            <a:r>
              <a:rPr lang="hu-HU" sz="2000" dirty="0"/>
              <a:t>átírást használjuk a </a:t>
            </a:r>
            <a:r>
              <a:rPr lang="hu-HU" sz="2000" dirty="0" smtClean="0"/>
              <a:t>nevekre (ez bizonyos hangtani változásokat nem követ </a:t>
            </a:r>
            <a:r>
              <a:rPr lang="hu-HU" sz="2000" dirty="0" smtClean="0">
                <a:sym typeface="Wingdings" panose="05000000000000000000" pitchFamily="2" charset="2"/>
              </a:rPr>
              <a:t> archaikusabb hangulatú)</a:t>
            </a:r>
          </a:p>
          <a:p>
            <a:pPr algn="ctr"/>
            <a:endParaRPr lang="hu-HU" sz="2000" dirty="0" smtClean="0"/>
          </a:p>
          <a:p>
            <a:pPr algn="ctr"/>
            <a:r>
              <a:rPr lang="hu-HU" sz="2000" dirty="0" smtClean="0">
                <a:hlinkClick r:id="rId2"/>
              </a:rPr>
              <a:t>Ez a lista segít.</a:t>
            </a:r>
            <a:endParaRPr lang="hu-HU" sz="2000" dirty="0" smtClean="0"/>
          </a:p>
          <a:p>
            <a:pPr algn="ctr"/>
            <a:endParaRPr lang="hu-HU" sz="2000" dirty="0"/>
          </a:p>
          <a:p>
            <a:pPr algn="ctr"/>
            <a:r>
              <a:rPr lang="hu-HU" sz="2000" dirty="0" smtClean="0"/>
              <a:t>Mehmet = Mehmed</a:t>
            </a:r>
          </a:p>
          <a:p>
            <a:pPr algn="ctr"/>
            <a:r>
              <a:rPr lang="hu-HU" sz="2000" dirty="0" smtClean="0"/>
              <a:t>Selim = Szelim</a:t>
            </a:r>
            <a:endParaRPr lang="hu-HU" sz="2000" dirty="0"/>
          </a:p>
          <a:p>
            <a:pPr algn="ctr"/>
            <a:r>
              <a:rPr lang="hu-HU" sz="2000" dirty="0" smtClean="0"/>
              <a:t>Murat = Murád</a:t>
            </a:r>
            <a:endParaRPr lang="hu-HU" sz="2000" dirty="0"/>
          </a:p>
          <a:p>
            <a:pPr algn="ctr"/>
            <a:r>
              <a:rPr lang="hu-HU" sz="2000" dirty="0"/>
              <a:t>Gülnaz </a:t>
            </a:r>
            <a:r>
              <a:rPr lang="hu-HU" sz="2000" dirty="0" smtClean="0"/>
              <a:t>hercegnő</a:t>
            </a:r>
            <a:endParaRPr lang="tr-TR" sz="2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098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886265" y="422030"/>
            <a:ext cx="109728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dirty="0" smtClean="0"/>
              <a:t>Méltóságnevek:</a:t>
            </a:r>
          </a:p>
          <a:p>
            <a:pPr algn="ctr"/>
            <a:endParaRPr lang="hu-HU" sz="4000" dirty="0"/>
          </a:p>
          <a:p>
            <a:pPr algn="ctr"/>
            <a:r>
              <a:rPr lang="hu-HU" sz="4000" dirty="0" smtClean="0"/>
              <a:t>Jelző +Vezetéknév + Utónév + Méltóság</a:t>
            </a:r>
          </a:p>
          <a:p>
            <a:pPr algn="ctr"/>
            <a:r>
              <a:rPr lang="hu-HU" sz="4000" dirty="0" smtClean="0">
                <a:solidFill>
                  <a:schemeClr val="bg2">
                    <a:lumMod val="50000"/>
                  </a:schemeClr>
                </a:solidFill>
              </a:rPr>
              <a:t>Gülnaz hercegnő</a:t>
            </a:r>
          </a:p>
          <a:p>
            <a:pPr algn="ctr"/>
            <a:r>
              <a:rPr lang="hu-HU" sz="4000" dirty="0" smtClean="0">
                <a:solidFill>
                  <a:schemeClr val="bg2">
                    <a:lumMod val="50000"/>
                  </a:schemeClr>
                </a:solidFill>
              </a:rPr>
              <a:t>Szelim herceg</a:t>
            </a:r>
          </a:p>
          <a:p>
            <a:pPr algn="ctr"/>
            <a:r>
              <a:rPr lang="hu-HU" sz="4000" dirty="0" smtClean="0">
                <a:solidFill>
                  <a:schemeClr val="bg2">
                    <a:lumMod val="50000"/>
                  </a:schemeClr>
                </a:solidFill>
              </a:rPr>
              <a:t>Törvényhozó Nagy Szulejmán</a:t>
            </a:r>
          </a:p>
          <a:p>
            <a:pPr algn="ctr"/>
            <a:r>
              <a:rPr lang="hu-HU" sz="4000" dirty="0" smtClean="0">
                <a:solidFill>
                  <a:schemeClr val="bg2">
                    <a:lumMod val="50000"/>
                  </a:schemeClr>
                </a:solidFill>
              </a:rPr>
              <a:t>II. Rákóczi Ferenc fejedelem </a:t>
            </a:r>
          </a:p>
          <a:p>
            <a:pPr algn="ctr"/>
            <a:r>
              <a:rPr lang="hu-HU" sz="4000" dirty="0" smtClean="0">
                <a:solidFill>
                  <a:schemeClr val="bg2">
                    <a:lumMod val="50000"/>
                  </a:schemeClr>
                </a:solidFill>
              </a:rPr>
              <a:t>Mátyás király</a:t>
            </a:r>
          </a:p>
          <a:p>
            <a:pPr algn="ctr"/>
            <a:r>
              <a:rPr lang="hu-HU" sz="4000" dirty="0" smtClean="0">
                <a:solidFill>
                  <a:schemeClr val="bg2">
                    <a:lumMod val="50000"/>
                  </a:schemeClr>
                </a:solidFill>
              </a:rPr>
              <a:t>Árpád vezér</a:t>
            </a:r>
          </a:p>
          <a:p>
            <a:pPr algn="ctr"/>
            <a:r>
              <a:rPr lang="hu-HU" sz="4000" dirty="0" smtClean="0">
                <a:solidFill>
                  <a:schemeClr val="bg2">
                    <a:lumMod val="50000"/>
                  </a:schemeClr>
                </a:solidFill>
              </a:rPr>
              <a:t>Diana hercegnő</a:t>
            </a:r>
            <a:endParaRPr lang="hu-HU" sz="4000" dirty="0"/>
          </a:p>
        </p:txBody>
      </p:sp>
    </p:spTree>
    <p:extLst>
      <p:ext uri="{BB962C8B-B14F-4D97-AF65-F5344CB8AC3E}">
        <p14:creationId xmlns:p14="http://schemas.microsoft.com/office/powerpoint/2010/main" val="422808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488829" y="4062004"/>
            <a:ext cx="106023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hu-HU" sz="4000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44393" y="556396"/>
            <a:ext cx="900332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3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A neveknek, méltóságneveknek, pontos műcímeknek, városok, intézmények nevének irodalmi és tudományos szövegeknél </a:t>
            </a:r>
            <a:r>
              <a:rPr lang="hu-HU" sz="3000" b="1" u="sng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utána kell nézni, és a hivatalos magyar megfelelőt kell használni.</a:t>
            </a:r>
            <a:endParaRPr lang="hu-HU" sz="3000" b="1" u="sng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6" name="Picture 2" descr="Caution sign Free Ic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450" y="3331525"/>
            <a:ext cx="1191893" cy="1191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249677" y="4610644"/>
            <a:ext cx="106023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dirty="0" smtClean="0">
                <a:solidFill>
                  <a:schemeClr val="bg2">
                    <a:lumMod val="50000"/>
                  </a:schemeClr>
                </a:solidFill>
              </a:rPr>
              <a:t>Trükk:</a:t>
            </a:r>
          </a:p>
          <a:p>
            <a:pPr algn="ctr"/>
            <a:r>
              <a:rPr lang="hu-HU" sz="4000" dirty="0" smtClean="0">
                <a:solidFill>
                  <a:schemeClr val="bg2">
                    <a:lumMod val="50000"/>
                  </a:schemeClr>
                </a:solidFill>
              </a:rPr>
              <a:t>Vikipedi </a:t>
            </a:r>
            <a:r>
              <a:rPr lang="hu-HU" sz="4000" dirty="0" smtClean="0">
                <a:solidFill>
                  <a:schemeClr val="bg2">
                    <a:lumMod val="50000"/>
                  </a:schemeClr>
                </a:solidFill>
                <a:sym typeface="Wingdings" panose="05000000000000000000" pitchFamily="2" charset="2"/>
              </a:rPr>
              <a:t> keresés  bal oldalon </a:t>
            </a:r>
            <a:r>
              <a:rPr lang="hu-HU" sz="4000" i="1" dirty="0" smtClean="0">
                <a:solidFill>
                  <a:schemeClr val="bg2">
                    <a:lumMod val="50000"/>
                  </a:schemeClr>
                </a:solidFill>
                <a:sym typeface="Wingdings" panose="05000000000000000000" pitchFamily="2" charset="2"/>
              </a:rPr>
              <a:t>magyar</a:t>
            </a:r>
            <a:endParaRPr lang="hu-HU" sz="4000" i="1" dirty="0" smtClean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183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735</TotalTime>
  <Words>347</Words>
  <Application>Microsoft Office PowerPoint</Application>
  <PresentationFormat>Widescreen</PresentationFormat>
  <Paragraphs>85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Century Gothic</vt:lpstr>
      <vt:lpstr>Times New Roman</vt:lpstr>
      <vt:lpstr>Wingdings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Bemutatkozás:  3 mondat: 2 igaz, 1 hamis</dc:title>
  <dc:creator>Éva Tóth</dc:creator>
  <cp:lastModifiedBy>Éva Tóth</cp:lastModifiedBy>
  <cp:revision>41</cp:revision>
  <dcterms:created xsi:type="dcterms:W3CDTF">2018-09-21T17:46:23Z</dcterms:created>
  <dcterms:modified xsi:type="dcterms:W3CDTF">2020-05-12T21:04:32Z</dcterms:modified>
</cp:coreProperties>
</file>