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134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268760"/>
            <a:ext cx="7851648" cy="1512168"/>
          </a:xfrm>
        </p:spPr>
        <p:txBody>
          <a:bodyPr/>
          <a:lstStyle/>
          <a:p>
            <a:pPr algn="l"/>
            <a:r>
              <a:rPr lang="tr-TR" spc="600" dirty="0" smtClean="0">
                <a:solidFill>
                  <a:srgbClr val="FFC000"/>
                </a:solidFill>
                <a:effectLst/>
              </a:rPr>
              <a:t>KAVYA SANATI </a:t>
            </a:r>
            <a:endParaRPr lang="tr-TR" spc="600" dirty="0">
              <a:solidFill>
                <a:srgbClr val="FFC000"/>
              </a:solidFill>
              <a:effectLst/>
            </a:endParaRPr>
          </a:p>
        </p:txBody>
      </p:sp>
      <p:sp>
        <p:nvSpPr>
          <p:cNvPr id="3" name="2 Alt Başlık"/>
          <p:cNvSpPr>
            <a:spLocks noGrp="1"/>
          </p:cNvSpPr>
          <p:nvPr>
            <p:ph type="subTitle" idx="1"/>
          </p:nvPr>
        </p:nvSpPr>
        <p:spPr>
          <a:xfrm>
            <a:off x="539552" y="3228536"/>
            <a:ext cx="7848544" cy="2864760"/>
          </a:xfrm>
        </p:spPr>
        <p:txBody>
          <a:bodyPr>
            <a:normAutofit/>
          </a:bodyPr>
          <a:lstStyle/>
          <a:p>
            <a:r>
              <a:rPr lang="tr-TR" b="1" i="1" dirty="0" smtClean="0"/>
              <a:t>III. HAFTA</a:t>
            </a:r>
          </a:p>
          <a:p>
            <a:r>
              <a:rPr lang="tr-TR" sz="2200" b="1" i="1" dirty="0" smtClean="0"/>
              <a:t>HİN </a:t>
            </a:r>
            <a:r>
              <a:rPr lang="tr-TR" sz="2200" b="1" i="1" dirty="0" smtClean="0"/>
              <a:t>405  </a:t>
            </a:r>
            <a:r>
              <a:rPr lang="tr-TR" sz="2200" b="1" i="1" dirty="0" smtClean="0"/>
              <a:t>KLASİK SANSKRİT </a:t>
            </a:r>
            <a:r>
              <a:rPr lang="tr-TR" sz="2200" b="1" i="1" dirty="0" smtClean="0"/>
              <a:t>EDEBİYATI TARİHİ</a:t>
            </a:r>
            <a:endParaRPr lang="tr-TR" sz="2200" b="1" i="1" dirty="0" smtClean="0"/>
          </a:p>
          <a:p>
            <a:endParaRPr lang="tr-TR" dirty="0" smtClean="0"/>
          </a:p>
          <a:p>
            <a:r>
              <a:rPr lang="tr-TR" sz="1600" dirty="0" smtClean="0"/>
              <a:t>Ankara Üniversitesi</a:t>
            </a:r>
          </a:p>
          <a:p>
            <a:r>
              <a:rPr lang="tr-TR" sz="1600" dirty="0" smtClean="0"/>
              <a:t>Dil ve Tarih-Coğrafya Fakültesi</a:t>
            </a:r>
          </a:p>
          <a:p>
            <a:r>
              <a:rPr lang="tr-TR" sz="1600" dirty="0" smtClean="0"/>
              <a:t>Hindoloji Anabilim Dalı</a:t>
            </a:r>
          </a:p>
          <a:p>
            <a:r>
              <a:rPr lang="tr-TR" sz="1600" dirty="0" smtClean="0"/>
              <a:t>Prof. Dr. H. Derya Can</a:t>
            </a:r>
          </a:p>
          <a:p>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r>
              <a:rPr lang="tr-TR" dirty="0" smtClean="0"/>
              <a:t>		</a:t>
            </a:r>
            <a:r>
              <a:rPr lang="tr-TR" dirty="0" err="1" smtClean="0"/>
              <a:t>Kavya</a:t>
            </a:r>
            <a:r>
              <a:rPr lang="tr-TR" dirty="0" smtClean="0"/>
              <a:t> şiir tarzı, süslü şiir tarzıdır yani anlatılandan çok şiirin biçimsel olgunluğa ulaşmasıdır. Bu Hint şiir geleneğinin başlangıç zamanı ve eserleriyle ilgili güvenilir bir bilgiye ulaşamamamız, bu tarzın ne kadar köklü olduğunun bir kanıtıdır. Ayrıca modern dönem (12. yüzyılın sonlarına değin) şairleri için bir vazgeçilmez olması da bu türdeki eserlerin sayısını ve bu tarzın gelişimini sağlamıştır.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p>
          <a:p>
            <a:pPr algn="ctr">
              <a:buNone/>
            </a:pPr>
            <a:r>
              <a:rPr lang="tr-TR" dirty="0" smtClean="0"/>
              <a:t>		İlk </a:t>
            </a:r>
            <a:r>
              <a:rPr lang="tr-TR" dirty="0" err="1" smtClean="0"/>
              <a:t>kavya</a:t>
            </a:r>
            <a:r>
              <a:rPr lang="tr-TR" dirty="0" smtClean="0"/>
              <a:t> şiirinin yazarı </a:t>
            </a:r>
            <a:r>
              <a:rPr lang="tr-TR" dirty="0" err="1" smtClean="0"/>
              <a:t>Ramayana’nın</a:t>
            </a:r>
            <a:r>
              <a:rPr lang="tr-TR" dirty="0" smtClean="0"/>
              <a:t> da yazarı olarak kabul edilen </a:t>
            </a:r>
            <a:r>
              <a:rPr lang="tr-TR" dirty="0" err="1" smtClean="0"/>
              <a:t>Valmiki</a:t>
            </a:r>
            <a:r>
              <a:rPr lang="tr-TR" dirty="0" smtClean="0"/>
              <a:t> olarak düşünülmüş ve bu şiir türünün temelini </a:t>
            </a:r>
            <a:r>
              <a:rPr lang="tr-TR" dirty="0" err="1" smtClean="0"/>
              <a:t>Ramayana</a:t>
            </a:r>
            <a:r>
              <a:rPr lang="tr-TR" dirty="0" smtClean="0"/>
              <a:t> ve </a:t>
            </a:r>
            <a:r>
              <a:rPr lang="tr-TR" dirty="0" err="1" smtClean="0"/>
              <a:t>Mahabharata’ya</a:t>
            </a:r>
            <a:r>
              <a:rPr lang="tr-TR" dirty="0" smtClean="0"/>
              <a:t> dayandırmıştır. İlk örneklerinde bu destanlarda geçtiği kanıtlanmıştır ve bu tarzın gelişmesinde rol oynayan, diğer önemli şairler arasında tahta oturtturulması gerekenin ise </a:t>
            </a:r>
            <a:r>
              <a:rPr lang="tr-TR" dirty="0" err="1" smtClean="0"/>
              <a:t>Kalidasa’dır</a:t>
            </a:r>
            <a:r>
              <a:rPr lang="tr-TR" dirty="0" smtClean="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buNone/>
            </a:pPr>
            <a:r>
              <a:rPr lang="tr-TR" dirty="0" smtClean="0"/>
              <a:t>		</a:t>
            </a:r>
          </a:p>
          <a:p>
            <a:pPr algn="ctr">
              <a:buNone/>
            </a:pPr>
            <a:r>
              <a:rPr lang="tr-TR" dirty="0" smtClean="0"/>
              <a:t>		Bunun en önemli kanıtı ise </a:t>
            </a:r>
            <a:r>
              <a:rPr lang="tr-TR" dirty="0" err="1" smtClean="0"/>
              <a:t>Kalidasa’nın</a:t>
            </a:r>
            <a:r>
              <a:rPr lang="tr-TR" dirty="0" smtClean="0"/>
              <a:t>  </a:t>
            </a:r>
            <a:r>
              <a:rPr lang="tr-TR" dirty="0" err="1" smtClean="0"/>
              <a:t>Meghaduta</a:t>
            </a:r>
            <a:r>
              <a:rPr lang="tr-TR" dirty="0" smtClean="0"/>
              <a:t>  adlı eserinde  aşkları ve ayrılıkları anlatan </a:t>
            </a:r>
            <a:r>
              <a:rPr lang="tr-TR" dirty="0" err="1" smtClean="0"/>
              <a:t>yaksha</a:t>
            </a:r>
            <a:r>
              <a:rPr lang="tr-TR" dirty="0" smtClean="0"/>
              <a:t> ve sevgilisi olan ilahi varlıklardır. Şair onların arasındaki aşkı iki sevgili arasındaki duygular gibi anlatmıştır. </a:t>
            </a:r>
            <a:r>
              <a:rPr lang="tr-TR" dirty="0" err="1" smtClean="0"/>
              <a:t>Yaksha</a:t>
            </a:r>
            <a:r>
              <a:rPr lang="tr-TR" dirty="0" smtClean="0"/>
              <a:t> çiftinin aşkını, sevişen insanların aşkı gibi anlatmıştır.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r>
              <a:rPr lang="tr-TR" dirty="0" smtClean="0"/>
              <a:t>		</a:t>
            </a:r>
          </a:p>
          <a:p>
            <a:pPr algn="ctr">
              <a:buNone/>
            </a:pPr>
            <a:r>
              <a:rPr lang="tr-TR" dirty="0" smtClean="0"/>
              <a:t>		</a:t>
            </a:r>
          </a:p>
          <a:p>
            <a:pPr algn="ctr">
              <a:buNone/>
            </a:pPr>
            <a:r>
              <a:rPr lang="tr-TR" dirty="0" smtClean="0"/>
              <a:t>		</a:t>
            </a:r>
            <a:r>
              <a:rPr lang="tr-TR" dirty="0" err="1" smtClean="0"/>
              <a:t>Kalidasa</a:t>
            </a:r>
            <a:r>
              <a:rPr lang="tr-TR" dirty="0" smtClean="0"/>
              <a:t> bu eserinde, edebi geleneğe yani </a:t>
            </a:r>
            <a:r>
              <a:rPr lang="tr-TR" dirty="0" err="1" smtClean="0"/>
              <a:t>kavya</a:t>
            </a:r>
            <a:r>
              <a:rPr lang="tr-TR" dirty="0" smtClean="0"/>
              <a:t> üslubuna  uyarak kahramanlarını mitolojiden almıştır ve çok değişik vezinler kullanmakla beraber şiirde konu yönünden dağınıklık ve gereksiz uzatmalara gitmemiştir. Böylelikle </a:t>
            </a:r>
            <a:r>
              <a:rPr lang="tr-TR" dirty="0" err="1" smtClean="0"/>
              <a:t>Kavya</a:t>
            </a:r>
            <a:r>
              <a:rPr lang="tr-TR" dirty="0" smtClean="0"/>
              <a:t> edebiyatının en güzel örneklerinden birini vermiştir.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endParaRPr lang="tr-TR" dirty="0" smtClean="0"/>
          </a:p>
          <a:p>
            <a:pPr algn="ctr">
              <a:buNone/>
            </a:pPr>
            <a:r>
              <a:rPr lang="tr-TR" dirty="0" smtClean="0"/>
              <a:t>		</a:t>
            </a:r>
            <a:r>
              <a:rPr lang="tr-TR" dirty="0" err="1" smtClean="0"/>
              <a:t>Kavya</a:t>
            </a:r>
            <a:r>
              <a:rPr lang="tr-TR" dirty="0" smtClean="0"/>
              <a:t> şiir geleneği ile ilgili diğer bir görüş ise uzun uzun normlarının belirlendiği ,vezin ahengine dayalı bu tarz ile yazılan şaheserlerin Klasik Türk Edebiyatı ya da Türk Divan edebiyatı olarak adlandırılan dönem eserleriyle benzerlik göstermesidir.</a:t>
            </a:r>
          </a:p>
          <a:p>
            <a:pPr>
              <a:buNone/>
            </a:pPr>
            <a:r>
              <a:rPr lang="tr-TR" dirty="0" smtClean="0"/>
              <a:t>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endParaRPr lang="tr-TR" dirty="0" smtClean="0"/>
          </a:p>
          <a:p>
            <a:pPr algn="ctr">
              <a:buNone/>
            </a:pPr>
            <a:r>
              <a:rPr lang="tr-TR" dirty="0" smtClean="0"/>
              <a:t>		Hint </a:t>
            </a:r>
            <a:r>
              <a:rPr lang="tr-TR" dirty="0" err="1" smtClean="0"/>
              <a:t>Kavya</a:t>
            </a:r>
            <a:r>
              <a:rPr lang="tr-TR" dirty="0" smtClean="0"/>
              <a:t> şiirinde de Türk Divan Şiirinde de ortak birkaç özellik söz konusu. Örneğin her ikisinde de önemli olan şekil bütünlüğü ve güzelliği, mecazları kullanma ustalığının doruğuna ulaşılabilme arzusu, anlatılandan çok biçimsel ve vezinsel gelişimin sağlanabilmesi isteği ve kullanılan dilin saraya hitap etmesidir.</a:t>
            </a:r>
          </a:p>
          <a:p>
            <a:pPr algn="ct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a:solidFill>
                  <a:schemeClr val="accent2"/>
                </a:solidFill>
              </a:rPr>
              <a:t>Klasik Sanskrit Edebiyatı Tarihi</a:t>
            </a:r>
            <a:r>
              <a:rPr lang="tr-TR" sz="3600" dirty="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p>
          <a:p>
            <a:pPr algn="ctr">
              <a:buNone/>
            </a:pPr>
            <a:r>
              <a:rPr lang="tr-TR" dirty="0" smtClean="0"/>
              <a:t>		Hint’te dönemin hükümdarına atfedilen şiirler gibi Türk’te zaman zaman Osmanlı Padişahına atfedilen methiyeler vardır. Örneğin, Kanuni Mersiyesi (Kanuni’ye övgülerin ve savaş meydanındaki cengaverliğinin bahsedildiği süslü bir şiir).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a:solidFill>
                  <a:schemeClr val="accent2"/>
                </a:solidFill>
              </a:rPr>
              <a:t>Klasik Sanskrit Edebiyatı Tarihi</a:t>
            </a:r>
            <a:r>
              <a:rPr lang="tr-TR" sz="3600" smtClean="0">
                <a:solidFill>
                  <a:schemeClr val="accent2"/>
                </a:solidFill>
              </a:rPr>
              <a:t>: </a:t>
            </a:r>
            <a:r>
              <a:rPr lang="tr-TR" sz="3600" dirty="0" smtClean="0">
                <a:solidFill>
                  <a:schemeClr val="accent2"/>
                </a:solidFill>
              </a:rPr>
              <a:t/>
            </a:r>
            <a:br>
              <a:rPr lang="tr-TR" sz="3600" dirty="0" smtClean="0">
                <a:solidFill>
                  <a:schemeClr val="accent2"/>
                </a:solidFill>
              </a:rPr>
            </a:br>
            <a:r>
              <a:rPr lang="tr-TR" sz="3600" dirty="0" err="1" smtClean="0">
                <a:solidFill>
                  <a:schemeClr val="accent2"/>
                </a:solidFill>
              </a:rPr>
              <a:t>Kavya</a:t>
            </a:r>
            <a:r>
              <a:rPr lang="tr-TR" sz="3600" dirty="0" smtClean="0">
                <a:solidFill>
                  <a:schemeClr val="accent2"/>
                </a:solidFill>
              </a:rPr>
              <a:t> Sanatı</a:t>
            </a:r>
            <a:endParaRPr lang="tr-TR" sz="36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r>
              <a:rPr lang="tr-TR" dirty="0" smtClean="0"/>
              <a:t>Konu ile ilgili bilgilerimizi bu şekilde özetledikten sonra ayrıntılı bilgi için bkz.</a:t>
            </a:r>
          </a:p>
          <a:p>
            <a:pPr algn="ctr"/>
            <a:endParaRPr lang="tr-TR" dirty="0"/>
          </a:p>
        </p:txBody>
      </p:sp>
      <p:pic>
        <p:nvPicPr>
          <p:cNvPr id="1026" name="Picture 2" descr="C:\Users\Pc\Desktop\Arş. Gör. Yalçın Kayalı\indir (1).jpg"/>
          <p:cNvPicPr>
            <a:picLocks noChangeAspect="1" noChangeArrowheads="1"/>
          </p:cNvPicPr>
          <p:nvPr/>
        </p:nvPicPr>
        <p:blipFill>
          <a:blip r:embed="rId2" cstate="print"/>
          <a:srcRect/>
          <a:stretch>
            <a:fillRect/>
          </a:stretch>
        </p:blipFill>
        <p:spPr bwMode="auto">
          <a:xfrm>
            <a:off x="3491880" y="3068960"/>
            <a:ext cx="1714500" cy="2657475"/>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TotalTime>
  <Words>81</Words>
  <Application>Microsoft Office PowerPoint</Application>
  <PresentationFormat>Ekran Gösterisi (4:3)</PresentationFormat>
  <Paragraphs>32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Constantia</vt:lpstr>
      <vt:lpstr>Wingdings 2</vt:lpstr>
      <vt:lpstr>Akış</vt:lpstr>
      <vt:lpstr>KAVYA SANATI </vt:lpstr>
      <vt:lpstr>Klasik Sanskrit Edebiyatı Tarihi:  Kavya Sanatı</vt:lpstr>
      <vt:lpstr>Klasik Sanskrit Edebiyatı Tarihi:  Kavya Sanatı</vt:lpstr>
      <vt:lpstr>Klasik Sanskrit Edebiyatı Tarihi:  Kavya Sanatı</vt:lpstr>
      <vt:lpstr>Klasik Sanskrit Edebiyatı Tarihi:  Kavya Sanatı</vt:lpstr>
      <vt:lpstr>Klasik Sanskrit Edebiyatı Tarihi:  Kavya Sanatı</vt:lpstr>
      <vt:lpstr>Klasik Sanskrit Edebiyatı Tarihi:  Kavya Sanatı</vt:lpstr>
      <vt:lpstr>Klasik Sanskrit Edebiyatı Tarihi:  Kavya Sanatı</vt:lpstr>
      <vt:lpstr>Klasik Sanskrit Edebiyatı Tarihi:  Kavya Sanatı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KAVYA SANATI </dc:title>
  <dc:creator>Arş. Gör. Y.KAYALI</dc:creator>
  <cp:lastModifiedBy>Derya Hoca</cp:lastModifiedBy>
  <cp:revision>9</cp:revision>
  <dcterms:created xsi:type="dcterms:W3CDTF">2014-01-14T14:03:30Z</dcterms:created>
  <dcterms:modified xsi:type="dcterms:W3CDTF">2019-01-03T11:15:20Z</dcterms:modified>
</cp:coreProperties>
</file>