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256" r:id="rId3"/>
    <p:sldId id="271" r:id="rId4"/>
    <p:sldId id="300" r:id="rId5"/>
    <p:sldId id="290" r:id="rId6"/>
    <p:sldId id="258" r:id="rId7"/>
    <p:sldId id="260" r:id="rId8"/>
    <p:sldId id="262" r:id="rId9"/>
    <p:sldId id="261" r:id="rId10"/>
    <p:sldId id="272" r:id="rId11"/>
    <p:sldId id="291" r:id="rId12"/>
    <p:sldId id="292" r:id="rId13"/>
    <p:sldId id="274" r:id="rId14"/>
    <p:sldId id="293" r:id="rId15"/>
    <p:sldId id="294" r:id="rId16"/>
    <p:sldId id="295" r:id="rId17"/>
    <p:sldId id="296" r:id="rId18"/>
    <p:sldId id="276" r:id="rId19"/>
    <p:sldId id="277" r:id="rId20"/>
    <p:sldId id="297" r:id="rId21"/>
    <p:sldId id="279" r:id="rId22"/>
    <p:sldId id="298"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7" autoAdjust="0"/>
    <p:restoredTop sz="94255" autoAdjust="0"/>
  </p:normalViewPr>
  <p:slideViewPr>
    <p:cSldViewPr snapToGrid="0">
      <p:cViewPr varScale="1">
        <p:scale>
          <a:sx n="115" d="100"/>
          <a:sy n="115" d="100"/>
        </p:scale>
        <p:origin x="264"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tr-TR" noProof="1"/>
              <a:t>Kate SmIth Programındaki </a:t>
            </a:r>
            <a:br>
              <a:rPr lang="tr-TR" noProof="1"/>
            </a:br>
            <a:r>
              <a:rPr lang="tr-TR" noProof="1"/>
              <a:t>İkna Tekniğinin Tematik Analizi</a:t>
            </a:r>
          </a:p>
        </c:rich>
      </c:tx>
      <c:layout>
        <c:manualLayout>
          <c:xMode val="edge"/>
          <c:yMode val="edge"/>
          <c:x val="0.32683574879227051"/>
          <c:y val="5.8372849914210293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B61-AE44-8CD5-4B96D00DEF6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B61-AE44-8CD5-4B96D00DEF6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B61-AE44-8CD5-4B96D00DEF6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B61-AE44-8CD5-4B96D00DEF6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B61-AE44-8CD5-4B96D00DEF6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B61-AE44-8CD5-4B96D00DEF6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1"/>
              <c:showBubbleSize val="0"/>
              <c:extLst>
                <c:ext xmlns:c16="http://schemas.microsoft.com/office/drawing/2014/chart" uri="{C3380CC4-5D6E-409C-BE32-E72D297353CC}">
                  <c16:uniqueId val="{00000001-7B61-AE44-8CD5-4B96D00DEF6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tr-TR"/>
                </a:p>
              </c:txPr>
              <c:dLblPos val="outEnd"/>
              <c:showLegendKey val="0"/>
              <c:showVal val="1"/>
              <c:showCatName val="1"/>
              <c:showSerName val="0"/>
              <c:showPercent val="1"/>
              <c:showBubbleSize val="0"/>
              <c:extLst>
                <c:ext xmlns:c16="http://schemas.microsoft.com/office/drawing/2014/chart" uri="{C3380CC4-5D6E-409C-BE32-E72D297353CC}">
                  <c16:uniqueId val="{00000003-7B61-AE44-8CD5-4B96D00DEF6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tr-TR"/>
                </a:p>
              </c:txPr>
              <c:dLblPos val="outEnd"/>
              <c:showLegendKey val="0"/>
              <c:showVal val="1"/>
              <c:showCatName val="1"/>
              <c:showSerName val="0"/>
              <c:showPercent val="1"/>
              <c:showBubbleSize val="0"/>
              <c:extLst>
                <c:ext xmlns:c16="http://schemas.microsoft.com/office/drawing/2014/chart" uri="{C3380CC4-5D6E-409C-BE32-E72D297353CC}">
                  <c16:uniqueId val="{00000005-7B61-AE44-8CD5-4B96D00DEF6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tr-TR"/>
                </a:p>
              </c:txPr>
              <c:dLblPos val="outEnd"/>
              <c:showLegendKey val="0"/>
              <c:showVal val="1"/>
              <c:showCatName val="1"/>
              <c:showSerName val="0"/>
              <c:showPercent val="1"/>
              <c:showBubbleSize val="0"/>
              <c:extLst>
                <c:ext xmlns:c16="http://schemas.microsoft.com/office/drawing/2014/chart" uri="{C3380CC4-5D6E-409C-BE32-E72D297353CC}">
                  <c16:uniqueId val="{00000007-7B61-AE44-8CD5-4B96D00DEF65}"/>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tr-TR"/>
                </a:p>
              </c:txPr>
              <c:dLblPos val="outEnd"/>
              <c:showLegendKey val="0"/>
              <c:showVal val="1"/>
              <c:showCatName val="1"/>
              <c:showSerName val="0"/>
              <c:showPercent val="1"/>
              <c:showBubbleSize val="0"/>
              <c:extLst>
                <c:ext xmlns:c16="http://schemas.microsoft.com/office/drawing/2014/chart" uri="{C3380CC4-5D6E-409C-BE32-E72D297353CC}">
                  <c16:uniqueId val="{00000009-7B61-AE44-8CD5-4B96D00DEF65}"/>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tr-TR"/>
                </a:p>
              </c:txPr>
              <c:dLblPos val="outEnd"/>
              <c:showLegendKey val="0"/>
              <c:showVal val="1"/>
              <c:showCatName val="1"/>
              <c:showSerName val="0"/>
              <c:showPercent val="1"/>
              <c:showBubbleSize val="0"/>
              <c:extLst>
                <c:ext xmlns:c16="http://schemas.microsoft.com/office/drawing/2014/chart" uri="{C3380CC4-5D6E-409C-BE32-E72D297353CC}">
                  <c16:uniqueId val="{0000000B-7B61-AE44-8CD5-4B96D00DEF6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Sayfa1!$A$2:$A$7</c:f>
              <c:strCache>
                <c:ptCount val="6"/>
                <c:pt idx="0">
                  <c:v>Fedakarlık</c:v>
                </c:pt>
                <c:pt idx="1">
                  <c:v>Savaşa Katkı</c:v>
                </c:pt>
                <c:pt idx="2">
                  <c:v>Savaşın Ayrı Düşürdüğü Aileler</c:v>
                </c:pt>
                <c:pt idx="3">
                  <c:v>Önceki Satışların Üstüne Çıkmak</c:v>
                </c:pt>
                <c:pt idx="4">
                  <c:v>Kişisellik </c:v>
                </c:pt>
                <c:pt idx="5">
                  <c:v>Kolaylaştırma</c:v>
                </c:pt>
              </c:strCache>
            </c:strRef>
          </c:cat>
          <c:val>
            <c:numRef>
              <c:f>Sayfa1!$B$2:$B$7</c:f>
              <c:numCache>
                <c:formatCode>General</c:formatCode>
                <c:ptCount val="6"/>
                <c:pt idx="0">
                  <c:v>50</c:v>
                </c:pt>
                <c:pt idx="1">
                  <c:v>10</c:v>
                </c:pt>
                <c:pt idx="2">
                  <c:v>10</c:v>
                </c:pt>
                <c:pt idx="3">
                  <c:v>10</c:v>
                </c:pt>
                <c:pt idx="4">
                  <c:v>10</c:v>
                </c:pt>
                <c:pt idx="5">
                  <c:v>10</c:v>
                </c:pt>
              </c:numCache>
            </c:numRef>
          </c:val>
          <c:extLst>
            <c:ext xmlns:c16="http://schemas.microsoft.com/office/drawing/2014/chart" uri="{C3380CC4-5D6E-409C-BE32-E72D297353CC}">
              <c16:uniqueId val="{0000000C-7B61-AE44-8CD5-4B96D00DEF6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6A838-58DA-4C1D-8125-D03FF81F5E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6B2693C-08DD-4A47-A0A0-C260DB9183FB}">
      <dgm:prSet/>
      <dgm:spPr/>
      <dgm:t>
        <a:bodyPr/>
        <a:lstStyle/>
        <a:p>
          <a:r>
            <a:rPr lang="en-US" b="1"/>
            <a:t>KİTLELERİN SONU</a:t>
          </a:r>
          <a:endParaRPr lang="en-US"/>
        </a:p>
      </dgm:t>
    </dgm:pt>
    <dgm:pt modelId="{9F284CB9-03D8-4AB3-8295-1835DA172B85}" type="parTrans" cxnId="{D013D547-6528-40C1-8F03-5D40A949DBD5}">
      <dgm:prSet/>
      <dgm:spPr/>
      <dgm:t>
        <a:bodyPr/>
        <a:lstStyle/>
        <a:p>
          <a:endParaRPr lang="en-US"/>
        </a:p>
      </dgm:t>
    </dgm:pt>
    <dgm:pt modelId="{9585155F-F3BC-4007-A87C-20A24B5CE511}" type="sibTrans" cxnId="{D013D547-6528-40C1-8F03-5D40A949DBD5}">
      <dgm:prSet/>
      <dgm:spPr/>
      <dgm:t>
        <a:bodyPr/>
        <a:lstStyle/>
        <a:p>
          <a:endParaRPr lang="en-US"/>
        </a:p>
      </dgm:t>
    </dgm:pt>
    <dgm:pt modelId="{4F69F851-AE58-4D9B-A742-C6CB1133F852}">
      <dgm:prSet/>
      <dgm:spPr/>
      <dgm:t>
        <a:bodyPr/>
        <a:lstStyle/>
        <a:p>
          <a:r>
            <a:rPr lang="en-US" b="1"/>
            <a:t>ABD, 1940’LAR VE 1950’LER</a:t>
          </a:r>
          <a:endParaRPr lang="en-US"/>
        </a:p>
      </dgm:t>
    </dgm:pt>
    <dgm:pt modelId="{186F417A-B7D4-4D5E-B652-8696278BC6E6}" type="parTrans" cxnId="{53B0D7BF-51CE-4049-9E69-2FE0DC4FFC68}">
      <dgm:prSet/>
      <dgm:spPr/>
      <dgm:t>
        <a:bodyPr/>
        <a:lstStyle/>
        <a:p>
          <a:endParaRPr lang="en-US"/>
        </a:p>
      </dgm:t>
    </dgm:pt>
    <dgm:pt modelId="{38FE21DD-218E-4E7B-A486-F189A2EA1EEE}" type="sibTrans" cxnId="{53B0D7BF-51CE-4049-9E69-2FE0DC4FFC68}">
      <dgm:prSet/>
      <dgm:spPr/>
      <dgm:t>
        <a:bodyPr/>
        <a:lstStyle/>
        <a:p>
          <a:endParaRPr lang="en-US"/>
        </a:p>
      </dgm:t>
    </dgm:pt>
    <dgm:pt modelId="{2ADB7D4C-EFF7-674F-A7FA-2D2FEC31F516}" type="pres">
      <dgm:prSet presAssocID="{2036A838-58DA-4C1D-8125-D03FF81F5E2D}" presName="linear" presStyleCnt="0">
        <dgm:presLayoutVars>
          <dgm:animLvl val="lvl"/>
          <dgm:resizeHandles val="exact"/>
        </dgm:presLayoutVars>
      </dgm:prSet>
      <dgm:spPr/>
    </dgm:pt>
    <dgm:pt modelId="{C59798A4-63E0-1E4B-83F0-2E1BB2C218C2}" type="pres">
      <dgm:prSet presAssocID="{E6B2693C-08DD-4A47-A0A0-C260DB9183FB}" presName="parentText" presStyleLbl="node1" presStyleIdx="0" presStyleCnt="2">
        <dgm:presLayoutVars>
          <dgm:chMax val="0"/>
          <dgm:bulletEnabled val="1"/>
        </dgm:presLayoutVars>
      </dgm:prSet>
      <dgm:spPr/>
    </dgm:pt>
    <dgm:pt modelId="{73C08573-3602-7043-8438-AFDD062C8A53}" type="pres">
      <dgm:prSet presAssocID="{9585155F-F3BC-4007-A87C-20A24B5CE511}" presName="spacer" presStyleCnt="0"/>
      <dgm:spPr/>
    </dgm:pt>
    <dgm:pt modelId="{ABFB8443-FD64-1C48-898A-F2F57F2AEC73}" type="pres">
      <dgm:prSet presAssocID="{4F69F851-AE58-4D9B-A742-C6CB1133F852}" presName="parentText" presStyleLbl="node1" presStyleIdx="1" presStyleCnt="2">
        <dgm:presLayoutVars>
          <dgm:chMax val="0"/>
          <dgm:bulletEnabled val="1"/>
        </dgm:presLayoutVars>
      </dgm:prSet>
      <dgm:spPr/>
    </dgm:pt>
  </dgm:ptLst>
  <dgm:cxnLst>
    <dgm:cxn modelId="{4A91EC06-BFF0-E948-824E-B97534937C36}" type="presOf" srcId="{2036A838-58DA-4C1D-8125-D03FF81F5E2D}" destId="{2ADB7D4C-EFF7-674F-A7FA-2D2FEC31F516}" srcOrd="0" destOrd="0" presId="urn:microsoft.com/office/officeart/2005/8/layout/vList2"/>
    <dgm:cxn modelId="{F846050B-DCCE-0F48-9991-B752FCFF450D}" type="presOf" srcId="{4F69F851-AE58-4D9B-A742-C6CB1133F852}" destId="{ABFB8443-FD64-1C48-898A-F2F57F2AEC73}" srcOrd="0" destOrd="0" presId="urn:microsoft.com/office/officeart/2005/8/layout/vList2"/>
    <dgm:cxn modelId="{99F5E437-09C5-5743-B41B-52F51E093960}" type="presOf" srcId="{E6B2693C-08DD-4A47-A0A0-C260DB9183FB}" destId="{C59798A4-63E0-1E4B-83F0-2E1BB2C218C2}" srcOrd="0" destOrd="0" presId="urn:microsoft.com/office/officeart/2005/8/layout/vList2"/>
    <dgm:cxn modelId="{D013D547-6528-40C1-8F03-5D40A949DBD5}" srcId="{2036A838-58DA-4C1D-8125-D03FF81F5E2D}" destId="{E6B2693C-08DD-4A47-A0A0-C260DB9183FB}" srcOrd="0" destOrd="0" parTransId="{9F284CB9-03D8-4AB3-8295-1835DA172B85}" sibTransId="{9585155F-F3BC-4007-A87C-20A24B5CE511}"/>
    <dgm:cxn modelId="{53B0D7BF-51CE-4049-9E69-2FE0DC4FFC68}" srcId="{2036A838-58DA-4C1D-8125-D03FF81F5E2D}" destId="{4F69F851-AE58-4D9B-A742-C6CB1133F852}" srcOrd="1" destOrd="0" parTransId="{186F417A-B7D4-4D5E-B652-8696278BC6E6}" sibTransId="{38FE21DD-218E-4E7B-A486-F189A2EA1EEE}"/>
    <dgm:cxn modelId="{124E50A2-E377-9C43-AAE2-5F63AEE6C8E3}" type="presParOf" srcId="{2ADB7D4C-EFF7-674F-A7FA-2D2FEC31F516}" destId="{C59798A4-63E0-1E4B-83F0-2E1BB2C218C2}" srcOrd="0" destOrd="0" presId="urn:microsoft.com/office/officeart/2005/8/layout/vList2"/>
    <dgm:cxn modelId="{4373BAEB-1485-6949-9D3E-0B0AFE6BB1A9}" type="presParOf" srcId="{2ADB7D4C-EFF7-674F-A7FA-2D2FEC31F516}" destId="{73C08573-3602-7043-8438-AFDD062C8A53}" srcOrd="1" destOrd="0" presId="urn:microsoft.com/office/officeart/2005/8/layout/vList2"/>
    <dgm:cxn modelId="{A9817EDD-9650-8349-ABFE-0272029F4FA6}" type="presParOf" srcId="{2ADB7D4C-EFF7-674F-A7FA-2D2FEC31F516}" destId="{ABFB8443-FD64-1C48-898A-F2F57F2AEC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798A4-63E0-1E4B-83F0-2E1BB2C218C2}">
      <dsp:nvSpPr>
        <dsp:cNvPr id="0" name=""/>
        <dsp:cNvSpPr/>
      </dsp:nvSpPr>
      <dsp:spPr>
        <a:xfrm>
          <a:off x="0" y="218520"/>
          <a:ext cx="8147713"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1" kern="1200"/>
            <a:t>KİTLELERİN SONU</a:t>
          </a:r>
          <a:endParaRPr lang="en-US" sz="5200" kern="1200"/>
        </a:p>
      </dsp:txBody>
      <dsp:txXfrm>
        <a:off x="60884" y="279404"/>
        <a:ext cx="8025945" cy="1125452"/>
      </dsp:txXfrm>
    </dsp:sp>
    <dsp:sp modelId="{ABFB8443-FD64-1C48-898A-F2F57F2AEC73}">
      <dsp:nvSpPr>
        <dsp:cNvPr id="0" name=""/>
        <dsp:cNvSpPr/>
      </dsp:nvSpPr>
      <dsp:spPr>
        <a:xfrm>
          <a:off x="0" y="1615500"/>
          <a:ext cx="8147713"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1" kern="1200"/>
            <a:t>ABD, 1940’LAR VE 1950’LER</a:t>
          </a:r>
          <a:endParaRPr lang="en-US" sz="5200" kern="1200"/>
        </a:p>
      </dsp:txBody>
      <dsp:txXfrm>
        <a:off x="60884" y="1676384"/>
        <a:ext cx="8025945"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944A7-9FF6-4A28-9197-18DF25D044FC}" type="datetimeFigureOut">
              <a:rPr lang="tr-TR" smtClean="0"/>
              <a:t>22.12.2025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4E6C5-4421-4E12-83B8-7B9A3423B453}" type="slidenum">
              <a:rPr lang="tr-TR" smtClean="0"/>
              <a:t>‹#›</a:t>
            </a:fld>
            <a:endParaRPr lang="tr-TR"/>
          </a:p>
        </p:txBody>
      </p:sp>
    </p:spTree>
    <p:extLst>
      <p:ext uri="{BB962C8B-B14F-4D97-AF65-F5344CB8AC3E}">
        <p14:creationId xmlns:p14="http://schemas.microsoft.com/office/powerpoint/2010/main" val="272129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dirty="0"/>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D4E6C5-4421-4E12-83B8-7B9A3423B453}" type="slidenum">
              <a:rPr lang="tr-TR" smtClean="0"/>
              <a:t>1</a:t>
            </a:fld>
            <a:endParaRPr lang="tr-TR" dirty="0"/>
          </a:p>
        </p:txBody>
      </p:sp>
    </p:spTree>
    <p:extLst>
      <p:ext uri="{BB962C8B-B14F-4D97-AF65-F5344CB8AC3E}">
        <p14:creationId xmlns:p14="http://schemas.microsoft.com/office/powerpoint/2010/main" val="230144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ED4E6C5-4421-4E12-83B8-7B9A3423B453}" type="slidenum">
              <a:rPr lang="tr-TR" smtClean="0"/>
              <a:t>13</a:t>
            </a:fld>
            <a:endParaRPr lang="tr-TR"/>
          </a:p>
        </p:txBody>
      </p:sp>
    </p:spTree>
    <p:extLst>
      <p:ext uri="{BB962C8B-B14F-4D97-AF65-F5344CB8AC3E}">
        <p14:creationId xmlns:p14="http://schemas.microsoft.com/office/powerpoint/2010/main" val="409449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47605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134040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148591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4102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D0FB3A0-1988-4CDC-948D-F339F0F1FEF0}" type="datetimeFigureOut">
              <a:rPr lang="en-GB" smtClean="0"/>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79975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Veri Yer Tutucusu 4"/>
          <p:cNvSpPr>
            <a:spLocks noGrp="1"/>
          </p:cNvSpPr>
          <p:nvPr>
            <p:ph type="dt" sz="half" idx="10"/>
          </p:nvPr>
        </p:nvSpPr>
        <p:spPr/>
        <p:txBody>
          <a:bodyPr/>
          <a:lstStyle/>
          <a:p>
            <a:fld id="{1D0FB3A0-1988-4CDC-948D-F339F0F1FEF0}" type="datetimeFigureOut">
              <a:rPr lang="en-GB" smtClean="0"/>
              <a:t>22/12/2025</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04128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7" name="Veri Yer Tutucusu 6"/>
          <p:cNvSpPr>
            <a:spLocks noGrp="1"/>
          </p:cNvSpPr>
          <p:nvPr>
            <p:ph type="dt" sz="half" idx="10"/>
          </p:nvPr>
        </p:nvSpPr>
        <p:spPr/>
        <p:txBody>
          <a:bodyPr/>
          <a:lstStyle/>
          <a:p>
            <a:fld id="{1D0FB3A0-1988-4CDC-948D-F339F0F1FEF0}" type="datetimeFigureOut">
              <a:rPr lang="en-GB" smtClean="0"/>
              <a:t>22/12/2025</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75253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Veri Yer Tutucusu 2"/>
          <p:cNvSpPr>
            <a:spLocks noGrp="1"/>
          </p:cNvSpPr>
          <p:nvPr>
            <p:ph type="dt" sz="half" idx="10"/>
          </p:nvPr>
        </p:nvSpPr>
        <p:spPr/>
        <p:txBody>
          <a:bodyPr/>
          <a:lstStyle/>
          <a:p>
            <a:fld id="{1D0FB3A0-1988-4CDC-948D-F339F0F1FEF0}" type="datetimeFigureOut">
              <a:rPr lang="en-GB" smtClean="0"/>
              <a:t>22/12/2025</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4040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0FB3A0-1988-4CDC-948D-F339F0F1FEF0}" type="datetimeFigureOut">
              <a:rPr lang="en-GB" smtClean="0"/>
              <a:t>22/12/2025</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70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t>22/12/2025</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357983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t>22/12/2025</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33158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FB3A0-1988-4CDC-948D-F339F0F1FEF0}" type="datetimeFigureOut">
              <a:rPr lang="en-GB" smtClean="0"/>
              <a:t>22/12/2025</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F3414-908C-45E0-A969-0A624078158B}" type="slidenum">
              <a:rPr lang="en-GB" smtClean="0"/>
              <a:t>‹#›</a:t>
            </a:fld>
            <a:endParaRPr lang="en-GB"/>
          </a:p>
        </p:txBody>
      </p:sp>
    </p:spTree>
    <p:extLst>
      <p:ext uri="{BB962C8B-B14F-4D97-AF65-F5344CB8AC3E}">
        <p14:creationId xmlns:p14="http://schemas.microsoft.com/office/powerpoint/2010/main" val="377528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3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3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4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4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4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4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1" name="Metin kutusu 3">
            <a:extLst>
              <a:ext uri="{FF2B5EF4-FFF2-40B4-BE49-F238E27FC236}">
                <a16:creationId xmlns:a16="http://schemas.microsoft.com/office/drawing/2014/main" id="{38884689-92C7-63AF-EDBB-80970195B3D3}"/>
              </a:ext>
            </a:extLst>
          </p:cNvPr>
          <p:cNvGraphicFramePr/>
          <p:nvPr/>
        </p:nvGraphicFramePr>
        <p:xfrm>
          <a:off x="2026693" y="1030406"/>
          <a:ext cx="8147713" cy="3081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0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6BBC367F-00B6-2EC1-DB0D-D7864BE694F4}"/>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3725"/>
            <a:ext cx="5846165" cy="6850548"/>
          </a:xfrm>
          <a:prstGeom prst="rect">
            <a:avLst/>
          </a:prstGeom>
        </p:spPr>
      </p:pic>
      <p:grpSp>
        <p:nvGrpSpPr>
          <p:cNvPr id="19"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20"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21"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22"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23"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p:cNvSpPr/>
          <p:nvPr/>
        </p:nvSpPr>
        <p:spPr>
          <a:xfrm>
            <a:off x="6095847" y="1386611"/>
            <a:ext cx="5562753" cy="4556990"/>
          </a:xfrm>
          <a:prstGeom prst="rect">
            <a:avLst/>
          </a:prstGeom>
        </p:spPr>
        <p:txBody>
          <a:bodyPr vert="horz" lIns="91440" tIns="45720" rIns="91440" bIns="45720" rtlCol="0" anchor="ctr">
            <a:normAutofit/>
          </a:bodyPr>
          <a:lstStyle/>
          <a:p>
            <a:pPr algn="just">
              <a:lnSpc>
                <a:spcPct val="90000"/>
              </a:lnSpc>
              <a:spcAft>
                <a:spcPts val="1000"/>
              </a:spcAft>
            </a:pPr>
            <a:r>
              <a:rPr lang="tr-TR" sz="1700" noProof="1">
                <a:solidFill>
                  <a:schemeClr val="tx2"/>
                </a:solidFill>
              </a:rPr>
              <a:t>Kate Smith araştırmasında üç farklı araştırma tekniği bir arada kullanılmıştır: </a:t>
            </a:r>
          </a:p>
          <a:p>
            <a:pPr algn="just">
              <a:lnSpc>
                <a:spcPct val="90000"/>
              </a:lnSpc>
              <a:spcAft>
                <a:spcPts val="1000"/>
              </a:spcAft>
            </a:pPr>
            <a:endParaRPr lang="tr-TR" sz="1700" noProof="1">
              <a:solidFill>
                <a:schemeClr val="tx2"/>
              </a:solidFill>
            </a:endParaRPr>
          </a:p>
          <a:p>
            <a:pPr algn="just">
              <a:lnSpc>
                <a:spcPct val="90000"/>
              </a:lnSpc>
              <a:spcAft>
                <a:spcPts val="1000"/>
              </a:spcAft>
            </a:pPr>
            <a:r>
              <a:rPr lang="tr-TR" sz="1700" noProof="1">
                <a:solidFill>
                  <a:schemeClr val="tx2"/>
                </a:solidFill>
              </a:rPr>
              <a:t>(1) Yayının içerik analizi, </a:t>
            </a:r>
          </a:p>
          <a:p>
            <a:pPr algn="just">
              <a:lnSpc>
                <a:spcPct val="90000"/>
              </a:lnSpc>
              <a:spcAft>
                <a:spcPts val="1000"/>
              </a:spcAft>
            </a:pPr>
            <a:r>
              <a:rPr lang="tr-TR" sz="1700" noProof="1">
                <a:solidFill>
                  <a:schemeClr val="tx2"/>
                </a:solidFill>
              </a:rPr>
              <a:t>(2) yayını dinleyen 100 kişiyle yapılmış “derinlemesine mülakatlar” </a:t>
            </a:r>
          </a:p>
          <a:p>
            <a:pPr algn="just">
              <a:lnSpc>
                <a:spcPct val="90000"/>
              </a:lnSpc>
              <a:spcAft>
                <a:spcPts val="1000"/>
              </a:spcAft>
            </a:pPr>
            <a:r>
              <a:rPr lang="tr-TR" sz="1700" noProof="1">
                <a:solidFill>
                  <a:schemeClr val="tx2"/>
                </a:solidFill>
              </a:rPr>
              <a:t>(3) yaklaşık bin kişilik örnekleme uygulanan anket. </a:t>
            </a:r>
          </a:p>
          <a:p>
            <a:pPr algn="just">
              <a:lnSpc>
                <a:spcPct val="90000"/>
              </a:lnSpc>
              <a:spcAft>
                <a:spcPts val="1000"/>
              </a:spcAft>
            </a:pPr>
            <a:endParaRPr lang="tr-TR" sz="1700" noProof="1">
              <a:solidFill>
                <a:schemeClr val="tx2"/>
              </a:solidFill>
            </a:endParaRPr>
          </a:p>
          <a:p>
            <a:pPr algn="just">
              <a:lnSpc>
                <a:spcPct val="90000"/>
              </a:lnSpc>
              <a:spcAft>
                <a:spcPts val="1000"/>
              </a:spcAft>
            </a:pPr>
            <a:r>
              <a:rPr lang="tr-TR" sz="1700" noProof="1">
                <a:solidFill>
                  <a:schemeClr val="tx2"/>
                </a:solidFill>
              </a:rPr>
              <a:t>İçerik analizi yayının “nesnel/objektif” karakterini göstermiş; derinlemesine mülakatlar ikna sürecinin nasıl işlediğini açığa çıkarmış, anket tekniği ise mülakatlardan elde edilen malzemeyi yorumlarken sağlama yapma olanağı vermiştir. </a:t>
            </a:r>
          </a:p>
          <a:p>
            <a:pPr indent="-228600">
              <a:lnSpc>
                <a:spcPct val="90000"/>
              </a:lnSpc>
              <a:spcAft>
                <a:spcPts val="1000"/>
              </a:spcAft>
              <a:buFont typeface="Arial" panose="020B0604020202020204" pitchFamily="34" charset="0"/>
              <a:buChar char="•"/>
            </a:pPr>
            <a:endParaRPr lang="tr-TR" sz="1700" noProof="1">
              <a:solidFill>
                <a:schemeClr val="tx2"/>
              </a:solidFill>
              <a:effectLst/>
            </a:endParaRPr>
          </a:p>
        </p:txBody>
      </p:sp>
    </p:spTree>
    <p:extLst>
      <p:ext uri="{BB962C8B-B14F-4D97-AF65-F5344CB8AC3E}">
        <p14:creationId xmlns:p14="http://schemas.microsoft.com/office/powerpoint/2010/main" val="379718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C8682A-DDFC-D363-C165-F072F9CBB1EE}"/>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A66566D1-E41C-76A1-3BC6-F760772E5270}"/>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3725"/>
            <a:ext cx="5846165" cy="6850548"/>
          </a:xfrm>
          <a:prstGeom prst="rect">
            <a:avLst/>
          </a:prstGeom>
        </p:spPr>
      </p:pic>
      <p:grpSp>
        <p:nvGrpSpPr>
          <p:cNvPr id="23" name="Group 22">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24" name="Freeform: Shape 23">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25" name="Freeform: Shape 24">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26" name="Freeform: Shape 25">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27" name="Freeform: Shape 26">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28" name="Freeform: Shape 27">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a:extLst>
              <a:ext uri="{FF2B5EF4-FFF2-40B4-BE49-F238E27FC236}">
                <a16:creationId xmlns:a16="http://schemas.microsoft.com/office/drawing/2014/main" id="{2695A59B-5CE6-444B-4750-1C1A529D3EC4}"/>
              </a:ext>
            </a:extLst>
          </p:cNvPr>
          <p:cNvSpPr/>
          <p:nvPr/>
        </p:nvSpPr>
        <p:spPr>
          <a:xfrm>
            <a:off x="6095847" y="1729956"/>
            <a:ext cx="5562754" cy="3639289"/>
          </a:xfrm>
          <a:prstGeom prst="rect">
            <a:avLst/>
          </a:prstGeom>
        </p:spPr>
        <p:txBody>
          <a:bodyPr vert="horz" lIns="91440" tIns="45720" rIns="91440" bIns="45720" rtlCol="0" anchor="ctr">
            <a:normAutofit/>
          </a:bodyPr>
          <a:lstStyle/>
          <a:p>
            <a:pPr algn="just">
              <a:lnSpc>
                <a:spcPct val="90000"/>
              </a:lnSpc>
              <a:spcAft>
                <a:spcPts val="1000"/>
              </a:spcAft>
            </a:pPr>
            <a:r>
              <a:rPr lang="tr-TR" noProof="1">
                <a:solidFill>
                  <a:schemeClr val="tx2"/>
                </a:solidFill>
              </a:rPr>
              <a:t>Merton bu yayının dinleyiciler tarafından yalnızca bir kez gerçekleşen “olağan dışı bir olay” şeklinde deneyimlendiğine dikkat çeker. Bu yüzden dinleyenler kendilerini çok özel durumun tanıkları ya da katılımcıları gibi hissetmişlerdir. Kelimenin tam anlamıyla radyonun başından ayrılamamışlardır. Çünkü radyo yayınının gelip geçiciliği nedeniyle kaçırdıkları tek bir anın bile telafisi olmayacaktır. </a:t>
            </a:r>
          </a:p>
          <a:p>
            <a:pPr algn="just">
              <a:lnSpc>
                <a:spcPct val="90000"/>
              </a:lnSpc>
              <a:spcAft>
                <a:spcPts val="1000"/>
              </a:spcAft>
            </a:pPr>
            <a:r>
              <a:rPr lang="tr-TR" noProof="1">
                <a:solidFill>
                  <a:schemeClr val="tx2"/>
                </a:solidFill>
              </a:rPr>
              <a:t>Merton dinleyicilerin yaşadığı bu duruma radyonun tiranlığı der. Ayrıca uzun saatler boyunca (18 saat) Smith bir maraton koşucusu gibi müthiş bir azimle yayını sürdürür: “O devam ettikçe bu size de güç veriyordu.”  </a:t>
            </a:r>
          </a:p>
          <a:p>
            <a:pPr indent="-228600">
              <a:lnSpc>
                <a:spcPct val="90000"/>
              </a:lnSpc>
              <a:spcAft>
                <a:spcPts val="1000"/>
              </a:spcAft>
              <a:buFont typeface="Arial" panose="020B0604020202020204" pitchFamily="34" charset="0"/>
              <a:buChar char="•"/>
            </a:pPr>
            <a:endParaRPr lang="tr-TR" noProof="1">
              <a:solidFill>
                <a:schemeClr val="tx2"/>
              </a:solidFill>
              <a:effectLst/>
            </a:endParaRPr>
          </a:p>
        </p:txBody>
      </p:sp>
    </p:spTree>
    <p:extLst>
      <p:ext uri="{BB962C8B-B14F-4D97-AF65-F5344CB8AC3E}">
        <p14:creationId xmlns:p14="http://schemas.microsoft.com/office/powerpoint/2010/main" val="338592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57E307-1171-F407-9758-6E43D734420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3248001E-1233-2AA2-DBFE-C954E19D25AC}"/>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a:extLst>
              <a:ext uri="{FF2B5EF4-FFF2-40B4-BE49-F238E27FC236}">
                <a16:creationId xmlns:a16="http://schemas.microsoft.com/office/drawing/2014/main" id="{2FB6DD3E-5FB2-ABB7-CA21-EE88F67ECC29}"/>
              </a:ext>
            </a:extLst>
          </p:cNvPr>
          <p:cNvSpPr/>
          <p:nvPr/>
        </p:nvSpPr>
        <p:spPr>
          <a:xfrm>
            <a:off x="6095847" y="1414464"/>
            <a:ext cx="5791353" cy="4368674"/>
          </a:xfrm>
          <a:prstGeom prst="rect">
            <a:avLst/>
          </a:prstGeom>
        </p:spPr>
        <p:txBody>
          <a:bodyPr vert="horz" lIns="91440" tIns="45720" rIns="91440" bIns="45720" rtlCol="0" anchor="ctr">
            <a:normAutofit fontScale="85000" lnSpcReduction="20000"/>
          </a:bodyPr>
          <a:lstStyle/>
          <a:p>
            <a:pPr algn="just">
              <a:lnSpc>
                <a:spcPct val="90000"/>
              </a:lnSpc>
              <a:spcAft>
                <a:spcPts val="1000"/>
              </a:spcAft>
            </a:pPr>
            <a:r>
              <a:rPr lang="tr-TR" sz="2200" noProof="1">
                <a:solidFill>
                  <a:schemeClr val="tx2"/>
                </a:solidFill>
              </a:rPr>
              <a:t>Merton’a göre bu yayın, bir propaganda denemesi değil, ikna çalışmasıdır. İkisi arasındaki fark şudur: Propaganda tek yönlü iken, ikna iki yönlü bir iletişim sürecine dayanır. İknanın daha interaktif bir niteliği vardır, karşılıklı konuşmaya benzer. Bu şekilde Smith, taahhütte bulunmak için istasyona telefon eden dinleyicilerin tepkilerine göre konuşmasını dikkatlice ayarlayabilmiştir. </a:t>
            </a:r>
          </a:p>
          <a:p>
            <a:pPr algn="just">
              <a:lnSpc>
                <a:spcPct val="90000"/>
              </a:lnSpc>
              <a:spcAft>
                <a:spcPts val="1000"/>
              </a:spcAft>
            </a:pPr>
            <a:endParaRPr lang="tr-TR" sz="2000" noProof="1">
              <a:solidFill>
                <a:schemeClr val="tx2"/>
              </a:solidFill>
            </a:endParaRPr>
          </a:p>
          <a:p>
            <a:pPr algn="just">
              <a:lnSpc>
                <a:spcPct val="90000"/>
              </a:lnSpc>
              <a:spcAft>
                <a:spcPts val="1000"/>
              </a:spcAft>
            </a:pPr>
            <a:r>
              <a:rPr lang="tr-TR" sz="2600" i="1" noProof="1">
                <a:solidFill>
                  <a:schemeClr val="tx2"/>
                </a:solidFill>
              </a:rPr>
              <a:t>"… alışılagelmiş radyo monoloğu bir tür karşılıklı konuşmaya dönüşür. Bu iki yönlü konuşmanın özü, her iki tarafın da söyleyeceği şeyi, az önce konuşana göre ayarlayabilmesi ya da kendisine karşılık verilebileceğini göz önüne alarak belirleyebilmesidir… Yayının uzunluğu Smith’e bir karşılıklı konuşma görünümü yakalaması, hatta bir ölçüde de gerçeğine yaklaşması imkânı sunmuştu." </a:t>
            </a:r>
          </a:p>
          <a:p>
            <a:pPr indent="-228600">
              <a:lnSpc>
                <a:spcPct val="90000"/>
              </a:lnSpc>
              <a:spcAft>
                <a:spcPts val="1000"/>
              </a:spcAft>
              <a:buFont typeface="Arial" panose="020B0604020202020204" pitchFamily="34" charset="0"/>
              <a:buChar char="•"/>
            </a:pPr>
            <a:endParaRPr lang="tr-TR" sz="1700" noProof="1">
              <a:solidFill>
                <a:schemeClr val="tx2"/>
              </a:solidFill>
              <a:effectLst/>
            </a:endParaRPr>
          </a:p>
        </p:txBody>
      </p:sp>
    </p:spTree>
    <p:extLst>
      <p:ext uri="{BB962C8B-B14F-4D97-AF65-F5344CB8AC3E}">
        <p14:creationId xmlns:p14="http://schemas.microsoft.com/office/powerpoint/2010/main" val="92807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graphicFrame>
        <p:nvGraphicFramePr>
          <p:cNvPr id="12" name="İçerik Yer Tutucusu 11"/>
          <p:cNvGraphicFramePr>
            <a:graphicFrameLocks noGrp="1"/>
          </p:cNvGraphicFramePr>
          <p:nvPr>
            <p:ph idx="1"/>
            <p:extLst>
              <p:ext uri="{D42A27DB-BD31-4B8C-83A1-F6EECF244321}">
                <p14:modId xmlns:p14="http://schemas.microsoft.com/office/powerpoint/2010/main" val="1844445487"/>
              </p:ext>
            </p:extLst>
          </p:nvPr>
        </p:nvGraphicFramePr>
        <p:xfrm>
          <a:off x="836675" y="1253331"/>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363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6C4015-A6A8-FCAD-5337-5358C7B2EF0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3B765A33-E59D-DAC4-A618-009459F73BD7}"/>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a:extLst>
              <a:ext uri="{FF2B5EF4-FFF2-40B4-BE49-F238E27FC236}">
                <a16:creationId xmlns:a16="http://schemas.microsoft.com/office/drawing/2014/main" id="{28F9AAE1-C5DD-7C28-7274-7907A3F5ACC6}"/>
              </a:ext>
            </a:extLst>
          </p:cNvPr>
          <p:cNvSpPr/>
          <p:nvPr/>
        </p:nvSpPr>
        <p:spPr>
          <a:xfrm>
            <a:off x="6095847" y="571500"/>
            <a:ext cx="5477028" cy="6081798"/>
          </a:xfrm>
          <a:prstGeom prst="rect">
            <a:avLst/>
          </a:prstGeom>
        </p:spPr>
        <p:txBody>
          <a:bodyPr vert="horz" lIns="91440" tIns="45720" rIns="91440" bIns="45720" rtlCol="0" anchor="ctr">
            <a:normAutofit/>
          </a:bodyPr>
          <a:lstStyle/>
          <a:p>
            <a:pPr algn="just">
              <a:lnSpc>
                <a:spcPct val="90000"/>
              </a:lnSpc>
              <a:spcAft>
                <a:spcPts val="1000"/>
              </a:spcAft>
            </a:pPr>
            <a:endParaRPr lang="tr-TR" sz="1700" noProof="1">
              <a:solidFill>
                <a:schemeClr val="tx2"/>
              </a:solidFill>
              <a:effectLst/>
            </a:endParaRPr>
          </a:p>
        </p:txBody>
      </p:sp>
      <p:sp>
        <p:nvSpPr>
          <p:cNvPr id="5" name="Metin kutusu 4">
            <a:extLst>
              <a:ext uri="{FF2B5EF4-FFF2-40B4-BE49-F238E27FC236}">
                <a16:creationId xmlns:a16="http://schemas.microsoft.com/office/drawing/2014/main" id="{EECD9170-73E0-EE88-A487-764121C5D5F5}"/>
              </a:ext>
            </a:extLst>
          </p:cNvPr>
          <p:cNvSpPr txBox="1"/>
          <p:nvPr/>
        </p:nvSpPr>
        <p:spPr>
          <a:xfrm>
            <a:off x="6015378" y="1211742"/>
            <a:ext cx="5804366" cy="4801314"/>
          </a:xfrm>
          <a:prstGeom prst="rect">
            <a:avLst/>
          </a:prstGeom>
          <a:noFill/>
        </p:spPr>
        <p:txBody>
          <a:bodyPr wrap="square">
            <a:spAutoFit/>
          </a:bodyPr>
          <a:lstStyle/>
          <a:p>
            <a:pPr algn="just"/>
            <a:r>
              <a:rPr lang="tr-TR" noProof="1">
                <a:solidFill>
                  <a:schemeClr val="accent5">
                    <a:lumMod val="50000"/>
                  </a:schemeClr>
                </a:solidFill>
              </a:rPr>
              <a:t>Kişisellik teması, yayının karşılıklı konuşmaya dayalı karakterini vurguluyordu: Büyük bir kolektif çabayı harekeye geçirmeye yönelik de olsa Smith konuşmalarında dolaysız, samimi, senli-benli bir ilişki kurmaya yönelmişti.</a:t>
            </a:r>
          </a:p>
          <a:p>
            <a:pPr algn="just"/>
            <a:endParaRPr lang="tr-TR" noProof="1">
              <a:solidFill>
                <a:schemeClr val="accent5">
                  <a:lumMod val="50000"/>
                </a:schemeClr>
              </a:solidFill>
            </a:endParaRPr>
          </a:p>
          <a:p>
            <a:pPr algn="just"/>
            <a:r>
              <a:rPr lang="tr-TR" noProof="1">
                <a:solidFill>
                  <a:schemeClr val="accent5">
                    <a:lumMod val="50000"/>
                  </a:schemeClr>
                </a:solidFill>
              </a:rPr>
              <a:t>Yayıncı ve dinleyici arasındaki bu hasta-doktor ilişkisine benzer yakınlık hissi “kolaylaştırma teması”yla desteklenmiştir: Smith telefonun satın alma talebinde bulunmanın en kolay yolu olduğunu, telefon hatlarının hazır ve nazır bir şekilde arayanları beklediğini tekrar tekrar söylüyordu. </a:t>
            </a:r>
          </a:p>
          <a:p>
            <a:pPr algn="just"/>
            <a:endParaRPr lang="tr-TR" noProof="1">
              <a:solidFill>
                <a:schemeClr val="accent5">
                  <a:lumMod val="50000"/>
                </a:schemeClr>
              </a:solidFill>
            </a:endParaRPr>
          </a:p>
          <a:p>
            <a:pPr algn="just"/>
            <a:r>
              <a:rPr lang="tr-TR" noProof="1">
                <a:solidFill>
                  <a:schemeClr val="accent5">
                    <a:lumMod val="50000"/>
                  </a:schemeClr>
                </a:solidFill>
              </a:rPr>
              <a:t>Pek çok dinleyici doğrudan Smith’le konuşacağını düşünerek telefonun başına geçmişti. Telefon bono alımını kolaylaştırmakla kalmıyor, görünen o ki “telefonun kişisel bir temas yanılsaması hissettirdiğini” söyleyen dinleyiciler için, Smith’le bir bağ kurabilmenin de aracı haline geliyordu.</a:t>
            </a:r>
          </a:p>
        </p:txBody>
      </p:sp>
    </p:spTree>
    <p:extLst>
      <p:ext uri="{BB962C8B-B14F-4D97-AF65-F5344CB8AC3E}">
        <p14:creationId xmlns:p14="http://schemas.microsoft.com/office/powerpoint/2010/main" val="126440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C1CDF7-6131-D61D-432F-A85AAB747E9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0A34F69F-AF69-F003-AE50-305347A5DFA9}"/>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a:extLst>
              <a:ext uri="{FF2B5EF4-FFF2-40B4-BE49-F238E27FC236}">
                <a16:creationId xmlns:a16="http://schemas.microsoft.com/office/drawing/2014/main" id="{67C17514-9AF4-EC68-912C-3AFF4A8A2146}"/>
              </a:ext>
            </a:extLst>
          </p:cNvPr>
          <p:cNvSpPr/>
          <p:nvPr/>
        </p:nvSpPr>
        <p:spPr>
          <a:xfrm>
            <a:off x="6416869" y="1617388"/>
            <a:ext cx="5203743" cy="3639289"/>
          </a:xfrm>
          <a:prstGeom prst="rect">
            <a:avLst/>
          </a:prstGeom>
        </p:spPr>
        <p:txBody>
          <a:bodyPr vert="horz" lIns="91440" tIns="45720" rIns="91440" bIns="45720" rtlCol="0" anchor="ctr">
            <a:normAutofit/>
          </a:bodyPr>
          <a:lstStyle/>
          <a:p>
            <a:pPr>
              <a:lnSpc>
                <a:spcPct val="90000"/>
              </a:lnSpc>
              <a:spcAft>
                <a:spcPts val="1000"/>
              </a:spcAft>
            </a:pPr>
            <a:r>
              <a:rPr lang="tr-TR" noProof="1">
                <a:solidFill>
                  <a:schemeClr val="tx2"/>
                </a:solidFill>
                <a:effectLst/>
              </a:rPr>
              <a:t>Bu nokta bizi çalışmanın merkezindeki soruya götürür. Yayını bu kadar ikna edici kılan neydi? </a:t>
            </a:r>
          </a:p>
          <a:p>
            <a:pPr>
              <a:lnSpc>
                <a:spcPct val="90000"/>
              </a:lnSpc>
              <a:spcAft>
                <a:spcPts val="1000"/>
              </a:spcAft>
            </a:pPr>
            <a:r>
              <a:rPr lang="tr-TR" noProof="1">
                <a:solidFill>
                  <a:schemeClr val="tx2"/>
                </a:solidFill>
                <a:effectLst/>
              </a:rPr>
              <a:t>Dinleyicilere bakılırsa yanıt, en göze çarpan özelliği “samimiyeti” olan Smith’in kişiliğinde saklıymış gibi görünüyordu. </a:t>
            </a:r>
          </a:p>
          <a:p>
            <a:pPr>
              <a:lnSpc>
                <a:spcPct val="90000"/>
              </a:lnSpc>
              <a:spcAft>
                <a:spcPts val="1000"/>
              </a:spcAft>
            </a:pPr>
            <a:r>
              <a:rPr lang="tr-TR" noProof="1">
                <a:solidFill>
                  <a:schemeClr val="tx2"/>
                </a:solidFill>
                <a:effectLst/>
              </a:rPr>
              <a:t>Fakat samimiyet, savaşın ortasında ve besbelli savaş bonosu satmak amacıyla yapılan bir yayın açısından ne ifade ediyordu? </a:t>
            </a:r>
          </a:p>
          <a:p>
            <a:pPr>
              <a:lnSpc>
                <a:spcPct val="90000"/>
              </a:lnSpc>
              <a:spcAft>
                <a:spcPts val="1000"/>
              </a:spcAft>
            </a:pPr>
            <a:r>
              <a:rPr lang="tr-TR" noProof="1">
                <a:solidFill>
                  <a:schemeClr val="tx2"/>
                </a:solidFill>
                <a:effectLst/>
              </a:rPr>
              <a:t>Dönemin sömürü ve çıkar peşinde koşmanın hükmü altındaki toplumsal koşullarında samimiyete nasıl bir anlam yükleniyordu? </a:t>
            </a:r>
          </a:p>
        </p:txBody>
      </p:sp>
    </p:spTree>
    <p:extLst>
      <p:ext uri="{BB962C8B-B14F-4D97-AF65-F5344CB8AC3E}">
        <p14:creationId xmlns:p14="http://schemas.microsoft.com/office/powerpoint/2010/main" val="18044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584DA8-ABFC-0116-6117-ED1D3B55148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31F0B5B6-2AA7-C7E5-C296-C19823176966}"/>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a:extLst>
              <a:ext uri="{FF2B5EF4-FFF2-40B4-BE49-F238E27FC236}">
                <a16:creationId xmlns:a16="http://schemas.microsoft.com/office/drawing/2014/main" id="{756CBA70-7331-DAAF-9401-19BA77BA0772}"/>
              </a:ext>
            </a:extLst>
          </p:cNvPr>
          <p:cNvSpPr/>
          <p:nvPr/>
        </p:nvSpPr>
        <p:spPr>
          <a:xfrm>
            <a:off x="6095847" y="1896509"/>
            <a:ext cx="5734203" cy="3639289"/>
          </a:xfrm>
          <a:prstGeom prst="rect">
            <a:avLst/>
          </a:prstGeom>
        </p:spPr>
        <p:txBody>
          <a:bodyPr vert="horz" lIns="91440" tIns="45720" rIns="91440" bIns="45720" rtlCol="0" anchor="ctr">
            <a:noAutofit/>
          </a:bodyPr>
          <a:lstStyle/>
          <a:p>
            <a:pPr>
              <a:lnSpc>
                <a:spcPct val="90000"/>
              </a:lnSpc>
              <a:spcAft>
                <a:spcPts val="1000"/>
              </a:spcAft>
            </a:pPr>
            <a:r>
              <a:rPr lang="tr-TR" i="1" noProof="1">
                <a:solidFill>
                  <a:schemeClr val="tx2"/>
                </a:solidFill>
                <a:effectLst/>
              </a:rPr>
              <a:t>Kate Smith’in doğruluk ve dürüstlüğüne atfedilen muazzam önem, araştırmamıza konu olan öznelerin deneyimlerinden kaynaklanan ve yaşadıkları endişeyle daha da büyüyen inançlarını yansıtıyor. Bu kişiler çoğu kez başkalarının şahsi çıkarları uğruna sömürü, manipülasyon ve denetime maruz kalmaktadır. Bu kavramın böylesine vurgulanıyor oluşu bize toplumsal düzendeki bozulmayı –sosyolojik terimle anomiyi- gösterir; ortak değerler her ne yolla olursa olsun tatmin peşindeki şahsi çıkarlar uğruna güme gitmiştir. Bu durum, ustaca bir sahtelikle satış yaptığı kişilerle gerçekten ilgilenirmiş gibi davranmak anlamında “pazarlamacılığın” her yeri sarıp sarmaladığı bir toplumun ürünüdür. Manipülatif bir toplum yapısından kaynaklanan, güvensizlik ve kuşkularla dolu böylesi bir toplumsal arka plana karşı durabilen tek şey araştırmamıza konu olan öznelerde görülen bu abartılmış “inanma isteği”ydi. Böyle bir toplumsal ortamda özneler, içtenlik, dürüstlük, dostluk ve özveri gibi erdemlerin şahsında somutlaştığı halka mal olmuş bir kişiye inanmaya muhtaçlardı. </a:t>
            </a:r>
          </a:p>
          <a:p>
            <a:pPr>
              <a:lnSpc>
                <a:spcPct val="90000"/>
              </a:lnSpc>
              <a:spcAft>
                <a:spcPts val="1000"/>
              </a:spcAft>
            </a:pPr>
            <a:endParaRPr lang="tr-TR" noProof="1">
              <a:solidFill>
                <a:schemeClr val="tx2"/>
              </a:solidFill>
              <a:effectLst/>
            </a:endParaRPr>
          </a:p>
        </p:txBody>
      </p:sp>
    </p:spTree>
    <p:extLst>
      <p:ext uri="{BB962C8B-B14F-4D97-AF65-F5344CB8AC3E}">
        <p14:creationId xmlns:p14="http://schemas.microsoft.com/office/powerpoint/2010/main" val="65587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E944D3-8D7A-C83C-E7D9-1395E940D72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94F72142-9A54-EFE1-4CBC-366EDCD9E6CE}"/>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a:extLst>
              <a:ext uri="{FF2B5EF4-FFF2-40B4-BE49-F238E27FC236}">
                <a16:creationId xmlns:a16="http://schemas.microsoft.com/office/drawing/2014/main" id="{72EA51FD-7431-31E2-42E5-6A71124EA118}"/>
              </a:ext>
            </a:extLst>
          </p:cNvPr>
          <p:cNvSpPr/>
          <p:nvPr/>
        </p:nvSpPr>
        <p:spPr>
          <a:xfrm>
            <a:off x="6165926" y="2343873"/>
            <a:ext cx="5705628" cy="3639289"/>
          </a:xfrm>
          <a:prstGeom prst="rect">
            <a:avLst/>
          </a:prstGeom>
        </p:spPr>
        <p:txBody>
          <a:bodyPr vert="horz" lIns="91440" tIns="45720" rIns="91440" bIns="45720" rtlCol="0" anchor="ctr">
            <a:noAutofit/>
          </a:bodyPr>
          <a:lstStyle/>
          <a:p>
            <a:pPr>
              <a:lnSpc>
                <a:spcPct val="90000"/>
              </a:lnSpc>
              <a:spcAft>
                <a:spcPts val="1000"/>
              </a:spcAft>
            </a:pPr>
            <a:endParaRPr lang="tr-TR" sz="2400" noProof="1">
              <a:solidFill>
                <a:schemeClr val="tx2"/>
              </a:solidFill>
              <a:effectLst/>
            </a:endParaRPr>
          </a:p>
          <a:p>
            <a:pPr>
              <a:lnSpc>
                <a:spcPct val="90000"/>
              </a:lnSpc>
              <a:spcAft>
                <a:spcPts val="1000"/>
              </a:spcAft>
            </a:pPr>
            <a:endParaRPr lang="tr-TR" sz="2400" noProof="1">
              <a:solidFill>
                <a:schemeClr val="tx2"/>
              </a:solidFill>
            </a:endParaRPr>
          </a:p>
          <a:p>
            <a:pPr>
              <a:lnSpc>
                <a:spcPct val="90000"/>
              </a:lnSpc>
              <a:spcAft>
                <a:spcPts val="1000"/>
              </a:spcAft>
            </a:pPr>
            <a:endParaRPr lang="tr-TR" sz="2400" noProof="1">
              <a:solidFill>
                <a:schemeClr val="tx2"/>
              </a:solidFill>
              <a:effectLst/>
            </a:endParaRPr>
          </a:p>
          <a:p>
            <a:pPr>
              <a:lnSpc>
                <a:spcPct val="90000"/>
              </a:lnSpc>
              <a:spcAft>
                <a:spcPts val="1000"/>
              </a:spcAft>
            </a:pPr>
            <a:endParaRPr lang="tr-TR" sz="2400" noProof="1">
              <a:solidFill>
                <a:schemeClr val="tx2"/>
              </a:solidFill>
            </a:endParaRPr>
          </a:p>
          <a:p>
            <a:pPr>
              <a:lnSpc>
                <a:spcPct val="90000"/>
              </a:lnSpc>
              <a:spcAft>
                <a:spcPts val="1000"/>
              </a:spcAft>
            </a:pPr>
            <a:endParaRPr lang="tr-TR" sz="2400" noProof="1">
              <a:solidFill>
                <a:schemeClr val="tx2"/>
              </a:solidFill>
              <a:effectLst/>
            </a:endParaRPr>
          </a:p>
          <a:p>
            <a:pPr>
              <a:lnSpc>
                <a:spcPct val="90000"/>
              </a:lnSpc>
              <a:spcAft>
                <a:spcPts val="1000"/>
              </a:spcAft>
            </a:pPr>
            <a:endParaRPr lang="tr-TR" sz="2400" noProof="1">
              <a:solidFill>
                <a:schemeClr val="tx2"/>
              </a:solidFill>
            </a:endParaRPr>
          </a:p>
          <a:p>
            <a:pPr>
              <a:lnSpc>
                <a:spcPct val="90000"/>
              </a:lnSpc>
              <a:spcAft>
                <a:spcPts val="1000"/>
              </a:spcAft>
            </a:pPr>
            <a:r>
              <a:rPr lang="tr-TR" sz="2400" noProof="1">
                <a:solidFill>
                  <a:schemeClr val="tx2"/>
                </a:solidFill>
                <a:effectLst/>
              </a:rPr>
              <a:t>O halde neden Smith’in kendisi de, Merton’un iddia ettiği gibi, yayını dinleyen halkın ortak deneyimini oluşturan bu “sömürü, manipülasyon ve denetim” çarkının bir parçası gibi görülmüyordu? </a:t>
            </a:r>
          </a:p>
          <a:p>
            <a:pPr>
              <a:lnSpc>
                <a:spcPct val="90000"/>
              </a:lnSpc>
              <a:spcAft>
                <a:spcPts val="1000"/>
              </a:spcAft>
            </a:pPr>
            <a:endParaRPr lang="tr-TR" sz="2400" noProof="1">
              <a:solidFill>
                <a:schemeClr val="tx2"/>
              </a:solidFill>
            </a:endParaRPr>
          </a:p>
          <a:p>
            <a:pPr>
              <a:lnSpc>
                <a:spcPct val="90000"/>
              </a:lnSpc>
              <a:spcAft>
                <a:spcPts val="1000"/>
              </a:spcAft>
            </a:pPr>
            <a:endParaRPr lang="tr-TR" sz="2400" noProof="1">
              <a:solidFill>
                <a:schemeClr val="tx2"/>
              </a:solidFill>
            </a:endParaRPr>
          </a:p>
          <a:p>
            <a:pPr>
              <a:lnSpc>
                <a:spcPct val="90000"/>
              </a:lnSpc>
              <a:spcAft>
                <a:spcPts val="1000"/>
              </a:spcAft>
            </a:pPr>
            <a:endParaRPr lang="tr-TR" sz="2400" noProof="1">
              <a:solidFill>
                <a:schemeClr val="tx2"/>
              </a:solidFill>
              <a:effectLst/>
            </a:endParaRPr>
          </a:p>
          <a:p>
            <a:pPr>
              <a:lnSpc>
                <a:spcPct val="90000"/>
              </a:lnSpc>
              <a:spcAft>
                <a:spcPts val="1000"/>
              </a:spcAft>
            </a:pPr>
            <a:endParaRPr lang="tr-TR" sz="2400" noProof="1">
              <a:solidFill>
                <a:schemeClr val="tx2"/>
              </a:solidFill>
            </a:endParaRPr>
          </a:p>
          <a:p>
            <a:pPr>
              <a:lnSpc>
                <a:spcPct val="90000"/>
              </a:lnSpc>
              <a:spcAft>
                <a:spcPts val="1000"/>
              </a:spcAft>
            </a:pPr>
            <a:endParaRPr lang="tr-TR" sz="2400" noProof="1">
              <a:solidFill>
                <a:schemeClr val="tx2"/>
              </a:solidFill>
              <a:effectLst/>
            </a:endParaRPr>
          </a:p>
          <a:p>
            <a:pPr>
              <a:lnSpc>
                <a:spcPct val="90000"/>
              </a:lnSpc>
              <a:spcAft>
                <a:spcPts val="1000"/>
              </a:spcAft>
            </a:pPr>
            <a:endParaRPr lang="tr-TR" sz="2400" noProof="1">
              <a:solidFill>
                <a:schemeClr val="tx2"/>
              </a:solidFill>
            </a:endParaRPr>
          </a:p>
          <a:p>
            <a:pPr>
              <a:lnSpc>
                <a:spcPct val="90000"/>
              </a:lnSpc>
              <a:spcAft>
                <a:spcPts val="1000"/>
              </a:spcAft>
            </a:pPr>
            <a:endParaRPr lang="tr-TR" sz="2400" noProof="1">
              <a:solidFill>
                <a:schemeClr val="tx2"/>
              </a:solidFill>
              <a:effectLst/>
            </a:endParaRPr>
          </a:p>
          <a:p>
            <a:pPr>
              <a:lnSpc>
                <a:spcPct val="90000"/>
              </a:lnSpc>
              <a:spcAft>
                <a:spcPts val="1000"/>
              </a:spcAft>
            </a:pPr>
            <a:endParaRPr lang="tr-TR" sz="2400" noProof="1">
              <a:solidFill>
                <a:schemeClr val="tx2"/>
              </a:solidFill>
              <a:effectLst/>
            </a:endParaRPr>
          </a:p>
          <a:p>
            <a:pPr indent="-228600">
              <a:lnSpc>
                <a:spcPct val="90000"/>
              </a:lnSpc>
              <a:spcAft>
                <a:spcPts val="1000"/>
              </a:spcAft>
              <a:buFont typeface="Arial" panose="020B0604020202020204" pitchFamily="34" charset="0"/>
              <a:buChar char="•"/>
            </a:pPr>
            <a:endParaRPr lang="tr-TR" sz="2400" noProof="1">
              <a:solidFill>
                <a:schemeClr val="tx2"/>
              </a:solidFill>
              <a:effectLst/>
            </a:endParaRPr>
          </a:p>
        </p:txBody>
      </p:sp>
    </p:spTree>
    <p:extLst>
      <p:ext uri="{BB962C8B-B14F-4D97-AF65-F5344CB8AC3E}">
        <p14:creationId xmlns:p14="http://schemas.microsoft.com/office/powerpoint/2010/main" val="282096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4" name="3 Metin kutusu"/>
          <p:cNvSpPr txBox="1"/>
          <p:nvPr/>
        </p:nvSpPr>
        <p:spPr>
          <a:xfrm>
            <a:off x="606874" y="1544693"/>
            <a:ext cx="4559425" cy="3979585"/>
          </a:xfrm>
          <a:prstGeom prst="rect">
            <a:avLst/>
          </a:prstGeom>
        </p:spPr>
        <p:txBody>
          <a:bodyPr vert="horz" lIns="91440" tIns="45720" rIns="91440" bIns="45720" rtlCol="0" anchor="ctr">
            <a:normAutofit/>
          </a:bodyPr>
          <a:lstStyle/>
          <a:p>
            <a:pPr>
              <a:lnSpc>
                <a:spcPct val="90000"/>
              </a:lnSpc>
              <a:spcAft>
                <a:spcPts val="600"/>
              </a:spcAft>
            </a:pPr>
            <a:r>
              <a:rPr lang="tr-TR" sz="2000" b="1" noProof="1">
                <a:solidFill>
                  <a:schemeClr val="accent5">
                    <a:lumMod val="50000"/>
                  </a:schemeClr>
                </a:solidFill>
              </a:rPr>
              <a:t>pseudo – gemeinschaft (sahte cemaat)</a:t>
            </a:r>
          </a:p>
          <a:p>
            <a:pPr indent="-228600">
              <a:lnSpc>
                <a:spcPct val="90000"/>
              </a:lnSpc>
              <a:spcAft>
                <a:spcPts val="600"/>
              </a:spcAft>
              <a:buFont typeface="Arial" panose="020B0604020202020204" pitchFamily="34" charset="0"/>
              <a:buChar char="•"/>
            </a:pPr>
            <a:endParaRPr lang="tr-TR" sz="2000" noProof="1">
              <a:solidFill>
                <a:schemeClr val="accent5">
                  <a:lumMod val="50000"/>
                </a:schemeClr>
              </a:solidFill>
            </a:endParaRPr>
          </a:p>
          <a:p>
            <a:pPr>
              <a:lnSpc>
                <a:spcPct val="90000"/>
              </a:lnSpc>
              <a:spcAft>
                <a:spcPts val="600"/>
              </a:spcAft>
            </a:pPr>
            <a:r>
              <a:rPr lang="tr-TR" sz="2000" noProof="1">
                <a:solidFill>
                  <a:schemeClr val="accent5">
                    <a:lumMod val="50000"/>
                  </a:schemeClr>
                </a:solidFill>
              </a:rPr>
              <a:t>“kendi durumunu iyileştirmek için diğer insanları gerçekten umursuyormuş gibi davranmak”</a:t>
            </a:r>
          </a:p>
          <a:p>
            <a:pPr indent="-228600">
              <a:lnSpc>
                <a:spcPct val="90000"/>
              </a:lnSpc>
              <a:spcAft>
                <a:spcPts val="600"/>
              </a:spcAft>
              <a:buFont typeface="Arial" panose="020B0604020202020204" pitchFamily="34" charset="0"/>
              <a:buChar char="•"/>
            </a:pPr>
            <a:endParaRPr lang="tr-TR" sz="2000" noProof="1">
              <a:solidFill>
                <a:schemeClr val="accent5">
                  <a:lumMod val="50000"/>
                </a:schemeClr>
              </a:solidFill>
            </a:endParaRPr>
          </a:p>
          <a:p>
            <a:pPr>
              <a:lnSpc>
                <a:spcPct val="90000"/>
              </a:lnSpc>
              <a:spcAft>
                <a:spcPts val="600"/>
              </a:spcAft>
            </a:pPr>
            <a:r>
              <a:rPr lang="tr-TR" sz="2000" b="1" noProof="1">
                <a:solidFill>
                  <a:schemeClr val="accent5">
                    <a:lumMod val="50000"/>
                  </a:schemeClr>
                </a:solidFill>
              </a:rPr>
              <a:t>gemeinschaft</a:t>
            </a:r>
            <a:r>
              <a:rPr lang="tr-TR" sz="2000" noProof="1">
                <a:solidFill>
                  <a:schemeClr val="accent5">
                    <a:lumMod val="50000"/>
                  </a:schemeClr>
                </a:solidFill>
              </a:rPr>
              <a:t> 		   </a:t>
            </a:r>
            <a:r>
              <a:rPr lang="tr-TR" sz="2000" b="1" noProof="1">
                <a:solidFill>
                  <a:schemeClr val="accent5">
                    <a:lumMod val="50000"/>
                  </a:schemeClr>
                </a:solidFill>
              </a:rPr>
              <a:t>gesellschaft</a:t>
            </a:r>
          </a:p>
          <a:p>
            <a:pPr>
              <a:lnSpc>
                <a:spcPct val="90000"/>
              </a:lnSpc>
              <a:spcAft>
                <a:spcPts val="600"/>
              </a:spcAft>
            </a:pPr>
            <a:r>
              <a:rPr lang="tr-TR" sz="2000" noProof="1">
                <a:solidFill>
                  <a:schemeClr val="accent5">
                    <a:lumMod val="50000"/>
                  </a:schemeClr>
                </a:solidFill>
              </a:rPr>
              <a:t>geleneksel		   anonim</a:t>
            </a:r>
          </a:p>
          <a:p>
            <a:pPr>
              <a:lnSpc>
                <a:spcPct val="90000"/>
              </a:lnSpc>
              <a:spcAft>
                <a:spcPts val="600"/>
              </a:spcAft>
            </a:pPr>
            <a:r>
              <a:rPr lang="tr-TR" sz="2000" noProof="1">
                <a:solidFill>
                  <a:schemeClr val="accent5">
                    <a:lumMod val="50000"/>
                  </a:schemeClr>
                </a:solidFill>
              </a:rPr>
              <a:t>informel		         	   formel</a:t>
            </a:r>
          </a:p>
          <a:p>
            <a:pPr>
              <a:lnSpc>
                <a:spcPct val="90000"/>
              </a:lnSpc>
              <a:spcAft>
                <a:spcPts val="600"/>
              </a:spcAft>
            </a:pPr>
            <a:r>
              <a:rPr lang="tr-TR" sz="2000" noProof="1">
                <a:solidFill>
                  <a:schemeClr val="accent5">
                    <a:lumMod val="50000"/>
                  </a:schemeClr>
                </a:solidFill>
              </a:rPr>
              <a:t>homojen	                   heterojen</a:t>
            </a:r>
          </a:p>
          <a:p>
            <a:pPr>
              <a:lnSpc>
                <a:spcPct val="90000"/>
              </a:lnSpc>
              <a:spcAft>
                <a:spcPts val="600"/>
              </a:spcAft>
            </a:pPr>
            <a:r>
              <a:rPr lang="tr-TR" sz="2000" noProof="1">
                <a:solidFill>
                  <a:schemeClr val="accent5">
                    <a:lumMod val="50000"/>
                  </a:schemeClr>
                </a:solidFill>
              </a:rPr>
              <a:t>durağan	                    	   akışkan</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5"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r="1" b="3062"/>
          <a:stretch>
            <a:fillRect/>
          </a:stretch>
        </p:blipFill>
        <p:spPr bwMode="auto">
          <a:xfrm>
            <a:off x="6951211" y="1644705"/>
            <a:ext cx="3493859" cy="338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5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4" name="3 Metin kutusu"/>
          <p:cNvSpPr txBox="1"/>
          <p:nvPr/>
        </p:nvSpPr>
        <p:spPr>
          <a:xfrm>
            <a:off x="367060" y="2315146"/>
            <a:ext cx="5295023" cy="3979585"/>
          </a:xfrm>
          <a:prstGeom prst="rect">
            <a:avLst/>
          </a:prstGeom>
        </p:spPr>
        <p:txBody>
          <a:bodyPr vert="horz" lIns="91440" tIns="45720" rIns="91440" bIns="45720" rtlCol="0" anchor="ctr">
            <a:noAutofit/>
          </a:bodyPr>
          <a:lstStyle/>
          <a:p>
            <a:pPr algn="just">
              <a:lnSpc>
                <a:spcPct val="90000"/>
              </a:lnSpc>
              <a:spcAft>
                <a:spcPts val="600"/>
              </a:spcAft>
            </a:pPr>
            <a:r>
              <a:rPr lang="tr-TR" sz="1700" i="1" noProof="1">
                <a:solidFill>
                  <a:schemeClr val="accent5">
                    <a:lumMod val="50000"/>
                  </a:schemeClr>
                </a:solidFill>
              </a:rPr>
              <a:t>Uzun süre önce Marx’ın belirlemiş, Durkheim ve Simmel’in de onaylamış bulunduğu gibi böyle bir toplumda, kişiler arasındaki güven ilişkisi son derece zayıftır, insanlar her sosyal ilişkiye bir tüccarın gözünden bakarlar. Doğal nesneleri giderek meta olarak görmeye başlar, kişisel ilişkilerine çıkarcı bir bakış açısından yaklaşırlar. Bu süreçte, çokça tartışılan bir psikolojik fenomen olan kendine yabancılaşma ve insanlıktan uzaklaşma gelişecek ve ağacı ağaç değil kereste olarak gören bir insan tipi ortaya çıkacaktır.  Bu para odaklı davranışı belli bir düzene oturtan kurallar bozulduğunda, kişinin ötekine duyduğu güven ve samimiyet yerini şiddetli bir şüpheye bırakır. Toplum, halkın gözünde sahtekarların birbirleriyle yarış içinde olduğu bir arena haline gelir. İnsanların karşılık beklemeden davranabileceğine yönelik inanç ortadan kalkar.</a:t>
            </a:r>
            <a:endParaRPr lang="tr-TR" sz="1700" b="1" i="1" noProof="1">
              <a:solidFill>
                <a:schemeClr val="accent5">
                  <a:lumMod val="50000"/>
                </a:schemeClr>
              </a:solidFill>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5"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r="1" b="3062"/>
          <a:stretch>
            <a:fillRect/>
          </a:stretch>
        </p:blipFill>
        <p:spPr bwMode="auto">
          <a:xfrm>
            <a:off x="7069825" y="1756944"/>
            <a:ext cx="3604118" cy="349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6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p:cNvSpPr txBox="1"/>
          <p:nvPr/>
        </p:nvSpPr>
        <p:spPr>
          <a:xfrm>
            <a:off x="1113810" y="2960716"/>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000" b="1" kern="1200" noProof="1">
                <a:solidFill>
                  <a:schemeClr val="tx1"/>
                </a:solidFill>
                <a:latin typeface="+mj-lt"/>
                <a:ea typeface="+mj-ea"/>
                <a:cs typeface="+mj-cs"/>
              </a:rPr>
              <a:t>Robert Merton</a:t>
            </a:r>
          </a:p>
          <a:p>
            <a:pPr>
              <a:lnSpc>
                <a:spcPct val="90000"/>
              </a:lnSpc>
              <a:spcBef>
                <a:spcPct val="0"/>
              </a:spcBef>
              <a:spcAft>
                <a:spcPts val="600"/>
              </a:spcAft>
            </a:pPr>
            <a:r>
              <a:rPr lang="en-US" sz="5000" b="1" kern="1200" noProof="1">
                <a:solidFill>
                  <a:schemeClr val="tx1"/>
                </a:solidFill>
                <a:latin typeface="+mj-lt"/>
                <a:ea typeface="+mj-ea"/>
                <a:cs typeface="+mj-cs"/>
              </a:rPr>
              <a:t>(1910-2003)</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4"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F31C5496-6B18-A09A-A511-EFC89700C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614" y="666728"/>
            <a:ext cx="3593757" cy="5465791"/>
          </a:xfrm>
          <a:prstGeom prst="rect">
            <a:avLst/>
          </a:prstGeom>
        </p:spPr>
      </p:pic>
    </p:spTree>
    <p:extLst>
      <p:ext uri="{BB962C8B-B14F-4D97-AF65-F5344CB8AC3E}">
        <p14:creationId xmlns:p14="http://schemas.microsoft.com/office/powerpoint/2010/main" val="332564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34C649-C392-473C-7787-1CC6CAA3920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 name="Resim 2" descr="metin, kitap, yazı tipi içeren bir resim&#10;&#10;Yapay zeka tarafından oluşturulmuş içerik yanlış olabilir.">
            <a:extLst>
              <a:ext uri="{FF2B5EF4-FFF2-40B4-BE49-F238E27FC236}">
                <a16:creationId xmlns:a16="http://schemas.microsoft.com/office/drawing/2014/main" id="{246A9EDF-76D0-DAE7-E1C6-124A65ABA522}"/>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14010"/>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tr-TR" noProof="1"/>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tr-TR" noProof="1"/>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tr-TR" noProof="1"/>
            </a:p>
          </p:txBody>
        </p:sp>
      </p:grpSp>
      <p:sp>
        <p:nvSpPr>
          <p:cNvPr id="4" name="Dikdörtgen 3">
            <a:extLst>
              <a:ext uri="{FF2B5EF4-FFF2-40B4-BE49-F238E27FC236}">
                <a16:creationId xmlns:a16="http://schemas.microsoft.com/office/drawing/2014/main" id="{23F2043C-6092-4411-EE04-AABF608C2E76}"/>
              </a:ext>
            </a:extLst>
          </p:cNvPr>
          <p:cNvSpPr/>
          <p:nvPr/>
        </p:nvSpPr>
        <p:spPr>
          <a:xfrm>
            <a:off x="6060628" y="812049"/>
            <a:ext cx="5498409" cy="5618225"/>
          </a:xfrm>
          <a:prstGeom prst="rect">
            <a:avLst/>
          </a:prstGeom>
        </p:spPr>
        <p:txBody>
          <a:bodyPr vert="horz" lIns="91440" tIns="45720" rIns="91440" bIns="45720" rtlCol="0" anchor="ctr">
            <a:normAutofit fontScale="47500" lnSpcReduction="20000"/>
          </a:bodyPr>
          <a:lstStyle/>
          <a:p>
            <a:pPr indent="-228600" algn="just">
              <a:lnSpc>
                <a:spcPct val="90000"/>
              </a:lnSpc>
              <a:spcAft>
                <a:spcPts val="1000"/>
              </a:spcAft>
              <a:buFont typeface="Arial" panose="020B0604020202020204" pitchFamily="34" charset="0"/>
              <a:buChar char="•"/>
            </a:pPr>
            <a:endParaRPr lang="tr-TR" noProof="1">
              <a:solidFill>
                <a:schemeClr val="tx2"/>
              </a:solidFill>
              <a:effectLst/>
            </a:endParaRPr>
          </a:p>
          <a:p>
            <a:pPr algn="just">
              <a:lnSpc>
                <a:spcPct val="120000"/>
              </a:lnSpc>
              <a:spcAft>
                <a:spcPts val="1000"/>
              </a:spcAft>
            </a:pPr>
            <a:r>
              <a:rPr lang="tr-TR" sz="3500" noProof="1">
                <a:solidFill>
                  <a:schemeClr val="tx2"/>
                </a:solidFill>
              </a:rPr>
              <a:t>Smith’in seslendirdiği metinleri hazırlayanlar, dinleyicileri savaş bonusu almaya ikna etmek için onların duygularını etkili bir şekilde yönlendirebilecek tekniklerle ilgilenirler. Amaçları teknik verimliliği sağlamaktır; ikna hedefine ulaşmaya en uygun araçları bulmaktır. Yegane başarı ölçütü “toplamda kaç kişinin istenilen eylemi yapmaya hazır hale getirildiği ya da istenilen düşünce kalıbına sokulabildiğidir.”</a:t>
            </a:r>
          </a:p>
          <a:p>
            <a:pPr algn="just">
              <a:lnSpc>
                <a:spcPct val="120000"/>
              </a:lnSpc>
              <a:spcAft>
                <a:spcPts val="1000"/>
              </a:spcAft>
            </a:pPr>
            <a:r>
              <a:rPr lang="tr-TR" sz="3500" noProof="1">
                <a:solidFill>
                  <a:schemeClr val="tx2"/>
                </a:solidFill>
              </a:rPr>
              <a:t>Aslında bono satışında kırılan yeni rekor uygulanan ikna tekniklerinin başarısını pekala kanıtlıyordu. Ancak bu, insan ve topluma yönelik manipülatif bir tutumu ifade eden “dar anlamda teknik ve ahlakdışı bir kriteri” uygulamak demekti. Yayıncılar, kitlelerin duygularına yöneldikleri ve kitlesel endişeleri sömürdükleri, savaş bonolarının ardında yatan ekonomik rasyoneli yani bonoların enflasyon karşıtı bir düzenleme aracı olarak kullanılmasını görmezden geldikleri için eleştirilirler. Yayıncılar kitleleri bilgilendirmek yerine onları manipüle etmişler, uyguladıkları tekniklerin ahlaki sonuçları üzerinde yeterince düşünüp taşınmamışlardır. </a:t>
            </a:r>
            <a:endParaRPr lang="tr-TR" sz="2000" noProof="1">
              <a:solidFill>
                <a:schemeClr val="tx2"/>
              </a:solidFill>
              <a:effectLst/>
            </a:endParaRPr>
          </a:p>
        </p:txBody>
      </p:sp>
    </p:spTree>
    <p:extLst>
      <p:ext uri="{BB962C8B-B14F-4D97-AF65-F5344CB8AC3E}">
        <p14:creationId xmlns:p14="http://schemas.microsoft.com/office/powerpoint/2010/main" val="16260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6" name="Rectangle 254">
            <a:extLst>
              <a:ext uri="{FF2B5EF4-FFF2-40B4-BE49-F238E27FC236}">
                <a16:creationId xmlns:a16="http://schemas.microsoft.com/office/drawing/2014/main" id="{69260770-C1EA-4F3B-9A33-D7B456DC8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437" name="Rectangle 256">
            <a:extLst>
              <a:ext uri="{FF2B5EF4-FFF2-40B4-BE49-F238E27FC236}">
                <a16:creationId xmlns:a16="http://schemas.microsoft.com/office/drawing/2014/main" id="{C1D72B8E-A28C-45B6-8656-F2768A310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4146" y="685799"/>
            <a:ext cx="7486859" cy="54864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t="1003" r="1" b="16837"/>
          <a:stretch>
            <a:fillRect/>
          </a:stretch>
        </p:blipFill>
        <p:spPr bwMode="auto">
          <a:xfrm>
            <a:off x="680483" y="692617"/>
            <a:ext cx="3338857" cy="2743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kladata.com/Yjtzr_RZHfjGYHvEE7hQJTuV_Cs.jpg"/>
          <p:cNvPicPr>
            <a:picLocks noChangeAspect="1" noChangeArrowheads="1"/>
          </p:cNvPicPr>
          <p:nvPr/>
        </p:nvPicPr>
        <p:blipFill>
          <a:blip r:embed="rId3" cstate="print">
            <a:extLst>
              <a:ext uri="{28A0092B-C50C-407E-A947-70E740481C1C}">
                <a14:useLocalDpi xmlns:a14="http://schemas.microsoft.com/office/drawing/2010/main" val="0"/>
              </a:ext>
            </a:extLst>
          </a:blip>
          <a:srcRect t="11552" r="3" b="31554"/>
          <a:stretch>
            <a:fillRect/>
          </a:stretch>
        </p:blipFill>
        <p:spPr bwMode="auto">
          <a:xfrm>
            <a:off x="680483" y="3429003"/>
            <a:ext cx="3338857" cy="2743201"/>
          </a:xfrm>
          <a:prstGeom prst="rect">
            <a:avLst/>
          </a:prstGeom>
          <a:noFill/>
          <a:extLst>
            <a:ext uri="{909E8E84-426E-40DD-AFC4-6F175D3DCCD1}">
              <a14:hiddenFill xmlns:a14="http://schemas.microsoft.com/office/drawing/2010/main">
                <a:solidFill>
                  <a:srgbClr val="FFFFFF"/>
                </a:solidFill>
              </a14:hiddenFill>
            </a:ext>
          </a:extLst>
        </p:spPr>
      </p:pic>
      <p:sp>
        <p:nvSpPr>
          <p:cNvPr id="7" name="6 Dikdörtgen"/>
          <p:cNvSpPr/>
          <p:nvPr/>
        </p:nvSpPr>
        <p:spPr>
          <a:xfrm>
            <a:off x="4699823" y="1543051"/>
            <a:ext cx="6573015" cy="4138180"/>
          </a:xfrm>
          <a:prstGeom prst="rect">
            <a:avLst/>
          </a:prstGeom>
        </p:spPr>
        <p:txBody>
          <a:bodyPr vert="horz" lIns="91440" tIns="45720" rIns="91440" bIns="45720" rtlCol="0" anchor="t">
            <a:normAutofit/>
          </a:bodyPr>
          <a:lstStyle/>
          <a:p>
            <a:pPr algn="just">
              <a:lnSpc>
                <a:spcPct val="90000"/>
              </a:lnSpc>
              <a:spcBef>
                <a:spcPct val="0"/>
              </a:spcBef>
              <a:spcAft>
                <a:spcPts val="600"/>
              </a:spcAft>
            </a:pPr>
            <a:r>
              <a:rPr lang="tr-TR" b="1" noProof="1">
                <a:solidFill>
                  <a:schemeClr val="bg1"/>
                </a:solidFill>
              </a:rPr>
              <a:t>Kitle İletişimi, Halkın Beğenisi ve Örgütlü Toplumsal Eylem (1948) </a:t>
            </a:r>
          </a:p>
          <a:p>
            <a:pPr indent="-228600" algn="just">
              <a:lnSpc>
                <a:spcPct val="90000"/>
              </a:lnSpc>
              <a:spcBef>
                <a:spcPct val="0"/>
              </a:spcBef>
              <a:spcAft>
                <a:spcPts val="600"/>
              </a:spcAft>
              <a:buFont typeface="Arial" panose="020B0604020202020204" pitchFamily="34" charset="0"/>
              <a:buChar char="•"/>
            </a:pPr>
            <a:endParaRPr lang="tr-TR" sz="1600" noProof="1">
              <a:solidFill>
                <a:schemeClr val="bg1"/>
              </a:solidFill>
            </a:endParaRPr>
          </a:p>
          <a:p>
            <a:pPr algn="just">
              <a:lnSpc>
                <a:spcPct val="90000"/>
              </a:lnSpc>
              <a:spcBef>
                <a:spcPct val="0"/>
              </a:spcBef>
              <a:spcAft>
                <a:spcPts val="600"/>
              </a:spcAft>
            </a:pPr>
            <a:r>
              <a:rPr lang="tr-TR" sz="1700" i="1" noProof="1">
                <a:solidFill>
                  <a:schemeClr val="bg1"/>
                </a:solidFill>
              </a:rPr>
              <a:t>İktidar sahibi başlıca gruplar, ki bunlar arasında en dikkat çekici yere konuşlanmış olanlar örgütlü iş çevreleridir, geniş halk kitlelerini doğrudan kontrol altında tutan araçlar yerine, giderek onları manipüle etmeye dönük propaganda teknikleri uygulamaya yönelmişlerdir. Endüstriyel kuruluşlar artık sekiz yaşındaki çocukları günün on dört saatini makine başında geçirmeye zorlamamaktadır, bunun yerine özenle hazırlanmış “halkla ilişkiler” projeleriyle meşguldürler. Ulusun gazetelerine kocaman ve etkileyici reklamlar yerleştirirler, radyo programlarına sponsor olurlar, halkla ilişkiler danışmanlarının tavsiyesiyle ödüllü yarışmalar düzenlerler, hayır dernekleri kurup toplumsal projelere destek olurlar. İktisadi güç doğrudan sömürüyü azaltmış ve daha incelikli bir yol olan psikolojik sömürüye yönelmiş görünmektedir. Bu psikolojik sömürü büyük ölçüde kitle iletişim araçlarının yaydığı propagandayla gerçekleştirilmektedir.</a:t>
            </a:r>
          </a:p>
          <a:p>
            <a:pPr indent="-228600">
              <a:lnSpc>
                <a:spcPct val="90000"/>
              </a:lnSpc>
              <a:spcBef>
                <a:spcPct val="0"/>
              </a:spcBef>
              <a:spcAft>
                <a:spcPts val="600"/>
              </a:spcAft>
              <a:buFont typeface="Arial" panose="020B0604020202020204" pitchFamily="34" charset="0"/>
              <a:buChar char="•"/>
            </a:pPr>
            <a:endParaRPr lang="tr-TR" sz="1700" b="1" noProof="1">
              <a:solidFill>
                <a:schemeClr val="bg1"/>
              </a:solidFill>
            </a:endParaRPr>
          </a:p>
          <a:p>
            <a:pPr indent="-228600">
              <a:lnSpc>
                <a:spcPct val="90000"/>
              </a:lnSpc>
              <a:spcBef>
                <a:spcPct val="0"/>
              </a:spcBef>
              <a:spcAft>
                <a:spcPts val="600"/>
              </a:spcAft>
              <a:buFont typeface="Arial" panose="020B0604020202020204" pitchFamily="34" charset="0"/>
              <a:buChar char="•"/>
            </a:pPr>
            <a:endParaRPr lang="tr-TR" sz="1100" b="1" noProof="1">
              <a:solidFill>
                <a:schemeClr val="bg1"/>
              </a:solidFill>
            </a:endParaRPr>
          </a:p>
          <a:p>
            <a:pPr indent="-228600">
              <a:lnSpc>
                <a:spcPct val="90000"/>
              </a:lnSpc>
              <a:spcBef>
                <a:spcPct val="0"/>
              </a:spcBef>
              <a:spcAft>
                <a:spcPts val="600"/>
              </a:spcAft>
              <a:buFont typeface="Arial" panose="020B0604020202020204" pitchFamily="34" charset="0"/>
              <a:buChar char="•"/>
            </a:pPr>
            <a:endParaRPr lang="tr-TR" sz="1100" b="1" noProof="1">
              <a:solidFill>
                <a:schemeClr val="bg1"/>
              </a:solidFill>
            </a:endParaRPr>
          </a:p>
        </p:txBody>
      </p:sp>
    </p:spTree>
    <p:extLst>
      <p:ext uri="{BB962C8B-B14F-4D97-AF65-F5344CB8AC3E}">
        <p14:creationId xmlns:p14="http://schemas.microsoft.com/office/powerpoint/2010/main" val="243598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D2E87A-4325-D419-D538-44558194406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9260770-C1EA-4F3B-9A33-D7B456DC8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15" name="Rectangle 14">
            <a:extLst>
              <a:ext uri="{FF2B5EF4-FFF2-40B4-BE49-F238E27FC236}">
                <a16:creationId xmlns:a16="http://schemas.microsoft.com/office/drawing/2014/main" id="{C1D72B8E-A28C-45B6-8656-F2768A310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4146" y="685799"/>
            <a:ext cx="7486859" cy="54864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4" name="Picture 2" descr="http://vectorstudy.com/wp-content/gallery/managementgurus/robert_merton.jpg">
            <a:extLst>
              <a:ext uri="{FF2B5EF4-FFF2-40B4-BE49-F238E27FC236}">
                <a16:creationId xmlns:a16="http://schemas.microsoft.com/office/drawing/2014/main" id="{E258AD77-60FA-A03A-F8B4-2C80AD27A5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003" r="1" b="16838"/>
          <a:stretch>
            <a:fillRect/>
          </a:stretch>
        </p:blipFill>
        <p:spPr bwMode="auto">
          <a:xfrm>
            <a:off x="680483" y="692617"/>
            <a:ext cx="3338857" cy="2743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kladata.com/Yjtzr_RZHfjGYHvEE7hQJTuV_Cs.jpg">
            <a:extLst>
              <a:ext uri="{FF2B5EF4-FFF2-40B4-BE49-F238E27FC236}">
                <a16:creationId xmlns:a16="http://schemas.microsoft.com/office/drawing/2014/main" id="{9360EED8-8843-25B8-8442-C946A17202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1551" r="3" b="31555"/>
          <a:stretch>
            <a:fillRect/>
          </a:stretch>
        </p:blipFill>
        <p:spPr bwMode="auto">
          <a:xfrm>
            <a:off x="680483" y="3429003"/>
            <a:ext cx="3338857" cy="2743201"/>
          </a:xfrm>
          <a:prstGeom prst="rect">
            <a:avLst/>
          </a:prstGeom>
          <a:noFill/>
          <a:extLst>
            <a:ext uri="{909E8E84-426E-40DD-AFC4-6F175D3DCCD1}">
              <a14:hiddenFill xmlns:a14="http://schemas.microsoft.com/office/drawing/2010/main">
                <a:solidFill>
                  <a:srgbClr val="FFFFFF"/>
                </a:solidFill>
              </a14:hiddenFill>
            </a:ext>
          </a:extLst>
        </p:spPr>
      </p:pic>
      <p:sp>
        <p:nvSpPr>
          <p:cNvPr id="7" name="6 Dikdörtgen">
            <a:extLst>
              <a:ext uri="{FF2B5EF4-FFF2-40B4-BE49-F238E27FC236}">
                <a16:creationId xmlns:a16="http://schemas.microsoft.com/office/drawing/2014/main" id="{45B4391A-FC29-4E19-ADE3-4035FE057534}"/>
              </a:ext>
            </a:extLst>
          </p:cNvPr>
          <p:cNvSpPr/>
          <p:nvPr/>
        </p:nvSpPr>
        <p:spPr>
          <a:xfrm>
            <a:off x="4770189" y="2578188"/>
            <a:ext cx="5985163" cy="2960167"/>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tr-TR" sz="1300" b="1" noProof="1">
              <a:solidFill>
                <a:schemeClr val="bg1"/>
              </a:solidFill>
            </a:endParaRPr>
          </a:p>
          <a:p>
            <a:pPr indent="-228600">
              <a:lnSpc>
                <a:spcPct val="90000"/>
              </a:lnSpc>
              <a:spcBef>
                <a:spcPct val="0"/>
              </a:spcBef>
              <a:spcAft>
                <a:spcPts val="600"/>
              </a:spcAft>
              <a:buFont typeface="Arial" panose="020B0604020202020204" pitchFamily="34" charset="0"/>
              <a:buChar char="•"/>
            </a:pPr>
            <a:endParaRPr lang="tr-TR" sz="1300" b="1" noProof="1">
              <a:solidFill>
                <a:schemeClr val="bg1"/>
              </a:solidFill>
            </a:endParaRPr>
          </a:p>
          <a:p>
            <a:pPr indent="-228600">
              <a:lnSpc>
                <a:spcPct val="90000"/>
              </a:lnSpc>
              <a:spcBef>
                <a:spcPct val="0"/>
              </a:spcBef>
              <a:spcAft>
                <a:spcPts val="600"/>
              </a:spcAft>
              <a:buFont typeface="Arial" panose="020B0604020202020204" pitchFamily="34" charset="0"/>
              <a:buChar char="•"/>
            </a:pPr>
            <a:endParaRPr lang="tr-TR" sz="1300" b="1" noProof="1">
              <a:solidFill>
                <a:schemeClr val="bg1"/>
              </a:solidFill>
            </a:endParaRPr>
          </a:p>
        </p:txBody>
      </p:sp>
      <p:sp>
        <p:nvSpPr>
          <p:cNvPr id="5" name="Dikdörtgen 4">
            <a:extLst>
              <a:ext uri="{FF2B5EF4-FFF2-40B4-BE49-F238E27FC236}">
                <a16:creationId xmlns:a16="http://schemas.microsoft.com/office/drawing/2014/main" id="{26B82820-59E2-D7E8-6EA6-A85D98950BE1}"/>
              </a:ext>
            </a:extLst>
          </p:cNvPr>
          <p:cNvSpPr/>
          <p:nvPr/>
        </p:nvSpPr>
        <p:spPr>
          <a:xfrm>
            <a:off x="5074253" y="2267364"/>
            <a:ext cx="5029198" cy="2180662"/>
          </a:xfrm>
          <a:prstGeom prst="rect">
            <a:avLst/>
          </a:prstGeom>
        </p:spPr>
        <p:txBody>
          <a:bodyPr wrap="square">
            <a:spAutoFit/>
          </a:bodyPr>
          <a:lstStyle/>
          <a:p>
            <a:pPr algn="just">
              <a:lnSpc>
                <a:spcPct val="115000"/>
              </a:lnSpc>
              <a:spcAft>
                <a:spcPts val="0"/>
              </a:spcAft>
            </a:pPr>
            <a:r>
              <a:rPr lang="tr-TR" sz="1700" noProof="1">
                <a:solidFill>
                  <a:schemeClr val="bg1"/>
                </a:solidFill>
                <a:latin typeface="Calibri" panose="020F0502020204030204" pitchFamily="34" charset="0"/>
                <a:ea typeface="Calibri" panose="020F0502020204030204" pitchFamily="34" charset="0"/>
                <a:cs typeface="GarthGraphic"/>
              </a:rPr>
              <a:t>Kitlesel ikna, kitleleri sindirmek ve baskı altına almak için kullanılan, şiddetli ve doğrudan nitelikteki eski yöntemlerin yerini almıştır. Toplumsal denetimin yeni, daha ılımlı görünen ve dolaylı failleri kitle iletişim araçlarıdır. Medya sahte bir kamusal alan yaratmış, geniş halk kitlelerini toplumsal ve iktisadi </a:t>
            </a:r>
            <a:r>
              <a:rPr lang="tr-TR" sz="1700" i="1" noProof="1">
                <a:solidFill>
                  <a:schemeClr val="bg1"/>
                </a:solidFill>
                <a:latin typeface="Calibri" panose="020F0502020204030204" pitchFamily="34" charset="0"/>
                <a:ea typeface="Calibri" panose="020F0502020204030204" pitchFamily="34" charset="0"/>
                <a:cs typeface="GarthGraphic"/>
              </a:rPr>
              <a:t>status quo</a:t>
            </a:r>
            <a:r>
              <a:rPr lang="tr-TR" sz="1700" noProof="1">
                <a:solidFill>
                  <a:schemeClr val="bg1"/>
                </a:solidFill>
                <a:latin typeface="Calibri" panose="020F0502020204030204" pitchFamily="34" charset="0"/>
                <a:ea typeface="Calibri" panose="020F0502020204030204" pitchFamily="34" charset="0"/>
                <a:cs typeface="GarthGraphic"/>
              </a:rPr>
              <a:t>’yla uyumlaştırma görevini üstlenmiştir. </a:t>
            </a:r>
            <a:endParaRPr lang="tr-TR" sz="1700" noProof="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09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4442BD-DD06-C3E7-56F8-0AFA90C5EF2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9260770-C1EA-4F3B-9A33-D7B456DC8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15" name="Rectangle 14">
            <a:extLst>
              <a:ext uri="{FF2B5EF4-FFF2-40B4-BE49-F238E27FC236}">
                <a16:creationId xmlns:a16="http://schemas.microsoft.com/office/drawing/2014/main" id="{C1D72B8E-A28C-45B6-8656-F2768A310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4146" y="685799"/>
            <a:ext cx="7486859" cy="54864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4" name="Picture 2" descr="http://vectorstudy.com/wp-content/gallery/managementgurus/robert_merton.jpg">
            <a:extLst>
              <a:ext uri="{FF2B5EF4-FFF2-40B4-BE49-F238E27FC236}">
                <a16:creationId xmlns:a16="http://schemas.microsoft.com/office/drawing/2014/main" id="{923D1B64-C855-972A-40AA-53BA8F0ED4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003" r="1" b="16838"/>
          <a:stretch>
            <a:fillRect/>
          </a:stretch>
        </p:blipFill>
        <p:spPr bwMode="auto">
          <a:xfrm>
            <a:off x="680483" y="692617"/>
            <a:ext cx="3338857" cy="2743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kladata.com/Yjtzr_RZHfjGYHvEE7hQJTuV_Cs.jpg">
            <a:extLst>
              <a:ext uri="{FF2B5EF4-FFF2-40B4-BE49-F238E27FC236}">
                <a16:creationId xmlns:a16="http://schemas.microsoft.com/office/drawing/2014/main" id="{CC7461F5-B046-992F-443B-4DC54E3430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1550" r="3" b="31556"/>
          <a:stretch>
            <a:fillRect/>
          </a:stretch>
        </p:blipFill>
        <p:spPr bwMode="auto">
          <a:xfrm>
            <a:off x="680483" y="3429003"/>
            <a:ext cx="3338857"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68E0D2C2-585C-93A3-CCBE-65549632F4FD}"/>
              </a:ext>
            </a:extLst>
          </p:cNvPr>
          <p:cNvSpPr/>
          <p:nvPr/>
        </p:nvSpPr>
        <p:spPr>
          <a:xfrm>
            <a:off x="4770189" y="1070518"/>
            <a:ext cx="5985163" cy="4895384"/>
          </a:xfrm>
          <a:prstGeom prst="rect">
            <a:avLst/>
          </a:prstGeom>
        </p:spPr>
        <p:txBody>
          <a:bodyPr vert="horz" lIns="91440" tIns="45720" rIns="91440" bIns="45720" rtlCol="0" anchor="t">
            <a:normAutofit/>
          </a:bodyPr>
          <a:lstStyle/>
          <a:p>
            <a:pPr>
              <a:lnSpc>
                <a:spcPct val="90000"/>
              </a:lnSpc>
              <a:spcAft>
                <a:spcPts val="600"/>
              </a:spcAft>
            </a:pPr>
            <a:r>
              <a:rPr lang="tr-TR" noProof="1">
                <a:solidFill>
                  <a:schemeClr val="bg1"/>
                </a:solidFill>
              </a:rPr>
              <a:t>Makalede kitle iletişim araçlarının üç işlevine dikkat çekilir: statü kazandırma, sosyal normların pekiştirilmesi ve uyuşturmaya yönelik işlev bozukluğu. Medya ilk planda, belli toplumsal meselelere, kişilere, kurumlara ve toplumsal hareketlere statü kazandırarak onları meşrulaştırma işlevi görür. Eğer medya tarafından onay görüyor ve medyada yer alıyorsa o önemlidir, aksi takdirde değildir. İkincisi, medya, normdan sapanlara olumsuzluk atfederek toplumdaki egemen tutum ve değerleri pekiştirir. Eğer bunlar olumlu işlevlerse, uyuşturma etkisi medyanın olumsuz işlevidir. Medya izlerkitlede politik duyarsızlık gelişmesine neden olur, aslında demokratik katılımın altını oyuyor olmasına karşın izlerkitlede demokratik süreçlere katıldığı yanılsaması yaratır. Kişi, gazeteleri okuyup, radyoda haberleri dinlediğinde olup bitenleri bildiğine inanmaya başlar. İlgili hale </a:t>
            </a:r>
            <a:r>
              <a:rPr lang="tr-TR" i="1" noProof="1">
                <a:solidFill>
                  <a:schemeClr val="bg1"/>
                </a:solidFill>
              </a:rPr>
              <a:t>getirilir</a:t>
            </a:r>
            <a:r>
              <a:rPr lang="tr-TR" noProof="1">
                <a:solidFill>
                  <a:schemeClr val="bg1"/>
                </a:solidFill>
              </a:rPr>
              <a:t>, bilgilenmiş </a:t>
            </a:r>
            <a:r>
              <a:rPr lang="tr-TR" i="1" noProof="1">
                <a:solidFill>
                  <a:schemeClr val="bg1"/>
                </a:solidFill>
              </a:rPr>
              <a:t>kılınır</a:t>
            </a:r>
            <a:r>
              <a:rPr lang="tr-TR" noProof="1">
                <a:solidFill>
                  <a:schemeClr val="bg1"/>
                </a:solidFill>
              </a:rPr>
              <a:t>. Ancak bu, günün meselelerini  </a:t>
            </a:r>
            <a:r>
              <a:rPr lang="tr-TR" i="1" noProof="1">
                <a:solidFill>
                  <a:schemeClr val="bg1"/>
                </a:solidFill>
              </a:rPr>
              <a:t>bilmekle</a:t>
            </a:r>
            <a:r>
              <a:rPr lang="tr-TR" noProof="1">
                <a:solidFill>
                  <a:schemeClr val="bg1"/>
                </a:solidFill>
              </a:rPr>
              <a:t> onlarla ilgili bir şey </a:t>
            </a:r>
            <a:r>
              <a:rPr lang="tr-TR" i="1" noProof="1">
                <a:solidFill>
                  <a:schemeClr val="bg1"/>
                </a:solidFill>
              </a:rPr>
              <a:t>yapmayı</a:t>
            </a:r>
            <a:r>
              <a:rPr lang="tr-TR" noProof="1">
                <a:solidFill>
                  <a:schemeClr val="bg1"/>
                </a:solidFill>
              </a:rPr>
              <a:t> karıştırmak” demektir. Demokratik karar verme süreçlerine katılımı ve eylemliliği yerinden eden hayali bir kamuoyu alanı oluşturulur. </a:t>
            </a:r>
          </a:p>
          <a:p>
            <a:pPr>
              <a:lnSpc>
                <a:spcPct val="90000"/>
              </a:lnSpc>
              <a:spcAft>
                <a:spcPts val="600"/>
              </a:spcAft>
            </a:pPr>
            <a:endParaRPr lang="tr-TR" sz="2000" noProof="1">
              <a:solidFill>
                <a:schemeClr val="bg1"/>
              </a:solidFill>
              <a:effectLst/>
            </a:endParaRPr>
          </a:p>
        </p:txBody>
      </p:sp>
      <p:sp>
        <p:nvSpPr>
          <p:cNvPr id="7" name="6 Dikdörtgen">
            <a:extLst>
              <a:ext uri="{FF2B5EF4-FFF2-40B4-BE49-F238E27FC236}">
                <a16:creationId xmlns:a16="http://schemas.microsoft.com/office/drawing/2014/main" id="{CAE55299-374F-DFAE-A38D-0E466ED48E92}"/>
              </a:ext>
            </a:extLst>
          </p:cNvPr>
          <p:cNvSpPr/>
          <p:nvPr/>
        </p:nvSpPr>
        <p:spPr>
          <a:xfrm>
            <a:off x="4770189" y="2578188"/>
            <a:ext cx="5985163" cy="2960167"/>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tr-TR" sz="1300" b="1" noProof="1">
              <a:solidFill>
                <a:schemeClr val="bg1"/>
              </a:solidFill>
            </a:endParaRPr>
          </a:p>
          <a:p>
            <a:pPr indent="-228600">
              <a:lnSpc>
                <a:spcPct val="90000"/>
              </a:lnSpc>
              <a:spcBef>
                <a:spcPct val="0"/>
              </a:spcBef>
              <a:spcAft>
                <a:spcPts val="600"/>
              </a:spcAft>
              <a:buFont typeface="Arial" panose="020B0604020202020204" pitchFamily="34" charset="0"/>
              <a:buChar char="•"/>
            </a:pPr>
            <a:endParaRPr lang="tr-TR" sz="1300" b="1" noProof="1">
              <a:solidFill>
                <a:schemeClr val="bg1"/>
              </a:solidFill>
            </a:endParaRPr>
          </a:p>
          <a:p>
            <a:pPr indent="-228600">
              <a:lnSpc>
                <a:spcPct val="90000"/>
              </a:lnSpc>
              <a:spcBef>
                <a:spcPct val="0"/>
              </a:spcBef>
              <a:spcAft>
                <a:spcPts val="600"/>
              </a:spcAft>
              <a:buFont typeface="Arial" panose="020B0604020202020204" pitchFamily="34" charset="0"/>
              <a:buChar char="•"/>
            </a:pPr>
            <a:endParaRPr lang="tr-TR" sz="1300" b="1" noProof="1">
              <a:solidFill>
                <a:schemeClr val="bg1"/>
              </a:solidFill>
            </a:endParaRPr>
          </a:p>
        </p:txBody>
      </p:sp>
    </p:spTree>
    <p:extLst>
      <p:ext uri="{BB962C8B-B14F-4D97-AF65-F5344CB8AC3E}">
        <p14:creationId xmlns:p14="http://schemas.microsoft.com/office/powerpoint/2010/main" val="177465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s://s-media-cache-ak0.pinimg.com/736x/f8/de/20/f8de200ebda2f221634d242e4d9c1746.jpg">
            <a:extLst>
              <a:ext uri="{FF2B5EF4-FFF2-40B4-BE49-F238E27FC236}">
                <a16:creationId xmlns:a16="http://schemas.microsoft.com/office/drawing/2014/main" id="{7811FB13-46B5-64D9-45FF-43A492DA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39"/>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ikdörtgen 3"/>
          <p:cNvSpPr/>
          <p:nvPr/>
        </p:nvSpPr>
        <p:spPr>
          <a:xfrm>
            <a:off x="760142" y="1787430"/>
            <a:ext cx="4893526" cy="3742762"/>
          </a:xfrm>
          <a:prstGeom prst="rect">
            <a:avLst/>
          </a:prstGeom>
        </p:spPr>
        <p:txBody>
          <a:bodyPr vert="horz" lIns="91440" tIns="45720" rIns="91440" bIns="45720" rtlCol="0">
            <a:noAutofit/>
          </a:bodyPr>
          <a:lstStyle/>
          <a:p>
            <a:pPr>
              <a:lnSpc>
                <a:spcPct val="90000"/>
              </a:lnSpc>
              <a:spcAft>
                <a:spcPts val="1000"/>
              </a:spcAft>
            </a:pPr>
            <a:r>
              <a:rPr lang="en-US" noProof="1">
                <a:solidFill>
                  <a:srgbClr val="002060"/>
                </a:solidFill>
              </a:rPr>
              <a:t>Merton’un kitle iletişim sosyolojisiyle olan ilişkisi uzun ve seçkin akademik kariyerinin yalnızca kısa bir anına denk düşüyordu. Ne var ki bu önemli bir andı ve ortada iki tetikleyici etmen vardı: Avrupa’daki savaş ve Merton’un Lazarsfeld’le, 1941’de Columbia Üniversitesine gelmesiyle başlayan işbirliği. </a:t>
            </a:r>
          </a:p>
          <a:p>
            <a:pPr>
              <a:lnSpc>
                <a:spcPct val="90000"/>
              </a:lnSpc>
              <a:spcAft>
                <a:spcPts val="1000"/>
              </a:spcAft>
            </a:pPr>
            <a:r>
              <a:rPr lang="en-US" noProof="1">
                <a:solidFill>
                  <a:srgbClr val="002060"/>
                </a:solidFill>
              </a:rPr>
              <a:t>Merton’un kitle iletişimi konusundaki temel çalışması, dönemin popüler şarkıcılarından Kate Smith’in katılımıyla saatler boyunca süren ve amacı hükümetin çıkardığı savaş bonolarının satışını teşvik etmek olan canlı radyo yayınına ilişkin örnek olay incelemesiydi. </a:t>
            </a:r>
            <a:endParaRPr lang="en-US" noProof="1">
              <a:solidFill>
                <a:srgbClr val="002060"/>
              </a:solidFill>
              <a:effectLst/>
            </a:endParaRPr>
          </a:p>
        </p:txBody>
      </p:sp>
    </p:spTree>
    <p:extLst>
      <p:ext uri="{BB962C8B-B14F-4D97-AF65-F5344CB8AC3E}">
        <p14:creationId xmlns:p14="http://schemas.microsoft.com/office/powerpoint/2010/main" val="412499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kitap, yazı tipi içeren bir resim&#10;&#10;Yapay zeka tarafından oluşturulmuş içerik yanlış olabilir.">
            <a:extLst>
              <a:ext uri="{FF2B5EF4-FFF2-40B4-BE49-F238E27FC236}">
                <a16:creationId xmlns:a16="http://schemas.microsoft.com/office/drawing/2014/main" id="{4E3ACD06-230E-16C0-2E1C-DC2D29605976}"/>
              </a:ext>
            </a:extLst>
          </p:cNvPr>
          <p:cNvPicPr>
            <a:picLocks noChangeAspect="1"/>
          </p:cNvPicPr>
          <p:nvPr/>
        </p:nvPicPr>
        <p:blipFill>
          <a:blip r:embed="rId2">
            <a:extLst>
              <a:ext uri="{28A0092B-C50C-407E-A947-70E740481C1C}">
                <a14:useLocalDpi xmlns:a14="http://schemas.microsoft.com/office/drawing/2010/main" val="0"/>
              </a:ext>
            </a:extLst>
          </a:blip>
          <a:srcRect r="-1" b="20317"/>
          <a:stretch>
            <a:fillRect/>
          </a:stretch>
        </p:blipFill>
        <p:spPr>
          <a:xfrm>
            <a:off x="-9527" y="253704"/>
            <a:ext cx="5846165" cy="6850548"/>
          </a:xfrm>
          <a:prstGeom prst="rect">
            <a:avLst/>
          </a:prstGeom>
        </p:spPr>
      </p:pic>
      <p:grpSp>
        <p:nvGrpSpPr>
          <p:cNvPr id="13" name="Group 12">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4" name="Freeform: Shape 13">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7" name="Freeform: Shape 16">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6" name="Metin kutusu 5">
            <a:extLst>
              <a:ext uri="{FF2B5EF4-FFF2-40B4-BE49-F238E27FC236}">
                <a16:creationId xmlns:a16="http://schemas.microsoft.com/office/drawing/2014/main" id="{522F7442-B14D-108C-0CD1-BCAE15A21B64}"/>
              </a:ext>
            </a:extLst>
          </p:cNvPr>
          <p:cNvSpPr txBox="1"/>
          <p:nvPr/>
        </p:nvSpPr>
        <p:spPr>
          <a:xfrm>
            <a:off x="6095847" y="1617388"/>
            <a:ext cx="5506540" cy="3639289"/>
          </a:xfrm>
          <a:prstGeom prst="rect">
            <a:avLst/>
          </a:prstGeom>
        </p:spPr>
        <p:txBody>
          <a:bodyPr vert="horz" lIns="91440" tIns="45720" rIns="91440" bIns="45720" rtlCol="0" anchor="ctr">
            <a:normAutofit/>
          </a:bodyPr>
          <a:lstStyle/>
          <a:p>
            <a:pPr>
              <a:lnSpc>
                <a:spcPct val="90000"/>
              </a:lnSpc>
              <a:spcAft>
                <a:spcPts val="600"/>
              </a:spcAft>
            </a:pPr>
            <a:r>
              <a:rPr lang="en-US" sz="2000">
                <a:solidFill>
                  <a:schemeClr val="tx2"/>
                </a:solidFill>
              </a:rPr>
              <a:t>Çalışmaya ilişkin fikri ilk ortaya atan bekleneceği üzere Lazarsfeld’di. Dinleyici üzerinde doğrudan ve güçlü etki yarattığı aşikar olan bir yayını odağa alarak radyonun etkisini araştırmak için ikinci bir fırsat yakaladığını düşünmüştü.</a:t>
            </a:r>
          </a:p>
          <a:p>
            <a:pPr>
              <a:lnSpc>
                <a:spcPct val="90000"/>
              </a:lnSpc>
              <a:spcAft>
                <a:spcPts val="600"/>
              </a:spcAft>
            </a:pPr>
            <a:endParaRPr lang="en-US" sz="2000">
              <a:solidFill>
                <a:schemeClr val="tx2"/>
              </a:solidFill>
            </a:endParaRPr>
          </a:p>
          <a:p>
            <a:pPr>
              <a:lnSpc>
                <a:spcPct val="90000"/>
              </a:lnSpc>
              <a:spcAft>
                <a:spcPts val="600"/>
              </a:spcAft>
            </a:pPr>
            <a:r>
              <a:rPr lang="en-US" sz="2000">
                <a:solidFill>
                  <a:schemeClr val="tx2"/>
                </a:solidFill>
              </a:rPr>
              <a:t>Tıpkı Orson Welles’in kitlesel paniğin sosyal psikolojisi hakkında soru işaretleri doğuran Mars İstilası yayını gibi, Kate Smith’in yer aldığı bu yayın da kitlesel iknanın sosyal psikolojisini gündeme getiren bir başka dikkat çekici medya olayıydı. </a:t>
            </a:r>
          </a:p>
        </p:txBody>
      </p:sp>
    </p:spTree>
    <p:extLst>
      <p:ext uri="{BB962C8B-B14F-4D97-AF65-F5344CB8AC3E}">
        <p14:creationId xmlns:p14="http://schemas.microsoft.com/office/powerpoint/2010/main" val="158083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97DB18-CFA4-A94B-F654-053CBFAD2756}"/>
            </a:ext>
          </a:extLst>
        </p:cNvPr>
        <p:cNvGrpSpPr/>
        <p:nvPr/>
      </p:nvGrpSpPr>
      <p:grpSpPr>
        <a:xfrm>
          <a:off x="0" y="0"/>
          <a:ext cx="0" cy="0"/>
          <a:chOff x="0" y="0"/>
          <a:chExt cx="0" cy="0"/>
        </a:xfrm>
      </p:grpSpPr>
      <p:pic>
        <p:nvPicPr>
          <p:cNvPr id="3" name="Resim 2" descr="insan yüzü, giyim, metin, gülümsemek, gülüş içeren bir resim&#10;&#10;Yapay zeka tarafından oluşturulmuş içerik yanlış olabilir.">
            <a:extLst>
              <a:ext uri="{FF2B5EF4-FFF2-40B4-BE49-F238E27FC236}">
                <a16:creationId xmlns:a16="http://schemas.microsoft.com/office/drawing/2014/main" id="{6A2D9E5A-0C64-CC45-E0F4-7786270450B5}"/>
              </a:ext>
            </a:extLst>
          </p:cNvPr>
          <p:cNvPicPr>
            <a:picLocks noChangeAspect="1"/>
          </p:cNvPicPr>
          <p:nvPr/>
        </p:nvPicPr>
        <p:blipFill>
          <a:blip r:embed="rId2">
            <a:extLst>
              <a:ext uri="{28A0092B-C50C-407E-A947-70E740481C1C}">
                <a14:useLocalDpi xmlns:a14="http://schemas.microsoft.com/office/drawing/2010/main" val="0"/>
              </a:ext>
            </a:extLst>
          </a:blip>
          <a:srcRect l="7170" r="6621" b="-1"/>
          <a:stretch>
            <a:fillRect/>
          </a:stretch>
        </p:blipFill>
        <p:spPr>
          <a:xfrm>
            <a:off x="20" y="10"/>
            <a:ext cx="7390243" cy="6857990"/>
          </a:xfrm>
          <a:prstGeom prst="rect">
            <a:avLst/>
          </a:prstGeom>
        </p:spPr>
      </p:pic>
      <p:sp>
        <p:nvSpPr>
          <p:cNvPr id="27" name="Rectangle 2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29" name="Rectangle 28">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noProof="1"/>
          </a:p>
        </p:txBody>
      </p:sp>
      <p:sp>
        <p:nvSpPr>
          <p:cNvPr id="31" name="Rectangle 3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noProof="1"/>
          </a:p>
        </p:txBody>
      </p:sp>
      <p:sp>
        <p:nvSpPr>
          <p:cNvPr id="7" name="Metin kutusu 6">
            <a:extLst>
              <a:ext uri="{FF2B5EF4-FFF2-40B4-BE49-F238E27FC236}">
                <a16:creationId xmlns:a16="http://schemas.microsoft.com/office/drawing/2014/main" id="{B03A1D78-50A2-4970-FF53-62D9EA5CDB64}"/>
              </a:ext>
            </a:extLst>
          </p:cNvPr>
          <p:cNvSpPr txBox="1"/>
          <p:nvPr/>
        </p:nvSpPr>
        <p:spPr>
          <a:xfrm>
            <a:off x="8079978" y="1133301"/>
            <a:ext cx="3771920" cy="3447832"/>
          </a:xfrm>
          <a:prstGeom prst="rect">
            <a:avLst/>
          </a:prstGeom>
        </p:spPr>
        <p:txBody>
          <a:bodyPr vert="horz" lIns="91440" tIns="45720" rIns="91440" bIns="45720" rtlCol="0" anchor="t">
            <a:noAutofit/>
          </a:bodyPr>
          <a:lstStyle/>
          <a:p>
            <a:pPr algn="just">
              <a:lnSpc>
                <a:spcPct val="90000"/>
              </a:lnSpc>
              <a:spcAft>
                <a:spcPts val="1000"/>
              </a:spcAft>
            </a:pPr>
            <a:r>
              <a:rPr lang="tr-TR" sz="1700" noProof="1">
                <a:solidFill>
                  <a:schemeClr val="accent5">
                    <a:lumMod val="50000"/>
                  </a:schemeClr>
                </a:solidFill>
                <a:effectLst/>
              </a:rPr>
              <a:t>Smith savaş sırasında, düzenli yayınlanan iki programı birlikte yürütüyordu: Kate Smith Konuşuyor ve Kate Smith'le Bir Saat. Programlarında kendisine gönderilen mektupları okuyarak bunları cevaplıyor ve çocuk işgücü, savaş, aileler ve kırk yaşın üstündeki işçilere yönelik ayrımcılık gibi güncel meseleler hakkında yorumlar yapıyordu. Şovlarında sigara, otomobil, kahve, pasta unu, kabartma tozu, jöle gibi ürünlerin reklamını yapıyordu. Bu programlardan ve reklamlardan binlerce dolar kazanıyordu. CBS, Amerikan halkını hükümetin çıkardığı savaş bonolarından almaya teşvik etmek için düzenlenen ve gün boyu sürecek kampanya yayınında yer alması için Smith’e teklif götürmüştü. </a:t>
            </a:r>
          </a:p>
        </p:txBody>
      </p:sp>
    </p:spTree>
    <p:extLst>
      <p:ext uri="{BB962C8B-B14F-4D97-AF65-F5344CB8AC3E}">
        <p14:creationId xmlns:p14="http://schemas.microsoft.com/office/powerpoint/2010/main" val="92217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3092" name="Rectangle 3091">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3094" name="Rectangle 3093">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3076" name="Picture 4" descr="http://www.ohwy.com/history%20pictures/bondpost.gi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9414" y="1099800"/>
            <a:ext cx="3476778" cy="460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war-stories.com/images/war-posters/wwii/poster-wwii-bonds-buy-war-bonds.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11708" y="1123527"/>
            <a:ext cx="3504965"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4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1" name="Rectangle 5130">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5133" name="Rectangle 5132">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5135" name="Rectangle 5134">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5126" name="Picture 6" descr="http://www.columbia.edu/cu/weai/exeas/asian-revolutions/resources/photos/propaganda.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2084" y="1099800"/>
            <a:ext cx="3231438" cy="4604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nextnewdeal.net/wp-content/uploads/2009/12/war-bonds-poster.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79830" y="1123527"/>
            <a:ext cx="3568720" cy="4604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us war bonds roosevel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noProof="1"/>
          </a:p>
        </p:txBody>
      </p:sp>
    </p:spTree>
    <p:extLst>
      <p:ext uri="{BB962C8B-B14F-4D97-AF65-F5344CB8AC3E}">
        <p14:creationId xmlns:p14="http://schemas.microsoft.com/office/powerpoint/2010/main" val="188569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7179" name="Rectangle 7178">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7181" name="Rectangle 7180">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7170" name="Picture 2" descr="http://www.fortmissoulamuseum.org/WWII/images/posters/1986.004.20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1879" y="1099800"/>
            <a:ext cx="3211848" cy="4604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ar-stories.com/images/war-posters/wwii/poster-wwii-bonds-to-have-and-to-hol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40998" y="1123527"/>
            <a:ext cx="3246384"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9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6153" name="Rectangle 615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sp>
        <p:nvSpPr>
          <p:cNvPr id="6155" name="Rectangle 615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1"/>
          </a:p>
        </p:txBody>
      </p:sp>
      <p:pic>
        <p:nvPicPr>
          <p:cNvPr id="6146" name="Picture 2" descr="https://s-media-cache-ak0.pinimg.com/736x/f8/de/20/f8de200ebda2f221634d242e4d9c1746.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2315" y="1123527"/>
            <a:ext cx="5847365"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664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1600</Words>
  <Application>Microsoft Macintosh PowerPoint</Application>
  <PresentationFormat>Geniş ekran</PresentationFormat>
  <Paragraphs>76</Paragraphs>
  <Slides>23</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65</cp:revision>
  <dcterms:created xsi:type="dcterms:W3CDTF">2015-02-23T09:39:41Z</dcterms:created>
  <dcterms:modified xsi:type="dcterms:W3CDTF">2025-12-22T15:07:06Z</dcterms:modified>
</cp:coreProperties>
</file>