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8" r:id="rId3"/>
    <p:sldId id="267" r:id="rId4"/>
    <p:sldId id="269" r:id="rId5"/>
    <p:sldId id="270" r:id="rId6"/>
    <p:sldId id="271" r:id="rId7"/>
    <p:sldId id="272" r:id="rId8"/>
    <p:sldId id="273" r:id="rId9"/>
    <p:sldId id="274" r:id="rId10"/>
    <p:sldId id="275" r:id="rId11"/>
    <p:sldId id="276" r:id="rId12"/>
    <p:sldId id="277" r:id="rId13"/>
    <p:sldId id="266"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345" autoAdjust="0"/>
    <p:restoredTop sz="94660"/>
  </p:normalViewPr>
  <p:slideViewPr>
    <p:cSldViewPr snapToGrid="0">
      <p:cViewPr varScale="1">
        <p:scale>
          <a:sx n="48" d="100"/>
          <a:sy n="48" d="100"/>
        </p:scale>
        <p:origin x="48" y="8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A3308E-5C55-41C9-8A92-3F6B7B973E58}"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B52A8459-B9A6-418F-A9C7-413755EA9F8B}">
      <dgm:prSet phldrT="[Metin]" custT="1"/>
      <dgm:spPr/>
      <dgm:t>
        <a:bodyPr/>
        <a:lstStyle/>
        <a:p>
          <a:r>
            <a:rPr lang="tr-TR" sz="2000" b="1" dirty="0">
              <a:latin typeface="Times New Roman" panose="02020603050405020304" pitchFamily="18" charset="0"/>
              <a:cs typeface="Times New Roman" panose="02020603050405020304" pitchFamily="18" charset="0"/>
            </a:rPr>
            <a:t>Genel Müdür Yrd. Pazarlama</a:t>
          </a:r>
        </a:p>
      </dgm:t>
    </dgm:pt>
    <dgm:pt modelId="{ED7D94D9-A4AF-47B5-9898-EB8E9C7DA03E}" type="parTrans" cxnId="{D3ED47D2-2B6F-43A9-B410-238D919F2AA5}">
      <dgm:prSet/>
      <dgm:spPr/>
      <dgm:t>
        <a:bodyPr/>
        <a:lstStyle/>
        <a:p>
          <a:endParaRPr lang="tr-TR"/>
        </a:p>
      </dgm:t>
    </dgm:pt>
    <dgm:pt modelId="{9FD4387B-49F1-4DFA-9F3A-32949E58FCEF}" type="sibTrans" cxnId="{D3ED47D2-2B6F-43A9-B410-238D919F2AA5}">
      <dgm:prSet/>
      <dgm:spPr/>
      <dgm:t>
        <a:bodyPr/>
        <a:lstStyle/>
        <a:p>
          <a:endParaRPr lang="tr-TR"/>
        </a:p>
      </dgm:t>
    </dgm:pt>
    <dgm:pt modelId="{EA38C8DE-3278-4C69-A9DC-A4E6CBBE290B}">
      <dgm:prSet phldrT="[Metin]" custT="1"/>
      <dgm:spPr/>
      <dgm:t>
        <a:bodyPr/>
        <a:lstStyle/>
        <a:p>
          <a:r>
            <a:rPr lang="tr-TR" sz="2000" b="1" dirty="0">
              <a:latin typeface="Times New Roman" panose="02020603050405020304" pitchFamily="18" charset="0"/>
              <a:cs typeface="Times New Roman" panose="02020603050405020304" pitchFamily="18" charset="0"/>
            </a:rPr>
            <a:t>Tutundurma Bölümü</a:t>
          </a:r>
        </a:p>
      </dgm:t>
    </dgm:pt>
    <dgm:pt modelId="{A2408E8B-30B4-4E59-A3E3-A8A153973470}" type="parTrans" cxnId="{FC456076-3613-45D3-9591-4E60EDBD6BA0}">
      <dgm:prSet/>
      <dgm:spPr/>
      <dgm:t>
        <a:bodyPr/>
        <a:lstStyle/>
        <a:p>
          <a:endParaRPr lang="tr-TR"/>
        </a:p>
      </dgm:t>
    </dgm:pt>
    <dgm:pt modelId="{824D0A57-BD06-4861-A13F-50AED8C630CB}" type="sibTrans" cxnId="{FC456076-3613-45D3-9591-4E60EDBD6BA0}">
      <dgm:prSet/>
      <dgm:spPr/>
      <dgm:t>
        <a:bodyPr/>
        <a:lstStyle/>
        <a:p>
          <a:endParaRPr lang="tr-TR"/>
        </a:p>
      </dgm:t>
    </dgm:pt>
    <dgm:pt modelId="{8C35E0A4-7328-4BB1-9C5A-6DFF4C4A1A4D}">
      <dgm:prSet phldrT="[Metin]" custT="1"/>
      <dgm:spPr/>
      <dgm:t>
        <a:bodyPr/>
        <a:lstStyle/>
        <a:p>
          <a:pPr marL="0" lvl="0" indent="0" algn="ctr" defTabSz="889000">
            <a:lnSpc>
              <a:spcPct val="90000"/>
            </a:lnSpc>
            <a:spcBef>
              <a:spcPct val="0"/>
            </a:spcBef>
            <a:spcAft>
              <a:spcPct val="35000"/>
            </a:spcAft>
            <a:buNone/>
          </a:pPr>
          <a:r>
            <a:rPr lang="tr-TR" sz="2000" b="1" kern="1200" dirty="0">
              <a:solidFill>
                <a:prstClr val="white"/>
              </a:solidFill>
              <a:latin typeface="Times New Roman" panose="02020603050405020304" pitchFamily="18" charset="0"/>
              <a:ea typeface="+mn-ea"/>
              <a:cs typeface="Times New Roman" panose="02020603050405020304" pitchFamily="18" charset="0"/>
            </a:rPr>
            <a:t>Alan Satış Bölümü</a:t>
          </a:r>
        </a:p>
      </dgm:t>
    </dgm:pt>
    <dgm:pt modelId="{EBFA800A-7ED4-454D-9839-86B417A6D5DA}" type="parTrans" cxnId="{19151D83-3DD8-491E-B980-F4CB84671203}">
      <dgm:prSet/>
      <dgm:spPr/>
      <dgm:t>
        <a:bodyPr/>
        <a:lstStyle/>
        <a:p>
          <a:endParaRPr lang="tr-TR"/>
        </a:p>
      </dgm:t>
    </dgm:pt>
    <dgm:pt modelId="{E7628803-92DD-4388-A91B-BE41AD0ADB59}" type="sibTrans" cxnId="{19151D83-3DD8-491E-B980-F4CB84671203}">
      <dgm:prSet/>
      <dgm:spPr/>
      <dgm:t>
        <a:bodyPr/>
        <a:lstStyle/>
        <a:p>
          <a:endParaRPr lang="tr-TR"/>
        </a:p>
      </dgm:t>
    </dgm:pt>
    <dgm:pt modelId="{FDE988B5-75F9-480A-BEC4-3FCFD0A71062}">
      <dgm:prSet phldrT="[Metin]" custT="1"/>
      <dgm:spPr/>
      <dgm:t>
        <a:bodyPr/>
        <a:lstStyle/>
        <a:p>
          <a:pPr marL="0" lvl="0" indent="0" algn="ctr" defTabSz="889000">
            <a:lnSpc>
              <a:spcPct val="90000"/>
            </a:lnSpc>
            <a:spcBef>
              <a:spcPct val="0"/>
            </a:spcBef>
            <a:spcAft>
              <a:spcPct val="35000"/>
            </a:spcAft>
            <a:buNone/>
          </a:pPr>
          <a:r>
            <a:rPr lang="tr-TR" sz="2000" b="1" kern="1200" dirty="0">
              <a:solidFill>
                <a:prstClr val="white"/>
              </a:solidFill>
              <a:latin typeface="Times New Roman" panose="02020603050405020304" pitchFamily="18" charset="0"/>
              <a:ea typeface="+mn-ea"/>
              <a:cs typeface="Times New Roman" panose="02020603050405020304" pitchFamily="18" charset="0"/>
            </a:rPr>
            <a:t>Müşteri Hizmetleri Bölümü</a:t>
          </a:r>
        </a:p>
      </dgm:t>
    </dgm:pt>
    <dgm:pt modelId="{D07944BD-2F15-465C-BC2D-4D5A6BE04314}" type="parTrans" cxnId="{EE4F44FD-4931-4F60-8A8D-98BD2B5ED6D4}">
      <dgm:prSet/>
      <dgm:spPr/>
      <dgm:t>
        <a:bodyPr/>
        <a:lstStyle/>
        <a:p>
          <a:endParaRPr lang="tr-TR"/>
        </a:p>
      </dgm:t>
    </dgm:pt>
    <dgm:pt modelId="{7C59EE3A-E8BB-4185-A805-925C4E5E475F}" type="sibTrans" cxnId="{EE4F44FD-4931-4F60-8A8D-98BD2B5ED6D4}">
      <dgm:prSet/>
      <dgm:spPr/>
      <dgm:t>
        <a:bodyPr/>
        <a:lstStyle/>
        <a:p>
          <a:endParaRPr lang="tr-TR"/>
        </a:p>
      </dgm:t>
    </dgm:pt>
    <dgm:pt modelId="{82429BD1-712F-46B9-9246-45DE021309A5}">
      <dgm:prSet phldrT="[Metin]" custT="1"/>
      <dgm:spPr/>
      <dgm:t>
        <a:bodyPr/>
        <a:lstStyle/>
        <a:p>
          <a:r>
            <a:rPr lang="tr-TR" sz="2000" b="1" dirty="0">
              <a:latin typeface="Times New Roman" panose="02020603050405020304" pitchFamily="18" charset="0"/>
              <a:cs typeface="Times New Roman" panose="02020603050405020304" pitchFamily="18" charset="0"/>
            </a:rPr>
            <a:t>Pazarlama Planlama Bölümü</a:t>
          </a:r>
        </a:p>
      </dgm:t>
    </dgm:pt>
    <dgm:pt modelId="{4D2894E0-2089-4F88-8688-5C511894196B}" type="parTrans" cxnId="{EF8FFDE8-529A-4E60-AFCB-A78D7E2BCE78}">
      <dgm:prSet/>
      <dgm:spPr/>
      <dgm:t>
        <a:bodyPr/>
        <a:lstStyle/>
        <a:p>
          <a:endParaRPr lang="tr-TR"/>
        </a:p>
      </dgm:t>
    </dgm:pt>
    <dgm:pt modelId="{26B0F4C5-776C-4D93-9F7B-F84672CE9314}" type="sibTrans" cxnId="{EF8FFDE8-529A-4E60-AFCB-A78D7E2BCE78}">
      <dgm:prSet/>
      <dgm:spPr/>
      <dgm:t>
        <a:bodyPr/>
        <a:lstStyle/>
        <a:p>
          <a:endParaRPr lang="tr-TR"/>
        </a:p>
      </dgm:t>
    </dgm:pt>
    <dgm:pt modelId="{41C52469-0DF4-40B4-AAA8-1A7EB140E944}">
      <dgm:prSet phldrT="[Metin]" custT="1"/>
      <dgm:spPr/>
      <dgm:t>
        <a:bodyPr/>
        <a:lstStyle/>
        <a:p>
          <a:r>
            <a:rPr lang="tr-TR" sz="2000" b="1" dirty="0">
              <a:latin typeface="Times New Roman" panose="02020603050405020304" pitchFamily="18" charset="0"/>
              <a:cs typeface="Times New Roman" panose="02020603050405020304" pitchFamily="18" charset="0"/>
            </a:rPr>
            <a:t>Pazarlama Araştırmaları Bölümü</a:t>
          </a:r>
        </a:p>
      </dgm:t>
    </dgm:pt>
    <dgm:pt modelId="{80295D93-D963-4CA5-9516-47825584A76F}" type="parTrans" cxnId="{DCDF5DF9-7956-42F0-B33B-740BF4F8F394}">
      <dgm:prSet/>
      <dgm:spPr/>
      <dgm:t>
        <a:bodyPr/>
        <a:lstStyle/>
        <a:p>
          <a:endParaRPr lang="tr-TR"/>
        </a:p>
      </dgm:t>
    </dgm:pt>
    <dgm:pt modelId="{93A781B0-2BDE-4170-8B03-E59C209F3E02}" type="sibTrans" cxnId="{DCDF5DF9-7956-42F0-B33B-740BF4F8F394}">
      <dgm:prSet/>
      <dgm:spPr/>
      <dgm:t>
        <a:bodyPr/>
        <a:lstStyle/>
        <a:p>
          <a:endParaRPr lang="tr-TR"/>
        </a:p>
      </dgm:t>
    </dgm:pt>
    <dgm:pt modelId="{4A0FFD72-7EFE-458E-93DB-F3DE6AC708F2}" type="pres">
      <dgm:prSet presAssocID="{DFA3308E-5C55-41C9-8A92-3F6B7B973E58}" presName="Name0" presStyleCnt="0">
        <dgm:presLayoutVars>
          <dgm:chPref val="1"/>
          <dgm:dir/>
          <dgm:animOne val="branch"/>
          <dgm:animLvl val="lvl"/>
          <dgm:resizeHandles val="exact"/>
        </dgm:presLayoutVars>
      </dgm:prSet>
      <dgm:spPr/>
      <dgm:t>
        <a:bodyPr/>
        <a:lstStyle/>
        <a:p>
          <a:endParaRPr lang="tr-TR"/>
        </a:p>
      </dgm:t>
    </dgm:pt>
    <dgm:pt modelId="{44BC56B0-6CE2-441E-A845-80CD96914E33}" type="pres">
      <dgm:prSet presAssocID="{B52A8459-B9A6-418F-A9C7-413755EA9F8B}" presName="root1" presStyleCnt="0"/>
      <dgm:spPr/>
    </dgm:pt>
    <dgm:pt modelId="{8846B069-8B1C-444D-B27A-B0C56A58E8A1}" type="pres">
      <dgm:prSet presAssocID="{B52A8459-B9A6-418F-A9C7-413755EA9F8B}" presName="LevelOneTextNode" presStyleLbl="node0" presStyleIdx="0" presStyleCnt="1">
        <dgm:presLayoutVars>
          <dgm:chPref val="3"/>
        </dgm:presLayoutVars>
      </dgm:prSet>
      <dgm:spPr/>
      <dgm:t>
        <a:bodyPr/>
        <a:lstStyle/>
        <a:p>
          <a:endParaRPr lang="tr-TR"/>
        </a:p>
      </dgm:t>
    </dgm:pt>
    <dgm:pt modelId="{3AFFFD0A-99BD-4A74-9237-2EC678D4402C}" type="pres">
      <dgm:prSet presAssocID="{B52A8459-B9A6-418F-A9C7-413755EA9F8B}" presName="level2hierChild" presStyleCnt="0"/>
      <dgm:spPr/>
    </dgm:pt>
    <dgm:pt modelId="{61D53D84-0B4F-4915-BC53-841E5434BD9D}" type="pres">
      <dgm:prSet presAssocID="{A2408E8B-30B4-4E59-A3E3-A8A153973470}" presName="conn2-1" presStyleLbl="parChTrans1D2" presStyleIdx="0" presStyleCnt="5"/>
      <dgm:spPr/>
      <dgm:t>
        <a:bodyPr/>
        <a:lstStyle/>
        <a:p>
          <a:endParaRPr lang="tr-TR"/>
        </a:p>
      </dgm:t>
    </dgm:pt>
    <dgm:pt modelId="{5538AE61-657C-44C7-9B2E-EBDB2FD122F0}" type="pres">
      <dgm:prSet presAssocID="{A2408E8B-30B4-4E59-A3E3-A8A153973470}" presName="connTx" presStyleLbl="parChTrans1D2" presStyleIdx="0" presStyleCnt="5"/>
      <dgm:spPr/>
      <dgm:t>
        <a:bodyPr/>
        <a:lstStyle/>
        <a:p>
          <a:endParaRPr lang="tr-TR"/>
        </a:p>
      </dgm:t>
    </dgm:pt>
    <dgm:pt modelId="{666B95D6-7225-4710-9A88-A2D5C3974F10}" type="pres">
      <dgm:prSet presAssocID="{EA38C8DE-3278-4C69-A9DC-A4E6CBBE290B}" presName="root2" presStyleCnt="0"/>
      <dgm:spPr/>
    </dgm:pt>
    <dgm:pt modelId="{33E9B1EA-9CAF-4F28-808E-66BD987D71D6}" type="pres">
      <dgm:prSet presAssocID="{EA38C8DE-3278-4C69-A9DC-A4E6CBBE290B}" presName="LevelTwoTextNode" presStyleLbl="node2" presStyleIdx="0" presStyleCnt="5">
        <dgm:presLayoutVars>
          <dgm:chPref val="3"/>
        </dgm:presLayoutVars>
      </dgm:prSet>
      <dgm:spPr/>
      <dgm:t>
        <a:bodyPr/>
        <a:lstStyle/>
        <a:p>
          <a:endParaRPr lang="tr-TR"/>
        </a:p>
      </dgm:t>
    </dgm:pt>
    <dgm:pt modelId="{E86298CD-41B8-4AB7-A937-1127A941C8CF}" type="pres">
      <dgm:prSet presAssocID="{EA38C8DE-3278-4C69-A9DC-A4E6CBBE290B}" presName="level3hierChild" presStyleCnt="0"/>
      <dgm:spPr/>
    </dgm:pt>
    <dgm:pt modelId="{E92A1092-5976-4A7E-B8D5-5BF450F00847}" type="pres">
      <dgm:prSet presAssocID="{4D2894E0-2089-4F88-8688-5C511894196B}" presName="conn2-1" presStyleLbl="parChTrans1D2" presStyleIdx="1" presStyleCnt="5"/>
      <dgm:spPr/>
      <dgm:t>
        <a:bodyPr/>
        <a:lstStyle/>
        <a:p>
          <a:endParaRPr lang="tr-TR"/>
        </a:p>
      </dgm:t>
    </dgm:pt>
    <dgm:pt modelId="{CCB8EFF6-B469-41BE-BB83-C8A9593D5598}" type="pres">
      <dgm:prSet presAssocID="{4D2894E0-2089-4F88-8688-5C511894196B}" presName="connTx" presStyleLbl="parChTrans1D2" presStyleIdx="1" presStyleCnt="5"/>
      <dgm:spPr/>
      <dgm:t>
        <a:bodyPr/>
        <a:lstStyle/>
        <a:p>
          <a:endParaRPr lang="tr-TR"/>
        </a:p>
      </dgm:t>
    </dgm:pt>
    <dgm:pt modelId="{59BA6887-7F4A-467C-8967-062448C6025D}" type="pres">
      <dgm:prSet presAssocID="{82429BD1-712F-46B9-9246-45DE021309A5}" presName="root2" presStyleCnt="0"/>
      <dgm:spPr/>
    </dgm:pt>
    <dgm:pt modelId="{B9F22A38-545A-4F1E-A029-D0F50E4F8BB1}" type="pres">
      <dgm:prSet presAssocID="{82429BD1-712F-46B9-9246-45DE021309A5}" presName="LevelTwoTextNode" presStyleLbl="node2" presStyleIdx="1" presStyleCnt="5">
        <dgm:presLayoutVars>
          <dgm:chPref val="3"/>
        </dgm:presLayoutVars>
      </dgm:prSet>
      <dgm:spPr/>
      <dgm:t>
        <a:bodyPr/>
        <a:lstStyle/>
        <a:p>
          <a:endParaRPr lang="tr-TR"/>
        </a:p>
      </dgm:t>
    </dgm:pt>
    <dgm:pt modelId="{65ADE7FB-AB9B-4766-9359-E980B7515877}" type="pres">
      <dgm:prSet presAssocID="{82429BD1-712F-46B9-9246-45DE021309A5}" presName="level3hierChild" presStyleCnt="0"/>
      <dgm:spPr/>
    </dgm:pt>
    <dgm:pt modelId="{D1079F54-0F82-4568-B15F-015CFF73477D}" type="pres">
      <dgm:prSet presAssocID="{80295D93-D963-4CA5-9516-47825584A76F}" presName="conn2-1" presStyleLbl="parChTrans1D2" presStyleIdx="2" presStyleCnt="5"/>
      <dgm:spPr/>
      <dgm:t>
        <a:bodyPr/>
        <a:lstStyle/>
        <a:p>
          <a:endParaRPr lang="tr-TR"/>
        </a:p>
      </dgm:t>
    </dgm:pt>
    <dgm:pt modelId="{A4226613-2857-409E-AF8D-A5F21ABBF268}" type="pres">
      <dgm:prSet presAssocID="{80295D93-D963-4CA5-9516-47825584A76F}" presName="connTx" presStyleLbl="parChTrans1D2" presStyleIdx="2" presStyleCnt="5"/>
      <dgm:spPr/>
      <dgm:t>
        <a:bodyPr/>
        <a:lstStyle/>
        <a:p>
          <a:endParaRPr lang="tr-TR"/>
        </a:p>
      </dgm:t>
    </dgm:pt>
    <dgm:pt modelId="{3F2DF4A2-B8C3-4D46-8A5E-DB4F3FD7D02F}" type="pres">
      <dgm:prSet presAssocID="{41C52469-0DF4-40B4-AAA8-1A7EB140E944}" presName="root2" presStyleCnt="0"/>
      <dgm:spPr/>
    </dgm:pt>
    <dgm:pt modelId="{6B986FEA-CA50-4775-8C31-B847CF1FF179}" type="pres">
      <dgm:prSet presAssocID="{41C52469-0DF4-40B4-AAA8-1A7EB140E944}" presName="LevelTwoTextNode" presStyleLbl="node2" presStyleIdx="2" presStyleCnt="5">
        <dgm:presLayoutVars>
          <dgm:chPref val="3"/>
        </dgm:presLayoutVars>
      </dgm:prSet>
      <dgm:spPr/>
      <dgm:t>
        <a:bodyPr/>
        <a:lstStyle/>
        <a:p>
          <a:endParaRPr lang="tr-TR"/>
        </a:p>
      </dgm:t>
    </dgm:pt>
    <dgm:pt modelId="{13A6D494-8AE5-41CD-8CC3-1B002C86C7A9}" type="pres">
      <dgm:prSet presAssocID="{41C52469-0DF4-40B4-AAA8-1A7EB140E944}" presName="level3hierChild" presStyleCnt="0"/>
      <dgm:spPr/>
    </dgm:pt>
    <dgm:pt modelId="{97982CA8-BF57-434E-BEB0-27C41252FDDB}" type="pres">
      <dgm:prSet presAssocID="{EBFA800A-7ED4-454D-9839-86B417A6D5DA}" presName="conn2-1" presStyleLbl="parChTrans1D2" presStyleIdx="3" presStyleCnt="5"/>
      <dgm:spPr/>
      <dgm:t>
        <a:bodyPr/>
        <a:lstStyle/>
        <a:p>
          <a:endParaRPr lang="tr-TR"/>
        </a:p>
      </dgm:t>
    </dgm:pt>
    <dgm:pt modelId="{78257646-8CD4-4753-9DB9-1A6D2346A395}" type="pres">
      <dgm:prSet presAssocID="{EBFA800A-7ED4-454D-9839-86B417A6D5DA}" presName="connTx" presStyleLbl="parChTrans1D2" presStyleIdx="3" presStyleCnt="5"/>
      <dgm:spPr/>
      <dgm:t>
        <a:bodyPr/>
        <a:lstStyle/>
        <a:p>
          <a:endParaRPr lang="tr-TR"/>
        </a:p>
      </dgm:t>
    </dgm:pt>
    <dgm:pt modelId="{E1B51AFE-2378-4E13-9889-122EC27CB02F}" type="pres">
      <dgm:prSet presAssocID="{8C35E0A4-7328-4BB1-9C5A-6DFF4C4A1A4D}" presName="root2" presStyleCnt="0"/>
      <dgm:spPr/>
    </dgm:pt>
    <dgm:pt modelId="{5BE04505-ECCF-4514-9379-60E4452FC0D0}" type="pres">
      <dgm:prSet presAssocID="{8C35E0A4-7328-4BB1-9C5A-6DFF4C4A1A4D}" presName="LevelTwoTextNode" presStyleLbl="node2" presStyleIdx="3" presStyleCnt="5">
        <dgm:presLayoutVars>
          <dgm:chPref val="3"/>
        </dgm:presLayoutVars>
      </dgm:prSet>
      <dgm:spPr/>
      <dgm:t>
        <a:bodyPr/>
        <a:lstStyle/>
        <a:p>
          <a:endParaRPr lang="tr-TR"/>
        </a:p>
      </dgm:t>
    </dgm:pt>
    <dgm:pt modelId="{B22D9F7F-CB99-4070-A728-B1BC51D47CB5}" type="pres">
      <dgm:prSet presAssocID="{8C35E0A4-7328-4BB1-9C5A-6DFF4C4A1A4D}" presName="level3hierChild" presStyleCnt="0"/>
      <dgm:spPr/>
    </dgm:pt>
    <dgm:pt modelId="{C3A8CCA3-DADC-41C7-835C-10971EC33C14}" type="pres">
      <dgm:prSet presAssocID="{D07944BD-2F15-465C-BC2D-4D5A6BE04314}" presName="conn2-1" presStyleLbl="parChTrans1D2" presStyleIdx="4" presStyleCnt="5"/>
      <dgm:spPr/>
      <dgm:t>
        <a:bodyPr/>
        <a:lstStyle/>
        <a:p>
          <a:endParaRPr lang="tr-TR"/>
        </a:p>
      </dgm:t>
    </dgm:pt>
    <dgm:pt modelId="{CCABE317-3AAC-4041-AD1E-74ACD700C61A}" type="pres">
      <dgm:prSet presAssocID="{D07944BD-2F15-465C-BC2D-4D5A6BE04314}" presName="connTx" presStyleLbl="parChTrans1D2" presStyleIdx="4" presStyleCnt="5"/>
      <dgm:spPr/>
      <dgm:t>
        <a:bodyPr/>
        <a:lstStyle/>
        <a:p>
          <a:endParaRPr lang="tr-TR"/>
        </a:p>
      </dgm:t>
    </dgm:pt>
    <dgm:pt modelId="{11BAD0E6-7BE3-4E7D-BC05-73244CF638D9}" type="pres">
      <dgm:prSet presAssocID="{FDE988B5-75F9-480A-BEC4-3FCFD0A71062}" presName="root2" presStyleCnt="0"/>
      <dgm:spPr/>
    </dgm:pt>
    <dgm:pt modelId="{B9E3CAD4-5FD2-45AB-A3D2-2CA0FC5B22AB}" type="pres">
      <dgm:prSet presAssocID="{FDE988B5-75F9-480A-BEC4-3FCFD0A71062}" presName="LevelTwoTextNode" presStyleLbl="node2" presStyleIdx="4" presStyleCnt="5">
        <dgm:presLayoutVars>
          <dgm:chPref val="3"/>
        </dgm:presLayoutVars>
      </dgm:prSet>
      <dgm:spPr/>
      <dgm:t>
        <a:bodyPr/>
        <a:lstStyle/>
        <a:p>
          <a:endParaRPr lang="tr-TR"/>
        </a:p>
      </dgm:t>
    </dgm:pt>
    <dgm:pt modelId="{FF0535A0-7E1C-4E3E-9D44-F46C5344DD42}" type="pres">
      <dgm:prSet presAssocID="{FDE988B5-75F9-480A-BEC4-3FCFD0A71062}" presName="level3hierChild" presStyleCnt="0"/>
      <dgm:spPr/>
    </dgm:pt>
  </dgm:ptLst>
  <dgm:cxnLst>
    <dgm:cxn modelId="{CACA7221-1120-4058-B305-225D7C0A1506}" type="presOf" srcId="{8C35E0A4-7328-4BB1-9C5A-6DFF4C4A1A4D}" destId="{5BE04505-ECCF-4514-9379-60E4452FC0D0}" srcOrd="0" destOrd="0" presId="urn:microsoft.com/office/officeart/2008/layout/HorizontalMultiLevelHierarchy"/>
    <dgm:cxn modelId="{C7167B95-176C-414B-AFF3-13282E1345BC}" type="presOf" srcId="{80295D93-D963-4CA5-9516-47825584A76F}" destId="{D1079F54-0F82-4568-B15F-015CFF73477D}" srcOrd="0" destOrd="0" presId="urn:microsoft.com/office/officeart/2008/layout/HorizontalMultiLevelHierarchy"/>
    <dgm:cxn modelId="{78E8309C-0C54-45E9-BB81-8F97E58FEB10}" type="presOf" srcId="{DFA3308E-5C55-41C9-8A92-3F6B7B973E58}" destId="{4A0FFD72-7EFE-458E-93DB-F3DE6AC708F2}" srcOrd="0" destOrd="0" presId="urn:microsoft.com/office/officeart/2008/layout/HorizontalMultiLevelHierarchy"/>
    <dgm:cxn modelId="{81FFE485-E61F-4FBE-89AD-8AF495A27E4F}" type="presOf" srcId="{D07944BD-2F15-465C-BC2D-4D5A6BE04314}" destId="{CCABE317-3AAC-4041-AD1E-74ACD700C61A}" srcOrd="1" destOrd="0" presId="urn:microsoft.com/office/officeart/2008/layout/HorizontalMultiLevelHierarchy"/>
    <dgm:cxn modelId="{B4E00570-F8C2-4291-921D-5CA42E6E6853}" type="presOf" srcId="{B52A8459-B9A6-418F-A9C7-413755EA9F8B}" destId="{8846B069-8B1C-444D-B27A-B0C56A58E8A1}" srcOrd="0" destOrd="0" presId="urn:microsoft.com/office/officeart/2008/layout/HorizontalMultiLevelHierarchy"/>
    <dgm:cxn modelId="{55100283-7D70-4C8D-9B75-26A303DCFB8F}" type="presOf" srcId="{A2408E8B-30B4-4E59-A3E3-A8A153973470}" destId="{61D53D84-0B4F-4915-BC53-841E5434BD9D}" srcOrd="0" destOrd="0" presId="urn:microsoft.com/office/officeart/2008/layout/HorizontalMultiLevelHierarchy"/>
    <dgm:cxn modelId="{492540A6-60C9-4561-B908-AA4CA2BED29F}" type="presOf" srcId="{D07944BD-2F15-465C-BC2D-4D5A6BE04314}" destId="{C3A8CCA3-DADC-41C7-835C-10971EC33C14}" srcOrd="0" destOrd="0" presId="urn:microsoft.com/office/officeart/2008/layout/HorizontalMultiLevelHierarchy"/>
    <dgm:cxn modelId="{D3ED47D2-2B6F-43A9-B410-238D919F2AA5}" srcId="{DFA3308E-5C55-41C9-8A92-3F6B7B973E58}" destId="{B52A8459-B9A6-418F-A9C7-413755EA9F8B}" srcOrd="0" destOrd="0" parTransId="{ED7D94D9-A4AF-47B5-9898-EB8E9C7DA03E}" sibTransId="{9FD4387B-49F1-4DFA-9F3A-32949E58FCEF}"/>
    <dgm:cxn modelId="{24B3DCDF-31BE-46FE-A9AC-C03D1117E6F5}" type="presOf" srcId="{EBFA800A-7ED4-454D-9839-86B417A6D5DA}" destId="{78257646-8CD4-4753-9DB9-1A6D2346A395}" srcOrd="1" destOrd="0" presId="urn:microsoft.com/office/officeart/2008/layout/HorizontalMultiLevelHierarchy"/>
    <dgm:cxn modelId="{BEE1B6AF-A80C-49C6-A28B-802057A112AE}" type="presOf" srcId="{80295D93-D963-4CA5-9516-47825584A76F}" destId="{A4226613-2857-409E-AF8D-A5F21ABBF268}" srcOrd="1" destOrd="0" presId="urn:microsoft.com/office/officeart/2008/layout/HorizontalMultiLevelHierarchy"/>
    <dgm:cxn modelId="{0F1E27ED-A304-4839-AAB2-09258DADBF66}" type="presOf" srcId="{EA38C8DE-3278-4C69-A9DC-A4E6CBBE290B}" destId="{33E9B1EA-9CAF-4F28-808E-66BD987D71D6}" srcOrd="0" destOrd="0" presId="urn:microsoft.com/office/officeart/2008/layout/HorizontalMultiLevelHierarchy"/>
    <dgm:cxn modelId="{EE4F44FD-4931-4F60-8A8D-98BD2B5ED6D4}" srcId="{B52A8459-B9A6-418F-A9C7-413755EA9F8B}" destId="{FDE988B5-75F9-480A-BEC4-3FCFD0A71062}" srcOrd="4" destOrd="0" parTransId="{D07944BD-2F15-465C-BC2D-4D5A6BE04314}" sibTransId="{7C59EE3A-E8BB-4185-A805-925C4E5E475F}"/>
    <dgm:cxn modelId="{FC456076-3613-45D3-9591-4E60EDBD6BA0}" srcId="{B52A8459-B9A6-418F-A9C7-413755EA9F8B}" destId="{EA38C8DE-3278-4C69-A9DC-A4E6CBBE290B}" srcOrd="0" destOrd="0" parTransId="{A2408E8B-30B4-4E59-A3E3-A8A153973470}" sibTransId="{824D0A57-BD06-4861-A13F-50AED8C630CB}"/>
    <dgm:cxn modelId="{B13F33F4-0174-4E6F-ACB1-32A9C7D5376A}" type="presOf" srcId="{4D2894E0-2089-4F88-8688-5C511894196B}" destId="{E92A1092-5976-4A7E-B8D5-5BF450F00847}" srcOrd="0" destOrd="0" presId="urn:microsoft.com/office/officeart/2008/layout/HorizontalMultiLevelHierarchy"/>
    <dgm:cxn modelId="{4A5A6F96-F72B-4E6A-A6D3-A98BE66C8125}" type="presOf" srcId="{EBFA800A-7ED4-454D-9839-86B417A6D5DA}" destId="{97982CA8-BF57-434E-BEB0-27C41252FDDB}" srcOrd="0" destOrd="0" presId="urn:microsoft.com/office/officeart/2008/layout/HorizontalMultiLevelHierarchy"/>
    <dgm:cxn modelId="{C5BE9758-1A41-4021-BA27-902A46C1F91C}" type="presOf" srcId="{4D2894E0-2089-4F88-8688-5C511894196B}" destId="{CCB8EFF6-B469-41BE-BB83-C8A9593D5598}" srcOrd="1" destOrd="0" presId="urn:microsoft.com/office/officeart/2008/layout/HorizontalMultiLevelHierarchy"/>
    <dgm:cxn modelId="{A75DC42D-1A13-4D53-A3D4-D1198144189E}" type="presOf" srcId="{82429BD1-712F-46B9-9246-45DE021309A5}" destId="{B9F22A38-545A-4F1E-A029-D0F50E4F8BB1}" srcOrd="0" destOrd="0" presId="urn:microsoft.com/office/officeart/2008/layout/HorizontalMultiLevelHierarchy"/>
    <dgm:cxn modelId="{28AB9A26-FBFE-4C29-8401-C9E703E75F58}" type="presOf" srcId="{FDE988B5-75F9-480A-BEC4-3FCFD0A71062}" destId="{B9E3CAD4-5FD2-45AB-A3D2-2CA0FC5B22AB}" srcOrd="0" destOrd="0" presId="urn:microsoft.com/office/officeart/2008/layout/HorizontalMultiLevelHierarchy"/>
    <dgm:cxn modelId="{1404717D-4C79-45D1-A7E1-7C859D0A50C6}" type="presOf" srcId="{41C52469-0DF4-40B4-AAA8-1A7EB140E944}" destId="{6B986FEA-CA50-4775-8C31-B847CF1FF179}" srcOrd="0" destOrd="0" presId="urn:microsoft.com/office/officeart/2008/layout/HorizontalMultiLevelHierarchy"/>
    <dgm:cxn modelId="{19151D83-3DD8-491E-B980-F4CB84671203}" srcId="{B52A8459-B9A6-418F-A9C7-413755EA9F8B}" destId="{8C35E0A4-7328-4BB1-9C5A-6DFF4C4A1A4D}" srcOrd="3" destOrd="0" parTransId="{EBFA800A-7ED4-454D-9839-86B417A6D5DA}" sibTransId="{E7628803-92DD-4388-A91B-BE41AD0ADB59}"/>
    <dgm:cxn modelId="{EF8FFDE8-529A-4E60-AFCB-A78D7E2BCE78}" srcId="{B52A8459-B9A6-418F-A9C7-413755EA9F8B}" destId="{82429BD1-712F-46B9-9246-45DE021309A5}" srcOrd="1" destOrd="0" parTransId="{4D2894E0-2089-4F88-8688-5C511894196B}" sibTransId="{26B0F4C5-776C-4D93-9F7B-F84672CE9314}"/>
    <dgm:cxn modelId="{BD9FFFEA-71E4-414A-AAE0-C45A0FB95BC1}" type="presOf" srcId="{A2408E8B-30B4-4E59-A3E3-A8A153973470}" destId="{5538AE61-657C-44C7-9B2E-EBDB2FD122F0}" srcOrd="1" destOrd="0" presId="urn:microsoft.com/office/officeart/2008/layout/HorizontalMultiLevelHierarchy"/>
    <dgm:cxn modelId="{DCDF5DF9-7956-42F0-B33B-740BF4F8F394}" srcId="{B52A8459-B9A6-418F-A9C7-413755EA9F8B}" destId="{41C52469-0DF4-40B4-AAA8-1A7EB140E944}" srcOrd="2" destOrd="0" parTransId="{80295D93-D963-4CA5-9516-47825584A76F}" sibTransId="{93A781B0-2BDE-4170-8B03-E59C209F3E02}"/>
    <dgm:cxn modelId="{2B67941F-10A4-4B03-AE7F-7E17DCD00A9C}" type="presParOf" srcId="{4A0FFD72-7EFE-458E-93DB-F3DE6AC708F2}" destId="{44BC56B0-6CE2-441E-A845-80CD96914E33}" srcOrd="0" destOrd="0" presId="urn:microsoft.com/office/officeart/2008/layout/HorizontalMultiLevelHierarchy"/>
    <dgm:cxn modelId="{150540D5-7C44-4D02-BC19-0187A0EB8BEE}" type="presParOf" srcId="{44BC56B0-6CE2-441E-A845-80CD96914E33}" destId="{8846B069-8B1C-444D-B27A-B0C56A58E8A1}" srcOrd="0" destOrd="0" presId="urn:microsoft.com/office/officeart/2008/layout/HorizontalMultiLevelHierarchy"/>
    <dgm:cxn modelId="{49505801-4DF3-4721-99A5-3A429BFB5E3A}" type="presParOf" srcId="{44BC56B0-6CE2-441E-A845-80CD96914E33}" destId="{3AFFFD0A-99BD-4A74-9237-2EC678D4402C}" srcOrd="1" destOrd="0" presId="urn:microsoft.com/office/officeart/2008/layout/HorizontalMultiLevelHierarchy"/>
    <dgm:cxn modelId="{F79282DA-7244-4BB9-8803-8FD827741C03}" type="presParOf" srcId="{3AFFFD0A-99BD-4A74-9237-2EC678D4402C}" destId="{61D53D84-0B4F-4915-BC53-841E5434BD9D}" srcOrd="0" destOrd="0" presId="urn:microsoft.com/office/officeart/2008/layout/HorizontalMultiLevelHierarchy"/>
    <dgm:cxn modelId="{A8857C73-35CB-4F8F-8F85-A660101649BA}" type="presParOf" srcId="{61D53D84-0B4F-4915-BC53-841E5434BD9D}" destId="{5538AE61-657C-44C7-9B2E-EBDB2FD122F0}" srcOrd="0" destOrd="0" presId="urn:microsoft.com/office/officeart/2008/layout/HorizontalMultiLevelHierarchy"/>
    <dgm:cxn modelId="{79BC5BBE-235E-4FE3-ADC3-E39A5C6E53BF}" type="presParOf" srcId="{3AFFFD0A-99BD-4A74-9237-2EC678D4402C}" destId="{666B95D6-7225-4710-9A88-A2D5C3974F10}" srcOrd="1" destOrd="0" presId="urn:microsoft.com/office/officeart/2008/layout/HorizontalMultiLevelHierarchy"/>
    <dgm:cxn modelId="{F5A1A0D1-FD47-409C-BC3D-D32EDC308B0B}" type="presParOf" srcId="{666B95D6-7225-4710-9A88-A2D5C3974F10}" destId="{33E9B1EA-9CAF-4F28-808E-66BD987D71D6}" srcOrd="0" destOrd="0" presId="urn:microsoft.com/office/officeart/2008/layout/HorizontalMultiLevelHierarchy"/>
    <dgm:cxn modelId="{F0926D44-58AB-4865-A48A-94ED086D3289}" type="presParOf" srcId="{666B95D6-7225-4710-9A88-A2D5C3974F10}" destId="{E86298CD-41B8-4AB7-A937-1127A941C8CF}" srcOrd="1" destOrd="0" presId="urn:microsoft.com/office/officeart/2008/layout/HorizontalMultiLevelHierarchy"/>
    <dgm:cxn modelId="{CE8B2557-3AA9-4218-A8FA-4B677E433E9E}" type="presParOf" srcId="{3AFFFD0A-99BD-4A74-9237-2EC678D4402C}" destId="{E92A1092-5976-4A7E-B8D5-5BF450F00847}" srcOrd="2" destOrd="0" presId="urn:microsoft.com/office/officeart/2008/layout/HorizontalMultiLevelHierarchy"/>
    <dgm:cxn modelId="{D6C4D279-8602-4DCA-837B-2C49ABA56E99}" type="presParOf" srcId="{E92A1092-5976-4A7E-B8D5-5BF450F00847}" destId="{CCB8EFF6-B469-41BE-BB83-C8A9593D5598}" srcOrd="0" destOrd="0" presId="urn:microsoft.com/office/officeart/2008/layout/HorizontalMultiLevelHierarchy"/>
    <dgm:cxn modelId="{E3D8BAE4-BF6E-4BAC-A1C2-4C8C691C3809}" type="presParOf" srcId="{3AFFFD0A-99BD-4A74-9237-2EC678D4402C}" destId="{59BA6887-7F4A-467C-8967-062448C6025D}" srcOrd="3" destOrd="0" presId="urn:microsoft.com/office/officeart/2008/layout/HorizontalMultiLevelHierarchy"/>
    <dgm:cxn modelId="{D717CB4E-7747-42C6-B790-90FE53649ED4}" type="presParOf" srcId="{59BA6887-7F4A-467C-8967-062448C6025D}" destId="{B9F22A38-545A-4F1E-A029-D0F50E4F8BB1}" srcOrd="0" destOrd="0" presId="urn:microsoft.com/office/officeart/2008/layout/HorizontalMultiLevelHierarchy"/>
    <dgm:cxn modelId="{1648BC6C-522D-43A0-838F-C668AC57DF02}" type="presParOf" srcId="{59BA6887-7F4A-467C-8967-062448C6025D}" destId="{65ADE7FB-AB9B-4766-9359-E980B7515877}" srcOrd="1" destOrd="0" presId="urn:microsoft.com/office/officeart/2008/layout/HorizontalMultiLevelHierarchy"/>
    <dgm:cxn modelId="{78DC5EF4-BFC3-43B7-84B4-ED31D05FC090}" type="presParOf" srcId="{3AFFFD0A-99BD-4A74-9237-2EC678D4402C}" destId="{D1079F54-0F82-4568-B15F-015CFF73477D}" srcOrd="4" destOrd="0" presId="urn:microsoft.com/office/officeart/2008/layout/HorizontalMultiLevelHierarchy"/>
    <dgm:cxn modelId="{0251A7E0-C9CD-43E0-A3B4-3293903E31EA}" type="presParOf" srcId="{D1079F54-0F82-4568-B15F-015CFF73477D}" destId="{A4226613-2857-409E-AF8D-A5F21ABBF268}" srcOrd="0" destOrd="0" presId="urn:microsoft.com/office/officeart/2008/layout/HorizontalMultiLevelHierarchy"/>
    <dgm:cxn modelId="{2A1DF0F4-537D-43C8-8728-1A36C2B21007}" type="presParOf" srcId="{3AFFFD0A-99BD-4A74-9237-2EC678D4402C}" destId="{3F2DF4A2-B8C3-4D46-8A5E-DB4F3FD7D02F}" srcOrd="5" destOrd="0" presId="urn:microsoft.com/office/officeart/2008/layout/HorizontalMultiLevelHierarchy"/>
    <dgm:cxn modelId="{09DFA500-F6A8-4B66-8ED6-E52ED59C44B9}" type="presParOf" srcId="{3F2DF4A2-B8C3-4D46-8A5E-DB4F3FD7D02F}" destId="{6B986FEA-CA50-4775-8C31-B847CF1FF179}" srcOrd="0" destOrd="0" presId="urn:microsoft.com/office/officeart/2008/layout/HorizontalMultiLevelHierarchy"/>
    <dgm:cxn modelId="{ADB5CA52-B3AE-4530-A4AF-585039359C1F}" type="presParOf" srcId="{3F2DF4A2-B8C3-4D46-8A5E-DB4F3FD7D02F}" destId="{13A6D494-8AE5-41CD-8CC3-1B002C86C7A9}" srcOrd="1" destOrd="0" presId="urn:microsoft.com/office/officeart/2008/layout/HorizontalMultiLevelHierarchy"/>
    <dgm:cxn modelId="{9F02A459-125E-40CC-AF36-F219A9EA657B}" type="presParOf" srcId="{3AFFFD0A-99BD-4A74-9237-2EC678D4402C}" destId="{97982CA8-BF57-434E-BEB0-27C41252FDDB}" srcOrd="6" destOrd="0" presId="urn:microsoft.com/office/officeart/2008/layout/HorizontalMultiLevelHierarchy"/>
    <dgm:cxn modelId="{C0F56DA3-D635-463C-9209-EAFD2F0C1E52}" type="presParOf" srcId="{97982CA8-BF57-434E-BEB0-27C41252FDDB}" destId="{78257646-8CD4-4753-9DB9-1A6D2346A395}" srcOrd="0" destOrd="0" presId="urn:microsoft.com/office/officeart/2008/layout/HorizontalMultiLevelHierarchy"/>
    <dgm:cxn modelId="{B45AEC2D-6D59-4098-8611-2E8B038D7BB4}" type="presParOf" srcId="{3AFFFD0A-99BD-4A74-9237-2EC678D4402C}" destId="{E1B51AFE-2378-4E13-9889-122EC27CB02F}" srcOrd="7" destOrd="0" presId="urn:microsoft.com/office/officeart/2008/layout/HorizontalMultiLevelHierarchy"/>
    <dgm:cxn modelId="{ED83BB9F-BA40-4C5A-AF28-7AA4D329C40C}" type="presParOf" srcId="{E1B51AFE-2378-4E13-9889-122EC27CB02F}" destId="{5BE04505-ECCF-4514-9379-60E4452FC0D0}" srcOrd="0" destOrd="0" presId="urn:microsoft.com/office/officeart/2008/layout/HorizontalMultiLevelHierarchy"/>
    <dgm:cxn modelId="{D142F359-B560-42C8-9535-024EEE7061C4}" type="presParOf" srcId="{E1B51AFE-2378-4E13-9889-122EC27CB02F}" destId="{B22D9F7F-CB99-4070-A728-B1BC51D47CB5}" srcOrd="1" destOrd="0" presId="urn:microsoft.com/office/officeart/2008/layout/HorizontalMultiLevelHierarchy"/>
    <dgm:cxn modelId="{9D1F530D-A403-45DD-8878-95AE80E7451C}" type="presParOf" srcId="{3AFFFD0A-99BD-4A74-9237-2EC678D4402C}" destId="{C3A8CCA3-DADC-41C7-835C-10971EC33C14}" srcOrd="8" destOrd="0" presId="urn:microsoft.com/office/officeart/2008/layout/HorizontalMultiLevelHierarchy"/>
    <dgm:cxn modelId="{C5474979-E73F-45D0-B411-D9670DE08460}" type="presParOf" srcId="{C3A8CCA3-DADC-41C7-835C-10971EC33C14}" destId="{CCABE317-3AAC-4041-AD1E-74ACD700C61A}" srcOrd="0" destOrd="0" presId="urn:microsoft.com/office/officeart/2008/layout/HorizontalMultiLevelHierarchy"/>
    <dgm:cxn modelId="{6F234A33-60A2-43F9-BBC6-A1F961FA2B39}" type="presParOf" srcId="{3AFFFD0A-99BD-4A74-9237-2EC678D4402C}" destId="{11BAD0E6-7BE3-4E7D-BC05-73244CF638D9}" srcOrd="9" destOrd="0" presId="urn:microsoft.com/office/officeart/2008/layout/HorizontalMultiLevelHierarchy"/>
    <dgm:cxn modelId="{3A15213A-BDD6-4874-B6EE-A1ACBC785780}" type="presParOf" srcId="{11BAD0E6-7BE3-4E7D-BC05-73244CF638D9}" destId="{B9E3CAD4-5FD2-45AB-A3D2-2CA0FC5B22AB}" srcOrd="0" destOrd="0" presId="urn:microsoft.com/office/officeart/2008/layout/HorizontalMultiLevelHierarchy"/>
    <dgm:cxn modelId="{B46987CF-C1A5-44B7-8B55-F0B7E431EA73}" type="presParOf" srcId="{11BAD0E6-7BE3-4E7D-BC05-73244CF638D9}" destId="{FF0535A0-7E1C-4E3E-9D44-F46C5344DD42}"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A8CCA3-DADC-41C7-835C-10971EC33C14}">
      <dsp:nvSpPr>
        <dsp:cNvPr id="0" name=""/>
        <dsp:cNvSpPr/>
      </dsp:nvSpPr>
      <dsp:spPr>
        <a:xfrm>
          <a:off x="3321542" y="1996820"/>
          <a:ext cx="436092" cy="1661937"/>
        </a:xfrm>
        <a:custGeom>
          <a:avLst/>
          <a:gdLst/>
          <a:ahLst/>
          <a:cxnLst/>
          <a:rect l="0" t="0" r="0" b="0"/>
          <a:pathLst>
            <a:path>
              <a:moveTo>
                <a:pt x="0" y="0"/>
              </a:moveTo>
              <a:lnTo>
                <a:pt x="218046" y="0"/>
              </a:lnTo>
              <a:lnTo>
                <a:pt x="218046" y="1661937"/>
              </a:lnTo>
              <a:lnTo>
                <a:pt x="436092" y="166193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p>
      </dsp:txBody>
      <dsp:txXfrm>
        <a:off x="3496633" y="2784833"/>
        <a:ext cx="85910" cy="85910"/>
      </dsp:txXfrm>
    </dsp:sp>
    <dsp:sp modelId="{97982CA8-BF57-434E-BEB0-27C41252FDDB}">
      <dsp:nvSpPr>
        <dsp:cNvPr id="0" name=""/>
        <dsp:cNvSpPr/>
      </dsp:nvSpPr>
      <dsp:spPr>
        <a:xfrm>
          <a:off x="3321542" y="1996820"/>
          <a:ext cx="436092" cy="830968"/>
        </a:xfrm>
        <a:custGeom>
          <a:avLst/>
          <a:gdLst/>
          <a:ahLst/>
          <a:cxnLst/>
          <a:rect l="0" t="0" r="0" b="0"/>
          <a:pathLst>
            <a:path>
              <a:moveTo>
                <a:pt x="0" y="0"/>
              </a:moveTo>
              <a:lnTo>
                <a:pt x="218046" y="0"/>
              </a:lnTo>
              <a:lnTo>
                <a:pt x="218046" y="830968"/>
              </a:lnTo>
              <a:lnTo>
                <a:pt x="436092" y="83096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516126" y="2388843"/>
        <a:ext cx="46922" cy="46922"/>
      </dsp:txXfrm>
    </dsp:sp>
    <dsp:sp modelId="{D1079F54-0F82-4568-B15F-015CFF73477D}">
      <dsp:nvSpPr>
        <dsp:cNvPr id="0" name=""/>
        <dsp:cNvSpPr/>
      </dsp:nvSpPr>
      <dsp:spPr>
        <a:xfrm>
          <a:off x="3321542" y="1951099"/>
          <a:ext cx="436092" cy="91440"/>
        </a:xfrm>
        <a:custGeom>
          <a:avLst/>
          <a:gdLst/>
          <a:ahLst/>
          <a:cxnLst/>
          <a:rect l="0" t="0" r="0" b="0"/>
          <a:pathLst>
            <a:path>
              <a:moveTo>
                <a:pt x="0" y="45720"/>
              </a:moveTo>
              <a:lnTo>
                <a:pt x="436092" y="4572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528685" y="1985917"/>
        <a:ext cx="21804" cy="21804"/>
      </dsp:txXfrm>
    </dsp:sp>
    <dsp:sp modelId="{E92A1092-5976-4A7E-B8D5-5BF450F00847}">
      <dsp:nvSpPr>
        <dsp:cNvPr id="0" name=""/>
        <dsp:cNvSpPr/>
      </dsp:nvSpPr>
      <dsp:spPr>
        <a:xfrm>
          <a:off x="3321542" y="1165851"/>
          <a:ext cx="436092" cy="830968"/>
        </a:xfrm>
        <a:custGeom>
          <a:avLst/>
          <a:gdLst/>
          <a:ahLst/>
          <a:cxnLst/>
          <a:rect l="0" t="0" r="0" b="0"/>
          <a:pathLst>
            <a:path>
              <a:moveTo>
                <a:pt x="0" y="830968"/>
              </a:moveTo>
              <a:lnTo>
                <a:pt x="218046" y="830968"/>
              </a:lnTo>
              <a:lnTo>
                <a:pt x="218046" y="0"/>
              </a:lnTo>
              <a:lnTo>
                <a:pt x="436092"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516126" y="1557874"/>
        <a:ext cx="46922" cy="46922"/>
      </dsp:txXfrm>
    </dsp:sp>
    <dsp:sp modelId="{61D53D84-0B4F-4915-BC53-841E5434BD9D}">
      <dsp:nvSpPr>
        <dsp:cNvPr id="0" name=""/>
        <dsp:cNvSpPr/>
      </dsp:nvSpPr>
      <dsp:spPr>
        <a:xfrm>
          <a:off x="3321542" y="334882"/>
          <a:ext cx="436092" cy="1661937"/>
        </a:xfrm>
        <a:custGeom>
          <a:avLst/>
          <a:gdLst/>
          <a:ahLst/>
          <a:cxnLst/>
          <a:rect l="0" t="0" r="0" b="0"/>
          <a:pathLst>
            <a:path>
              <a:moveTo>
                <a:pt x="0" y="1661937"/>
              </a:moveTo>
              <a:lnTo>
                <a:pt x="218046" y="1661937"/>
              </a:lnTo>
              <a:lnTo>
                <a:pt x="218046" y="0"/>
              </a:lnTo>
              <a:lnTo>
                <a:pt x="436092"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p>
      </dsp:txBody>
      <dsp:txXfrm>
        <a:off x="3496633" y="1122896"/>
        <a:ext cx="85910" cy="85910"/>
      </dsp:txXfrm>
    </dsp:sp>
    <dsp:sp modelId="{8846B069-8B1C-444D-B27A-B0C56A58E8A1}">
      <dsp:nvSpPr>
        <dsp:cNvPr id="0" name=""/>
        <dsp:cNvSpPr/>
      </dsp:nvSpPr>
      <dsp:spPr>
        <a:xfrm rot="16200000">
          <a:off x="1239747" y="1664432"/>
          <a:ext cx="3498814" cy="664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b="1" kern="1200" dirty="0">
              <a:latin typeface="Times New Roman" panose="02020603050405020304" pitchFamily="18" charset="0"/>
              <a:cs typeface="Times New Roman" panose="02020603050405020304" pitchFamily="18" charset="0"/>
            </a:rPr>
            <a:t>Genel Müdür Yrd. Pazarlama</a:t>
          </a:r>
        </a:p>
      </dsp:txBody>
      <dsp:txXfrm>
        <a:off x="1239747" y="1664432"/>
        <a:ext cx="3498814" cy="664774"/>
      </dsp:txXfrm>
    </dsp:sp>
    <dsp:sp modelId="{33E9B1EA-9CAF-4F28-808E-66BD987D71D6}">
      <dsp:nvSpPr>
        <dsp:cNvPr id="0" name=""/>
        <dsp:cNvSpPr/>
      </dsp:nvSpPr>
      <dsp:spPr>
        <a:xfrm>
          <a:off x="3757634" y="2495"/>
          <a:ext cx="2180461" cy="664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b="1" kern="1200" dirty="0">
              <a:latin typeface="Times New Roman" panose="02020603050405020304" pitchFamily="18" charset="0"/>
              <a:cs typeface="Times New Roman" panose="02020603050405020304" pitchFamily="18" charset="0"/>
            </a:rPr>
            <a:t>Tutundurma Bölümü</a:t>
          </a:r>
        </a:p>
      </dsp:txBody>
      <dsp:txXfrm>
        <a:off x="3757634" y="2495"/>
        <a:ext cx="2180461" cy="664774"/>
      </dsp:txXfrm>
    </dsp:sp>
    <dsp:sp modelId="{B9F22A38-545A-4F1E-A029-D0F50E4F8BB1}">
      <dsp:nvSpPr>
        <dsp:cNvPr id="0" name=""/>
        <dsp:cNvSpPr/>
      </dsp:nvSpPr>
      <dsp:spPr>
        <a:xfrm>
          <a:off x="3757634" y="833464"/>
          <a:ext cx="2180461" cy="664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b="1" kern="1200" dirty="0">
              <a:latin typeface="Times New Roman" panose="02020603050405020304" pitchFamily="18" charset="0"/>
              <a:cs typeface="Times New Roman" panose="02020603050405020304" pitchFamily="18" charset="0"/>
            </a:rPr>
            <a:t>Pazarlama Planlama Bölümü</a:t>
          </a:r>
        </a:p>
      </dsp:txBody>
      <dsp:txXfrm>
        <a:off x="3757634" y="833464"/>
        <a:ext cx="2180461" cy="664774"/>
      </dsp:txXfrm>
    </dsp:sp>
    <dsp:sp modelId="{6B986FEA-CA50-4775-8C31-B847CF1FF179}">
      <dsp:nvSpPr>
        <dsp:cNvPr id="0" name=""/>
        <dsp:cNvSpPr/>
      </dsp:nvSpPr>
      <dsp:spPr>
        <a:xfrm>
          <a:off x="3757634" y="1664432"/>
          <a:ext cx="2180461" cy="664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b="1" kern="1200" dirty="0">
              <a:latin typeface="Times New Roman" panose="02020603050405020304" pitchFamily="18" charset="0"/>
              <a:cs typeface="Times New Roman" panose="02020603050405020304" pitchFamily="18" charset="0"/>
            </a:rPr>
            <a:t>Pazarlama Araştırmaları Bölümü</a:t>
          </a:r>
        </a:p>
      </dsp:txBody>
      <dsp:txXfrm>
        <a:off x="3757634" y="1664432"/>
        <a:ext cx="2180461" cy="664774"/>
      </dsp:txXfrm>
    </dsp:sp>
    <dsp:sp modelId="{5BE04505-ECCF-4514-9379-60E4452FC0D0}">
      <dsp:nvSpPr>
        <dsp:cNvPr id="0" name=""/>
        <dsp:cNvSpPr/>
      </dsp:nvSpPr>
      <dsp:spPr>
        <a:xfrm>
          <a:off x="3757634" y="2495401"/>
          <a:ext cx="2180461" cy="664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b="1" kern="1200" dirty="0">
              <a:solidFill>
                <a:prstClr val="white"/>
              </a:solidFill>
              <a:latin typeface="Times New Roman" panose="02020603050405020304" pitchFamily="18" charset="0"/>
              <a:ea typeface="+mn-ea"/>
              <a:cs typeface="Times New Roman" panose="02020603050405020304" pitchFamily="18" charset="0"/>
            </a:rPr>
            <a:t>Alan Satış Bölümü</a:t>
          </a:r>
        </a:p>
      </dsp:txBody>
      <dsp:txXfrm>
        <a:off x="3757634" y="2495401"/>
        <a:ext cx="2180461" cy="664774"/>
      </dsp:txXfrm>
    </dsp:sp>
    <dsp:sp modelId="{B9E3CAD4-5FD2-45AB-A3D2-2CA0FC5B22AB}">
      <dsp:nvSpPr>
        <dsp:cNvPr id="0" name=""/>
        <dsp:cNvSpPr/>
      </dsp:nvSpPr>
      <dsp:spPr>
        <a:xfrm>
          <a:off x="3757634" y="3326369"/>
          <a:ext cx="2180461" cy="664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b="1" kern="1200" dirty="0">
              <a:solidFill>
                <a:prstClr val="white"/>
              </a:solidFill>
              <a:latin typeface="Times New Roman" panose="02020603050405020304" pitchFamily="18" charset="0"/>
              <a:ea typeface="+mn-ea"/>
              <a:cs typeface="Times New Roman" panose="02020603050405020304" pitchFamily="18" charset="0"/>
            </a:rPr>
            <a:t>Müşteri Hizmetleri Bölümü</a:t>
          </a:r>
        </a:p>
      </dsp:txBody>
      <dsp:txXfrm>
        <a:off x="3757634" y="3326369"/>
        <a:ext cx="2180461" cy="664774"/>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723C1ED-4BAF-48E3-8A77-0F79AE13E1D3}" type="datetimeFigureOut">
              <a:rPr lang="tr-TR" smtClean="0"/>
              <a:t>26.02.2020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768713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23C1ED-4BAF-48E3-8A77-0F79AE13E1D3}" type="datetimeFigureOut">
              <a:rPr lang="tr-TR" smtClean="0"/>
              <a:t>26.02.2020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2763606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23C1ED-4BAF-48E3-8A77-0F79AE13E1D3}" type="datetimeFigureOut">
              <a:rPr lang="tr-TR" smtClean="0"/>
              <a:t>26.02.2020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42752709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547913" y="1299507"/>
            <a:ext cx="105156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547913" y="370118"/>
            <a:ext cx="105156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5625791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773086785"/>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09" y="381000"/>
            <a:ext cx="9832360"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idx="1"/>
          </p:nvPr>
        </p:nvSpPr>
        <p:spPr>
          <a:xfrm>
            <a:off x="1522809" y="1981204"/>
            <a:ext cx="9832360" cy="4187825"/>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Veri Yer Tutucusu 3"/>
          <p:cNvSpPr>
            <a:spLocks noGrp="1"/>
          </p:cNvSpPr>
          <p:nvPr>
            <p:ph type="dt" sz="half" idx="10"/>
          </p:nvPr>
        </p:nvSpPr>
        <p:spPr>
          <a:xfrm>
            <a:off x="8230157" y="6400800"/>
            <a:ext cx="1549063" cy="276228"/>
          </a:xfrm>
          <a:prstGeom prst="rect">
            <a:avLst/>
          </a:prstGeom>
        </p:spPr>
        <p:txBody>
          <a:bodyPr/>
          <a:lstStyle/>
          <a:p>
            <a:fld id="{D7305B69-F4B6-46CD-AF62-FD4ECA08B47D}" type="datetime1">
              <a:rPr lang="tr-TR">
                <a:solidFill>
                  <a:prstClr val="black"/>
                </a:solidFill>
              </a:rPr>
              <a:pPr/>
              <a:t>26.02.2020</a:t>
            </a:fld>
            <a:endParaRPr lang="tr-TR" dirty="0">
              <a:solidFill>
                <a:prstClr val="black"/>
              </a:solidFill>
            </a:endParaRPr>
          </a:p>
        </p:txBody>
      </p:sp>
      <p:sp>
        <p:nvSpPr>
          <p:cNvPr id="5" name="Altbilgi Yer Tutucusu 4"/>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6" name="Slayt Numarası Yer Tutucusu 5"/>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7" name="Düz Bağlayıcı 6"/>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6328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8230157" y="6400800"/>
            <a:ext cx="1549063" cy="276228"/>
          </a:xfrm>
          <a:prstGeom prst="rect">
            <a:avLst/>
          </a:prstGeom>
        </p:spPr>
        <p:txBody>
          <a:bodyPr/>
          <a:lstStyle/>
          <a:p>
            <a:fld id="{7040B08B-C352-47BE-9B06-0A188FAADA31}" type="datetime1">
              <a:rPr lang="tr-TR">
                <a:solidFill>
                  <a:prstClr val="black"/>
                </a:solidFill>
              </a:rPr>
              <a:pPr/>
              <a:t>26.02.2020</a:t>
            </a:fld>
            <a:endParaRPr lang="tr-TR" dirty="0">
              <a:solidFill>
                <a:prstClr val="black"/>
              </a:solidFill>
            </a:endParaRPr>
          </a:p>
        </p:txBody>
      </p:sp>
      <p:sp>
        <p:nvSpPr>
          <p:cNvPr id="3" name="Altbilgi Yer Tutucusu 2"/>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4" name="Slayt Numarası Yer Tutucusu 3"/>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933454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11" y="381000"/>
            <a:ext cx="9832359"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sz="half" idx="1"/>
          </p:nvPr>
        </p:nvSpPr>
        <p:spPr>
          <a:xfrm>
            <a:off x="1488556" y="1984248"/>
            <a:ext cx="4801851"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İçerik Yer Tutucusu 3"/>
          <p:cNvSpPr>
            <a:spLocks noGrp="1"/>
          </p:cNvSpPr>
          <p:nvPr>
            <p:ph sz="half" idx="2"/>
          </p:nvPr>
        </p:nvSpPr>
        <p:spPr>
          <a:xfrm>
            <a:off x="6553319" y="1984248"/>
            <a:ext cx="4801852"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5" name="Veri Yer Tutucusu 4"/>
          <p:cNvSpPr>
            <a:spLocks noGrp="1"/>
          </p:cNvSpPr>
          <p:nvPr>
            <p:ph type="dt" sz="half" idx="10"/>
          </p:nvPr>
        </p:nvSpPr>
        <p:spPr>
          <a:xfrm>
            <a:off x="8230157" y="6400800"/>
            <a:ext cx="1549063" cy="276228"/>
          </a:xfrm>
          <a:prstGeom prst="rect">
            <a:avLst/>
          </a:prstGeom>
        </p:spPr>
        <p:txBody>
          <a:bodyPr/>
          <a:lstStyle/>
          <a:p>
            <a:fld id="{20538472-C768-438E-A504-E09C6DD853BD}" type="datetime1">
              <a:rPr lang="tr-TR">
                <a:solidFill>
                  <a:prstClr val="black"/>
                </a:solidFill>
              </a:rPr>
              <a:pPr/>
              <a:t>26.02.2020</a:t>
            </a:fld>
            <a:endParaRPr lang="tr-TR" dirty="0">
              <a:solidFill>
                <a:prstClr val="black"/>
              </a:solidFill>
            </a:endParaRPr>
          </a:p>
        </p:txBody>
      </p:sp>
      <p:sp>
        <p:nvSpPr>
          <p:cNvPr id="6" name="Altbilgi Yer Tutucusu 5"/>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7" name="Slayt Numarası Yer Tutucusu 6"/>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8" name="Düz Bağlayıcı 7"/>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1240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23C1ED-4BAF-48E3-8A77-0F79AE13E1D3}" type="datetimeFigureOut">
              <a:rPr lang="tr-TR" smtClean="0"/>
              <a:t>26.02.2020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1018714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723C1ED-4BAF-48E3-8A77-0F79AE13E1D3}" type="datetimeFigureOut">
              <a:rPr lang="tr-TR" smtClean="0"/>
              <a:t>26.02.2020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2764920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723C1ED-4BAF-48E3-8A77-0F79AE13E1D3}" type="datetimeFigureOut">
              <a:rPr lang="tr-TR" smtClean="0"/>
              <a:t>26.02.2020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636218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723C1ED-4BAF-48E3-8A77-0F79AE13E1D3}" type="datetimeFigureOut">
              <a:rPr lang="tr-TR" smtClean="0"/>
              <a:t>26.02.2020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1383902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723C1ED-4BAF-48E3-8A77-0F79AE13E1D3}" type="datetimeFigureOut">
              <a:rPr lang="tr-TR" smtClean="0"/>
              <a:t>26.02.2020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1872681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723C1ED-4BAF-48E3-8A77-0F79AE13E1D3}" type="datetimeFigureOut">
              <a:rPr lang="tr-TR" smtClean="0"/>
              <a:t>26.02.2020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2911964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723C1ED-4BAF-48E3-8A77-0F79AE13E1D3}" type="datetimeFigureOut">
              <a:rPr lang="tr-TR" smtClean="0"/>
              <a:t>26.02.2020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2220171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723C1ED-4BAF-48E3-8A77-0F79AE13E1D3}" type="datetimeFigureOut">
              <a:rPr lang="tr-TR" smtClean="0"/>
              <a:t>26.02.2020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425758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23C1ED-4BAF-48E3-8A77-0F79AE13E1D3}" type="datetimeFigureOut">
              <a:rPr lang="tr-TR" smtClean="0"/>
              <a:t>26.02.2020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C9C1B0-BA33-40BC-8CA7-4B7506848D88}" type="slidenum">
              <a:rPr lang="tr-TR" smtClean="0"/>
              <a:t>‹#›</a:t>
            </a:fld>
            <a:endParaRPr lang="tr-TR"/>
          </a:p>
        </p:txBody>
      </p:sp>
    </p:spTree>
    <p:extLst>
      <p:ext uri="{BB962C8B-B14F-4D97-AF65-F5344CB8AC3E}">
        <p14:creationId xmlns:p14="http://schemas.microsoft.com/office/powerpoint/2010/main" val="2667487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3"/>
            <a:ext cx="12192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49981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99728"/>
          </a:xfrm>
        </p:spPr>
        <p:txBody>
          <a:bodyPr>
            <a:normAutofit/>
          </a:bodyPr>
          <a:lstStyle/>
          <a:p>
            <a:pPr algn="ctr"/>
            <a:r>
              <a:rPr lang="tr-TR" sz="2800" dirty="0">
                <a:latin typeface="Times New Roman" panose="02020603050405020304" pitchFamily="18" charset="0"/>
                <a:cs typeface="Times New Roman" panose="02020603050405020304" pitchFamily="18" charset="0"/>
              </a:rPr>
              <a:t>1- Üretime yönelik pazarlama anlayışı,</a:t>
            </a:r>
          </a:p>
        </p:txBody>
      </p:sp>
      <p:sp>
        <p:nvSpPr>
          <p:cNvPr id="3" name="İçerik Yer Tutucusu 2"/>
          <p:cNvSpPr>
            <a:spLocks noGrp="1"/>
          </p:cNvSpPr>
          <p:nvPr>
            <p:ph idx="1"/>
          </p:nvPr>
        </p:nvSpPr>
        <p:spPr>
          <a:xfrm>
            <a:off x="2385392" y="1953578"/>
            <a:ext cx="8448260" cy="3075622"/>
          </a:xfrm>
        </p:spPr>
        <p:txBody>
          <a:bodyPr>
            <a:noAutofit/>
          </a:bodyPr>
          <a:lstStyle/>
          <a:p>
            <a:pPr>
              <a:lnSpc>
                <a:spcPct val="100000"/>
              </a:lnSpc>
              <a:spcBef>
                <a:spcPts val="0"/>
              </a:spcBef>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İşletmelerin </a:t>
            </a:r>
            <a:r>
              <a:rPr lang="tr-TR" sz="2400" b="1" dirty="0">
                <a:latin typeface="Times New Roman" panose="02020603050405020304" pitchFamily="18" charset="0"/>
                <a:cs typeface="Times New Roman" panose="02020603050405020304" pitchFamily="18" charset="0"/>
              </a:rPr>
              <a:t>en eski </a:t>
            </a:r>
            <a:r>
              <a:rPr lang="tr-TR" sz="2400" dirty="0">
                <a:latin typeface="Times New Roman" panose="02020603050405020304" pitchFamily="18" charset="0"/>
                <a:cs typeface="Times New Roman" panose="02020603050405020304" pitchFamily="18" charset="0"/>
              </a:rPr>
              <a:t>anlayışlarından biridir,</a:t>
            </a:r>
          </a:p>
          <a:p>
            <a:pPr>
              <a:lnSpc>
                <a:spcPct val="100000"/>
              </a:lnSpc>
              <a:spcBef>
                <a:spcPts val="0"/>
              </a:spcBef>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Tüketicilerin </a:t>
            </a:r>
            <a:r>
              <a:rPr lang="tr-TR" sz="2400" b="1" dirty="0">
                <a:latin typeface="Times New Roman" panose="02020603050405020304" pitchFamily="18" charset="0"/>
                <a:cs typeface="Times New Roman" panose="02020603050405020304" pitchFamily="18" charset="0"/>
              </a:rPr>
              <a:t>ucuz mallara </a:t>
            </a:r>
            <a:r>
              <a:rPr lang="tr-TR" sz="2400" dirty="0">
                <a:latin typeface="Times New Roman" panose="02020603050405020304" pitchFamily="18" charset="0"/>
                <a:cs typeface="Times New Roman" panose="02020603050405020304" pitchFamily="18" charset="0"/>
              </a:rPr>
              <a:t>yöneleceklerini kabul ederler,</a:t>
            </a:r>
          </a:p>
          <a:p>
            <a:pPr>
              <a:lnSpc>
                <a:spcPct val="100000"/>
              </a:lnSpc>
              <a:spcBef>
                <a:spcPts val="0"/>
              </a:spcBef>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İşletmeler, verimliliği arttırarak </a:t>
            </a:r>
            <a:r>
              <a:rPr lang="tr-TR" sz="2400" b="1" dirty="0">
                <a:latin typeface="Times New Roman" panose="02020603050405020304" pitchFamily="18" charset="0"/>
                <a:cs typeface="Times New Roman" panose="02020603050405020304" pitchFamily="18" charset="0"/>
              </a:rPr>
              <a:t>dağıtımı yaygınlaştırmaya </a:t>
            </a:r>
            <a:r>
              <a:rPr lang="tr-TR" sz="2400" dirty="0">
                <a:latin typeface="Times New Roman" panose="02020603050405020304" pitchFamily="18" charset="0"/>
                <a:cs typeface="Times New Roman" panose="02020603050405020304" pitchFamily="18" charset="0"/>
              </a:rPr>
              <a:t>çalışırlar,</a:t>
            </a:r>
          </a:p>
          <a:p>
            <a:pPr>
              <a:lnSpc>
                <a:spcPct val="100000"/>
              </a:lnSpc>
              <a:spcBef>
                <a:spcPts val="0"/>
              </a:spcBef>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Üretim artırılarak </a:t>
            </a:r>
            <a:r>
              <a:rPr lang="tr-TR" sz="2400" b="1" dirty="0">
                <a:latin typeface="Times New Roman" panose="02020603050405020304" pitchFamily="18" charset="0"/>
                <a:cs typeface="Times New Roman" panose="02020603050405020304" pitchFamily="18" charset="0"/>
              </a:rPr>
              <a:t>birim maliyet düşürülmeye </a:t>
            </a:r>
            <a:r>
              <a:rPr lang="tr-TR" sz="2400" dirty="0">
                <a:latin typeface="Times New Roman" panose="02020603050405020304" pitchFamily="18" charset="0"/>
                <a:cs typeface="Times New Roman" panose="02020603050405020304" pitchFamily="18" charset="0"/>
              </a:rPr>
              <a:t>çalışılır.</a:t>
            </a:r>
          </a:p>
          <a:p>
            <a:pPr>
              <a:lnSpc>
                <a:spcPct val="100000"/>
              </a:lnSpc>
              <a:spcBef>
                <a:spcPts val="0"/>
              </a:spcBef>
              <a:buFont typeface="Wingdings" panose="05000000000000000000" pitchFamily="2" charset="2"/>
              <a:buChar char="ü"/>
            </a:pPr>
            <a:r>
              <a:rPr lang="tr-TR" sz="2400" b="1" dirty="0">
                <a:latin typeface="Times New Roman" panose="02020603050405020304" pitchFamily="18" charset="0"/>
                <a:cs typeface="Times New Roman" panose="02020603050405020304" pitchFamily="18" charset="0"/>
              </a:rPr>
              <a:t>Satış</a:t>
            </a:r>
            <a:r>
              <a:rPr lang="tr-TR" sz="2400" dirty="0">
                <a:latin typeface="Times New Roman" panose="02020603050405020304" pitchFamily="18" charset="0"/>
                <a:cs typeface="Times New Roman" panose="02020603050405020304" pitchFamily="18" charset="0"/>
              </a:rPr>
              <a:t> çabalarına önem verilmez,</a:t>
            </a:r>
          </a:p>
          <a:p>
            <a:pPr>
              <a:lnSpc>
                <a:spcPct val="100000"/>
              </a:lnSpc>
              <a:spcBef>
                <a:spcPts val="0"/>
              </a:spcBef>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İyi mamulün </a:t>
            </a:r>
            <a:r>
              <a:rPr lang="tr-TR" sz="2400" b="1" dirty="0">
                <a:latin typeface="Times New Roman" panose="02020603050405020304" pitchFamily="18" charset="0"/>
                <a:cs typeface="Times New Roman" panose="02020603050405020304" pitchFamily="18" charset="0"/>
              </a:rPr>
              <a:t>kendini satacağı </a:t>
            </a:r>
            <a:r>
              <a:rPr lang="tr-TR" sz="2400" dirty="0">
                <a:latin typeface="Times New Roman" panose="02020603050405020304" pitchFamily="18" charset="0"/>
                <a:cs typeface="Times New Roman" panose="02020603050405020304" pitchFamily="18" charset="0"/>
              </a:rPr>
              <a:t>kabul edilir.</a:t>
            </a:r>
            <a:endParaRPr lang="tr-TR" sz="24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a:t>
            </a:fld>
            <a:endParaRPr lang="tr-TR" dirty="0">
              <a:solidFill>
                <a:prstClr val="black"/>
              </a:solidFill>
            </a:endParaRPr>
          </a:p>
        </p:txBody>
      </p:sp>
    </p:spTree>
    <p:extLst>
      <p:ext uri="{BB962C8B-B14F-4D97-AF65-F5344CB8AC3E}">
        <p14:creationId xmlns:p14="http://schemas.microsoft.com/office/powerpoint/2010/main" val="2493761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63940" y="279392"/>
            <a:ext cx="9424151" cy="599728"/>
          </a:xfrm>
        </p:spPr>
        <p:txBody>
          <a:bodyPr>
            <a:normAutofit fontScale="90000"/>
          </a:bodyPr>
          <a:lstStyle/>
          <a:p>
            <a:pPr algn="ctr"/>
            <a:r>
              <a:rPr lang="tr-TR" sz="2800" dirty="0">
                <a:latin typeface="Times New Roman" panose="02020603050405020304" pitchFamily="18" charset="0"/>
                <a:cs typeface="Times New Roman" panose="02020603050405020304" pitchFamily="18" charset="0"/>
              </a:rPr>
              <a:t>Pazarlamanın </a:t>
            </a:r>
            <a:br>
              <a:rPr lang="tr-TR" sz="28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işletme organizasyonu içindeki yeri</a:t>
            </a:r>
            <a:endParaRPr lang="tr-TR" sz="28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873240" y="1674250"/>
            <a:ext cx="9481931" cy="3136290"/>
          </a:xfrm>
        </p:spPr>
        <p:txBody>
          <a:bodyPr>
            <a:noAutofit/>
          </a:bodyPr>
          <a:lstStyle/>
          <a:p>
            <a:pPr marL="0" indent="0" algn="just">
              <a:lnSpc>
                <a:spcPct val="100000"/>
              </a:lnSpc>
              <a:spcBef>
                <a:spcPts val="0"/>
              </a:spcBef>
              <a:buNone/>
            </a:pPr>
            <a:r>
              <a:rPr lang="tr-TR" sz="2200" b="1" dirty="0">
                <a:latin typeface="Times New Roman" panose="02020603050405020304" pitchFamily="18" charset="0"/>
                <a:cs typeface="Times New Roman" panose="02020603050405020304" pitchFamily="18" charset="0"/>
              </a:rPr>
              <a:t>Pazarlama bölümünün organizasyonu</a:t>
            </a:r>
          </a:p>
          <a:p>
            <a:pPr marL="0" indent="0" algn="just">
              <a:lnSpc>
                <a:spcPct val="100000"/>
              </a:lnSpc>
              <a:spcBef>
                <a:spcPts val="0"/>
              </a:spcBef>
              <a:buNone/>
            </a:pPr>
            <a:endParaRPr lang="tr-TR" sz="22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200" b="1" dirty="0">
                <a:latin typeface="Times New Roman" panose="02020603050405020304" pitchFamily="18" charset="0"/>
                <a:cs typeface="Times New Roman" panose="02020603050405020304" pitchFamily="18" charset="0"/>
              </a:rPr>
              <a:t>1- İşlevlerine göre; </a:t>
            </a:r>
            <a:r>
              <a:rPr lang="tr-TR" sz="2200" dirty="0">
                <a:latin typeface="Times New Roman" panose="02020603050405020304" pitchFamily="18" charset="0"/>
                <a:cs typeface="Times New Roman" panose="02020603050405020304" pitchFamily="18" charset="0"/>
              </a:rPr>
              <a:t>Tutundurma-Alan Satış-MİY-Planlama-Pazar Araştırması</a:t>
            </a:r>
          </a:p>
          <a:p>
            <a:pPr marL="0" indent="0" algn="just">
              <a:lnSpc>
                <a:spcPct val="100000"/>
              </a:lnSpc>
              <a:spcBef>
                <a:spcPts val="0"/>
              </a:spcBef>
              <a:buNone/>
            </a:pPr>
            <a:endParaRPr lang="tr-TR" sz="22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200" b="1" dirty="0">
                <a:latin typeface="Times New Roman" panose="02020603050405020304" pitchFamily="18" charset="0"/>
                <a:cs typeface="Times New Roman" panose="02020603050405020304" pitchFamily="18" charset="0"/>
              </a:rPr>
              <a:t>2- Mamule göre; </a:t>
            </a:r>
            <a:r>
              <a:rPr lang="tr-TR" sz="2200" dirty="0">
                <a:latin typeface="Times New Roman" panose="02020603050405020304" pitchFamily="18" charset="0"/>
                <a:cs typeface="Times New Roman" panose="02020603050405020304" pitchFamily="18" charset="0"/>
              </a:rPr>
              <a:t>Tutundurma-Pazar Araştırması-A Mamulü Pazarlama-B Mamulü Pazarlama</a:t>
            </a:r>
          </a:p>
          <a:p>
            <a:pPr marL="0" indent="0" algn="just">
              <a:lnSpc>
                <a:spcPct val="100000"/>
              </a:lnSpc>
              <a:spcBef>
                <a:spcPts val="0"/>
              </a:spcBef>
              <a:buNone/>
            </a:pPr>
            <a:endParaRPr lang="tr-TR" sz="22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200" b="1" dirty="0">
                <a:latin typeface="Times New Roman" panose="02020603050405020304" pitchFamily="18" charset="0"/>
                <a:cs typeface="Times New Roman" panose="02020603050405020304" pitchFamily="18" charset="0"/>
              </a:rPr>
              <a:t>3- Bölgelere göre; </a:t>
            </a:r>
            <a:r>
              <a:rPr lang="tr-TR" sz="2200" dirty="0">
                <a:latin typeface="Times New Roman" panose="02020603050405020304" pitchFamily="18" charset="0"/>
                <a:cs typeface="Times New Roman" panose="02020603050405020304" pitchFamily="18" charset="0"/>
              </a:rPr>
              <a:t>Tutundurma-Pazar Araştırması-A Bölgesi-B Bölgesi</a:t>
            </a:r>
            <a:endParaRPr lang="tr-TR" sz="22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10</a:t>
            </a:fld>
            <a:endParaRPr lang="tr-TR" dirty="0">
              <a:solidFill>
                <a:prstClr val="black"/>
              </a:solidFill>
            </a:endParaRPr>
          </a:p>
        </p:txBody>
      </p:sp>
    </p:spTree>
    <p:extLst>
      <p:ext uri="{BB962C8B-B14F-4D97-AF65-F5344CB8AC3E}">
        <p14:creationId xmlns:p14="http://schemas.microsoft.com/office/powerpoint/2010/main" val="1598659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63940" y="279392"/>
            <a:ext cx="9424151" cy="599728"/>
          </a:xfrm>
        </p:spPr>
        <p:txBody>
          <a:bodyPr>
            <a:normAutofit fontScale="90000"/>
          </a:bodyPr>
          <a:lstStyle/>
          <a:p>
            <a:pPr algn="ctr"/>
            <a:r>
              <a:rPr lang="tr-TR" sz="2800" dirty="0">
                <a:latin typeface="Times New Roman" panose="02020603050405020304" pitchFamily="18" charset="0"/>
                <a:cs typeface="Times New Roman" panose="02020603050405020304" pitchFamily="18" charset="0"/>
              </a:rPr>
              <a:t>Pazarlamanın </a:t>
            </a:r>
            <a:br>
              <a:rPr lang="tr-TR" sz="28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işletme organizasyonu içindeki yeri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11</a:t>
            </a:fld>
            <a:endParaRPr lang="tr-TR" dirty="0">
              <a:solidFill>
                <a:prstClr val="black"/>
              </a:solidFill>
            </a:endParaRPr>
          </a:p>
        </p:txBody>
      </p:sp>
      <p:graphicFrame>
        <p:nvGraphicFramePr>
          <p:cNvPr id="6" name="İçerik Yer Tutucusu 3">
            <a:extLst>
              <a:ext uri="{FF2B5EF4-FFF2-40B4-BE49-F238E27FC236}">
                <a16:creationId xmlns:a16="http://schemas.microsoft.com/office/drawing/2014/main" id="{2E176D7E-9877-4B5A-9BC7-139A5B461CAE}"/>
              </a:ext>
            </a:extLst>
          </p:cNvPr>
          <p:cNvGraphicFramePr>
            <a:graphicFrameLocks noGrp="1"/>
          </p:cNvGraphicFramePr>
          <p:nvPr>
            <p:ph idx="1"/>
            <p:extLst>
              <p:ext uri="{D42A27DB-BD31-4B8C-83A1-F6EECF244321}">
                <p14:modId xmlns:p14="http://schemas.microsoft.com/office/powerpoint/2010/main" val="481045889"/>
              </p:ext>
            </p:extLst>
          </p:nvPr>
        </p:nvGraphicFramePr>
        <p:xfrm>
          <a:off x="1264754" y="1749288"/>
          <a:ext cx="8594863" cy="3993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3199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71413" y="467038"/>
            <a:ext cx="7374270" cy="599728"/>
          </a:xfrm>
        </p:spPr>
        <p:txBody>
          <a:bodyPr>
            <a:normAutofit/>
          </a:bodyPr>
          <a:lstStyle/>
          <a:p>
            <a:pPr algn="ctr"/>
            <a:r>
              <a:rPr lang="tr-TR" sz="2800" dirty="0">
                <a:latin typeface="Times New Roman" panose="02020603050405020304" pitchFamily="18" charset="0"/>
                <a:cs typeface="Times New Roman" panose="02020603050405020304" pitchFamily="18" charset="0"/>
              </a:rPr>
              <a:t>Kaynaklar</a:t>
            </a: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12</a:t>
            </a:fld>
            <a:endParaRPr lang="tr-TR" dirty="0">
              <a:solidFill>
                <a:prstClr val="black"/>
              </a:solidFill>
            </a:endParaRPr>
          </a:p>
        </p:txBody>
      </p:sp>
      <p:sp>
        <p:nvSpPr>
          <p:cNvPr id="6" name="İçerik Yer Tutucusu 2"/>
          <p:cNvSpPr>
            <a:spLocks noGrp="1"/>
          </p:cNvSpPr>
          <p:nvPr>
            <p:ph idx="1"/>
          </p:nvPr>
        </p:nvSpPr>
        <p:spPr>
          <a:xfrm>
            <a:off x="2018068" y="1408182"/>
            <a:ext cx="8270023" cy="4351338"/>
          </a:xfrm>
        </p:spPr>
        <p:txBody>
          <a:bodyPr>
            <a:normAutofit/>
          </a:bodyPr>
          <a:lstStyle/>
          <a:p>
            <a:endParaRPr lang="tr-TR" dirty="0"/>
          </a:p>
          <a:p>
            <a:endParaRPr lang="tr-TR" dirty="0"/>
          </a:p>
          <a:p>
            <a:r>
              <a:rPr lang="tr-TR" sz="1000" dirty="0" smtClean="0">
                <a:latin typeface="Times New Roman" panose="02020603050405020304" pitchFamily="18" charset="0"/>
                <a:cs typeface="Times New Roman" panose="02020603050405020304" pitchFamily="18" charset="0"/>
              </a:rPr>
              <a:t>.</a:t>
            </a:r>
            <a:endParaRPr lang="tr-TR" sz="10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tr-TR" sz="10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tr-TR" sz="1000" dirty="0">
              <a:latin typeface="Times New Roman" panose="02020603050405020304" pitchFamily="18" charset="0"/>
              <a:cs typeface="Times New Roman" panose="02020603050405020304" pitchFamily="18" charset="0"/>
            </a:endParaRPr>
          </a:p>
          <a:p>
            <a:pPr marL="0" indent="0">
              <a:buNone/>
            </a:pPr>
            <a:endParaRPr lang="tr-TR" sz="1000" dirty="0">
              <a:latin typeface="Times New Roman" panose="02020603050405020304" pitchFamily="18" charset="0"/>
              <a:cs typeface="Times New Roman" panose="02020603050405020304" pitchFamily="18" charset="0"/>
            </a:endParaRPr>
          </a:p>
          <a:p>
            <a:pPr marL="0" indent="0">
              <a:buNone/>
            </a:pPr>
            <a:r>
              <a:rPr lang="tr-TR" sz="1000" dirty="0">
                <a:latin typeface="Times New Roman" panose="02020603050405020304" pitchFamily="18" charset="0"/>
                <a:cs typeface="Times New Roman" panose="02020603050405020304" pitchFamily="18" charset="0"/>
              </a:rPr>
              <a:t>                                                                                                                 </a:t>
            </a:r>
          </a:p>
        </p:txBody>
      </p:sp>
      <p:sp>
        <p:nvSpPr>
          <p:cNvPr id="12" name="İçerik Yer Tutucusu 2">
            <a:extLst>
              <a:ext uri="{FF2B5EF4-FFF2-40B4-BE49-F238E27FC236}">
                <a16:creationId xmlns:a16="http://schemas.microsoft.com/office/drawing/2014/main" id="{841BE76F-8D30-4BBE-8A5C-0A1424934755}"/>
              </a:ext>
            </a:extLst>
          </p:cNvPr>
          <p:cNvSpPr txBox="1">
            <a:spLocks/>
          </p:cNvSpPr>
          <p:nvPr/>
        </p:nvSpPr>
        <p:spPr>
          <a:xfrm>
            <a:off x="1237136" y="1662988"/>
            <a:ext cx="10118035" cy="3841726"/>
          </a:xfrm>
          <a:prstGeom prst="rect">
            <a:avLst/>
          </a:prstGeom>
        </p:spPr>
        <p:txBody>
          <a:bodyPr>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2400" dirty="0">
                <a:latin typeface="Times New Roman" panose="02020603050405020304" pitchFamily="18" charset="0"/>
                <a:cs typeface="Times New Roman" panose="02020603050405020304" pitchFamily="18" charset="0"/>
              </a:rPr>
              <a:t>Makro Pazarlama, 2. Baskı. Birol </a:t>
            </a:r>
            <a:r>
              <a:rPr lang="tr-TR" sz="2400" dirty="0" err="1">
                <a:latin typeface="Times New Roman" panose="02020603050405020304" pitchFamily="18" charset="0"/>
                <a:cs typeface="Times New Roman" panose="02020603050405020304" pitchFamily="18" charset="0"/>
              </a:rPr>
              <a:t>Tenekecioğlu</a:t>
            </a:r>
            <a:r>
              <a:rPr lang="tr-TR" sz="2400" dirty="0">
                <a:latin typeface="Times New Roman" panose="02020603050405020304" pitchFamily="18" charset="0"/>
                <a:cs typeface="Times New Roman" panose="02020603050405020304" pitchFamily="18" charset="0"/>
              </a:rPr>
              <a:t> ve </a:t>
            </a:r>
            <a:r>
              <a:rPr lang="tr-TR" sz="2400" dirty="0" err="1">
                <a:latin typeface="Times New Roman" panose="02020603050405020304" pitchFamily="18" charset="0"/>
                <a:cs typeface="Times New Roman" panose="02020603050405020304" pitchFamily="18" charset="0"/>
              </a:rPr>
              <a:t>N.Figen</a:t>
            </a:r>
            <a:r>
              <a:rPr lang="tr-TR" sz="2400" dirty="0">
                <a:latin typeface="Times New Roman" panose="02020603050405020304" pitchFamily="18" charset="0"/>
                <a:cs typeface="Times New Roman" panose="02020603050405020304" pitchFamily="18" charset="0"/>
              </a:rPr>
              <a:t> Ersoy, Birlik Ofset, Eskişehir, 2000.</a:t>
            </a:r>
          </a:p>
          <a:p>
            <a:r>
              <a:rPr lang="tr-TR" sz="2400" dirty="0">
                <a:latin typeface="Times New Roman" panose="02020603050405020304" pitchFamily="18" charset="0"/>
                <a:cs typeface="Times New Roman" panose="02020603050405020304" pitchFamily="18" charset="0"/>
              </a:rPr>
              <a:t>Pazarlama İlkeleri, </a:t>
            </a:r>
            <a:r>
              <a:rPr lang="tr-TR" sz="2400" dirty="0" err="1">
                <a:latin typeface="Times New Roman" panose="02020603050405020304" pitchFamily="18" charset="0"/>
                <a:cs typeface="Times New Roman" panose="02020603050405020304" pitchFamily="18" charset="0"/>
              </a:rPr>
              <a:t>Jim</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Blythe</a:t>
            </a:r>
            <a:r>
              <a:rPr lang="tr-TR" sz="2400" dirty="0">
                <a:latin typeface="Times New Roman" panose="02020603050405020304" pitchFamily="18" charset="0"/>
                <a:cs typeface="Times New Roman" panose="02020603050405020304" pitchFamily="18" charset="0"/>
              </a:rPr>
              <a:t> (Türkçesi: </a:t>
            </a:r>
            <a:r>
              <a:rPr lang="tr-TR" sz="2400" dirty="0" err="1">
                <a:latin typeface="Times New Roman" panose="02020603050405020304" pitchFamily="18" charset="0"/>
                <a:cs typeface="Times New Roman" panose="02020603050405020304" pitchFamily="18" charset="0"/>
              </a:rPr>
              <a:t>Prof.Dr</a:t>
            </a:r>
            <a:r>
              <a:rPr lang="tr-TR" sz="2400" dirty="0">
                <a:latin typeface="Times New Roman" panose="02020603050405020304" pitchFamily="18" charset="0"/>
                <a:cs typeface="Times New Roman" panose="02020603050405020304" pitchFamily="18" charset="0"/>
              </a:rPr>
              <a:t>. Yavuz Odabaşı), </a:t>
            </a:r>
            <a:r>
              <a:rPr lang="tr-TR" sz="2400" dirty="0" err="1">
                <a:latin typeface="Times New Roman" panose="02020603050405020304" pitchFamily="18" charset="0"/>
                <a:cs typeface="Times New Roman" panose="02020603050405020304" pitchFamily="18" charset="0"/>
              </a:rPr>
              <a:t>Prentice</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Hall</a:t>
            </a:r>
            <a:r>
              <a:rPr lang="tr-TR" sz="2400" dirty="0">
                <a:latin typeface="Times New Roman" panose="02020603050405020304" pitchFamily="18" charset="0"/>
                <a:cs typeface="Times New Roman" panose="02020603050405020304" pitchFamily="18" charset="0"/>
              </a:rPr>
              <a:t>, Bilim-Teknik Kitabevi, Eskişehir, 2001.</a:t>
            </a:r>
          </a:p>
          <a:p>
            <a:r>
              <a:rPr lang="tr-TR" sz="2400" dirty="0">
                <a:latin typeface="Times New Roman" panose="02020603050405020304" pitchFamily="18" charset="0"/>
                <a:cs typeface="Times New Roman" panose="02020603050405020304" pitchFamily="18" charset="0"/>
              </a:rPr>
              <a:t>Pazarlama İlkeleri, Türkiye Uygulamaları: Global Yönetimsel Yaklaşım, Ömer Baybars Tek, Beta, İstanbul, 1999.</a:t>
            </a:r>
          </a:p>
          <a:p>
            <a:r>
              <a:rPr lang="tr-TR" sz="2400" dirty="0">
                <a:latin typeface="Times New Roman" panose="02020603050405020304" pitchFamily="18" charset="0"/>
                <a:cs typeface="Times New Roman" panose="02020603050405020304" pitchFamily="18" charset="0"/>
              </a:rPr>
              <a:t>Pazarlama Yönetimi, </a:t>
            </a:r>
            <a:r>
              <a:rPr lang="tr-TR" sz="2400" dirty="0" err="1">
                <a:latin typeface="Times New Roman" panose="02020603050405020304" pitchFamily="18" charset="0"/>
                <a:cs typeface="Times New Roman" panose="02020603050405020304" pitchFamily="18" charset="0"/>
              </a:rPr>
              <a:t>B.Tenekecioğlu</a:t>
            </a:r>
            <a:r>
              <a:rPr lang="tr-TR" sz="2400" dirty="0">
                <a:latin typeface="Times New Roman" panose="02020603050405020304" pitchFamily="18" charset="0"/>
                <a:cs typeface="Times New Roman" panose="02020603050405020304" pitchFamily="18" charset="0"/>
              </a:rPr>
              <a:t> ve </a:t>
            </a:r>
            <a:r>
              <a:rPr lang="tr-TR" sz="2400" dirty="0" err="1">
                <a:latin typeface="Times New Roman" panose="02020603050405020304" pitchFamily="18" charset="0"/>
                <a:cs typeface="Times New Roman" panose="02020603050405020304" pitchFamily="18" charset="0"/>
              </a:rPr>
              <a:t>F.Esoy</a:t>
            </a:r>
            <a:r>
              <a:rPr lang="tr-TR" sz="2400" dirty="0">
                <a:latin typeface="Times New Roman" panose="02020603050405020304" pitchFamily="18" charset="0"/>
                <a:cs typeface="Times New Roman" panose="02020603050405020304" pitchFamily="18" charset="0"/>
              </a:rPr>
              <a:t>, Birlik Ofset, Eskişehir, 2000.</a:t>
            </a:r>
          </a:p>
          <a:p>
            <a:r>
              <a:rPr lang="tr-TR" sz="2400" dirty="0" smtClean="0">
                <a:latin typeface="Times New Roman" panose="02020603050405020304" pitchFamily="18" charset="0"/>
                <a:cs typeface="Times New Roman" panose="02020603050405020304" pitchFamily="18" charset="0"/>
              </a:rPr>
              <a:t>Pazarlama </a:t>
            </a:r>
            <a:r>
              <a:rPr lang="tr-TR" sz="2400" dirty="0">
                <a:latin typeface="Times New Roman" panose="02020603050405020304" pitchFamily="18" charset="0"/>
                <a:cs typeface="Times New Roman" panose="02020603050405020304" pitchFamily="18" charset="0"/>
              </a:rPr>
              <a:t>Yönetimi, Philip </a:t>
            </a:r>
            <a:r>
              <a:rPr lang="tr-TR" sz="2400" dirty="0" err="1">
                <a:latin typeface="Times New Roman" panose="02020603050405020304" pitchFamily="18" charset="0"/>
                <a:cs typeface="Times New Roman" panose="02020603050405020304" pitchFamily="18" charset="0"/>
              </a:rPr>
              <a:t>Kotler</a:t>
            </a:r>
            <a:r>
              <a:rPr lang="tr-TR" sz="2400" dirty="0">
                <a:latin typeface="Times New Roman" panose="02020603050405020304" pitchFamily="18" charset="0"/>
                <a:cs typeface="Times New Roman" panose="02020603050405020304" pitchFamily="18" charset="0"/>
              </a:rPr>
              <a:t>, (Çeviri: Nejat </a:t>
            </a:r>
            <a:r>
              <a:rPr lang="tr-TR" sz="2400" dirty="0" err="1">
                <a:latin typeface="Times New Roman" panose="02020603050405020304" pitchFamily="18" charset="0"/>
                <a:cs typeface="Times New Roman" panose="02020603050405020304" pitchFamily="18" charset="0"/>
              </a:rPr>
              <a:t>Muallimoğlu</a:t>
            </a:r>
            <a:r>
              <a:rPr lang="tr-TR" sz="2400" dirty="0">
                <a:latin typeface="Times New Roman" panose="02020603050405020304" pitchFamily="18" charset="0"/>
                <a:cs typeface="Times New Roman" panose="02020603050405020304" pitchFamily="18" charset="0"/>
              </a:rPr>
              <a:t>), Milenyum Baskısı, Beta Yayın Dağıtım A.Ş, İstanbul, 2000.</a:t>
            </a:r>
          </a:p>
          <a:p>
            <a:r>
              <a:rPr lang="tr-TR" sz="2400" dirty="0" smtClean="0">
                <a:latin typeface="Times New Roman" panose="02020603050405020304" pitchFamily="18" charset="0"/>
                <a:cs typeface="Times New Roman" panose="02020603050405020304" pitchFamily="18" charset="0"/>
              </a:rPr>
              <a:t>Pazarlama-İlkeler</a:t>
            </a:r>
            <a:r>
              <a:rPr lang="tr-TR" sz="2400" dirty="0">
                <a:latin typeface="Times New Roman" panose="02020603050405020304" pitchFamily="18" charset="0"/>
                <a:cs typeface="Times New Roman" panose="02020603050405020304" pitchFamily="18" charset="0"/>
              </a:rPr>
              <a:t>, Yönetim, Cemal Yükselen, Detay Yayıncılık Ankara, 2001.</a:t>
            </a:r>
          </a:p>
        </p:txBody>
      </p:sp>
    </p:spTree>
    <p:extLst>
      <p:ext uri="{BB962C8B-B14F-4D97-AF65-F5344CB8AC3E}">
        <p14:creationId xmlns:p14="http://schemas.microsoft.com/office/powerpoint/2010/main" val="3747580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99728"/>
          </a:xfrm>
        </p:spPr>
        <p:txBody>
          <a:bodyPr>
            <a:normAutofit/>
          </a:bodyPr>
          <a:lstStyle/>
          <a:p>
            <a:pPr algn="ctr"/>
            <a:r>
              <a:rPr lang="tr-TR" sz="2800" dirty="0">
                <a:latin typeface="Times New Roman" panose="02020603050405020304" pitchFamily="18" charset="0"/>
                <a:cs typeface="Times New Roman" panose="02020603050405020304" pitchFamily="18" charset="0"/>
              </a:rPr>
              <a:t>2- Ürün odaklı pazarlama yaklaşımı,</a:t>
            </a:r>
          </a:p>
        </p:txBody>
      </p:sp>
      <p:sp>
        <p:nvSpPr>
          <p:cNvPr id="3" name="İçerik Yer Tutucusu 2"/>
          <p:cNvSpPr>
            <a:spLocks noGrp="1"/>
          </p:cNvSpPr>
          <p:nvPr>
            <p:ph idx="1"/>
          </p:nvPr>
        </p:nvSpPr>
        <p:spPr>
          <a:xfrm>
            <a:off x="2385392" y="1953578"/>
            <a:ext cx="8448260" cy="3075622"/>
          </a:xfrm>
        </p:spPr>
        <p:txBody>
          <a:bodyPr>
            <a:noAutofit/>
          </a:bodyPr>
          <a:lstStyle/>
          <a:p>
            <a:pPr>
              <a:lnSpc>
                <a:spcPct val="100000"/>
              </a:lnSpc>
              <a:spcBef>
                <a:spcPts val="0"/>
              </a:spcBef>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İşletmelerin </a:t>
            </a:r>
            <a:r>
              <a:rPr lang="tr-TR" sz="2400" b="1" dirty="0">
                <a:latin typeface="Times New Roman" panose="02020603050405020304" pitchFamily="18" charset="0"/>
                <a:cs typeface="Times New Roman" panose="02020603050405020304" pitchFamily="18" charset="0"/>
              </a:rPr>
              <a:t>en eski </a:t>
            </a:r>
            <a:r>
              <a:rPr lang="tr-TR" sz="2400" dirty="0">
                <a:latin typeface="Times New Roman" panose="02020603050405020304" pitchFamily="18" charset="0"/>
                <a:cs typeface="Times New Roman" panose="02020603050405020304" pitchFamily="18" charset="0"/>
              </a:rPr>
              <a:t>anlayışlarından biridir,</a:t>
            </a:r>
          </a:p>
          <a:p>
            <a:pPr>
              <a:lnSpc>
                <a:spcPct val="100000"/>
              </a:lnSpc>
              <a:spcBef>
                <a:spcPts val="0"/>
              </a:spcBef>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Tüketicilerin </a:t>
            </a:r>
            <a:r>
              <a:rPr lang="tr-TR" sz="2400" b="1" dirty="0">
                <a:latin typeface="Times New Roman" panose="02020603050405020304" pitchFamily="18" charset="0"/>
                <a:cs typeface="Times New Roman" panose="02020603050405020304" pitchFamily="18" charset="0"/>
              </a:rPr>
              <a:t>ucuz mallara </a:t>
            </a:r>
            <a:r>
              <a:rPr lang="tr-TR" sz="2400" dirty="0">
                <a:latin typeface="Times New Roman" panose="02020603050405020304" pitchFamily="18" charset="0"/>
                <a:cs typeface="Times New Roman" panose="02020603050405020304" pitchFamily="18" charset="0"/>
              </a:rPr>
              <a:t>yöneleceklerini kabul ederler,</a:t>
            </a:r>
          </a:p>
          <a:p>
            <a:pPr>
              <a:lnSpc>
                <a:spcPct val="100000"/>
              </a:lnSpc>
              <a:spcBef>
                <a:spcPts val="0"/>
              </a:spcBef>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İşletmeler</a:t>
            </a: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verimliliği arttırarak </a:t>
            </a:r>
            <a:r>
              <a:rPr lang="tr-TR" sz="2400" b="1" dirty="0">
                <a:latin typeface="Times New Roman" panose="02020603050405020304" pitchFamily="18" charset="0"/>
                <a:cs typeface="Times New Roman" panose="02020603050405020304" pitchFamily="18" charset="0"/>
              </a:rPr>
              <a:t>dağıtımı yaygınlaştırmaya </a:t>
            </a:r>
            <a:r>
              <a:rPr lang="tr-TR" sz="2400" dirty="0">
                <a:latin typeface="Times New Roman" panose="02020603050405020304" pitchFamily="18" charset="0"/>
                <a:cs typeface="Times New Roman" panose="02020603050405020304" pitchFamily="18" charset="0"/>
              </a:rPr>
              <a:t>çalışırlar,</a:t>
            </a:r>
          </a:p>
          <a:p>
            <a:pPr>
              <a:lnSpc>
                <a:spcPct val="100000"/>
              </a:lnSpc>
              <a:spcBef>
                <a:spcPts val="0"/>
              </a:spcBef>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Üretim artırılarak </a:t>
            </a:r>
            <a:r>
              <a:rPr lang="tr-TR" sz="2400" b="1" dirty="0">
                <a:latin typeface="Times New Roman" panose="02020603050405020304" pitchFamily="18" charset="0"/>
                <a:cs typeface="Times New Roman" panose="02020603050405020304" pitchFamily="18" charset="0"/>
              </a:rPr>
              <a:t>birim maliyet düşürülmeye </a:t>
            </a:r>
            <a:r>
              <a:rPr lang="tr-TR" sz="2400" dirty="0">
                <a:latin typeface="Times New Roman" panose="02020603050405020304" pitchFamily="18" charset="0"/>
                <a:cs typeface="Times New Roman" panose="02020603050405020304" pitchFamily="18" charset="0"/>
              </a:rPr>
              <a:t>çalışılır.</a:t>
            </a:r>
          </a:p>
          <a:p>
            <a:pPr>
              <a:lnSpc>
                <a:spcPct val="100000"/>
              </a:lnSpc>
              <a:spcBef>
                <a:spcPts val="0"/>
              </a:spcBef>
              <a:buFont typeface="Wingdings" panose="05000000000000000000" pitchFamily="2" charset="2"/>
              <a:buChar char="ü"/>
            </a:pPr>
            <a:r>
              <a:rPr lang="tr-TR" sz="2400" b="1" dirty="0">
                <a:latin typeface="Times New Roman" panose="02020603050405020304" pitchFamily="18" charset="0"/>
                <a:cs typeface="Times New Roman" panose="02020603050405020304" pitchFamily="18" charset="0"/>
              </a:rPr>
              <a:t>Satış</a:t>
            </a:r>
            <a:r>
              <a:rPr lang="tr-TR" sz="2400" dirty="0">
                <a:latin typeface="Times New Roman" panose="02020603050405020304" pitchFamily="18" charset="0"/>
                <a:cs typeface="Times New Roman" panose="02020603050405020304" pitchFamily="18" charset="0"/>
              </a:rPr>
              <a:t> çabalarına önem verilmez,</a:t>
            </a:r>
          </a:p>
          <a:p>
            <a:pPr>
              <a:lnSpc>
                <a:spcPct val="100000"/>
              </a:lnSpc>
              <a:spcBef>
                <a:spcPts val="0"/>
              </a:spcBef>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İyi mamulün </a:t>
            </a:r>
            <a:r>
              <a:rPr lang="tr-TR" sz="2400" b="1" dirty="0">
                <a:latin typeface="Times New Roman" panose="02020603050405020304" pitchFamily="18" charset="0"/>
                <a:cs typeface="Times New Roman" panose="02020603050405020304" pitchFamily="18" charset="0"/>
              </a:rPr>
              <a:t>kendini satacağı </a:t>
            </a:r>
            <a:r>
              <a:rPr lang="tr-TR" sz="2400" dirty="0">
                <a:latin typeface="Times New Roman" panose="02020603050405020304" pitchFamily="18" charset="0"/>
                <a:cs typeface="Times New Roman" panose="02020603050405020304" pitchFamily="18" charset="0"/>
              </a:rPr>
              <a:t>kabul edilir.</a:t>
            </a:r>
            <a:endParaRPr lang="tr-TR" sz="24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2</a:t>
            </a:fld>
            <a:endParaRPr lang="tr-TR" dirty="0">
              <a:solidFill>
                <a:prstClr val="black"/>
              </a:solidFill>
            </a:endParaRPr>
          </a:p>
        </p:txBody>
      </p:sp>
    </p:spTree>
    <p:extLst>
      <p:ext uri="{BB962C8B-B14F-4D97-AF65-F5344CB8AC3E}">
        <p14:creationId xmlns:p14="http://schemas.microsoft.com/office/powerpoint/2010/main" val="2489433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99728"/>
          </a:xfrm>
        </p:spPr>
        <p:txBody>
          <a:bodyPr>
            <a:normAutofit/>
          </a:bodyPr>
          <a:lstStyle/>
          <a:p>
            <a:pPr algn="ctr"/>
            <a:r>
              <a:rPr lang="tr-TR" sz="2800" dirty="0">
                <a:latin typeface="Times New Roman" panose="02020603050405020304" pitchFamily="18" charset="0"/>
                <a:cs typeface="Times New Roman" panose="02020603050405020304" pitchFamily="18" charset="0"/>
              </a:rPr>
              <a:t>3- Satış odaklı pazarlama anlayışı,</a:t>
            </a:r>
          </a:p>
        </p:txBody>
      </p:sp>
      <p:sp>
        <p:nvSpPr>
          <p:cNvPr id="3" name="İçerik Yer Tutucusu 2"/>
          <p:cNvSpPr>
            <a:spLocks noGrp="1"/>
          </p:cNvSpPr>
          <p:nvPr>
            <p:ph idx="1"/>
          </p:nvPr>
        </p:nvSpPr>
        <p:spPr>
          <a:xfrm>
            <a:off x="1550504" y="1794552"/>
            <a:ext cx="10336696" cy="3075622"/>
          </a:xfrm>
        </p:spPr>
        <p:txBody>
          <a:bodyPr>
            <a:noAutofit/>
          </a:bodyPr>
          <a:lstStyle/>
          <a:p>
            <a:pPr algn="just">
              <a:lnSpc>
                <a:spcPct val="100000"/>
              </a:lnSpc>
              <a:spcBef>
                <a:spcPts val="0"/>
              </a:spcBef>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Büyük ekonomik krizden (1929-1933</a:t>
            </a:r>
            <a:r>
              <a:rPr lang="tr-TR" sz="2400" dirty="0"/>
              <a:t>)</a:t>
            </a:r>
            <a:r>
              <a:rPr lang="tr-TR" sz="2400" dirty="0">
                <a:latin typeface="Times New Roman" panose="02020603050405020304" pitchFamily="18" charset="0"/>
                <a:cs typeface="Times New Roman" panose="02020603050405020304" pitchFamily="18" charset="0"/>
              </a:rPr>
              <a:t>*** 1950’li yıllara kadarki pazarlama yaklaşımı dönemidir. </a:t>
            </a:r>
          </a:p>
          <a:p>
            <a:pPr algn="just">
              <a:lnSpc>
                <a:spcPct val="100000"/>
              </a:lnSpc>
              <a:spcBef>
                <a:spcPts val="0"/>
              </a:spcBef>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Pazarda rekabetin ortaya çıktığı dönemdir.</a:t>
            </a:r>
          </a:p>
          <a:p>
            <a:pPr algn="just">
              <a:lnSpc>
                <a:spcPct val="100000"/>
              </a:lnSpc>
              <a:spcBef>
                <a:spcPts val="0"/>
              </a:spcBef>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Üretim kavramı yerini kârlı satış yapma önceliğine  bırakmıştır. </a:t>
            </a:r>
          </a:p>
          <a:p>
            <a:pPr algn="just">
              <a:lnSpc>
                <a:spcPct val="100000"/>
              </a:lnSpc>
              <a:spcBef>
                <a:spcPts val="0"/>
              </a:spcBef>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Üreticiler iyi ürün üretmenin satış için yeterli olmadığını görmüşlerdir.</a:t>
            </a:r>
          </a:p>
          <a:p>
            <a:pPr algn="just">
              <a:lnSpc>
                <a:spcPct val="100000"/>
              </a:lnSpc>
              <a:spcBef>
                <a:spcPts val="0"/>
              </a:spcBef>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Sağlam ve etkili tutundurma faaliyetlerine ağırlık verilmelidir.</a:t>
            </a:r>
          </a:p>
          <a:p>
            <a:pPr algn="just">
              <a:lnSpc>
                <a:spcPct val="100000"/>
              </a:lnSpc>
              <a:spcBef>
                <a:spcPts val="0"/>
              </a:spcBef>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Satış yöneticilerinin şirket yönetiminde söz sahibi oldukları dönemdir. </a:t>
            </a:r>
          </a:p>
          <a:p>
            <a:pPr marL="0" indent="0" algn="just">
              <a:lnSpc>
                <a:spcPct val="100000"/>
              </a:lnSpc>
              <a:spcBef>
                <a:spcPts val="0"/>
              </a:spcBef>
              <a:buNone/>
            </a:pPr>
            <a:endParaRPr lang="tr-TR" sz="36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3</a:t>
            </a:fld>
            <a:endParaRPr lang="tr-TR" dirty="0">
              <a:solidFill>
                <a:prstClr val="black"/>
              </a:solidFill>
            </a:endParaRPr>
          </a:p>
        </p:txBody>
      </p:sp>
    </p:spTree>
    <p:extLst>
      <p:ext uri="{BB962C8B-B14F-4D97-AF65-F5344CB8AC3E}">
        <p14:creationId xmlns:p14="http://schemas.microsoft.com/office/powerpoint/2010/main" val="2560965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99728"/>
          </a:xfrm>
        </p:spPr>
        <p:txBody>
          <a:bodyPr>
            <a:normAutofit/>
          </a:bodyPr>
          <a:lstStyle/>
          <a:p>
            <a:pPr algn="ctr"/>
            <a:r>
              <a:rPr lang="tr-TR" sz="2800" dirty="0">
                <a:latin typeface="Times New Roman" panose="02020603050405020304" pitchFamily="18" charset="0"/>
                <a:cs typeface="Times New Roman" panose="02020603050405020304" pitchFamily="18" charset="0"/>
              </a:rPr>
              <a:t>3- Satış odaklı pazarlama anlayışı,</a:t>
            </a:r>
          </a:p>
        </p:txBody>
      </p:sp>
      <p:sp>
        <p:nvSpPr>
          <p:cNvPr id="3" name="İçerik Yer Tutucusu 2"/>
          <p:cNvSpPr>
            <a:spLocks noGrp="1"/>
          </p:cNvSpPr>
          <p:nvPr>
            <p:ph idx="1"/>
          </p:nvPr>
        </p:nvSpPr>
        <p:spPr>
          <a:xfrm>
            <a:off x="1530626" y="1874065"/>
            <a:ext cx="10336696" cy="3075622"/>
          </a:xfrm>
        </p:spPr>
        <p:txBody>
          <a:bodyPr>
            <a:noAutofit/>
          </a:bodyPr>
          <a:lstStyle/>
          <a:p>
            <a:pPr marL="0" indent="0" algn="just">
              <a:lnSpc>
                <a:spcPct val="100000"/>
              </a:lnSpc>
              <a:spcBef>
                <a:spcPts val="0"/>
              </a:spcBef>
              <a:buNone/>
            </a:pPr>
            <a:r>
              <a:rPr lang="tr-TR" sz="2400" dirty="0" smtClean="0">
                <a:latin typeface="Times New Roman" panose="02020603050405020304" pitchFamily="18" charset="0"/>
                <a:cs typeface="Times New Roman" panose="02020603050405020304" pitchFamily="18" charset="0"/>
              </a:rPr>
              <a:t>***</a:t>
            </a:r>
            <a:r>
              <a:rPr lang="tr-TR" sz="2400" dirty="0">
                <a:latin typeface="Times New Roman" panose="02020603050405020304" pitchFamily="18" charset="0"/>
                <a:cs typeface="Times New Roman" panose="02020603050405020304" pitchFamily="18" charset="0"/>
              </a:rPr>
              <a:t>1929 Dünya Ekonomik Bunalımı veya Büyük Buhran, </a:t>
            </a:r>
            <a:r>
              <a:rPr lang="tr-TR" sz="2400" b="1" dirty="0">
                <a:latin typeface="Times New Roman" panose="02020603050405020304" pitchFamily="18" charset="0"/>
                <a:cs typeface="Times New Roman" panose="02020603050405020304" pitchFamily="18" charset="0"/>
              </a:rPr>
              <a:t>1929</a:t>
            </a:r>
            <a:r>
              <a:rPr lang="tr-TR" sz="2400" dirty="0">
                <a:latin typeface="Times New Roman" panose="02020603050405020304" pitchFamily="18" charset="0"/>
                <a:cs typeface="Times New Roman" panose="02020603050405020304" pitchFamily="18" charset="0"/>
              </a:rPr>
              <a:t>’da başlayan (etkilerini ancak </a:t>
            </a:r>
            <a:r>
              <a:rPr lang="tr-TR" sz="2400" b="1" dirty="0">
                <a:latin typeface="Times New Roman" panose="02020603050405020304" pitchFamily="18" charset="0"/>
                <a:cs typeface="Times New Roman" panose="02020603050405020304" pitchFamily="18" charset="0"/>
              </a:rPr>
              <a:t>1930 </a:t>
            </a:r>
            <a:r>
              <a:rPr lang="tr-TR" sz="2400" dirty="0">
                <a:latin typeface="Times New Roman" panose="02020603050405020304" pitchFamily="18" charset="0"/>
                <a:cs typeface="Times New Roman" panose="02020603050405020304" pitchFamily="18" charset="0"/>
              </a:rPr>
              <a:t>yılının sonlarında tam anlamıyla hissettiren) ve 1930’lu yıllar boyunca devam eden ekonomik buhrana verilen isimdir. Buhran, Kuzey Amerika ve Avrupa’yı merkez almasına rağmen, dünyanın geri kalanında da (özellikle de sanayileşmiş ülkelerde) yıkıcı etkiler yaratmıştır. Türkiye Cumhuriyeti tarihindeki ilk devalüasyon </a:t>
            </a:r>
            <a:r>
              <a:rPr lang="tr-TR" sz="2400" b="1" dirty="0">
                <a:latin typeface="Times New Roman" panose="02020603050405020304" pitchFamily="18" charset="0"/>
                <a:cs typeface="Times New Roman" panose="02020603050405020304" pitchFamily="18" charset="0"/>
              </a:rPr>
              <a:t>07 Eylül 1946</a:t>
            </a:r>
            <a:r>
              <a:rPr lang="tr-TR" sz="2400" dirty="0">
                <a:latin typeface="Times New Roman" panose="02020603050405020304" pitchFamily="18" charset="0"/>
                <a:cs typeface="Times New Roman" panose="02020603050405020304" pitchFamily="18" charset="0"/>
              </a:rPr>
              <a:t> tarihli devalüasyondur. Bu devalüasyon ile </a:t>
            </a:r>
            <a:r>
              <a:rPr lang="tr-TR" sz="2400" b="1" dirty="0">
                <a:latin typeface="Times New Roman" panose="02020603050405020304" pitchFamily="18" charset="0"/>
                <a:cs typeface="Times New Roman" panose="02020603050405020304" pitchFamily="18" charset="0"/>
              </a:rPr>
              <a:t>1 dolar = 1,29 TL </a:t>
            </a:r>
            <a:r>
              <a:rPr lang="tr-TR" sz="2400" dirty="0">
                <a:latin typeface="Times New Roman" panose="02020603050405020304" pitchFamily="18" charset="0"/>
                <a:cs typeface="Times New Roman" panose="02020603050405020304" pitchFamily="18" charset="0"/>
              </a:rPr>
              <a:t>olan resmi dolar/TL paritesi; </a:t>
            </a:r>
            <a:r>
              <a:rPr lang="tr-TR" sz="2400" b="1" dirty="0">
                <a:latin typeface="Times New Roman" panose="02020603050405020304" pitchFamily="18" charset="0"/>
                <a:cs typeface="Times New Roman" panose="02020603050405020304" pitchFamily="18" charset="0"/>
              </a:rPr>
              <a:t>1 dolar = 2,80 TL </a:t>
            </a:r>
            <a:r>
              <a:rPr lang="tr-TR" sz="2400" dirty="0">
                <a:latin typeface="Times New Roman" panose="02020603050405020304" pitchFamily="18" charset="0"/>
                <a:cs typeface="Times New Roman" panose="02020603050405020304" pitchFamily="18" charset="0"/>
              </a:rPr>
              <a:t>olarak değiştirilmiştir.</a:t>
            </a:r>
            <a:endParaRPr lang="tr-TR" sz="24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4</a:t>
            </a:fld>
            <a:endParaRPr lang="tr-TR" dirty="0">
              <a:solidFill>
                <a:prstClr val="black"/>
              </a:solidFill>
            </a:endParaRPr>
          </a:p>
        </p:txBody>
      </p:sp>
    </p:spTree>
    <p:extLst>
      <p:ext uri="{BB962C8B-B14F-4D97-AF65-F5344CB8AC3E}">
        <p14:creationId xmlns:p14="http://schemas.microsoft.com/office/powerpoint/2010/main" val="580782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99728"/>
          </a:xfrm>
        </p:spPr>
        <p:txBody>
          <a:bodyPr>
            <a:normAutofit/>
          </a:bodyPr>
          <a:lstStyle/>
          <a:p>
            <a:pPr algn="ctr"/>
            <a:r>
              <a:rPr lang="tr-TR" sz="2800" dirty="0">
                <a:latin typeface="Times New Roman" panose="02020603050405020304" pitchFamily="18" charset="0"/>
                <a:cs typeface="Times New Roman" panose="02020603050405020304" pitchFamily="18" charset="0"/>
              </a:rPr>
              <a:t>4- </a:t>
            </a:r>
            <a:r>
              <a:rPr lang="tr-TR" sz="2800" dirty="0">
                <a:latin typeface="Times New Roman" panose="02020603050405020304" pitchFamily="18" charset="0"/>
                <a:cs typeface="Times New Roman" panose="02020603050405020304" pitchFamily="18" charset="0"/>
              </a:rPr>
              <a:t>Pazar-Tüketici odaklı pazarlama anlayışı </a:t>
            </a:r>
          </a:p>
        </p:txBody>
      </p:sp>
      <p:sp>
        <p:nvSpPr>
          <p:cNvPr id="3" name="İçerik Yer Tutucusu 2"/>
          <p:cNvSpPr>
            <a:spLocks noGrp="1"/>
          </p:cNvSpPr>
          <p:nvPr>
            <p:ph idx="1"/>
          </p:nvPr>
        </p:nvSpPr>
        <p:spPr>
          <a:xfrm>
            <a:off x="1530626" y="1874065"/>
            <a:ext cx="10336696" cy="3075622"/>
          </a:xfrm>
        </p:spPr>
        <p:txBody>
          <a:bodyPr>
            <a:noAutofit/>
          </a:bodyPr>
          <a:lstStyle/>
          <a:p>
            <a:pPr algn="just">
              <a:lnSpc>
                <a:spcPct val="100000"/>
              </a:lnSpc>
              <a:spcBef>
                <a:spcPts val="0"/>
              </a:spcBef>
              <a:buFont typeface="Wingdings" panose="05000000000000000000" pitchFamily="2" charset="2"/>
              <a:buChar char="ü"/>
            </a:pPr>
            <a:r>
              <a:rPr lang="tr-TR" sz="2400" b="1" dirty="0">
                <a:solidFill>
                  <a:schemeClr val="tx1">
                    <a:lumMod val="95000"/>
                    <a:lumOff val="5000"/>
                  </a:schemeClr>
                </a:solidFill>
                <a:latin typeface="Times New Roman" panose="02020603050405020304" pitchFamily="18" charset="0"/>
                <a:cs typeface="Times New Roman" panose="02020603050405020304" pitchFamily="18" charset="0"/>
              </a:rPr>
              <a:t>Tüketici</a:t>
            </a:r>
            <a:r>
              <a:rPr lang="tr-TR" sz="2400" dirty="0">
                <a:solidFill>
                  <a:schemeClr val="tx1">
                    <a:lumMod val="95000"/>
                    <a:lumOff val="5000"/>
                  </a:schemeClr>
                </a:solidFill>
                <a:latin typeface="Times New Roman" panose="02020603050405020304" pitchFamily="18" charset="0"/>
                <a:cs typeface="Times New Roman" panose="02020603050405020304" pitchFamily="18" charset="0"/>
              </a:rPr>
              <a:t> kavramının </a:t>
            </a:r>
            <a:r>
              <a:rPr lang="tr-TR" sz="2400" b="1" dirty="0">
                <a:solidFill>
                  <a:schemeClr val="tx1">
                    <a:lumMod val="95000"/>
                    <a:lumOff val="5000"/>
                  </a:schemeClr>
                </a:solidFill>
                <a:latin typeface="Times New Roman" panose="02020603050405020304" pitchFamily="18" charset="0"/>
                <a:cs typeface="Times New Roman" panose="02020603050405020304" pitchFamily="18" charset="0"/>
              </a:rPr>
              <a:t>önem kazanmaya </a:t>
            </a:r>
            <a:r>
              <a:rPr lang="tr-TR" sz="2400" dirty="0">
                <a:solidFill>
                  <a:schemeClr val="tx1">
                    <a:lumMod val="95000"/>
                    <a:lumOff val="5000"/>
                  </a:schemeClr>
                </a:solidFill>
                <a:latin typeface="Times New Roman" panose="02020603050405020304" pitchFamily="18" charset="0"/>
                <a:cs typeface="Times New Roman" panose="02020603050405020304" pitchFamily="18" charset="0"/>
              </a:rPr>
              <a:t>başladığı dönemdir,</a:t>
            </a:r>
          </a:p>
          <a:p>
            <a:pPr algn="just">
              <a:lnSpc>
                <a:spcPct val="100000"/>
              </a:lnSpc>
              <a:spcBef>
                <a:spcPts val="0"/>
              </a:spcBef>
              <a:buFont typeface="Wingdings" panose="05000000000000000000" pitchFamily="2" charset="2"/>
              <a:buChar char="ü"/>
            </a:pPr>
            <a:r>
              <a:rPr lang="tr-TR" sz="2400" dirty="0">
                <a:solidFill>
                  <a:schemeClr val="tx1">
                    <a:lumMod val="95000"/>
                    <a:lumOff val="5000"/>
                  </a:schemeClr>
                </a:solidFill>
                <a:latin typeface="Times New Roman" panose="02020603050405020304" pitchFamily="18" charset="0"/>
                <a:cs typeface="Times New Roman" panose="02020603050405020304" pitchFamily="18" charset="0"/>
              </a:rPr>
              <a:t>Tüketicilerin istek ve beklentileri, üreticilerin sektörde var olabilmek için önem vermeleri gereken konulardan biri, hatta en önemlisi haline gelmiştir.</a:t>
            </a:r>
          </a:p>
          <a:p>
            <a:pPr algn="just">
              <a:lnSpc>
                <a:spcPct val="100000"/>
              </a:lnSpc>
              <a:spcBef>
                <a:spcPts val="0"/>
              </a:spcBef>
              <a:buFont typeface="Wingdings" panose="05000000000000000000" pitchFamily="2" charset="2"/>
              <a:buChar char="ü"/>
            </a:pPr>
            <a:r>
              <a:rPr lang="tr-TR" sz="2400" b="1" dirty="0">
                <a:solidFill>
                  <a:schemeClr val="tx1">
                    <a:lumMod val="95000"/>
                    <a:lumOff val="5000"/>
                  </a:schemeClr>
                </a:solidFill>
                <a:latin typeface="Times New Roman" panose="02020603050405020304" pitchFamily="18" charset="0"/>
                <a:cs typeface="Times New Roman" panose="02020603050405020304" pitchFamily="18" charset="0"/>
              </a:rPr>
              <a:t>Müşteri tatmini </a:t>
            </a:r>
            <a:r>
              <a:rPr lang="tr-TR" sz="2400" dirty="0">
                <a:solidFill>
                  <a:schemeClr val="tx1">
                    <a:lumMod val="95000"/>
                    <a:lumOff val="5000"/>
                  </a:schemeClr>
                </a:solidFill>
                <a:latin typeface="Times New Roman" panose="02020603050405020304" pitchFamily="18" charset="0"/>
                <a:cs typeface="Times New Roman" panose="02020603050405020304" pitchFamily="18" charset="0"/>
              </a:rPr>
              <a:t>yoluyla </a:t>
            </a:r>
            <a:r>
              <a:rPr lang="tr-TR" sz="2400" b="1" dirty="0">
                <a:solidFill>
                  <a:schemeClr val="tx1">
                    <a:lumMod val="95000"/>
                    <a:lumOff val="5000"/>
                  </a:schemeClr>
                </a:solidFill>
                <a:latin typeface="Times New Roman" panose="02020603050405020304" pitchFamily="18" charset="0"/>
                <a:cs typeface="Times New Roman" panose="02020603050405020304" pitchFamily="18" charset="0"/>
              </a:rPr>
              <a:t>kâr sağlamak </a:t>
            </a:r>
            <a:r>
              <a:rPr lang="tr-TR" sz="2400" dirty="0">
                <a:solidFill>
                  <a:schemeClr val="tx1">
                    <a:lumMod val="95000"/>
                    <a:lumOff val="5000"/>
                  </a:schemeClr>
                </a:solidFill>
                <a:latin typeface="Times New Roman" panose="02020603050405020304" pitchFamily="18" charset="0"/>
                <a:cs typeface="Times New Roman" panose="02020603050405020304" pitchFamily="18" charset="0"/>
              </a:rPr>
              <a:t>temel hedef olmuştur,</a:t>
            </a:r>
          </a:p>
          <a:p>
            <a:pPr algn="just">
              <a:lnSpc>
                <a:spcPct val="100000"/>
              </a:lnSpc>
              <a:spcBef>
                <a:spcPts val="0"/>
              </a:spcBef>
              <a:buFont typeface="Wingdings" panose="05000000000000000000" pitchFamily="2" charset="2"/>
              <a:buChar char="ü"/>
            </a:pPr>
            <a:r>
              <a:rPr lang="tr-TR" sz="2400" dirty="0">
                <a:solidFill>
                  <a:schemeClr val="tx1">
                    <a:lumMod val="95000"/>
                    <a:lumOff val="5000"/>
                  </a:schemeClr>
                </a:solidFill>
                <a:latin typeface="Times New Roman" panose="02020603050405020304" pitchFamily="18" charset="0"/>
                <a:cs typeface="Times New Roman" panose="02020603050405020304" pitchFamily="18" charset="0"/>
              </a:rPr>
              <a:t>İşletmeler müşterilere </a:t>
            </a:r>
            <a:r>
              <a:rPr lang="tr-TR" sz="2400" b="1" dirty="0">
                <a:solidFill>
                  <a:schemeClr val="tx1">
                    <a:lumMod val="95000"/>
                    <a:lumOff val="5000"/>
                  </a:schemeClr>
                </a:solidFill>
                <a:latin typeface="Times New Roman" panose="02020603050405020304" pitchFamily="18" charset="0"/>
                <a:cs typeface="Times New Roman" panose="02020603050405020304" pitchFamily="18" charset="0"/>
              </a:rPr>
              <a:t>nasıl daha iyi hizmet veririm </a:t>
            </a:r>
            <a:r>
              <a:rPr lang="tr-TR" sz="2400" dirty="0">
                <a:solidFill>
                  <a:schemeClr val="tx1">
                    <a:lumMod val="95000"/>
                    <a:lumOff val="5000"/>
                  </a:schemeClr>
                </a:solidFill>
                <a:latin typeface="Times New Roman" panose="02020603050405020304" pitchFamily="18" charset="0"/>
                <a:cs typeface="Times New Roman" panose="02020603050405020304" pitchFamily="18" charset="0"/>
              </a:rPr>
              <a:t>yarışına başlamışlardır.</a:t>
            </a:r>
          </a:p>
          <a:p>
            <a:pPr algn="just">
              <a:lnSpc>
                <a:spcPct val="100000"/>
              </a:lnSpc>
              <a:spcBef>
                <a:spcPts val="0"/>
              </a:spcBef>
              <a:buFont typeface="Wingdings" panose="05000000000000000000" pitchFamily="2" charset="2"/>
              <a:buChar char="ü"/>
            </a:pPr>
            <a:r>
              <a:rPr lang="tr-TR" sz="2400" dirty="0">
                <a:solidFill>
                  <a:schemeClr val="tx1">
                    <a:lumMod val="95000"/>
                    <a:lumOff val="5000"/>
                  </a:schemeClr>
                </a:solidFill>
                <a:latin typeface="Times New Roman" panose="02020603050405020304" pitchFamily="18" charset="0"/>
                <a:cs typeface="Times New Roman" panose="02020603050405020304" pitchFamily="18" charset="0"/>
              </a:rPr>
              <a:t>İşletmeler </a:t>
            </a:r>
            <a:r>
              <a:rPr lang="tr-TR" sz="2400" b="1" dirty="0">
                <a:solidFill>
                  <a:schemeClr val="tx1">
                    <a:lumMod val="95000"/>
                    <a:lumOff val="5000"/>
                  </a:schemeClr>
                </a:solidFill>
                <a:latin typeface="Times New Roman" panose="02020603050405020304" pitchFamily="18" charset="0"/>
                <a:cs typeface="Times New Roman" panose="02020603050405020304" pitchFamily="18" charset="0"/>
              </a:rPr>
              <a:t>organizasyon yapılarında </a:t>
            </a:r>
            <a:r>
              <a:rPr lang="tr-TR" sz="2400" dirty="0">
                <a:solidFill>
                  <a:schemeClr val="tx1">
                    <a:lumMod val="95000"/>
                    <a:lumOff val="5000"/>
                  </a:schemeClr>
                </a:solidFill>
                <a:latin typeface="Times New Roman" panose="02020603050405020304" pitchFamily="18" charset="0"/>
                <a:cs typeface="Times New Roman" panose="02020603050405020304" pitchFamily="18" charset="0"/>
              </a:rPr>
              <a:t>önemli değişikliklere gitmişlerdir.</a:t>
            </a:r>
          </a:p>
          <a:p>
            <a:pPr algn="just">
              <a:lnSpc>
                <a:spcPct val="100000"/>
              </a:lnSpc>
              <a:spcBef>
                <a:spcPts val="0"/>
              </a:spcBef>
              <a:buFont typeface="Wingdings" panose="05000000000000000000" pitchFamily="2" charset="2"/>
              <a:buChar char="ü"/>
            </a:pPr>
            <a:r>
              <a:rPr lang="tr-TR" sz="2400" b="1" dirty="0">
                <a:solidFill>
                  <a:schemeClr val="tx1">
                    <a:lumMod val="95000"/>
                    <a:lumOff val="5000"/>
                  </a:schemeClr>
                </a:solidFill>
                <a:latin typeface="Times New Roman" panose="02020603050405020304" pitchFamily="18" charset="0"/>
                <a:cs typeface="Times New Roman" panose="02020603050405020304" pitchFamily="18" charset="0"/>
              </a:rPr>
              <a:t>1980’li yılların sonuna kadar </a:t>
            </a:r>
            <a:r>
              <a:rPr lang="tr-TR" sz="2400" dirty="0">
                <a:solidFill>
                  <a:schemeClr val="tx1">
                    <a:lumMod val="95000"/>
                    <a:lumOff val="5000"/>
                  </a:schemeClr>
                </a:solidFill>
                <a:latin typeface="Times New Roman" panose="02020603050405020304" pitchFamily="18" charset="0"/>
                <a:cs typeface="Times New Roman" panose="02020603050405020304" pitchFamily="18" charset="0"/>
              </a:rPr>
              <a:t>devam etmiştir.</a:t>
            </a:r>
            <a:endParaRPr lang="tr-TR" sz="24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5</a:t>
            </a:fld>
            <a:endParaRPr lang="tr-TR" dirty="0">
              <a:solidFill>
                <a:prstClr val="black"/>
              </a:solidFill>
            </a:endParaRPr>
          </a:p>
        </p:txBody>
      </p:sp>
    </p:spTree>
    <p:extLst>
      <p:ext uri="{BB962C8B-B14F-4D97-AF65-F5344CB8AC3E}">
        <p14:creationId xmlns:p14="http://schemas.microsoft.com/office/powerpoint/2010/main" val="24034448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99728"/>
          </a:xfrm>
        </p:spPr>
        <p:txBody>
          <a:bodyPr>
            <a:normAutofit/>
          </a:bodyPr>
          <a:lstStyle/>
          <a:p>
            <a:pPr algn="ctr"/>
            <a:r>
              <a:rPr lang="tr-TR" sz="2800" dirty="0">
                <a:latin typeface="Times New Roman" panose="02020603050405020304" pitchFamily="18" charset="0"/>
                <a:cs typeface="Times New Roman" panose="02020603050405020304" pitchFamily="18" charset="0"/>
              </a:rPr>
              <a:t>5- Postmodern pazarlama anlayışı,</a:t>
            </a:r>
          </a:p>
        </p:txBody>
      </p:sp>
      <p:sp>
        <p:nvSpPr>
          <p:cNvPr id="3" name="İçerik Yer Tutucusu 2"/>
          <p:cNvSpPr>
            <a:spLocks noGrp="1"/>
          </p:cNvSpPr>
          <p:nvPr>
            <p:ph idx="1"/>
          </p:nvPr>
        </p:nvSpPr>
        <p:spPr>
          <a:xfrm>
            <a:off x="1371600" y="1674249"/>
            <a:ext cx="10336696" cy="4864665"/>
          </a:xfrm>
        </p:spPr>
        <p:txBody>
          <a:bodyPr>
            <a:noAutofit/>
          </a:bodyPr>
          <a:lstStyle/>
          <a:p>
            <a:pPr marL="0" indent="0" algn="just">
              <a:lnSpc>
                <a:spcPct val="120000"/>
              </a:lnSpc>
              <a:spcBef>
                <a:spcPts val="0"/>
              </a:spcBef>
              <a:buNone/>
            </a:pPr>
            <a:r>
              <a:rPr lang="tr-TR" sz="2200" dirty="0" err="1">
                <a:latin typeface="Times New Roman" panose="02020603050405020304" pitchFamily="18" charset="0"/>
                <a:cs typeface="Times New Roman" panose="02020603050405020304" pitchFamily="18" charset="0"/>
              </a:rPr>
              <a:t>Modernizm</a:t>
            </a:r>
            <a:r>
              <a:rPr lang="tr-TR" sz="2200" dirty="0">
                <a:latin typeface="Times New Roman" panose="02020603050405020304" pitchFamily="18" charset="0"/>
                <a:cs typeface="Times New Roman" panose="02020603050405020304" pitchFamily="18" charset="0"/>
              </a:rPr>
              <a:t> sonrası veya ötesi olarak anlamlandırılan </a:t>
            </a:r>
            <a:r>
              <a:rPr lang="tr-TR" sz="2200" b="1" dirty="0" err="1">
                <a:latin typeface="Times New Roman" panose="02020603050405020304" pitchFamily="18" charset="0"/>
                <a:cs typeface="Times New Roman" panose="02020603050405020304" pitchFamily="18" charset="0"/>
              </a:rPr>
              <a:t>Postmodernizm</a:t>
            </a:r>
            <a:r>
              <a:rPr lang="tr-TR" sz="2200" dirty="0">
                <a:latin typeface="Times New Roman" panose="02020603050405020304" pitchFamily="18" charset="0"/>
                <a:cs typeface="Times New Roman" panose="02020603050405020304" pitchFamily="18" charset="0"/>
              </a:rPr>
              <a:t> ve </a:t>
            </a:r>
            <a:r>
              <a:rPr lang="tr-TR" sz="2200" dirty="0" err="1">
                <a:latin typeface="Times New Roman" panose="02020603050405020304" pitchFamily="18" charset="0"/>
                <a:cs typeface="Times New Roman" panose="02020603050405020304" pitchFamily="18" charset="0"/>
              </a:rPr>
              <a:t>modernizm</a:t>
            </a:r>
            <a:r>
              <a:rPr lang="tr-TR" sz="2200" dirty="0">
                <a:latin typeface="Times New Roman" panose="02020603050405020304" pitchFamily="18" charset="0"/>
                <a:cs typeface="Times New Roman" panose="02020603050405020304" pitchFamily="18" charset="0"/>
              </a:rPr>
              <a:t> arasında </a:t>
            </a:r>
            <a:r>
              <a:rPr lang="tr-TR" sz="2200" b="1" dirty="0">
                <a:latin typeface="Times New Roman" panose="02020603050405020304" pitchFamily="18" charset="0"/>
                <a:cs typeface="Times New Roman" panose="02020603050405020304" pitchFamily="18" charset="0"/>
              </a:rPr>
              <a:t>kavramsal olarak zıtlıklar </a:t>
            </a:r>
            <a:r>
              <a:rPr lang="tr-TR" sz="2200" dirty="0">
                <a:latin typeface="Times New Roman" panose="02020603050405020304" pitchFamily="18" charset="0"/>
                <a:cs typeface="Times New Roman" panose="02020603050405020304" pitchFamily="18" charset="0"/>
              </a:rPr>
              <a:t>bulunmaktadır. </a:t>
            </a:r>
          </a:p>
          <a:p>
            <a:pPr marL="0" indent="0" algn="just">
              <a:lnSpc>
                <a:spcPct val="120000"/>
              </a:lnSpc>
              <a:spcBef>
                <a:spcPts val="0"/>
              </a:spcBef>
              <a:buNone/>
            </a:pPr>
            <a:endParaRPr lang="tr-TR" sz="2200" dirty="0">
              <a:latin typeface="Times New Roman" panose="02020603050405020304" pitchFamily="18" charset="0"/>
              <a:cs typeface="Times New Roman" panose="02020603050405020304" pitchFamily="18" charset="0"/>
            </a:endParaRPr>
          </a:p>
          <a:p>
            <a:pPr algn="just">
              <a:lnSpc>
                <a:spcPct val="120000"/>
              </a:lnSpc>
              <a:spcBef>
                <a:spcPts val="0"/>
              </a:spcBef>
              <a:buFont typeface="Wingdings" panose="05000000000000000000" pitchFamily="2" charset="2"/>
              <a:buChar char="ü"/>
            </a:pPr>
            <a:r>
              <a:rPr lang="tr-TR" sz="2200" dirty="0">
                <a:solidFill>
                  <a:schemeClr val="tx1">
                    <a:lumMod val="95000"/>
                    <a:lumOff val="5000"/>
                  </a:schemeClr>
                </a:solidFill>
                <a:latin typeface="Times New Roman" panose="02020603050405020304" pitchFamily="18" charset="0"/>
                <a:cs typeface="Times New Roman" panose="02020603050405020304" pitchFamily="18" charset="0"/>
              </a:rPr>
              <a:t>Pazarlamada müşteri ve tüketicinin karşılıklı etkileşim ve iletişimine önem verilmiştir.</a:t>
            </a:r>
          </a:p>
          <a:p>
            <a:pPr algn="just">
              <a:lnSpc>
                <a:spcPct val="120000"/>
              </a:lnSpc>
              <a:spcBef>
                <a:spcPts val="0"/>
              </a:spcBef>
              <a:buFont typeface="Wingdings" panose="05000000000000000000" pitchFamily="2" charset="2"/>
              <a:buChar char="ü"/>
            </a:pPr>
            <a:r>
              <a:rPr lang="tr-TR" sz="2200" dirty="0">
                <a:solidFill>
                  <a:schemeClr val="tx1">
                    <a:lumMod val="95000"/>
                    <a:lumOff val="5000"/>
                  </a:schemeClr>
                </a:solidFill>
                <a:latin typeface="Times New Roman" panose="02020603050405020304" pitchFamily="18" charset="0"/>
                <a:cs typeface="Times New Roman" panose="02020603050405020304" pitchFamily="18" charset="0"/>
              </a:rPr>
              <a:t>Standart ürünler yerini ısmarlama seri üretimlere bırakmıştır.</a:t>
            </a:r>
          </a:p>
          <a:p>
            <a:pPr algn="just">
              <a:lnSpc>
                <a:spcPct val="120000"/>
              </a:lnSpc>
              <a:spcBef>
                <a:spcPts val="0"/>
              </a:spcBef>
              <a:buFont typeface="Wingdings" panose="05000000000000000000" pitchFamily="2" charset="2"/>
              <a:buChar char="ü"/>
            </a:pPr>
            <a:r>
              <a:rPr lang="tr-TR" sz="2200" dirty="0">
                <a:solidFill>
                  <a:schemeClr val="tx1">
                    <a:lumMod val="95000"/>
                    <a:lumOff val="5000"/>
                  </a:schemeClr>
                </a:solidFill>
                <a:latin typeface="Times New Roman" panose="02020603050405020304" pitchFamily="18" charset="0"/>
                <a:cs typeface="Times New Roman" panose="02020603050405020304" pitchFamily="18" charset="0"/>
              </a:rPr>
              <a:t>İşletmeler, tüketici merkezli, pazarda hızlı olarak değişen tüketim eğilimlerini takip edebilen, niş pazarları takip edebilen, teknolojik altyapıya sahip, esnek, çevik, ilişkisel, mevcut pazar yapısını geçmiş ve gelecek ile sentezleyen pazarlama anlayışını hedefleri olarak görmüşlerdir. </a:t>
            </a:r>
          </a:p>
          <a:p>
            <a:pPr algn="just">
              <a:lnSpc>
                <a:spcPct val="120000"/>
              </a:lnSpc>
              <a:spcBef>
                <a:spcPts val="0"/>
              </a:spcBef>
              <a:buFont typeface="Wingdings" panose="05000000000000000000" pitchFamily="2" charset="2"/>
              <a:buChar char="ü"/>
            </a:pPr>
            <a:r>
              <a:rPr lang="tr-TR" sz="2200" dirty="0">
                <a:solidFill>
                  <a:schemeClr val="tx1">
                    <a:lumMod val="95000"/>
                    <a:lumOff val="5000"/>
                  </a:schemeClr>
                </a:solidFill>
                <a:latin typeface="Times New Roman" panose="02020603050405020304" pitchFamily="18" charset="0"/>
                <a:cs typeface="Times New Roman" panose="02020603050405020304" pitchFamily="18" charset="0"/>
              </a:rPr>
              <a:t>Bu dönem 2000’li yıllara kadar devam etmiştir.</a:t>
            </a:r>
            <a:endParaRPr lang="tr-TR" sz="2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6</a:t>
            </a:fld>
            <a:endParaRPr lang="tr-TR" dirty="0">
              <a:solidFill>
                <a:prstClr val="black"/>
              </a:solidFill>
            </a:endParaRPr>
          </a:p>
        </p:txBody>
      </p:sp>
    </p:spTree>
    <p:extLst>
      <p:ext uri="{BB962C8B-B14F-4D97-AF65-F5344CB8AC3E}">
        <p14:creationId xmlns:p14="http://schemas.microsoft.com/office/powerpoint/2010/main" val="3902853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30017" y="381000"/>
            <a:ext cx="8410360" cy="599728"/>
          </a:xfrm>
        </p:spPr>
        <p:txBody>
          <a:bodyPr>
            <a:normAutofit fontScale="90000"/>
          </a:bodyPr>
          <a:lstStyle/>
          <a:p>
            <a:pPr algn="ctr"/>
            <a:r>
              <a:rPr lang="tr-TR" sz="2800" dirty="0">
                <a:latin typeface="Times New Roman" panose="02020603050405020304" pitchFamily="18" charset="0"/>
                <a:cs typeface="Times New Roman" panose="02020603050405020304" pitchFamily="18" charset="0"/>
              </a:rPr>
              <a:t>6- Müşteri Sadakati üzerine kurulu pazarlama anlayışı</a:t>
            </a:r>
          </a:p>
        </p:txBody>
      </p:sp>
      <p:sp>
        <p:nvSpPr>
          <p:cNvPr id="3" name="İçerik Yer Tutucusu 2"/>
          <p:cNvSpPr>
            <a:spLocks noGrp="1"/>
          </p:cNvSpPr>
          <p:nvPr>
            <p:ph idx="1"/>
          </p:nvPr>
        </p:nvSpPr>
        <p:spPr>
          <a:xfrm>
            <a:off x="1371600" y="1674249"/>
            <a:ext cx="10336696" cy="4864665"/>
          </a:xfrm>
        </p:spPr>
        <p:txBody>
          <a:bodyPr>
            <a:noAutofit/>
          </a:bodyPr>
          <a:lstStyle/>
          <a:p>
            <a:pPr algn="just">
              <a:lnSpc>
                <a:spcPct val="120000"/>
              </a:lnSpc>
              <a:spcBef>
                <a:spcPts val="0"/>
              </a:spcBef>
              <a:buFont typeface="Wingdings" panose="05000000000000000000" pitchFamily="2" charset="2"/>
              <a:buChar char="ü"/>
            </a:pPr>
            <a:r>
              <a:rPr lang="tr-TR" sz="1800" dirty="0">
                <a:latin typeface="Times New Roman" panose="02020603050405020304" pitchFamily="18" charset="0"/>
                <a:cs typeface="Times New Roman" panose="02020603050405020304" pitchFamily="18" charset="0"/>
              </a:rPr>
              <a:t>2000’li yıllardaki dönemdir.</a:t>
            </a:r>
          </a:p>
          <a:p>
            <a:pPr algn="just">
              <a:lnSpc>
                <a:spcPct val="120000"/>
              </a:lnSpc>
              <a:spcBef>
                <a:spcPts val="0"/>
              </a:spcBef>
              <a:buFont typeface="Wingdings" panose="05000000000000000000" pitchFamily="2" charset="2"/>
              <a:buChar char="ü"/>
            </a:pPr>
            <a:r>
              <a:rPr lang="tr-TR" sz="1800" dirty="0" smtClean="0">
                <a:latin typeface="Times New Roman" panose="02020603050405020304" pitchFamily="18" charset="0"/>
                <a:cs typeface="Times New Roman" panose="02020603050405020304" pitchFamily="18" charset="0"/>
              </a:rPr>
              <a:t>Müşteri </a:t>
            </a:r>
            <a:r>
              <a:rPr lang="tr-TR" sz="1800" dirty="0">
                <a:latin typeface="Times New Roman" panose="02020603050405020304" pitchFamily="18" charset="0"/>
                <a:cs typeface="Times New Roman" panose="02020603050405020304" pitchFamily="18" charset="0"/>
              </a:rPr>
              <a:t>beklentilerini karşılamak ve müşteriyi bir ortak gibi ele alarak müşteri ile uzun dönemli sadakat ilişkisi geliştirmek pazarlamanın temel aracı olmuştur. </a:t>
            </a:r>
          </a:p>
          <a:p>
            <a:pPr algn="just">
              <a:lnSpc>
                <a:spcPct val="120000"/>
              </a:lnSpc>
              <a:spcBef>
                <a:spcPts val="0"/>
              </a:spcBef>
              <a:buFont typeface="Wingdings" panose="05000000000000000000" pitchFamily="2" charset="2"/>
              <a:buChar char="ü"/>
            </a:pPr>
            <a:r>
              <a:rPr lang="tr-TR" sz="1800" dirty="0" smtClean="0">
                <a:latin typeface="Times New Roman" panose="02020603050405020304" pitchFamily="18" charset="0"/>
                <a:cs typeface="Times New Roman" panose="02020603050405020304" pitchFamily="18" charset="0"/>
              </a:rPr>
              <a:t>Dönemin </a:t>
            </a:r>
            <a:r>
              <a:rPr lang="tr-TR" sz="1800" dirty="0">
                <a:latin typeface="Times New Roman" panose="02020603050405020304" pitchFamily="18" charset="0"/>
                <a:cs typeface="Times New Roman" panose="02020603050405020304" pitchFamily="18" charset="0"/>
              </a:rPr>
              <a:t>en baskın pazarlama modeli </a:t>
            </a:r>
            <a:r>
              <a:rPr lang="tr-TR" sz="1800" b="1" dirty="0">
                <a:latin typeface="Times New Roman" panose="02020603050405020304" pitchFamily="18" charset="0"/>
                <a:cs typeface="Times New Roman" panose="02020603050405020304" pitchFamily="18" charset="0"/>
              </a:rPr>
              <a:t>(MİY) </a:t>
            </a:r>
            <a:r>
              <a:rPr lang="tr-TR" sz="1800" dirty="0">
                <a:latin typeface="Times New Roman" panose="02020603050405020304" pitchFamily="18" charset="0"/>
                <a:cs typeface="Times New Roman" panose="02020603050405020304" pitchFamily="18" charset="0"/>
              </a:rPr>
              <a:t>“Müşteri İlişkileri Yönetimi (</a:t>
            </a:r>
            <a:r>
              <a:rPr lang="tr-TR" sz="1800" b="1" dirty="0" err="1">
                <a:solidFill>
                  <a:srgbClr val="FF0000"/>
                </a:solidFill>
                <a:latin typeface="Times New Roman" panose="02020603050405020304" pitchFamily="18" charset="0"/>
                <a:cs typeface="Times New Roman" panose="02020603050405020304" pitchFamily="18" charset="0"/>
              </a:rPr>
              <a:t>C</a:t>
            </a:r>
            <a:r>
              <a:rPr lang="tr-TR" sz="1800" dirty="0" err="1">
                <a:latin typeface="Times New Roman" panose="02020603050405020304" pitchFamily="18" charset="0"/>
                <a:cs typeface="Times New Roman" panose="02020603050405020304" pitchFamily="18" charset="0"/>
              </a:rPr>
              <a:t>ostumer</a:t>
            </a:r>
            <a:r>
              <a:rPr lang="tr-TR" sz="1800" dirty="0">
                <a:latin typeface="Times New Roman" panose="02020603050405020304" pitchFamily="18" charset="0"/>
                <a:cs typeface="Times New Roman" panose="02020603050405020304" pitchFamily="18" charset="0"/>
              </a:rPr>
              <a:t> </a:t>
            </a:r>
            <a:r>
              <a:rPr lang="tr-TR" sz="1800" b="1" dirty="0" err="1">
                <a:solidFill>
                  <a:srgbClr val="FF0000"/>
                </a:solidFill>
                <a:latin typeface="Times New Roman" panose="02020603050405020304" pitchFamily="18" charset="0"/>
                <a:cs typeface="Times New Roman" panose="02020603050405020304" pitchFamily="18" charset="0"/>
              </a:rPr>
              <a:t>R</a:t>
            </a:r>
            <a:r>
              <a:rPr lang="tr-TR" sz="1800" dirty="0" err="1">
                <a:latin typeface="Times New Roman" panose="02020603050405020304" pitchFamily="18" charset="0"/>
                <a:cs typeface="Times New Roman" panose="02020603050405020304" pitchFamily="18" charset="0"/>
              </a:rPr>
              <a:t>elation</a:t>
            </a:r>
            <a:r>
              <a:rPr lang="tr-TR" sz="1800" dirty="0">
                <a:latin typeface="Times New Roman" panose="02020603050405020304" pitchFamily="18" charset="0"/>
                <a:cs typeface="Times New Roman" panose="02020603050405020304" pitchFamily="18" charset="0"/>
              </a:rPr>
              <a:t> </a:t>
            </a:r>
            <a:r>
              <a:rPr lang="tr-TR" sz="1800" b="1" dirty="0">
                <a:solidFill>
                  <a:srgbClr val="FF0000"/>
                </a:solidFill>
                <a:latin typeface="Times New Roman" panose="02020603050405020304" pitchFamily="18" charset="0"/>
                <a:cs typeface="Times New Roman" panose="02020603050405020304" pitchFamily="18" charset="0"/>
              </a:rPr>
              <a:t>M</a:t>
            </a:r>
            <a:r>
              <a:rPr lang="tr-TR" sz="1800" dirty="0">
                <a:latin typeface="Times New Roman" panose="02020603050405020304" pitchFamily="18" charset="0"/>
                <a:cs typeface="Times New Roman" panose="02020603050405020304" pitchFamily="18" charset="0"/>
              </a:rPr>
              <a:t>anagement)” </a:t>
            </a:r>
            <a:r>
              <a:rPr lang="tr-TR" sz="1800" dirty="0" err="1">
                <a:latin typeface="Times New Roman" panose="02020603050405020304" pitchFamily="18" charset="0"/>
                <a:cs typeface="Times New Roman" panose="02020603050405020304" pitchFamily="18" charset="0"/>
              </a:rPr>
              <a:t>CRM’dir</a:t>
            </a:r>
            <a:r>
              <a:rPr lang="tr-TR" sz="1800" dirty="0" smtClean="0">
                <a:latin typeface="Times New Roman" panose="02020603050405020304" pitchFamily="18" charset="0"/>
                <a:cs typeface="Times New Roman" panose="02020603050405020304" pitchFamily="18" charset="0"/>
              </a:rPr>
              <a:t>.</a:t>
            </a:r>
          </a:p>
          <a:p>
            <a:pPr algn="just">
              <a:lnSpc>
                <a:spcPct val="120000"/>
              </a:lnSpc>
              <a:spcBef>
                <a:spcPts val="0"/>
              </a:spcBef>
              <a:buFont typeface="Wingdings" panose="05000000000000000000" pitchFamily="2" charset="2"/>
              <a:buChar char="ü"/>
            </a:pPr>
            <a:endParaRPr lang="tr-TR" sz="18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tr-TR" sz="1800" b="1" dirty="0" smtClean="0">
                <a:solidFill>
                  <a:srgbClr val="FF0000"/>
                </a:solidFill>
                <a:latin typeface="Times New Roman" panose="02020603050405020304" pitchFamily="18" charset="0"/>
                <a:cs typeface="Times New Roman" panose="02020603050405020304" pitchFamily="18" charset="0"/>
              </a:rPr>
              <a:t>CRM</a:t>
            </a:r>
            <a:r>
              <a:rPr lang="tr-TR" sz="1800" dirty="0">
                <a:latin typeface="Times New Roman" panose="02020603050405020304" pitchFamily="18" charset="0"/>
                <a:cs typeface="Times New Roman" panose="02020603050405020304" pitchFamily="18" charset="0"/>
              </a:rPr>
              <a:t>, müşterilerinin söylediklerini ve işletmenin müşteri hakkında bildiklerini temel alan, müşteriye bireysel karşılık veren ilişkisel pazarlamanın bir uygulamasıdır.</a:t>
            </a:r>
          </a:p>
          <a:p>
            <a:pPr marL="0" indent="0" algn="just">
              <a:lnSpc>
                <a:spcPct val="120000"/>
              </a:lnSpc>
              <a:spcBef>
                <a:spcPts val="0"/>
              </a:spcBef>
              <a:buNone/>
            </a:pPr>
            <a:r>
              <a:rPr lang="tr-TR" sz="1800" dirty="0">
                <a:latin typeface="Times New Roman" panose="02020603050405020304" pitchFamily="18" charset="0"/>
                <a:cs typeface="Times New Roman" panose="02020603050405020304" pitchFamily="18" charset="0"/>
              </a:rPr>
              <a:t> </a:t>
            </a:r>
            <a:r>
              <a:rPr lang="tr-TR" sz="1800" b="1" dirty="0" smtClean="0">
                <a:solidFill>
                  <a:srgbClr val="FF0000"/>
                </a:solidFill>
                <a:latin typeface="Times New Roman" panose="02020603050405020304" pitchFamily="18" charset="0"/>
                <a:cs typeface="Times New Roman" panose="02020603050405020304" pitchFamily="18" charset="0"/>
              </a:rPr>
              <a:t>İlişkisel </a:t>
            </a:r>
            <a:r>
              <a:rPr lang="tr-TR" sz="1800" b="1" dirty="0">
                <a:solidFill>
                  <a:srgbClr val="FF0000"/>
                </a:solidFill>
                <a:latin typeface="Times New Roman" panose="02020603050405020304" pitchFamily="18" charset="0"/>
                <a:cs typeface="Times New Roman" panose="02020603050405020304" pitchFamily="18" charset="0"/>
              </a:rPr>
              <a:t>Pazarlama</a:t>
            </a:r>
            <a:r>
              <a:rPr lang="tr-TR" sz="1800" dirty="0">
                <a:latin typeface="Times New Roman" panose="02020603050405020304" pitchFamily="18" charset="0"/>
                <a:cs typeface="Times New Roman" panose="02020603050405020304" pitchFamily="18" charset="0"/>
              </a:rPr>
              <a:t>, bireysel müşterinin şirkete </a:t>
            </a:r>
            <a:r>
              <a:rPr lang="tr-TR" sz="1800" b="1" dirty="0">
                <a:latin typeface="Times New Roman" panose="02020603050405020304" pitchFamily="18" charset="0"/>
                <a:cs typeface="Times New Roman" panose="02020603050405020304" pitchFamily="18" charset="0"/>
              </a:rPr>
              <a:t>ne dediğine</a:t>
            </a:r>
            <a:r>
              <a:rPr lang="tr-TR" sz="1800" dirty="0">
                <a:latin typeface="Times New Roman" panose="02020603050405020304" pitchFamily="18" charset="0"/>
                <a:cs typeface="Times New Roman" panose="02020603050405020304" pitchFamily="18" charset="0"/>
              </a:rPr>
              <a:t> ve şirket çalışanlarının </a:t>
            </a:r>
            <a:r>
              <a:rPr lang="tr-TR" sz="1800" b="1" dirty="0">
                <a:latin typeface="Times New Roman" panose="02020603050405020304" pitchFamily="18" charset="0"/>
                <a:cs typeface="Times New Roman" panose="02020603050405020304" pitchFamily="18" charset="0"/>
              </a:rPr>
              <a:t>müşteri hakkında neler bilmesi </a:t>
            </a:r>
            <a:r>
              <a:rPr lang="tr-TR" sz="1800" dirty="0">
                <a:latin typeface="Times New Roman" panose="02020603050405020304" pitchFamily="18" charset="0"/>
                <a:cs typeface="Times New Roman" panose="02020603050405020304" pitchFamily="18" charset="0"/>
              </a:rPr>
              <a:t>gerektiğine yönelik olarak, istekli ve planlı bir biçimde şirket uygulamalarının değiştirilmesidir. </a:t>
            </a:r>
          </a:p>
          <a:p>
            <a:pPr marL="0" indent="0" algn="just">
              <a:lnSpc>
                <a:spcPct val="120000"/>
              </a:lnSpc>
              <a:spcBef>
                <a:spcPts val="0"/>
              </a:spcBef>
              <a:buNone/>
            </a:pPr>
            <a:r>
              <a:rPr lang="tr-TR" sz="1800" dirty="0" smtClean="0">
                <a:latin typeface="Times New Roman" panose="02020603050405020304" pitchFamily="18" charset="0"/>
                <a:cs typeface="Times New Roman" panose="02020603050405020304" pitchFamily="18" charset="0"/>
              </a:rPr>
              <a:t>İlişkisel </a:t>
            </a:r>
            <a:r>
              <a:rPr lang="tr-TR" sz="1800" dirty="0">
                <a:latin typeface="Times New Roman" panose="02020603050405020304" pitchFamily="18" charset="0"/>
                <a:cs typeface="Times New Roman" panose="02020603050405020304" pitchFamily="18" charset="0"/>
              </a:rPr>
              <a:t>pazarlama, yeni müşteriler bulmaktan çok </a:t>
            </a:r>
            <a:r>
              <a:rPr lang="tr-TR" sz="1800" b="1" dirty="0">
                <a:latin typeface="Times New Roman" panose="02020603050405020304" pitchFamily="18" charset="0"/>
                <a:cs typeface="Times New Roman" panose="02020603050405020304" pitchFamily="18" charset="0"/>
              </a:rPr>
              <a:t>mevcut müşterileri elde tutma </a:t>
            </a:r>
            <a:r>
              <a:rPr lang="tr-TR" sz="1800" dirty="0">
                <a:latin typeface="Times New Roman" panose="02020603050405020304" pitchFamily="18" charset="0"/>
                <a:cs typeface="Times New Roman" panose="02020603050405020304" pitchFamily="18" charset="0"/>
              </a:rPr>
              <a:t>ve onlarla ilişkileri geliştirme üzerine yoğunlaşan stratejik pazarlama eğilimidir</a:t>
            </a:r>
            <a:r>
              <a:rPr lang="tr-TR" sz="2400" dirty="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7</a:t>
            </a:fld>
            <a:endParaRPr lang="tr-TR" dirty="0">
              <a:solidFill>
                <a:prstClr val="black"/>
              </a:solidFill>
            </a:endParaRPr>
          </a:p>
        </p:txBody>
      </p:sp>
    </p:spTree>
    <p:extLst>
      <p:ext uri="{BB962C8B-B14F-4D97-AF65-F5344CB8AC3E}">
        <p14:creationId xmlns:p14="http://schemas.microsoft.com/office/powerpoint/2010/main" val="122041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30017" y="381000"/>
            <a:ext cx="8410360" cy="599728"/>
          </a:xfrm>
        </p:spPr>
        <p:txBody>
          <a:bodyPr>
            <a:normAutofit/>
          </a:bodyPr>
          <a:lstStyle/>
          <a:p>
            <a:pPr algn="ctr"/>
            <a:r>
              <a:rPr lang="tr-TR" sz="2800" dirty="0">
                <a:latin typeface="Times New Roman" panose="02020603050405020304" pitchFamily="18" charset="0"/>
                <a:cs typeface="Times New Roman" panose="02020603050405020304" pitchFamily="18" charset="0"/>
              </a:rPr>
              <a:t>Modern pazarlama anlayışının unsurları</a:t>
            </a:r>
            <a:endParaRPr lang="tr-TR" sz="28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2027582" y="1694128"/>
            <a:ext cx="9481931" cy="3136290"/>
          </a:xfrm>
        </p:spPr>
        <p:txBody>
          <a:bodyPr>
            <a:noAutofit/>
          </a:bodyPr>
          <a:lstStyle/>
          <a:p>
            <a:pPr marL="0" indent="0" algn="just">
              <a:lnSpc>
                <a:spcPct val="100000"/>
              </a:lnSpc>
              <a:spcBef>
                <a:spcPts val="0"/>
              </a:spcBef>
              <a:buNone/>
            </a:pPr>
            <a:r>
              <a:rPr lang="tr-TR" sz="2400" dirty="0">
                <a:solidFill>
                  <a:schemeClr val="tx1">
                    <a:lumMod val="95000"/>
                    <a:lumOff val="5000"/>
                  </a:schemeClr>
                </a:solidFill>
                <a:latin typeface="Times New Roman" panose="02020603050405020304" pitchFamily="18" charset="0"/>
                <a:cs typeface="Times New Roman" panose="02020603050405020304" pitchFamily="18" charset="0"/>
              </a:rPr>
              <a:t>Modern pazarlama anlayışının hareket noktası, tüketicilerdir.</a:t>
            </a:r>
          </a:p>
          <a:p>
            <a:pPr marL="0" indent="0" algn="just">
              <a:lnSpc>
                <a:spcPct val="100000"/>
              </a:lnSpc>
              <a:spcBef>
                <a:spcPts val="0"/>
              </a:spcBef>
              <a:buNone/>
            </a:pPr>
            <a:endParaRPr lang="tr-TR" sz="2400" dirty="0">
              <a:solidFill>
                <a:schemeClr val="tx1">
                  <a:lumMod val="95000"/>
                  <a:lumOff val="5000"/>
                </a:schemeClr>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400" dirty="0">
                <a:solidFill>
                  <a:schemeClr val="tx1">
                    <a:lumMod val="95000"/>
                    <a:lumOff val="5000"/>
                  </a:schemeClr>
                </a:solidFill>
                <a:latin typeface="Times New Roman" panose="02020603050405020304" pitchFamily="18" charset="0"/>
                <a:cs typeface="Times New Roman" panose="02020603050405020304" pitchFamily="18" charset="0"/>
              </a:rPr>
              <a:t>Unsurları;</a:t>
            </a:r>
          </a:p>
          <a:p>
            <a:pPr marL="0" indent="0" algn="just">
              <a:lnSpc>
                <a:spcPct val="100000"/>
              </a:lnSpc>
              <a:spcBef>
                <a:spcPts val="0"/>
              </a:spcBef>
              <a:buNone/>
            </a:pPr>
            <a:r>
              <a:rPr lang="tr-TR" sz="2400" dirty="0">
                <a:solidFill>
                  <a:schemeClr val="tx1">
                    <a:lumMod val="95000"/>
                    <a:lumOff val="5000"/>
                  </a:schemeClr>
                </a:solidFill>
                <a:latin typeface="Times New Roman" panose="02020603050405020304" pitchFamily="18" charset="0"/>
                <a:cs typeface="Times New Roman" panose="02020603050405020304" pitchFamily="18" charset="0"/>
              </a:rPr>
              <a:t>1- Tüketiciye yönelik anlayış,</a:t>
            </a:r>
          </a:p>
          <a:p>
            <a:pPr marL="0" indent="0" algn="just">
              <a:lnSpc>
                <a:spcPct val="100000"/>
              </a:lnSpc>
              <a:spcBef>
                <a:spcPts val="0"/>
              </a:spcBef>
              <a:buNone/>
            </a:pPr>
            <a:r>
              <a:rPr lang="tr-TR" sz="2400" dirty="0">
                <a:solidFill>
                  <a:schemeClr val="tx1">
                    <a:lumMod val="95000"/>
                    <a:lumOff val="5000"/>
                  </a:schemeClr>
                </a:solidFill>
                <a:latin typeface="Times New Roman" panose="02020603050405020304" pitchFamily="18" charset="0"/>
                <a:cs typeface="Times New Roman" panose="02020603050405020304" pitchFamily="18" charset="0"/>
              </a:rPr>
              <a:t>2- Bütünleşmiş pazarlama çabaları,</a:t>
            </a:r>
          </a:p>
          <a:p>
            <a:pPr marL="0" indent="0" algn="just">
              <a:lnSpc>
                <a:spcPct val="100000"/>
              </a:lnSpc>
              <a:spcBef>
                <a:spcPts val="0"/>
              </a:spcBef>
              <a:buNone/>
            </a:pPr>
            <a:r>
              <a:rPr lang="tr-TR" sz="2400" dirty="0">
                <a:solidFill>
                  <a:schemeClr val="tx1">
                    <a:lumMod val="95000"/>
                    <a:lumOff val="5000"/>
                  </a:schemeClr>
                </a:solidFill>
                <a:latin typeface="Times New Roman" panose="02020603050405020304" pitchFamily="18" charset="0"/>
                <a:cs typeface="Times New Roman" panose="02020603050405020304" pitchFamily="18" charset="0"/>
              </a:rPr>
              <a:t>3- Pazarlama araştırmaları,</a:t>
            </a:r>
          </a:p>
          <a:p>
            <a:pPr marL="0" indent="0" algn="just">
              <a:lnSpc>
                <a:spcPct val="100000"/>
              </a:lnSpc>
              <a:spcBef>
                <a:spcPts val="0"/>
              </a:spcBef>
              <a:buNone/>
            </a:pPr>
            <a:r>
              <a:rPr lang="tr-TR" sz="2400" dirty="0">
                <a:solidFill>
                  <a:schemeClr val="tx1">
                    <a:lumMod val="95000"/>
                    <a:lumOff val="5000"/>
                  </a:schemeClr>
                </a:solidFill>
                <a:latin typeface="Times New Roman" panose="02020603050405020304" pitchFamily="18" charset="0"/>
                <a:cs typeface="Times New Roman" panose="02020603050405020304" pitchFamily="18" charset="0"/>
              </a:rPr>
              <a:t>4- Uzun vadeli planlama ve yeni mal geliştirme.</a:t>
            </a:r>
            <a:endParaRPr lang="tr-TR" sz="24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8</a:t>
            </a:fld>
            <a:endParaRPr lang="tr-TR" dirty="0">
              <a:solidFill>
                <a:prstClr val="black"/>
              </a:solidFill>
            </a:endParaRPr>
          </a:p>
        </p:txBody>
      </p:sp>
    </p:spTree>
    <p:extLst>
      <p:ext uri="{BB962C8B-B14F-4D97-AF65-F5344CB8AC3E}">
        <p14:creationId xmlns:p14="http://schemas.microsoft.com/office/powerpoint/2010/main" val="2437396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30017" y="381000"/>
            <a:ext cx="8410360" cy="599728"/>
          </a:xfrm>
        </p:spPr>
        <p:txBody>
          <a:bodyPr>
            <a:normAutofit/>
          </a:bodyPr>
          <a:lstStyle/>
          <a:p>
            <a:pPr algn="ctr"/>
            <a:r>
              <a:rPr lang="tr-TR" sz="2800" dirty="0">
                <a:latin typeface="Times New Roman" panose="02020603050405020304" pitchFamily="18" charset="0"/>
                <a:cs typeface="Times New Roman" panose="02020603050405020304" pitchFamily="18" charset="0"/>
              </a:rPr>
              <a:t>Modern pazarlama anlayışının unsurları</a:t>
            </a:r>
            <a:endParaRPr lang="tr-TR" sz="28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873240" y="1674250"/>
            <a:ext cx="9481931" cy="3136290"/>
          </a:xfrm>
        </p:spPr>
        <p:txBody>
          <a:bodyPr>
            <a:noAutofit/>
          </a:bodyPr>
          <a:lstStyle/>
          <a:p>
            <a:pPr marL="0" indent="0" algn="just">
              <a:lnSpc>
                <a:spcPct val="100000"/>
              </a:lnSpc>
              <a:spcBef>
                <a:spcPts val="0"/>
              </a:spcBef>
              <a:buNone/>
            </a:pPr>
            <a:r>
              <a:rPr lang="tr-TR" sz="2200" b="1" dirty="0">
                <a:solidFill>
                  <a:schemeClr val="tx1">
                    <a:lumMod val="95000"/>
                    <a:lumOff val="5000"/>
                  </a:schemeClr>
                </a:solidFill>
                <a:latin typeface="Times New Roman" panose="02020603050405020304" pitchFamily="18" charset="0"/>
                <a:cs typeface="Times New Roman" panose="02020603050405020304" pitchFamily="18" charset="0"/>
              </a:rPr>
              <a:t>1- Tüketiciye yönelik anlayış,</a:t>
            </a:r>
          </a:p>
          <a:p>
            <a:pPr marL="0" indent="0" algn="just">
              <a:lnSpc>
                <a:spcPct val="100000"/>
              </a:lnSpc>
              <a:spcBef>
                <a:spcPts val="0"/>
              </a:spcBef>
              <a:buNone/>
            </a:pPr>
            <a:r>
              <a:rPr lang="tr-TR" sz="2200" i="1" dirty="0">
                <a:solidFill>
                  <a:schemeClr val="tx1">
                    <a:lumMod val="95000"/>
                    <a:lumOff val="5000"/>
                  </a:schemeClr>
                </a:solidFill>
                <a:latin typeface="Times New Roman" panose="02020603050405020304" pitchFamily="18" charset="0"/>
                <a:cs typeface="Times New Roman" panose="02020603050405020304" pitchFamily="18" charset="0"/>
              </a:rPr>
              <a:t>Pazarlamacı için tüketici, kraldır.</a:t>
            </a:r>
          </a:p>
          <a:p>
            <a:pPr marL="0" indent="0" algn="just">
              <a:lnSpc>
                <a:spcPct val="100000"/>
              </a:lnSpc>
              <a:spcBef>
                <a:spcPts val="0"/>
              </a:spcBef>
              <a:buNone/>
            </a:pPr>
            <a:r>
              <a:rPr lang="tr-TR" sz="2200" b="1" dirty="0" smtClean="0">
                <a:solidFill>
                  <a:schemeClr val="tx1">
                    <a:lumMod val="95000"/>
                    <a:lumOff val="5000"/>
                  </a:schemeClr>
                </a:solidFill>
                <a:latin typeface="Times New Roman" panose="02020603050405020304" pitchFamily="18" charset="0"/>
                <a:cs typeface="Times New Roman" panose="02020603050405020304" pitchFamily="18" charset="0"/>
              </a:rPr>
              <a:t>2- </a:t>
            </a:r>
            <a:r>
              <a:rPr lang="tr-TR" sz="2200" b="1" dirty="0">
                <a:solidFill>
                  <a:schemeClr val="tx1">
                    <a:lumMod val="95000"/>
                    <a:lumOff val="5000"/>
                  </a:schemeClr>
                </a:solidFill>
                <a:latin typeface="Times New Roman" panose="02020603050405020304" pitchFamily="18" charset="0"/>
                <a:cs typeface="Times New Roman" panose="02020603050405020304" pitchFamily="18" charset="0"/>
              </a:rPr>
              <a:t>Bütünleşmiş pazarlama çabaları,</a:t>
            </a:r>
          </a:p>
          <a:p>
            <a:pPr marL="0" indent="0" algn="just">
              <a:lnSpc>
                <a:spcPct val="100000"/>
              </a:lnSpc>
              <a:spcBef>
                <a:spcPts val="0"/>
              </a:spcBef>
              <a:buNone/>
            </a:pPr>
            <a:r>
              <a:rPr lang="tr-TR" sz="2200" i="1" dirty="0">
                <a:solidFill>
                  <a:schemeClr val="tx1">
                    <a:lumMod val="95000"/>
                    <a:lumOff val="5000"/>
                  </a:schemeClr>
                </a:solidFill>
                <a:latin typeface="Times New Roman" panose="02020603050405020304" pitchFamily="18" charset="0"/>
                <a:cs typeface="Times New Roman" panose="02020603050405020304" pitchFamily="18" charset="0"/>
              </a:rPr>
              <a:t>Yararlanılacak mal, fiyat, dağıtım ve tutundurma faaliyetlerinin en uygun bileşimi belirlenerek, tüketici tatmine çalışılır.</a:t>
            </a:r>
          </a:p>
          <a:p>
            <a:pPr marL="0" indent="0" algn="just">
              <a:lnSpc>
                <a:spcPct val="100000"/>
              </a:lnSpc>
              <a:spcBef>
                <a:spcPts val="0"/>
              </a:spcBef>
              <a:buNone/>
            </a:pPr>
            <a:r>
              <a:rPr lang="tr-TR" sz="2200" b="1" dirty="0" smtClean="0">
                <a:solidFill>
                  <a:schemeClr val="tx1">
                    <a:lumMod val="95000"/>
                    <a:lumOff val="5000"/>
                  </a:schemeClr>
                </a:solidFill>
                <a:latin typeface="Times New Roman" panose="02020603050405020304" pitchFamily="18" charset="0"/>
                <a:cs typeface="Times New Roman" panose="02020603050405020304" pitchFamily="18" charset="0"/>
              </a:rPr>
              <a:t>3- </a:t>
            </a:r>
            <a:r>
              <a:rPr lang="tr-TR" sz="2200" b="1" dirty="0">
                <a:solidFill>
                  <a:schemeClr val="tx1">
                    <a:lumMod val="95000"/>
                    <a:lumOff val="5000"/>
                  </a:schemeClr>
                </a:solidFill>
                <a:latin typeface="Times New Roman" panose="02020603050405020304" pitchFamily="18" charset="0"/>
                <a:cs typeface="Times New Roman" panose="02020603050405020304" pitchFamily="18" charset="0"/>
              </a:rPr>
              <a:t>Pazarlama araştırmaları,</a:t>
            </a:r>
          </a:p>
          <a:p>
            <a:pPr marL="0" indent="0" algn="just">
              <a:lnSpc>
                <a:spcPct val="100000"/>
              </a:lnSpc>
              <a:spcBef>
                <a:spcPts val="0"/>
              </a:spcBef>
              <a:buNone/>
            </a:pPr>
            <a:r>
              <a:rPr lang="tr-TR" sz="2200" i="1" dirty="0">
                <a:solidFill>
                  <a:schemeClr val="tx1">
                    <a:lumMod val="95000"/>
                    <a:lumOff val="5000"/>
                  </a:schemeClr>
                </a:solidFill>
                <a:latin typeface="Times New Roman" panose="02020603050405020304" pitchFamily="18" charset="0"/>
                <a:cs typeface="Times New Roman" panose="02020603050405020304" pitchFamily="18" charset="0"/>
              </a:rPr>
              <a:t>Pazarlama faaliyetlerinde karşılaşılan sorunların çözümünde gerekli olan bilgilerin objektif ve sistematik olarak toplanması, analizi ve yorumu yapılır.</a:t>
            </a:r>
          </a:p>
          <a:p>
            <a:pPr marL="0" indent="0" algn="just">
              <a:lnSpc>
                <a:spcPct val="100000"/>
              </a:lnSpc>
              <a:spcBef>
                <a:spcPts val="0"/>
              </a:spcBef>
              <a:buNone/>
            </a:pPr>
            <a:r>
              <a:rPr lang="tr-TR" sz="2200" b="1" dirty="0" smtClean="0">
                <a:solidFill>
                  <a:schemeClr val="tx1">
                    <a:lumMod val="95000"/>
                    <a:lumOff val="5000"/>
                  </a:schemeClr>
                </a:solidFill>
                <a:latin typeface="Times New Roman" panose="02020603050405020304" pitchFamily="18" charset="0"/>
                <a:cs typeface="Times New Roman" panose="02020603050405020304" pitchFamily="18" charset="0"/>
              </a:rPr>
              <a:t>4- </a:t>
            </a:r>
            <a:r>
              <a:rPr lang="tr-TR" sz="2200" b="1" dirty="0">
                <a:solidFill>
                  <a:schemeClr val="tx1">
                    <a:lumMod val="95000"/>
                    <a:lumOff val="5000"/>
                  </a:schemeClr>
                </a:solidFill>
                <a:latin typeface="Times New Roman" panose="02020603050405020304" pitchFamily="18" charset="0"/>
                <a:cs typeface="Times New Roman" panose="02020603050405020304" pitchFamily="18" charset="0"/>
              </a:rPr>
              <a:t>Uzun vadeli planlama ve yeni mal geliştirme.</a:t>
            </a:r>
          </a:p>
          <a:p>
            <a:pPr marL="0" indent="0" algn="just">
              <a:lnSpc>
                <a:spcPct val="100000"/>
              </a:lnSpc>
              <a:spcBef>
                <a:spcPts val="0"/>
              </a:spcBef>
              <a:buNone/>
            </a:pPr>
            <a:r>
              <a:rPr lang="tr-TR" sz="2200" i="1" dirty="0">
                <a:solidFill>
                  <a:schemeClr val="tx1">
                    <a:lumMod val="95000"/>
                    <a:lumOff val="5000"/>
                  </a:schemeClr>
                </a:solidFill>
                <a:latin typeface="Times New Roman" panose="02020603050405020304" pitchFamily="18" charset="0"/>
                <a:cs typeface="Times New Roman" panose="02020603050405020304" pitchFamily="18" charset="0"/>
              </a:rPr>
              <a:t>Tüm hedeflerde uzun vadeli yaklaşım kabul edilir. Tüketicilere yeni mal ve hizmetler sunularak rakiplere göre üstünlük kazanılmaya çalışılır.</a:t>
            </a:r>
            <a:endParaRPr lang="tr-TR" sz="2200" i="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9</a:t>
            </a:fld>
            <a:endParaRPr lang="tr-TR" dirty="0">
              <a:solidFill>
                <a:prstClr val="black"/>
              </a:solidFill>
            </a:endParaRPr>
          </a:p>
        </p:txBody>
      </p:sp>
    </p:spTree>
    <p:extLst>
      <p:ext uri="{BB962C8B-B14F-4D97-AF65-F5344CB8AC3E}">
        <p14:creationId xmlns:p14="http://schemas.microsoft.com/office/powerpoint/2010/main" val="4178527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docProps/app.xml><?xml version="1.0" encoding="utf-8"?>
<Properties xmlns="http://schemas.openxmlformats.org/officeDocument/2006/extended-properties" xmlns:vt="http://schemas.openxmlformats.org/officeDocument/2006/docPropsVTypes">
  <TotalTime>53</TotalTime>
  <Words>850</Words>
  <Application>Microsoft Office PowerPoint</Application>
  <PresentationFormat>Geniş ekran</PresentationFormat>
  <Paragraphs>103</Paragraphs>
  <Slides>12</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12</vt:i4>
      </vt:variant>
    </vt:vector>
  </HeadingPairs>
  <TitlesOfParts>
    <vt:vector size="20" baseType="lpstr">
      <vt:lpstr>ＭＳ Ｐゴシック</vt:lpstr>
      <vt:lpstr>Arial</vt:lpstr>
      <vt:lpstr>Calibri</vt:lpstr>
      <vt:lpstr>Calibri Light</vt:lpstr>
      <vt:lpstr>Times New Roman</vt:lpstr>
      <vt:lpstr>Wingdings</vt:lpstr>
      <vt:lpstr>Office Teması</vt:lpstr>
      <vt:lpstr>h.t.</vt:lpstr>
      <vt:lpstr>1- Üretime yönelik pazarlama anlayışı,</vt:lpstr>
      <vt:lpstr>2- Ürün odaklı pazarlama yaklaşımı,</vt:lpstr>
      <vt:lpstr>3- Satış odaklı pazarlama anlayışı,</vt:lpstr>
      <vt:lpstr>3- Satış odaklı pazarlama anlayışı,</vt:lpstr>
      <vt:lpstr>4- Pazar-Tüketici odaklı pazarlama anlayışı </vt:lpstr>
      <vt:lpstr>5- Postmodern pazarlama anlayışı,</vt:lpstr>
      <vt:lpstr>6- Müşteri Sadakati üzerine kurulu pazarlama anlayışı</vt:lpstr>
      <vt:lpstr>Modern pazarlama anlayışının unsurları</vt:lpstr>
      <vt:lpstr>Modern pazarlama anlayışının unsurları</vt:lpstr>
      <vt:lpstr>Pazarlamanın  işletme organizasyonu içindeki yeri</vt:lpstr>
      <vt:lpstr>Pazarlamanın  işletme organizasyonu içindeki yeri</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Taşınmaz</dc:creator>
  <cp:lastModifiedBy>Windows Kullanıcısı</cp:lastModifiedBy>
  <cp:revision>9</cp:revision>
  <dcterms:created xsi:type="dcterms:W3CDTF">2020-02-26T08:47:32Z</dcterms:created>
  <dcterms:modified xsi:type="dcterms:W3CDTF">2020-02-26T16:48:16Z</dcterms:modified>
</cp:coreProperties>
</file>