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92" r:id="rId4"/>
    <p:sldId id="1083" r:id="rId5"/>
    <p:sldId id="1098" r:id="rId6"/>
    <p:sldId id="1099" r:id="rId7"/>
    <p:sldId id="1100" r:id="rId8"/>
    <p:sldId id="1101" r:id="rId9"/>
    <p:sldId id="1102" r:id="rId10"/>
    <p:sldId id="1103" r:id="rId11"/>
    <p:sldId id="1091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9" autoAdjust="0"/>
    <p:restoredTop sz="91471" autoAdjust="0"/>
  </p:normalViewPr>
  <p:slideViewPr>
    <p:cSldViewPr snapToGrid="0">
      <p:cViewPr varScale="1">
        <p:scale>
          <a:sx n="37" d="100"/>
          <a:sy n="37" d="100"/>
        </p:scale>
        <p:origin x="608" y="4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96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513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25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GGY206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Ölçme </a:t>
            </a: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Bilgisi </a:t>
            </a: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Türkay</a:t>
            </a:r>
            <a:r>
              <a:rPr lang="en-US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TÜDEŞ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50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866572" y="2492990"/>
            <a:ext cx="7473756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/>
              <a:t>14. Hafta</a:t>
            </a:r>
            <a:endParaRPr lang="tr-TR" sz="24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/>
              <a:t>Uydu </a:t>
            </a:r>
            <a:r>
              <a:rPr lang="tr-TR" sz="2400" b="1" dirty="0" smtClean="0"/>
              <a:t>Sistemleri </a:t>
            </a:r>
            <a:r>
              <a:rPr lang="tr-TR" sz="2400" b="1" dirty="0"/>
              <a:t>ve GNSS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89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Uydu </a:t>
            </a:r>
            <a:r>
              <a:rPr lang="tr-TR" sz="2400" b="1" dirty="0">
                <a:solidFill>
                  <a:srgbClr val="002060"/>
                </a:solidFill>
              </a:rPr>
              <a:t>Sistemleri ve GNSS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73430" y="1514565"/>
            <a:ext cx="7557471" cy="1711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/>
              <a:t>El Tipi GPS alıcıları genelde doğa </a:t>
            </a:r>
            <a:r>
              <a:rPr lang="tr-TR" dirty="0" err="1"/>
              <a:t>koĢullarında</a:t>
            </a:r>
            <a:r>
              <a:rPr lang="tr-TR" dirty="0"/>
              <a:t> zor </a:t>
            </a:r>
            <a:r>
              <a:rPr lang="tr-TR" dirty="0" err="1"/>
              <a:t>Ģartlarda</a:t>
            </a:r>
            <a:r>
              <a:rPr lang="tr-TR" dirty="0"/>
              <a:t> </a:t>
            </a:r>
            <a:r>
              <a:rPr lang="tr-TR" dirty="0" err="1"/>
              <a:t>kiĢisel</a:t>
            </a:r>
            <a:r>
              <a:rPr lang="tr-TR" dirty="0"/>
              <a:t> hareket tayini amaçlı kullanılan, bir ekran ve kullanım fonksiyonlarını yerine getirebilmek için bir </a:t>
            </a:r>
            <a:r>
              <a:rPr lang="tr-TR" dirty="0" err="1"/>
              <a:t>tuĢ</a:t>
            </a:r>
            <a:r>
              <a:rPr lang="tr-TR" dirty="0"/>
              <a:t> takımından </a:t>
            </a:r>
            <a:r>
              <a:rPr lang="tr-TR" dirty="0" err="1"/>
              <a:t>oluĢan</a:t>
            </a:r>
            <a:r>
              <a:rPr lang="tr-TR" dirty="0"/>
              <a:t>, </a:t>
            </a:r>
            <a:r>
              <a:rPr lang="tr-TR" dirty="0" err="1"/>
              <a:t>Ģekilsel</a:t>
            </a:r>
            <a:r>
              <a:rPr lang="tr-TR" dirty="0"/>
              <a:t> olarak cep telefonlarına benzer yapıda elektronik cihazlardır.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98474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Uydu </a:t>
            </a:r>
            <a:r>
              <a:rPr lang="tr-TR" sz="2400" b="1" dirty="0">
                <a:solidFill>
                  <a:srgbClr val="002060"/>
                </a:solidFill>
              </a:rPr>
              <a:t>Sistemleri ve GNSS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73430" y="1514565"/>
            <a:ext cx="7557471" cy="1295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/>
              <a:t>Araç tipi </a:t>
            </a:r>
            <a:r>
              <a:rPr lang="tr-TR" dirty="0" err="1"/>
              <a:t>GPS'ler</a:t>
            </a:r>
            <a:r>
              <a:rPr lang="tr-TR" dirty="0"/>
              <a:t> özellikle yoğun </a:t>
            </a:r>
            <a:r>
              <a:rPr lang="tr-TR" dirty="0" smtClean="0"/>
              <a:t>kentleşme </a:t>
            </a:r>
            <a:r>
              <a:rPr lang="tr-TR" dirty="0"/>
              <a:t>olan </a:t>
            </a:r>
            <a:r>
              <a:rPr lang="tr-TR" dirty="0" smtClean="0"/>
              <a:t>büyükşehir </a:t>
            </a:r>
            <a:r>
              <a:rPr lang="tr-TR" dirty="0"/>
              <a:t>gibi yerlerde </a:t>
            </a:r>
            <a:r>
              <a:rPr lang="tr-TR" dirty="0" smtClean="0"/>
              <a:t>yaşanan </a:t>
            </a:r>
            <a:r>
              <a:rPr lang="tr-TR" dirty="0"/>
              <a:t>adres bulamama, kaybolma gibi sorunları giderebilmek için ve genelde araç içerisinde kullanılan </a:t>
            </a:r>
            <a:r>
              <a:rPr lang="tr-TR" dirty="0" smtClean="0"/>
              <a:t>geniş </a:t>
            </a:r>
            <a:r>
              <a:rPr lang="tr-TR" dirty="0"/>
              <a:t>ekranlı GPS cihazlarıdır.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3573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Uydu </a:t>
            </a:r>
            <a:r>
              <a:rPr lang="tr-TR" sz="2400" b="1" dirty="0">
                <a:solidFill>
                  <a:srgbClr val="002060"/>
                </a:solidFill>
              </a:rPr>
              <a:t>Sistemleri ve GNSS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73430" y="1514565"/>
            <a:ext cx="7557471" cy="3373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/>
              <a:t>Profesyonel GPS-GNSS alıcıları diferansiyel yöntemle </a:t>
            </a:r>
            <a:r>
              <a:rPr lang="tr-TR" dirty="0" smtClean="0"/>
              <a:t>çalışan </a:t>
            </a:r>
            <a:r>
              <a:rPr lang="tr-TR" dirty="0"/>
              <a:t>alıcı tipi ve yapılan uygulamaya göre bir kaç desimetre ile milimetre </a:t>
            </a:r>
            <a:r>
              <a:rPr lang="tr-TR" dirty="0" smtClean="0"/>
              <a:t>aralığında </a:t>
            </a:r>
            <a:r>
              <a:rPr lang="tr-TR" dirty="0"/>
              <a:t>hassasiyetlerde çözümler üretebilen sistemlerdir. Bahsedilen diferansiyel yöntem standart GPS-GNSS çözümüne ilaveten hata kaynaklarını modelleyen ve çözüme düzeltme getiren sistem anlamına gelmektedir. Bu düzeltme kaynağı yersel olabildiği gibi uydusal da olabilmektedir. Ancak düzeltme kaynağının türü istenilen hassasiyet ve GPS-GNSS alıcı tipine göre </a:t>
            </a:r>
            <a:r>
              <a:rPr lang="tr-TR" dirty="0" err="1"/>
              <a:t>değiĢmektedir</a:t>
            </a:r>
            <a:r>
              <a:rPr lang="tr-TR" dirty="0"/>
              <a:t>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0504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Uydu </a:t>
            </a:r>
            <a:r>
              <a:rPr lang="tr-TR" sz="2400" b="1" dirty="0">
                <a:solidFill>
                  <a:srgbClr val="002060"/>
                </a:solidFill>
              </a:rPr>
              <a:t>Sistemleri ve GNSS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73430" y="1514565"/>
            <a:ext cx="7557471" cy="2542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/>
              <a:t>Uzay bölümü, en az 24 uydudan (21 aktif 3 yedek) </a:t>
            </a:r>
            <a:r>
              <a:rPr lang="tr-TR" dirty="0" smtClean="0"/>
              <a:t>oluşur </a:t>
            </a:r>
            <a:r>
              <a:rPr lang="tr-TR" dirty="0"/>
              <a:t>ve sistemin merkezidir. Uydular, "Yüksek Yörünge" adı verilen ve dünya yüzeyinin 20.200 km üzerindeki yörüngede bulunurlar. Bu kadar fazla yükseklikte bulunan uydular oldukça </a:t>
            </a:r>
            <a:r>
              <a:rPr lang="tr-TR" dirty="0" smtClean="0"/>
              <a:t>geniş </a:t>
            </a:r>
            <a:r>
              <a:rPr lang="tr-TR" dirty="0"/>
              <a:t>bir </a:t>
            </a:r>
            <a:r>
              <a:rPr lang="tr-TR" dirty="0" smtClean="0"/>
              <a:t>görüş </a:t>
            </a:r>
            <a:r>
              <a:rPr lang="tr-TR" dirty="0"/>
              <a:t>alanına sahiptirler ve dünya üzerindeki bir GPS alıcısının her zaman en az 4 adet uyduyu görebileceği </a:t>
            </a:r>
            <a:r>
              <a:rPr lang="tr-TR" dirty="0" err="1"/>
              <a:t>Ģekilde</a:t>
            </a:r>
            <a:r>
              <a:rPr lang="tr-TR" dirty="0"/>
              <a:t> </a:t>
            </a:r>
            <a:r>
              <a:rPr lang="tr-TR" dirty="0" smtClean="0"/>
              <a:t>yerleştirilmişlerdir</a:t>
            </a:r>
            <a:r>
              <a:rPr lang="tr-TR" dirty="0"/>
              <a:t>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03711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Uydu </a:t>
            </a:r>
            <a:r>
              <a:rPr lang="tr-TR" sz="2400" b="1" dirty="0">
                <a:solidFill>
                  <a:srgbClr val="002060"/>
                </a:solidFill>
              </a:rPr>
              <a:t>Sistemleri ve GNSS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73430" y="1514565"/>
            <a:ext cx="755747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/>
              <a:t>Adından </a:t>
            </a:r>
            <a:r>
              <a:rPr lang="tr-TR" dirty="0" err="1"/>
              <a:t>anlaĢılacağı</a:t>
            </a:r>
            <a:r>
              <a:rPr lang="tr-TR" dirty="0"/>
              <a:t> gibi, Kontrol Bölümü, GPS uydularını sürekli izleyerek, doğru yörünge ve zaman bilgilerini sağlar. Dünya üzerinde 5 adet kontrol istasyonu bulunmaktadır</a:t>
            </a:r>
            <a:r>
              <a:rPr lang="tr-TR" dirty="0" smtClean="0"/>
              <a:t>;</a:t>
            </a:r>
          </a:p>
          <a:p>
            <a:pPr algn="just" fontAlgn="base">
              <a:lnSpc>
                <a:spcPct val="150000"/>
              </a:lnSpc>
            </a:pPr>
            <a:r>
              <a:rPr lang="tr-TR" dirty="0" smtClean="0"/>
              <a:t>❖ </a:t>
            </a:r>
            <a:r>
              <a:rPr lang="tr-TR" dirty="0"/>
              <a:t>Colorado Spring (Ana merkez), </a:t>
            </a:r>
            <a:endParaRPr lang="tr-TR" dirty="0" smtClean="0"/>
          </a:p>
          <a:p>
            <a:pPr algn="just" fontAlgn="base">
              <a:lnSpc>
                <a:spcPct val="150000"/>
              </a:lnSpc>
            </a:pPr>
            <a:r>
              <a:rPr lang="tr-TR" dirty="0" smtClean="0"/>
              <a:t>❖ </a:t>
            </a:r>
            <a:r>
              <a:rPr lang="tr-TR" dirty="0" err="1"/>
              <a:t>Hawai</a:t>
            </a:r>
            <a:r>
              <a:rPr lang="tr-TR" dirty="0"/>
              <a:t>, </a:t>
            </a:r>
            <a:endParaRPr lang="tr-TR" dirty="0" smtClean="0"/>
          </a:p>
          <a:p>
            <a:pPr algn="just" fontAlgn="base">
              <a:lnSpc>
                <a:spcPct val="150000"/>
              </a:lnSpc>
            </a:pPr>
            <a:r>
              <a:rPr lang="tr-TR" dirty="0" smtClean="0"/>
              <a:t>❖ </a:t>
            </a:r>
            <a:r>
              <a:rPr lang="tr-TR" dirty="0" err="1"/>
              <a:t>Kwajalein</a:t>
            </a:r>
            <a:r>
              <a:rPr lang="tr-TR" dirty="0"/>
              <a:t>, </a:t>
            </a:r>
            <a:endParaRPr lang="tr-TR" dirty="0" smtClean="0"/>
          </a:p>
          <a:p>
            <a:pPr algn="just" fontAlgn="base">
              <a:lnSpc>
                <a:spcPct val="150000"/>
              </a:lnSpc>
            </a:pPr>
            <a:r>
              <a:rPr lang="tr-TR" dirty="0" smtClean="0"/>
              <a:t>❖ </a:t>
            </a:r>
            <a:r>
              <a:rPr lang="tr-TR" dirty="0" err="1"/>
              <a:t>Ascension</a:t>
            </a:r>
            <a:r>
              <a:rPr lang="tr-TR" dirty="0"/>
              <a:t> adaları, </a:t>
            </a:r>
            <a:endParaRPr lang="tr-TR" dirty="0" smtClean="0"/>
          </a:p>
          <a:p>
            <a:pPr algn="just" fontAlgn="base">
              <a:lnSpc>
                <a:spcPct val="150000"/>
              </a:lnSpc>
            </a:pPr>
            <a:r>
              <a:rPr lang="tr-TR" dirty="0" smtClean="0"/>
              <a:t>❖ </a:t>
            </a:r>
            <a:r>
              <a:rPr lang="tr-TR" dirty="0"/>
              <a:t>Diego </a:t>
            </a:r>
            <a:r>
              <a:rPr lang="tr-TR" dirty="0" err="1"/>
              <a:t>Garcia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7712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Uydu </a:t>
            </a:r>
            <a:r>
              <a:rPr lang="tr-TR" sz="2400" b="1" dirty="0">
                <a:solidFill>
                  <a:srgbClr val="002060"/>
                </a:solidFill>
              </a:rPr>
              <a:t>Sistemleri ve GNSS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73430" y="1514565"/>
            <a:ext cx="7557471" cy="2957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/>
              <a:t>Kullanıcı bölümü yerdeki alıcılardır. </a:t>
            </a:r>
            <a:r>
              <a:rPr lang="tr-TR" dirty="0" smtClean="0"/>
              <a:t>Çeşitli </a:t>
            </a:r>
            <a:r>
              <a:rPr lang="tr-TR" dirty="0"/>
              <a:t>amaçlarla GPS kullanarak yerini belirlemek isteyen herhangi bir </a:t>
            </a:r>
            <a:r>
              <a:rPr lang="tr-TR" dirty="0" smtClean="0"/>
              <a:t>kişi</a:t>
            </a:r>
            <a:r>
              <a:rPr lang="tr-TR" dirty="0"/>
              <a:t>, sistemin kullanıcı bölümüne dahil olur. Bu bölüm kullanıcılara sunulan uygulamaya ait donanım ve hesaplama tekniklerinin </a:t>
            </a:r>
            <a:r>
              <a:rPr lang="tr-TR" dirty="0" smtClean="0"/>
              <a:t>geniş </a:t>
            </a:r>
            <a:r>
              <a:rPr lang="tr-TR" dirty="0"/>
              <a:t>bir aralığını tanımlar. Gerek askeri gerekse sivil kullanıcılar için teknolojinin </a:t>
            </a:r>
            <a:r>
              <a:rPr lang="tr-TR" dirty="0" smtClean="0"/>
              <a:t>gelişmesi </a:t>
            </a:r>
            <a:r>
              <a:rPr lang="tr-TR" dirty="0"/>
              <a:t>ile beraber büyük bir ilerleme </a:t>
            </a:r>
            <a:r>
              <a:rPr lang="tr-TR" dirty="0" smtClean="0"/>
              <a:t>göstermiştir</a:t>
            </a:r>
            <a:r>
              <a:rPr lang="tr-TR" dirty="0"/>
              <a:t>. Genel olarak her türlü amaç için farklı duyarlıkları olan uygun donanımlı GPS alıcıları (</a:t>
            </a:r>
            <a:r>
              <a:rPr lang="tr-TR" dirty="0" err="1"/>
              <a:t>receiver</a:t>
            </a:r>
            <a:r>
              <a:rPr lang="tr-TR" dirty="0"/>
              <a:t>) bu bölümü </a:t>
            </a:r>
            <a:r>
              <a:rPr lang="tr-TR" dirty="0" smtClean="0"/>
              <a:t>oluşturur</a:t>
            </a:r>
            <a:r>
              <a:rPr lang="tr-TR" dirty="0"/>
              <a:t>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76960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73293" y="1113854"/>
            <a:ext cx="801245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</a:pPr>
            <a:r>
              <a:rPr lang="tr-TR" sz="1500" b="1" dirty="0"/>
              <a:t>Kaynaklar</a:t>
            </a:r>
            <a:endParaRPr lang="tr-TR" sz="1350" dirty="0"/>
          </a:p>
        </p:txBody>
      </p:sp>
      <p:sp>
        <p:nvSpPr>
          <p:cNvPr id="6" name="Dikdörtgen 5"/>
          <p:cNvSpPr/>
          <p:nvPr/>
        </p:nvSpPr>
        <p:spPr>
          <a:xfrm>
            <a:off x="782858" y="1465949"/>
            <a:ext cx="7557470" cy="37279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Ölçme Bilgisi Pratik Jeodezi, Prof. Dr. Erdoğan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Özbenli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Prof. Dr. Türkay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Trabzon, 2001.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Ölçme Bilgisi, Doç. Dr. İbrahim Koç, İstanbul, 1998.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İmar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Planı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Uygulamaları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Kentsel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Alan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Düzenlemesi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Prof. Dr. Türkay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Ankara, 2019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 err="1" smtClean="0"/>
              <a:t>Ulsoy</a:t>
            </a:r>
            <a:r>
              <a:rPr lang="tr-TR" dirty="0" smtClean="0"/>
              <a:t>, E., Matematiksel </a:t>
            </a:r>
            <a:r>
              <a:rPr lang="tr-TR" dirty="0" err="1"/>
              <a:t>Geodezi</a:t>
            </a:r>
            <a:r>
              <a:rPr lang="tr-TR" dirty="0" smtClean="0"/>
              <a:t>, </a:t>
            </a:r>
            <a:r>
              <a:rPr lang="tr-TR" dirty="0"/>
              <a:t>İDMMA Yayınları Sayı:144, İstanbul </a:t>
            </a:r>
            <a:r>
              <a:rPr lang="tr-TR" dirty="0" smtClean="0"/>
              <a:t>1977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/>
              <a:t>Bayrak, T., 2011. Ölçme Bilgisi Ders Notları, Gümüşhane Üniversitesi.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 algn="just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tr-TR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12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12848</TotalTime>
  <Words>448</Words>
  <Application>Microsoft Office PowerPoint</Application>
  <PresentationFormat>Ekran Gösterisi (4:3)</PresentationFormat>
  <Paragraphs>31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Yeşim Aliefendioğlu</cp:lastModifiedBy>
  <cp:revision>851</cp:revision>
  <cp:lastPrinted>2016-10-24T07:53:35Z</cp:lastPrinted>
  <dcterms:created xsi:type="dcterms:W3CDTF">2016-09-18T09:35:24Z</dcterms:created>
  <dcterms:modified xsi:type="dcterms:W3CDTF">2020-03-06T13:17:57Z</dcterms:modified>
</cp:coreProperties>
</file>