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5981DC-53F7-4F30-9169-0F50F6B88175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2DA07-1639-4D2D-939D-6B8908F9018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553124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02DA07-1639-4D2D-939D-6B8908F9018F}" type="slidenum">
              <a:rPr lang="tr-TR" smtClean="0"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67124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994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908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6420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59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302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14163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081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7800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31331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6643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503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58FB7CFC-B726-493F-AA17-AC2A0575CA3E}" type="datetimeFigureOut">
              <a:rPr lang="tr-TR" smtClean="0"/>
              <a:t>2.10.2020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B580BB70-1D5E-4F12-8290-5BF36A81C022}" type="slidenum">
              <a:rPr lang="tr-TR" smtClean="0"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8206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SEUE1003 WATER </a:t>
            </a:r>
            <a:r>
              <a:rPr lang="tr-TR" dirty="0" smtClean="0"/>
              <a:t>LITERACY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assıst</a:t>
            </a:r>
            <a:r>
              <a:rPr lang="tr-TR" dirty="0" smtClean="0"/>
              <a:t>. Prof. Şeyda Fikirdeşici Ergen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17978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pload.wikimedia.org/wikipedia/commons/f/fc/Wat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016" y="1842868"/>
            <a:ext cx="5978769" cy="4375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Water</a:t>
            </a:r>
            <a:endParaRPr lang="tr-TR" dirty="0"/>
          </a:p>
        </p:txBody>
      </p:sp>
      <p:pic>
        <p:nvPicPr>
          <p:cNvPr id="1028" name="Picture 4" descr="Dosya:H2O.svg - Vikiped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2307" y="2419344"/>
            <a:ext cx="4951162" cy="342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Dikdörtgen 3"/>
          <p:cNvSpPr/>
          <p:nvPr/>
        </p:nvSpPr>
        <p:spPr>
          <a:xfrm>
            <a:off x="6189785" y="16580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Water, an odorless and tasteless chemical compound, is essential for vitality.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743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810909" y="880961"/>
            <a:ext cx="43991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defTabSz="1008063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</a:pPr>
            <a:r>
              <a:rPr lang="en-US" b="1">
                <a:solidFill>
                  <a:schemeClr val="accent1"/>
                </a:solidFill>
                <a:latin typeface="Trebuchet MS" pitchFamily="34" charset="0"/>
                <a:ea typeface="Times New Roman" pitchFamily="18" charset="0"/>
                <a:cs typeface="Tahoma" pitchFamily="34" charset="0"/>
              </a:rPr>
              <a:t>DISTRIBUTION OF WATER IN THE EARTH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rebuchet MS" pitchFamily="34" charset="0"/>
              <a:ea typeface="Times New Roman" pitchFamily="18" charset="0"/>
              <a:cs typeface="Tahoma" pitchFamily="34" charset="0"/>
            </a:endParaRPr>
          </a:p>
        </p:txBody>
      </p:sp>
      <p:graphicFrame>
        <p:nvGraphicFramePr>
          <p:cNvPr id="6" name="Tablo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538200"/>
              </p:ext>
            </p:extLst>
          </p:nvPr>
        </p:nvGraphicFramePr>
        <p:xfrm>
          <a:off x="2362636" y="1974936"/>
          <a:ext cx="6724356" cy="4182357"/>
        </p:xfrm>
        <a:graphic>
          <a:graphicData uri="http://schemas.openxmlformats.org/drawingml/2006/table">
            <a:tbl>
              <a:tblPr>
                <a:tableStyleId>{F5AB1C69-6EDB-4FF4-983F-18BD219EF322}</a:tableStyleId>
              </a:tblPr>
              <a:tblGrid>
                <a:gridCol w="3231817"/>
                <a:gridCol w="1970150"/>
                <a:gridCol w="1522389"/>
              </a:tblGrid>
              <a:tr h="469966"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lang="tr-TR" sz="2400" dirty="0" smtClean="0"/>
                        <a:t/>
                      </a:r>
                      <a:br>
                        <a:rPr lang="tr-TR" sz="2400" dirty="0" smtClean="0"/>
                      </a:b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ENVIRONMENT</a:t>
                      </a: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Volume </a:t>
                      </a: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(10</a:t>
                      </a:r>
                      <a:r>
                        <a:rPr kumimoji="0" lang="tr-TR" sz="2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15</a:t>
                      </a: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</a:t>
                      </a:r>
                      <a:r>
                        <a:rPr kumimoji="0" lang="tr-TR" sz="2200" u="none" strike="noStrike" cap="none" normalizeH="0" baseline="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tr-TR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</a:tr>
              <a:tr h="490531"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lang="tr-TR" sz="2000" dirty="0" smtClean="0">
                          <a:latin typeface="+mn-lt"/>
                        </a:rPr>
                        <a:t/>
                      </a:r>
                      <a:br>
                        <a:rPr lang="tr-TR" sz="2000" dirty="0" smtClean="0">
                          <a:latin typeface="+mn-lt"/>
                        </a:rPr>
                      </a:b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Seas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tr-TR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Oceans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1330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97,25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</a:tr>
              <a:tr h="489569"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Ice</a:t>
                      </a:r>
                      <a:endParaRPr kumimoji="0" lang="tr-T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29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2,12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</a:tr>
              <a:tr h="490531"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lang="tr-TR" sz="2000" dirty="0" smtClean="0"/>
                        <a:t>Rivers </a:t>
                      </a:r>
                      <a:r>
                        <a:rPr lang="tr-TR" sz="2000" dirty="0" err="1" smtClean="0"/>
                        <a:t>and</a:t>
                      </a:r>
                      <a:r>
                        <a:rPr lang="tr-TR" sz="2000" dirty="0" smtClean="0"/>
                        <a:t> </a:t>
                      </a:r>
                      <a:r>
                        <a:rPr lang="tr-TR" sz="2000" dirty="0" err="1" smtClean="0"/>
                        <a:t>Lakes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0,2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0,01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</a:tr>
              <a:tr h="489569"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Tahoma" pitchFamily="34" charset="0"/>
                        </a:rPr>
                        <a:t>Groundwater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8,4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0,61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</a:tr>
              <a:tr h="490531"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lang="tr-TR" sz="1800" dirty="0" smtClean="0"/>
                        <a:t/>
                      </a:r>
                      <a:br>
                        <a:rPr lang="tr-TR" sz="1800" dirty="0" smtClean="0"/>
                      </a:b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Atmosphere</a:t>
                      </a:r>
                      <a:endParaRPr kumimoji="0" lang="tr-T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0,013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0,50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</a:tr>
              <a:tr h="489569"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lang="tr-TR" sz="1800" dirty="0" smtClean="0"/>
                        <a:t/>
                      </a:r>
                      <a:br>
                        <a:rPr lang="tr-TR" sz="1800" dirty="0" smtClean="0"/>
                      </a:br>
                      <a:r>
                        <a:rPr lang="tr-TR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Biosphere</a:t>
                      </a:r>
                      <a:endParaRPr kumimoji="0" lang="tr-TR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0,0006</a:t>
                      </a:r>
                      <a:endParaRPr kumimoji="0" lang="tr-TR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10080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Arial" charset="0"/>
                        <a:buNone/>
                        <a:tabLst/>
                      </a:pPr>
                      <a:r>
                        <a:rPr kumimoji="0" lang="tr-TR" sz="2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0,50</a:t>
                      </a:r>
                      <a:endParaRPr kumimoji="0" lang="tr-TR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marL="91430" marR="91430" marT="45716" marB="45716" anchor="ctr" horzOverflow="overflow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418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Why do we need water?</a:t>
            </a:r>
            <a:endParaRPr lang="tr-TR" dirty="0"/>
          </a:p>
        </p:txBody>
      </p:sp>
      <p:pic>
        <p:nvPicPr>
          <p:cNvPr id="2050" name="Picture 2" descr="Hangi zamanlarda ve neden su içmeli? - Sağlık Haberleri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950" y="1846263"/>
            <a:ext cx="7748426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0335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Water </a:t>
            </a:r>
            <a:r>
              <a:rPr lang="tr-TR" dirty="0" err="1"/>
              <a:t>scarcity</a:t>
            </a:r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29472" y="2023684"/>
            <a:ext cx="6171125" cy="4022725"/>
          </a:xfrm>
          <a:prstGeom prst="rect">
            <a:avLst/>
          </a:prstGeom>
        </p:spPr>
      </p:pic>
      <p:pic>
        <p:nvPicPr>
          <p:cNvPr id="3076" name="Picture 4" descr="Su kıtlığı 600 milyon çocuğu etkileyece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672" y="2342794"/>
            <a:ext cx="48768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01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Why should we protect water?</a:t>
            </a:r>
            <a:endParaRPr lang="tr-TR" dirty="0"/>
          </a:p>
        </p:txBody>
      </p:sp>
      <p:pic>
        <p:nvPicPr>
          <p:cNvPr id="4098" name="Picture 2" descr="Suyu korumak için 21 adım atın Yaşam Plus haberleri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734" y="1737360"/>
            <a:ext cx="3017043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4"/>
          <a:srcRect l="17763" t="9571" r="17631" b="8986"/>
          <a:stretch/>
        </p:blipFill>
        <p:spPr>
          <a:xfrm>
            <a:off x="5063318" y="1928428"/>
            <a:ext cx="6371211" cy="4347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102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Water </a:t>
            </a:r>
            <a:r>
              <a:rPr lang="tr-TR" dirty="0" err="1"/>
              <a:t>cycle</a:t>
            </a:r>
            <a:endParaRPr lang="tr-TR" dirty="0"/>
          </a:p>
        </p:txBody>
      </p:sp>
      <p:pic>
        <p:nvPicPr>
          <p:cNvPr id="5122" name="Picture 2" descr="Su Döngüsü Nedir, Nasıl Gerçekleşir?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152" y="1846263"/>
            <a:ext cx="5760021" cy="4022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011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References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96036" y="1975095"/>
            <a:ext cx="10890913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000" dirty="0" smtClean="0"/>
              <a:t>Tanyolaç, J. 2000. Limnoloji. Hatiboğlu Yayınevi, Ankara.</a:t>
            </a:r>
          </a:p>
          <a:p>
            <a:r>
              <a:rPr lang="tr-TR" sz="1000" dirty="0" err="1" smtClean="0"/>
              <a:t>Wetzel</a:t>
            </a:r>
            <a:r>
              <a:rPr lang="tr-TR" sz="1000" dirty="0" smtClean="0"/>
              <a:t>, G.R. 2017. </a:t>
            </a:r>
            <a:r>
              <a:rPr lang="tr-TR" sz="1000" dirty="0" err="1" smtClean="0"/>
              <a:t>editor</a:t>
            </a:r>
            <a:r>
              <a:rPr lang="tr-TR" sz="1000" dirty="0" smtClean="0"/>
              <a:t> </a:t>
            </a:r>
            <a:r>
              <a:rPr lang="tr-TR" sz="1000" dirty="0" err="1" smtClean="0"/>
              <a:t>Ergönül</a:t>
            </a:r>
            <a:r>
              <a:rPr lang="tr-TR" sz="1000" dirty="0" smtClean="0"/>
              <a:t>, M.B. Limnoloji, Göl ve Nehir Ekosistemleri. 3. baskıdan çeviri. Nobel Yayıncılık, Ankara.</a:t>
            </a:r>
          </a:p>
          <a:p>
            <a:r>
              <a:rPr lang="tr-TR" sz="1000" dirty="0" smtClean="0"/>
              <a:t>"Nürnberg, G.K., 2017. </a:t>
            </a:r>
            <a:r>
              <a:rPr lang="tr-TR" sz="1000" dirty="0" err="1" smtClean="0"/>
              <a:t>Attempted</a:t>
            </a:r>
            <a:r>
              <a:rPr lang="tr-TR" sz="1000" dirty="0" smtClean="0"/>
              <a:t> </a:t>
            </a:r>
            <a:r>
              <a:rPr lang="tr-TR" sz="1000" dirty="0" err="1" smtClean="0"/>
              <a:t>management</a:t>
            </a:r>
            <a:r>
              <a:rPr lang="tr-TR" sz="1000" dirty="0" smtClean="0"/>
              <a:t> of </a:t>
            </a:r>
            <a:r>
              <a:rPr lang="tr-TR" sz="1000" dirty="0" err="1" smtClean="0"/>
              <a:t>cyanobacteria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Phoslock</a:t>
            </a:r>
            <a:r>
              <a:rPr lang="tr-TR" sz="1000" dirty="0" smtClean="0"/>
              <a:t> (</a:t>
            </a:r>
            <a:r>
              <a:rPr lang="tr-TR" sz="1000" dirty="0" err="1" smtClean="0"/>
              <a:t>lanthanum-modified</a:t>
            </a:r>
            <a:r>
              <a:rPr lang="tr-TR" sz="1000" dirty="0" smtClean="0"/>
              <a:t> </a:t>
            </a:r>
            <a:r>
              <a:rPr lang="tr-TR" sz="1000" dirty="0" err="1" smtClean="0"/>
              <a:t>clay</a:t>
            </a:r>
            <a:r>
              <a:rPr lang="tr-TR" sz="1000" dirty="0" smtClean="0"/>
              <a:t>) in </a:t>
            </a:r>
            <a:r>
              <a:rPr lang="tr-TR" sz="1000" dirty="0" err="1" smtClean="0"/>
              <a:t>Canadian</a:t>
            </a:r>
            <a:r>
              <a:rPr lang="tr-TR" sz="1000" dirty="0" smtClean="0"/>
              <a:t> </a:t>
            </a:r>
            <a:r>
              <a:rPr lang="tr-TR" sz="1000" dirty="0" err="1" smtClean="0"/>
              <a:t>lakes</a:t>
            </a:r>
            <a:r>
              <a:rPr lang="tr-TR" sz="1000" dirty="0" smtClean="0"/>
              <a:t>: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quality</a:t>
            </a:r>
            <a:r>
              <a:rPr lang="tr-TR" sz="1000" dirty="0" smtClean="0"/>
              <a:t> </a:t>
            </a:r>
            <a:r>
              <a:rPr lang="tr-TR" sz="1000" dirty="0" err="1" smtClean="0"/>
              <a:t>results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predictions</a:t>
            </a:r>
            <a:r>
              <a:rPr lang="tr-TR" sz="1000" dirty="0" smtClean="0"/>
              <a:t>. Lake </a:t>
            </a:r>
            <a:r>
              <a:rPr lang="tr-TR" sz="1000" dirty="0" err="1" smtClean="0"/>
              <a:t>Reserv</a:t>
            </a:r>
            <a:r>
              <a:rPr lang="tr-TR" sz="1000" dirty="0" smtClean="0"/>
              <a:t>. </a:t>
            </a:r>
            <a:r>
              <a:rPr lang="tr-TR" sz="1000" dirty="0" err="1" smtClean="0"/>
              <a:t>Manag</a:t>
            </a:r>
            <a:r>
              <a:rPr lang="tr-TR" sz="1000" dirty="0" smtClean="0"/>
              <a:t>. 33, 163–170. doi:10.1080/10402381.2016.1265618"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Pérez-Sirvent</a:t>
            </a:r>
            <a:r>
              <a:rPr lang="tr-TR" sz="1000" dirty="0" smtClean="0"/>
              <a:t>, C., </a:t>
            </a:r>
            <a:r>
              <a:rPr lang="tr-TR" sz="1000" dirty="0" err="1" smtClean="0"/>
              <a:t>Hernández-Pérez</a:t>
            </a:r>
            <a:r>
              <a:rPr lang="tr-TR" sz="1000" dirty="0" smtClean="0"/>
              <a:t>, C., </a:t>
            </a:r>
            <a:r>
              <a:rPr lang="tr-TR" sz="1000" dirty="0" err="1" smtClean="0"/>
              <a:t>Martínez-Sánchez</a:t>
            </a:r>
            <a:r>
              <a:rPr lang="tr-TR" sz="1000" dirty="0" smtClean="0"/>
              <a:t>, M.J., </a:t>
            </a:r>
            <a:r>
              <a:rPr lang="tr-TR" sz="1000" dirty="0" err="1" smtClean="0"/>
              <a:t>García-Lorenzo</a:t>
            </a:r>
            <a:r>
              <a:rPr lang="tr-TR" sz="1000" dirty="0" smtClean="0"/>
              <a:t>, M.L.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Bech</a:t>
            </a:r>
            <a:r>
              <a:rPr lang="tr-TR" sz="1000" dirty="0" smtClean="0"/>
              <a:t>, J. 2017. Metal </a:t>
            </a:r>
            <a:r>
              <a:rPr lang="tr-TR" sz="1000" dirty="0" err="1" smtClean="0"/>
              <a:t>uptake</a:t>
            </a:r>
            <a:r>
              <a:rPr lang="tr-TR" sz="1000" dirty="0" smtClean="0"/>
              <a:t> </a:t>
            </a:r>
            <a:r>
              <a:rPr lang="tr-TR" sz="1000" dirty="0" err="1" smtClean="0"/>
              <a:t>by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: </a:t>
            </a:r>
            <a:r>
              <a:rPr lang="tr-TR" sz="1000" dirty="0" err="1" smtClean="0"/>
              <a:t>implicationsfor</a:t>
            </a:r>
            <a:r>
              <a:rPr lang="tr-TR" sz="1000" dirty="0" smtClean="0"/>
              <a:t>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restoration</a:t>
            </a:r>
            <a:r>
              <a:rPr lang="tr-TR" sz="1000" dirty="0" smtClean="0"/>
              <a:t>. J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Sediments</a:t>
            </a:r>
            <a:r>
              <a:rPr lang="tr-TR" sz="1000" dirty="0" smtClean="0"/>
              <a:t>, 17:1384–1393"</a:t>
            </a:r>
          </a:p>
          <a:p>
            <a:r>
              <a:rPr lang="tr-TR" sz="1000" dirty="0" err="1" smtClean="0"/>
              <a:t>Kometa</a:t>
            </a:r>
            <a:r>
              <a:rPr lang="tr-TR" sz="1000" dirty="0" smtClean="0"/>
              <a:t>, S. S., </a:t>
            </a:r>
            <a:r>
              <a:rPr lang="tr-TR" sz="1000" dirty="0" err="1" smtClean="0"/>
              <a:t>Kimengsi</a:t>
            </a:r>
            <a:r>
              <a:rPr lang="tr-TR" sz="1000" dirty="0" smtClean="0"/>
              <a:t>, J. N.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Petiangma</a:t>
            </a:r>
            <a:r>
              <a:rPr lang="tr-TR" sz="1000" dirty="0" smtClean="0"/>
              <a:t>, D.M. 2018. Urban Development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its</a:t>
            </a:r>
            <a:r>
              <a:rPr lang="tr-TR" sz="1000" dirty="0" smtClean="0"/>
              <a:t>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on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</a:t>
            </a:r>
            <a:r>
              <a:rPr lang="tr-TR" sz="1000" dirty="0" smtClean="0"/>
              <a:t> Services in </a:t>
            </a:r>
            <a:r>
              <a:rPr lang="tr-TR" sz="1000" dirty="0" err="1" smtClean="0"/>
              <a:t>Ndop</a:t>
            </a:r>
            <a:r>
              <a:rPr lang="tr-TR" sz="1000" dirty="0" smtClean="0"/>
              <a:t>, </a:t>
            </a:r>
            <a:r>
              <a:rPr lang="tr-TR" sz="1000" dirty="0" err="1" smtClean="0"/>
              <a:t>Cameroon</a:t>
            </a:r>
            <a:r>
              <a:rPr lang="tr-TR" sz="1000" dirty="0" smtClean="0"/>
              <a:t>, </a:t>
            </a:r>
            <a:r>
              <a:rPr lang="tr-TR" sz="1000" dirty="0" err="1" smtClean="0"/>
              <a:t>Environmental</a:t>
            </a:r>
            <a:r>
              <a:rPr lang="tr-TR" sz="1000" dirty="0" smtClean="0"/>
              <a:t> Management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Sustainable</a:t>
            </a:r>
            <a:r>
              <a:rPr lang="tr-TR" sz="1000" dirty="0" smtClean="0"/>
              <a:t> Development, </a:t>
            </a:r>
            <a:r>
              <a:rPr lang="tr-TR" sz="1000" dirty="0" err="1" smtClean="0"/>
              <a:t>Vol</a:t>
            </a:r>
            <a:r>
              <a:rPr lang="tr-TR" sz="1000" dirty="0" smtClean="0"/>
              <a:t>. 7, No. 1</a:t>
            </a:r>
          </a:p>
          <a:p>
            <a:r>
              <a:rPr lang="tr-TR" sz="1000" dirty="0" err="1" smtClean="0"/>
              <a:t>Phytoremediation</a:t>
            </a:r>
            <a:r>
              <a:rPr lang="tr-TR" sz="1000" dirty="0" smtClean="0"/>
              <a:t> - </a:t>
            </a:r>
            <a:r>
              <a:rPr lang="tr-TR" sz="1000" dirty="0" err="1" smtClean="0"/>
              <a:t>Hinchman</a:t>
            </a:r>
            <a:r>
              <a:rPr lang="tr-TR" sz="1000" dirty="0" smtClean="0"/>
              <a:t>, </a:t>
            </a:r>
            <a:r>
              <a:rPr lang="tr-TR" sz="1000" dirty="0" err="1" smtClean="0"/>
              <a:t>Negri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Gatliff</a:t>
            </a:r>
            <a:r>
              <a:rPr lang="tr-TR" sz="1000" dirty="0" smtClean="0"/>
              <a:t>, 2017. </a:t>
            </a:r>
            <a:r>
              <a:rPr lang="tr-TR" sz="1000" dirty="0" err="1" smtClean="0"/>
              <a:t>Argonne</a:t>
            </a:r>
            <a:r>
              <a:rPr lang="tr-TR" sz="1000" dirty="0" smtClean="0"/>
              <a:t> </a:t>
            </a:r>
            <a:r>
              <a:rPr lang="tr-TR" sz="1000" dirty="0" err="1" smtClean="0"/>
              <a:t>National</a:t>
            </a:r>
            <a:r>
              <a:rPr lang="tr-TR" sz="1000" dirty="0" smtClean="0"/>
              <a:t> </a:t>
            </a:r>
            <a:r>
              <a:rPr lang="tr-TR" sz="1000" dirty="0" err="1" smtClean="0"/>
              <a:t>Laboratory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Applied</a:t>
            </a:r>
            <a:r>
              <a:rPr lang="tr-TR" sz="1000" dirty="0" smtClean="0"/>
              <a:t> Natural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</a:t>
            </a:r>
            <a:r>
              <a:rPr lang="tr-TR" sz="1000" dirty="0" err="1" smtClean="0"/>
              <a:t>Inc</a:t>
            </a:r>
            <a:r>
              <a:rPr lang="tr-TR" sz="1000" dirty="0" smtClean="0"/>
              <a:t>.,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: Using </a:t>
            </a:r>
            <a:r>
              <a:rPr lang="tr-TR" sz="1000" dirty="0" err="1" smtClean="0"/>
              <a:t>Green</a:t>
            </a:r>
            <a:r>
              <a:rPr lang="tr-TR" sz="1000" dirty="0" smtClean="0"/>
              <a:t> </a:t>
            </a:r>
            <a:r>
              <a:rPr lang="tr-TR" sz="1000" dirty="0" err="1" smtClean="0"/>
              <a:t>Plants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Clean</a:t>
            </a:r>
            <a:r>
              <a:rPr lang="tr-TR" sz="1000" dirty="0" smtClean="0"/>
              <a:t> </a:t>
            </a:r>
            <a:r>
              <a:rPr lang="tr-TR" sz="1000" dirty="0" err="1" smtClean="0"/>
              <a:t>Up</a:t>
            </a:r>
            <a:r>
              <a:rPr lang="tr-TR" sz="1000" dirty="0" smtClean="0"/>
              <a:t>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Soil</a:t>
            </a:r>
            <a:r>
              <a:rPr lang="tr-TR" sz="1000" dirty="0" smtClean="0"/>
              <a:t>, </a:t>
            </a:r>
            <a:r>
              <a:rPr lang="tr-TR" sz="1000" dirty="0" err="1" smtClean="0"/>
              <a:t>Groundwater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endParaRPr lang="tr-TR" sz="1000" dirty="0" smtClean="0"/>
          </a:p>
          <a:p>
            <a:r>
              <a:rPr lang="tr-TR" sz="1000" dirty="0" err="1" smtClean="0"/>
              <a:t>Khan</a:t>
            </a:r>
            <a:r>
              <a:rPr lang="tr-TR" sz="1000" dirty="0" smtClean="0"/>
              <a:t>, M. Nasir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Mohammad</a:t>
            </a:r>
            <a:r>
              <a:rPr lang="tr-TR" sz="1000" dirty="0" smtClean="0"/>
              <a:t>, F. (2014 ) "Eutrophication of </a:t>
            </a:r>
            <a:r>
              <a:rPr lang="tr-TR" sz="1000" dirty="0" err="1" smtClean="0"/>
              <a:t>Lakes</a:t>
            </a:r>
            <a:r>
              <a:rPr lang="tr-TR" sz="1000" dirty="0" smtClean="0"/>
              <a:t>" in A. A. Ansari, S. S. </a:t>
            </a:r>
            <a:r>
              <a:rPr lang="tr-TR" sz="1000" dirty="0" err="1" smtClean="0"/>
              <a:t>Gill</a:t>
            </a:r>
            <a:r>
              <a:rPr lang="tr-TR" sz="1000" dirty="0" smtClean="0"/>
              <a:t> (</a:t>
            </a:r>
            <a:r>
              <a:rPr lang="tr-TR" sz="1000" dirty="0" err="1" smtClean="0"/>
              <a:t>eds</a:t>
            </a:r>
            <a:r>
              <a:rPr lang="tr-TR" sz="1000" dirty="0" smtClean="0"/>
              <a:t>.), Eutrophication: </a:t>
            </a:r>
            <a:r>
              <a:rPr lang="tr-TR" sz="1000" dirty="0" err="1" smtClean="0"/>
              <a:t>Challenges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Solutions; Volume II of 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Control, </a:t>
            </a:r>
            <a:r>
              <a:rPr lang="tr-TR" sz="1000" dirty="0" err="1" smtClean="0"/>
              <a:t>Springer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Science+Business</a:t>
            </a:r>
            <a:r>
              <a:rPr lang="tr-TR" sz="1000" dirty="0" smtClean="0"/>
              <a:t> Media Dordrecht</a:t>
            </a:r>
          </a:p>
          <a:p>
            <a:r>
              <a:rPr lang="tr-TR" sz="1000" dirty="0" smtClean="0"/>
              <a:t>" </a:t>
            </a:r>
            <a:r>
              <a:rPr lang="tr-TR" sz="1000" dirty="0" err="1" smtClean="0"/>
              <a:t>Chislock</a:t>
            </a:r>
            <a:r>
              <a:rPr lang="tr-TR" sz="1000" dirty="0" smtClean="0"/>
              <a:t>, M.F.; </a:t>
            </a:r>
            <a:r>
              <a:rPr lang="tr-TR" sz="1000" dirty="0" err="1" smtClean="0"/>
              <a:t>Doster</a:t>
            </a:r>
            <a:r>
              <a:rPr lang="tr-TR" sz="1000" dirty="0" smtClean="0"/>
              <a:t>, E.; </a:t>
            </a:r>
            <a:r>
              <a:rPr lang="tr-TR" sz="1000" dirty="0" err="1" smtClean="0"/>
              <a:t>Zitomer</a:t>
            </a:r>
            <a:r>
              <a:rPr lang="tr-TR" sz="1000" dirty="0" smtClean="0"/>
              <a:t>, R.A.; Wilson, A.E. (2013). ""Eutrophication: </a:t>
            </a:r>
            <a:r>
              <a:rPr lang="tr-TR" sz="1000" dirty="0" err="1" smtClean="0"/>
              <a:t>Causes</a:t>
            </a:r>
            <a:r>
              <a:rPr lang="tr-TR" sz="1000" dirty="0" smtClean="0"/>
              <a:t>, </a:t>
            </a:r>
            <a:r>
              <a:rPr lang="tr-TR" sz="1000" dirty="0" err="1" smtClean="0"/>
              <a:t>Consequences</a:t>
            </a:r>
            <a:r>
              <a:rPr lang="tr-TR" sz="1000" dirty="0" smtClean="0"/>
              <a:t>,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Controls</a:t>
            </a:r>
            <a:r>
              <a:rPr lang="tr-TR" sz="1000" dirty="0" smtClean="0"/>
              <a:t> in </a:t>
            </a:r>
            <a:r>
              <a:rPr lang="tr-TR" sz="1000" dirty="0" err="1" smtClean="0"/>
              <a:t>Aquatic</a:t>
            </a:r>
            <a:r>
              <a:rPr lang="tr-TR" sz="1000" dirty="0" smtClean="0"/>
              <a:t> </a:t>
            </a:r>
            <a:r>
              <a:rPr lang="tr-TR" sz="1000" dirty="0" err="1" smtClean="0"/>
              <a:t>Ecosystems</a:t>
            </a:r>
            <a:r>
              <a:rPr lang="tr-TR" sz="1000" dirty="0" smtClean="0"/>
              <a:t>"". Nature </a:t>
            </a:r>
            <a:r>
              <a:rPr lang="tr-TR" sz="1000" dirty="0" err="1" smtClean="0"/>
              <a:t>Education</a:t>
            </a:r>
            <a:r>
              <a:rPr lang="tr-TR" sz="1000" dirty="0" smtClean="0"/>
              <a:t> Knowledge. 4 (4): 10. </a:t>
            </a:r>
            <a:r>
              <a:rPr lang="tr-TR" sz="1000" dirty="0" err="1" smtClean="0"/>
              <a:t>Retrieved</a:t>
            </a:r>
            <a:r>
              <a:rPr lang="tr-TR" sz="1000" dirty="0" smtClean="0"/>
              <a:t> 10 </a:t>
            </a:r>
            <a:r>
              <a:rPr lang="tr-TR" sz="1000" dirty="0" err="1" smtClean="0"/>
              <a:t>March</a:t>
            </a:r>
            <a:r>
              <a:rPr lang="tr-TR" sz="1000" dirty="0" smtClean="0"/>
              <a:t> 2018."</a:t>
            </a:r>
          </a:p>
          <a:p>
            <a:r>
              <a:rPr lang="tr-TR" sz="1000" dirty="0" smtClean="0"/>
              <a:t>"</a:t>
            </a:r>
            <a:r>
              <a:rPr lang="tr-TR" sz="1000" dirty="0" err="1" smtClean="0"/>
              <a:t>Xie</a:t>
            </a:r>
            <a:r>
              <a:rPr lang="tr-TR" sz="1000" dirty="0" smtClean="0"/>
              <a:t>, </a:t>
            </a:r>
            <a:r>
              <a:rPr lang="tr-TR" sz="1000" dirty="0" err="1" smtClean="0"/>
              <a:t>Zhenglei</a:t>
            </a:r>
            <a:r>
              <a:rPr lang="tr-TR" sz="1000" dirty="0" smtClean="0"/>
              <a:t>, </a:t>
            </a:r>
            <a:r>
              <a:rPr lang="tr-TR" sz="1000" dirty="0" err="1" smtClean="0"/>
              <a:t>Zhang</a:t>
            </a:r>
            <a:r>
              <a:rPr lang="tr-TR" sz="1000" dirty="0" smtClean="0"/>
              <a:t>, </a:t>
            </a:r>
            <a:r>
              <a:rPr lang="tr-TR" sz="1000" dirty="0" err="1" smtClean="0"/>
              <a:t>Hezi</a:t>
            </a:r>
            <a:r>
              <a:rPr lang="tr-TR" sz="1000" dirty="0" smtClean="0"/>
              <a:t>, </a:t>
            </a:r>
            <a:r>
              <a:rPr lang="tr-TR" sz="1000" dirty="0" err="1" smtClean="0"/>
              <a:t>Zhao</a:t>
            </a:r>
            <a:r>
              <a:rPr lang="tr-TR" sz="1000" dirty="0" smtClean="0"/>
              <a:t>, </a:t>
            </a:r>
            <a:r>
              <a:rPr lang="tr-TR" sz="1000" dirty="0" err="1" smtClean="0"/>
              <a:t>Xiaoxiang</a:t>
            </a:r>
            <a:r>
              <a:rPr lang="tr-TR" sz="1000" dirty="0" smtClean="0"/>
              <a:t>, </a:t>
            </a:r>
            <a:r>
              <a:rPr lang="tr-TR" sz="1000" dirty="0" err="1" smtClean="0"/>
              <a:t>Du</a:t>
            </a:r>
            <a:r>
              <a:rPr lang="tr-TR" sz="1000" dirty="0" smtClean="0"/>
              <a:t>, </a:t>
            </a:r>
            <a:r>
              <a:rPr lang="tr-TR" sz="1000" dirty="0" err="1" smtClean="0"/>
              <a:t>Zebing</a:t>
            </a:r>
            <a:r>
              <a:rPr lang="tr-TR" sz="1000" dirty="0" smtClean="0"/>
              <a:t>, </a:t>
            </a:r>
            <a:r>
              <a:rPr lang="tr-TR" sz="1000" dirty="0" err="1" smtClean="0"/>
              <a:t>Xiang</a:t>
            </a:r>
            <a:r>
              <a:rPr lang="tr-TR" sz="1000" dirty="0" smtClean="0"/>
              <a:t>, </a:t>
            </a:r>
            <a:r>
              <a:rPr lang="tr-TR" sz="1000" dirty="0" err="1" smtClean="0"/>
              <a:t>Lixiong</a:t>
            </a:r>
            <a:r>
              <a:rPr lang="tr-TR" sz="1000" dirty="0" smtClean="0"/>
              <a:t>, et al. 2016. Assessment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Management in a </a:t>
            </a:r>
            <a:r>
              <a:rPr lang="tr-TR" sz="1000" dirty="0" err="1" smtClean="0"/>
              <a:t>Newly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</a:t>
            </a:r>
            <a:r>
              <a:rPr lang="tr-TR" sz="1000" dirty="0" smtClean="0"/>
              <a:t>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NaturalReserve</a:t>
            </a:r>
            <a:r>
              <a:rPr lang="tr-TR" sz="1000" dirty="0" smtClean="0"/>
              <a:t>, </a:t>
            </a:r>
            <a:r>
              <a:rPr lang="tr-TR" sz="1000" dirty="0" err="1" smtClean="0"/>
              <a:t>China</a:t>
            </a:r>
            <a:r>
              <a:rPr lang="tr-TR" sz="1000" dirty="0" smtClean="0"/>
              <a:t> Journal of </a:t>
            </a:r>
            <a:r>
              <a:rPr lang="tr-TR" sz="1000" dirty="0" err="1" smtClean="0"/>
              <a:t>Coastal</a:t>
            </a:r>
            <a:r>
              <a:rPr lang="tr-TR" sz="1000" dirty="0" smtClean="0"/>
              <a:t> </a:t>
            </a:r>
            <a:r>
              <a:rPr lang="tr-TR" sz="1000" dirty="0" err="1" smtClean="0"/>
              <a:t>Research</a:t>
            </a:r>
            <a:r>
              <a:rPr lang="tr-TR" sz="1000" dirty="0" smtClean="0"/>
              <a:t>, 32(2) : 374-386."</a:t>
            </a:r>
          </a:p>
          <a:p>
            <a:r>
              <a:rPr lang="tr-TR" sz="1000" dirty="0" smtClean="0"/>
              <a:t>G. </a:t>
            </a:r>
            <a:r>
              <a:rPr lang="tr-TR" sz="1000" dirty="0" err="1" smtClean="0"/>
              <a:t>Zhang</a:t>
            </a:r>
            <a:r>
              <a:rPr lang="tr-TR" sz="1000" dirty="0" smtClean="0"/>
              <a:t> et al.2016.  </a:t>
            </a:r>
            <a:r>
              <a:rPr lang="tr-TR" sz="1000" dirty="0" err="1" smtClean="0"/>
              <a:t>Heavy</a:t>
            </a:r>
            <a:r>
              <a:rPr lang="tr-TR" sz="1000" dirty="0" smtClean="0"/>
              <a:t> </a:t>
            </a:r>
            <a:r>
              <a:rPr lang="tr-TR" sz="1000" dirty="0" err="1" smtClean="0"/>
              <a:t>metals</a:t>
            </a:r>
            <a:r>
              <a:rPr lang="tr-TR" sz="1000" dirty="0" smtClean="0"/>
              <a:t> in </a:t>
            </a:r>
            <a:r>
              <a:rPr lang="tr-TR" sz="1000" dirty="0" err="1" smtClean="0"/>
              <a:t>wetland</a:t>
            </a:r>
            <a:r>
              <a:rPr lang="tr-TR" sz="1000" dirty="0" smtClean="0"/>
              <a:t> </a:t>
            </a:r>
            <a:r>
              <a:rPr lang="tr-TR" sz="1000" dirty="0" err="1" smtClean="0"/>
              <a:t>soils</a:t>
            </a:r>
            <a:r>
              <a:rPr lang="tr-TR" sz="1000" dirty="0" smtClean="0"/>
              <a:t> </a:t>
            </a:r>
            <a:r>
              <a:rPr lang="tr-TR" sz="1000" dirty="0" err="1" smtClean="0"/>
              <a:t>along</a:t>
            </a:r>
            <a:r>
              <a:rPr lang="tr-TR" sz="1000" dirty="0" smtClean="0"/>
              <a:t> a </a:t>
            </a:r>
            <a:r>
              <a:rPr lang="tr-TR" sz="1000" dirty="0" err="1" smtClean="0"/>
              <a:t>wetland-forming</a:t>
            </a:r>
            <a:r>
              <a:rPr lang="tr-TR" sz="1000" dirty="0" smtClean="0"/>
              <a:t> </a:t>
            </a:r>
            <a:r>
              <a:rPr lang="tr-TR" sz="1000" dirty="0" err="1" smtClean="0"/>
              <a:t>chronosequence</a:t>
            </a:r>
            <a:r>
              <a:rPr lang="tr-TR" sz="1000" dirty="0" smtClean="0"/>
              <a:t> in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Yellow</a:t>
            </a:r>
            <a:r>
              <a:rPr lang="tr-TR" sz="1000" dirty="0" smtClean="0"/>
              <a:t> </a:t>
            </a:r>
            <a:r>
              <a:rPr lang="tr-TR" sz="1000" dirty="0" err="1" smtClean="0"/>
              <a:t>River</a:t>
            </a:r>
            <a:r>
              <a:rPr lang="tr-TR" sz="1000" dirty="0" smtClean="0"/>
              <a:t> Delta of </a:t>
            </a:r>
            <a:r>
              <a:rPr lang="tr-TR" sz="1000" dirty="0" err="1" smtClean="0"/>
              <a:t>China</a:t>
            </a:r>
            <a:r>
              <a:rPr lang="tr-TR" sz="1000" dirty="0" smtClean="0"/>
              <a:t>: </a:t>
            </a:r>
            <a:r>
              <a:rPr lang="tr-TR" sz="1000" dirty="0" err="1" smtClean="0"/>
              <a:t>Levels</a:t>
            </a:r>
            <a:r>
              <a:rPr lang="tr-TR" sz="1000" dirty="0" smtClean="0"/>
              <a:t>, </a:t>
            </a:r>
            <a:r>
              <a:rPr lang="tr-TR" sz="1000" dirty="0" err="1" smtClean="0"/>
              <a:t>sources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toxic</a:t>
            </a:r>
            <a:r>
              <a:rPr lang="tr-TR" sz="1000" dirty="0" smtClean="0"/>
              <a:t> </a:t>
            </a:r>
            <a:r>
              <a:rPr lang="tr-TR" sz="1000" dirty="0" err="1" smtClean="0"/>
              <a:t>risks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Indicators</a:t>
            </a:r>
            <a:r>
              <a:rPr lang="tr-TR" sz="1000" dirty="0" smtClean="0"/>
              <a:t> 69 (2016) 331–339</a:t>
            </a:r>
          </a:p>
          <a:p>
            <a:r>
              <a:rPr lang="tr-TR" sz="1000" dirty="0" smtClean="0"/>
              <a:t>J.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 et al. 2017. </a:t>
            </a:r>
            <a:r>
              <a:rPr lang="tr-TR" sz="1000" dirty="0" err="1" smtClean="0"/>
              <a:t>Implications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to</a:t>
            </a:r>
            <a:r>
              <a:rPr lang="tr-TR" sz="1000" dirty="0" smtClean="0"/>
              <a:t> </a:t>
            </a:r>
            <a:r>
              <a:rPr lang="tr-TR" sz="1000" dirty="0" err="1" smtClean="0"/>
              <a:t>mitigate</a:t>
            </a:r>
            <a:r>
              <a:rPr lang="tr-TR" sz="1000" dirty="0" smtClean="0"/>
              <a:t> </a:t>
            </a:r>
            <a:r>
              <a:rPr lang="tr-TR" sz="1000" dirty="0" err="1" smtClean="0"/>
              <a:t>nitrateand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</a:t>
            </a:r>
            <a:r>
              <a:rPr lang="tr-TR" sz="1000" dirty="0" smtClean="0"/>
              <a:t> </a:t>
            </a:r>
            <a:r>
              <a:rPr lang="tr-TR" sz="1000" dirty="0" err="1" smtClean="0"/>
              <a:t>pollution</a:t>
            </a:r>
            <a:r>
              <a:rPr lang="tr-TR" sz="1000" dirty="0" smtClean="0"/>
              <a:t> in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drained</a:t>
            </a:r>
            <a:r>
              <a:rPr lang="tr-TR" sz="1000" dirty="0" smtClean="0"/>
              <a:t> </a:t>
            </a:r>
            <a:r>
              <a:rPr lang="tr-TR" sz="1000" dirty="0" err="1" smtClean="0"/>
              <a:t>watershed</a:t>
            </a:r>
            <a:r>
              <a:rPr lang="tr-TR" sz="1000" dirty="0" smtClean="0"/>
              <a:t>. </a:t>
            </a:r>
            <a:r>
              <a:rPr lang="tr-TR" sz="1000" dirty="0" err="1" smtClean="0"/>
              <a:t>Ecological</a:t>
            </a:r>
            <a:r>
              <a:rPr lang="tr-TR" sz="1000" dirty="0" smtClean="0"/>
              <a:t> </a:t>
            </a:r>
            <a:r>
              <a:rPr lang="tr-TR" sz="1000" dirty="0" err="1" smtClean="0"/>
              <a:t>Engineering</a:t>
            </a:r>
            <a:r>
              <a:rPr lang="tr-TR" sz="1000" dirty="0" smtClean="0"/>
              <a:t> 103 (2017) 415–425.</a:t>
            </a:r>
          </a:p>
          <a:p>
            <a:r>
              <a:rPr lang="tr-TR" sz="1000" dirty="0" err="1" smtClean="0"/>
              <a:t>Mander</a:t>
            </a:r>
            <a:r>
              <a:rPr lang="tr-TR" sz="1000" dirty="0" smtClean="0"/>
              <a:t>, Ü., </a:t>
            </a:r>
            <a:r>
              <a:rPr lang="tr-TR" sz="1000" dirty="0" err="1" smtClean="0"/>
              <a:t>Tournebize</a:t>
            </a:r>
            <a:r>
              <a:rPr lang="tr-TR" sz="1000" dirty="0" smtClean="0"/>
              <a:t>, J., </a:t>
            </a:r>
            <a:r>
              <a:rPr lang="tr-TR" sz="1000" dirty="0" err="1" smtClean="0"/>
              <a:t>Kasak</a:t>
            </a:r>
            <a:r>
              <a:rPr lang="tr-TR" sz="1000" dirty="0" smtClean="0"/>
              <a:t>, K., </a:t>
            </a:r>
            <a:r>
              <a:rPr lang="tr-TR" sz="1000" dirty="0" err="1" smtClean="0"/>
              <a:t>Mitsch</a:t>
            </a:r>
            <a:r>
              <a:rPr lang="tr-TR" sz="1000" dirty="0" smtClean="0"/>
              <a:t>, W.J., 2014. </a:t>
            </a:r>
            <a:r>
              <a:rPr lang="tr-TR" sz="1000" dirty="0" err="1" smtClean="0"/>
              <a:t>Climate</a:t>
            </a:r>
            <a:r>
              <a:rPr lang="tr-TR" sz="1000" dirty="0" smtClean="0"/>
              <a:t> </a:t>
            </a:r>
            <a:r>
              <a:rPr lang="tr-TR" sz="1000" dirty="0" err="1" smtClean="0"/>
              <a:t>regulation</a:t>
            </a:r>
            <a:r>
              <a:rPr lang="tr-TR" sz="1000" dirty="0" smtClean="0"/>
              <a:t> </a:t>
            </a:r>
            <a:r>
              <a:rPr lang="tr-TR" sz="1000" dirty="0" err="1" smtClean="0"/>
              <a:t>byfree</a:t>
            </a:r>
            <a:r>
              <a:rPr lang="tr-TR" sz="1000" dirty="0" smtClean="0"/>
              <a:t> </a:t>
            </a:r>
            <a:r>
              <a:rPr lang="tr-TR" sz="1000" dirty="0" err="1" smtClean="0"/>
              <a:t>water</a:t>
            </a:r>
            <a:r>
              <a:rPr lang="tr-TR" sz="1000" dirty="0" smtClean="0"/>
              <a:t> </a:t>
            </a:r>
            <a:r>
              <a:rPr lang="tr-TR" sz="1000" dirty="0" err="1" smtClean="0"/>
              <a:t>surface</a:t>
            </a:r>
            <a:r>
              <a:rPr lang="tr-TR" sz="1000" dirty="0" smtClean="0"/>
              <a:t> </a:t>
            </a:r>
            <a:r>
              <a:rPr lang="tr-TR" sz="1000" dirty="0" err="1" smtClean="0"/>
              <a:t>constructed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 </a:t>
            </a:r>
            <a:r>
              <a:rPr lang="tr-TR" sz="1000" dirty="0" err="1" smtClean="0"/>
              <a:t>for</a:t>
            </a:r>
            <a:r>
              <a:rPr lang="tr-TR" sz="1000" dirty="0" smtClean="0"/>
              <a:t> </a:t>
            </a:r>
            <a:r>
              <a:rPr lang="tr-TR" sz="1000" dirty="0" err="1" smtClean="0"/>
              <a:t>wastewater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createdriverine</a:t>
            </a:r>
            <a:r>
              <a:rPr lang="tr-TR" sz="1000" dirty="0" smtClean="0"/>
              <a:t> </a:t>
            </a:r>
            <a:r>
              <a:rPr lang="tr-TR" sz="1000" dirty="0" err="1" smtClean="0"/>
              <a:t>wetlands</a:t>
            </a:r>
            <a:r>
              <a:rPr lang="tr-TR" sz="1000" dirty="0" smtClean="0"/>
              <a:t>. </a:t>
            </a:r>
            <a:r>
              <a:rPr lang="tr-TR" sz="1000" dirty="0" err="1" smtClean="0"/>
              <a:t>Ecol</a:t>
            </a:r>
            <a:r>
              <a:rPr lang="tr-TR" sz="1000" dirty="0" smtClean="0"/>
              <a:t>. </a:t>
            </a:r>
            <a:r>
              <a:rPr lang="tr-TR" sz="1000" dirty="0" err="1" smtClean="0"/>
              <a:t>Eng</a:t>
            </a:r>
            <a:r>
              <a:rPr lang="tr-TR" sz="1000" dirty="0" smtClean="0"/>
              <a:t>. 72, 103–115</a:t>
            </a:r>
          </a:p>
          <a:p>
            <a:r>
              <a:rPr lang="tr-TR" sz="1000" dirty="0" smtClean="0"/>
              <a:t>Fikirdeşici-Ergen, Ş et al. 2018. Bioremediation of </a:t>
            </a:r>
            <a:r>
              <a:rPr lang="tr-TR" sz="1000" dirty="0" err="1" smtClean="0"/>
              <a:t>heavy</a:t>
            </a:r>
            <a:r>
              <a:rPr lang="tr-TR" sz="1000" dirty="0" smtClean="0"/>
              <a:t> metal </a:t>
            </a:r>
            <a:r>
              <a:rPr lang="tr-TR" sz="1000" dirty="0" err="1" smtClean="0"/>
              <a:t>contaminated</a:t>
            </a:r>
            <a:r>
              <a:rPr lang="tr-TR" sz="1000" dirty="0" smtClean="0"/>
              <a:t> </a:t>
            </a:r>
            <a:r>
              <a:rPr lang="tr-TR" sz="1000" dirty="0" err="1" smtClean="0"/>
              <a:t>medium</a:t>
            </a:r>
            <a:r>
              <a:rPr lang="tr-TR" sz="1000" dirty="0" smtClean="0"/>
              <a:t> </a:t>
            </a:r>
            <a:r>
              <a:rPr lang="tr-TR" sz="1000" dirty="0" err="1" smtClean="0"/>
              <a:t>using</a:t>
            </a:r>
            <a:r>
              <a:rPr lang="tr-TR" sz="1000" dirty="0" smtClean="0"/>
              <a:t> Lemna </a:t>
            </a:r>
            <a:r>
              <a:rPr lang="tr-TR" sz="1000" dirty="0" err="1" smtClean="0"/>
              <a:t>minor</a:t>
            </a:r>
            <a:r>
              <a:rPr lang="tr-TR" sz="1000" dirty="0" smtClean="0"/>
              <a:t>, Daphnia </a:t>
            </a:r>
            <a:r>
              <a:rPr lang="tr-TR" sz="1000" dirty="0" err="1" smtClean="0"/>
              <a:t>magna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their</a:t>
            </a:r>
            <a:r>
              <a:rPr lang="tr-TR" sz="1000" dirty="0" smtClean="0"/>
              <a:t> </a:t>
            </a:r>
            <a:r>
              <a:rPr lang="tr-TR" sz="1000" dirty="0" err="1" smtClean="0"/>
              <a:t>consortium</a:t>
            </a:r>
            <a:r>
              <a:rPr lang="tr-TR" sz="1000" dirty="0" smtClean="0"/>
              <a:t>. </a:t>
            </a:r>
            <a:r>
              <a:rPr lang="tr-TR" sz="1000" dirty="0" err="1" smtClean="0"/>
              <a:t>Chemistry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</a:t>
            </a:r>
            <a:r>
              <a:rPr lang="tr-TR" sz="1000" dirty="0" err="1" smtClean="0"/>
              <a:t>Ecology</a:t>
            </a:r>
            <a:r>
              <a:rPr lang="tr-TR" sz="1000" dirty="0" smtClean="0"/>
              <a:t>. 34(1):43-55</a:t>
            </a:r>
          </a:p>
          <a:p>
            <a:r>
              <a:rPr lang="tr-TR" sz="1000" dirty="0" smtClean="0"/>
              <a:t>Fikirdeşici-Ergen, Ş </a:t>
            </a:r>
            <a:r>
              <a:rPr lang="tr-TR" sz="1000" dirty="0" err="1" smtClean="0"/>
              <a:t>and</a:t>
            </a:r>
            <a:r>
              <a:rPr lang="tr-TR" sz="1000" dirty="0" smtClean="0"/>
              <a:t> Üçüncü-Tunca, E. 2018. </a:t>
            </a:r>
            <a:r>
              <a:rPr lang="tr-TR" sz="1000" dirty="0" err="1" smtClean="0"/>
              <a:t>Nanotoxicity</a:t>
            </a:r>
            <a:r>
              <a:rPr lang="tr-TR" sz="1000" dirty="0" smtClean="0"/>
              <a:t> </a:t>
            </a:r>
            <a:r>
              <a:rPr lang="tr-TR" sz="1000" dirty="0" err="1" smtClean="0"/>
              <a:t>Modelling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Removal </a:t>
            </a:r>
            <a:r>
              <a:rPr lang="tr-TR" sz="1000" dirty="0" err="1" smtClean="0"/>
              <a:t>Efficiencies</a:t>
            </a:r>
            <a:r>
              <a:rPr lang="tr-TR" sz="1000" dirty="0" smtClean="0"/>
              <a:t> of </a:t>
            </a:r>
            <a:r>
              <a:rPr lang="tr-TR" sz="1000" dirty="0" err="1" smtClean="0"/>
              <a:t>ZnONP</a:t>
            </a:r>
            <a:r>
              <a:rPr lang="tr-TR" sz="1000" dirty="0" smtClean="0"/>
              <a:t>, International Journal of </a:t>
            </a:r>
            <a:r>
              <a:rPr lang="tr-TR" sz="1000" dirty="0" err="1" smtClean="0"/>
              <a:t>Phytoremediation</a:t>
            </a:r>
            <a:r>
              <a:rPr lang="tr-TR" sz="1000" dirty="0" smtClean="0"/>
              <a:t> 20(1):16-26</a:t>
            </a:r>
          </a:p>
          <a:p>
            <a:r>
              <a:rPr lang="tr-TR" sz="1000" dirty="0" smtClean="0"/>
              <a:t>Yakup Sedat VELIOGLU, Şeyda FİKİRDEŞİCİ-ERGEN, Pelin AKSU, Ahmet ALTINDAĞ. 2018. Effects of </a:t>
            </a:r>
            <a:r>
              <a:rPr lang="tr-TR" sz="1000" dirty="0" err="1" smtClean="0"/>
              <a:t>Ozone</a:t>
            </a:r>
            <a:r>
              <a:rPr lang="tr-TR" sz="1000" dirty="0" smtClean="0"/>
              <a:t> </a:t>
            </a:r>
            <a:r>
              <a:rPr lang="tr-TR" sz="1000" dirty="0" err="1" smtClean="0"/>
              <a:t>Treatment</a:t>
            </a:r>
            <a:r>
              <a:rPr lang="tr-TR" sz="1000" dirty="0" smtClean="0"/>
              <a:t> on </a:t>
            </a:r>
            <a:r>
              <a:rPr lang="tr-TR" sz="1000" dirty="0" err="1" smtClean="0"/>
              <a:t>the</a:t>
            </a:r>
            <a:r>
              <a:rPr lang="tr-TR" sz="1000" dirty="0" smtClean="0"/>
              <a:t> </a:t>
            </a:r>
            <a:r>
              <a:rPr lang="tr-TR" sz="1000" dirty="0" err="1" smtClean="0"/>
              <a:t>Degradation</a:t>
            </a:r>
            <a:r>
              <a:rPr lang="tr-TR" sz="1000" dirty="0" smtClean="0"/>
              <a:t> </a:t>
            </a:r>
            <a:r>
              <a:rPr lang="tr-TR" sz="1000" dirty="0" err="1" smtClean="0"/>
              <a:t>and</a:t>
            </a:r>
            <a:r>
              <a:rPr lang="tr-TR" sz="1000" dirty="0" smtClean="0"/>
              <a:t> Toxicity of </a:t>
            </a:r>
            <a:r>
              <a:rPr lang="tr-TR" sz="1000" dirty="0" err="1" smtClean="0"/>
              <a:t>Several</a:t>
            </a:r>
            <a:r>
              <a:rPr lang="tr-TR" sz="1000" dirty="0" smtClean="0"/>
              <a:t> </a:t>
            </a:r>
            <a:r>
              <a:rPr lang="tr-TR" sz="1000" dirty="0" err="1" smtClean="0"/>
              <a:t>Pesticides</a:t>
            </a:r>
            <a:r>
              <a:rPr lang="tr-TR" sz="1000" dirty="0" smtClean="0"/>
              <a:t> in </a:t>
            </a:r>
            <a:r>
              <a:rPr lang="tr-TR" sz="1000" dirty="0" err="1" smtClean="0"/>
              <a:t>Different</a:t>
            </a:r>
            <a:r>
              <a:rPr lang="tr-TR" sz="1000" dirty="0" smtClean="0"/>
              <a:t> </a:t>
            </a:r>
            <a:r>
              <a:rPr lang="tr-TR" sz="1000" dirty="0" err="1" smtClean="0"/>
              <a:t>Groups</a:t>
            </a:r>
            <a:r>
              <a:rPr lang="tr-TR" sz="1000" dirty="0" smtClean="0"/>
              <a:t>, Journal of </a:t>
            </a:r>
            <a:r>
              <a:rPr lang="tr-TR" sz="1000" dirty="0" err="1" smtClean="0"/>
              <a:t>Agricultural</a:t>
            </a:r>
            <a:r>
              <a:rPr lang="tr-TR" sz="1000" dirty="0" smtClean="0"/>
              <a:t> </a:t>
            </a:r>
            <a:r>
              <a:rPr lang="tr-TR" sz="1000" dirty="0" err="1" smtClean="0"/>
              <a:t>Sciences</a:t>
            </a:r>
            <a:r>
              <a:rPr lang="tr-TR" sz="1000" dirty="0" smtClean="0"/>
              <a:t>, 24(2):245-255</a:t>
            </a:r>
            <a:endParaRPr lang="tr-TR" sz="1000" dirty="0"/>
          </a:p>
        </p:txBody>
      </p:sp>
    </p:spTree>
    <p:extLst>
      <p:ext uri="{BB962C8B-B14F-4D97-AF65-F5344CB8AC3E}">
        <p14:creationId xmlns:p14="http://schemas.microsoft.com/office/powerpoint/2010/main" val="3684108499"/>
      </p:ext>
    </p:extLst>
  </p:cSld>
  <p:clrMapOvr>
    <a:masterClrMapping/>
  </p:clrMapOvr>
</p:sld>
</file>

<file path=ppt/theme/theme1.xml><?xml version="1.0" encoding="utf-8"?>
<a:theme xmlns:a="http://schemas.openxmlformats.org/drawingml/2006/main" name="Geçmişe bakış">
  <a:themeElements>
    <a:clrScheme name="Geçmişe bakış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Geçmişe bakış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eçmişe bakı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44</TotalTime>
  <Words>276</Words>
  <Application>Microsoft Office PowerPoint</Application>
  <PresentationFormat>Geniş ekran</PresentationFormat>
  <Paragraphs>48</Paragraphs>
  <Slides>8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Tahoma</vt:lpstr>
      <vt:lpstr>Times New Roman</vt:lpstr>
      <vt:lpstr>Trebuchet MS</vt:lpstr>
      <vt:lpstr>Geçmişe bakış</vt:lpstr>
      <vt:lpstr>SEUE1003 WATER LITERACY</vt:lpstr>
      <vt:lpstr>Water</vt:lpstr>
      <vt:lpstr>PowerPoint Sunusu</vt:lpstr>
      <vt:lpstr> Why do we need water?</vt:lpstr>
      <vt:lpstr> Water scarcity</vt:lpstr>
      <vt:lpstr> Why should we protect water?</vt:lpstr>
      <vt:lpstr> Water cycle</vt:lpstr>
      <vt:lpstr>References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FMUS1003 Su okuryazarlığı</dc:title>
  <dc:creator>hp_ergen</dc:creator>
  <cp:lastModifiedBy>hp_ergen</cp:lastModifiedBy>
  <cp:revision>13</cp:revision>
  <dcterms:created xsi:type="dcterms:W3CDTF">2020-10-02T08:19:18Z</dcterms:created>
  <dcterms:modified xsi:type="dcterms:W3CDTF">2020-10-02T12:55:25Z</dcterms:modified>
</cp:coreProperties>
</file>