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7" r:id="rId3"/>
    <p:sldId id="258" r:id="rId4"/>
    <p:sldId id="256"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3"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19" autoAdjust="0"/>
    <p:restoredTop sz="94660"/>
  </p:normalViewPr>
  <p:slideViewPr>
    <p:cSldViewPr snapToGrid="0">
      <p:cViewPr varScale="1">
        <p:scale>
          <a:sx n="86" d="100"/>
          <a:sy n="86" d="100"/>
        </p:scale>
        <p:origin x="99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929AD71B-38B6-40FB-9752-FA573A03D9EC}" type="datetimeFigureOut">
              <a:rPr lang="en-GB" smtClean="0"/>
              <a:t>18/02/2019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49669624-F3E1-4E49-87F9-2B940ED2EF82}" type="slidenum">
              <a:rPr lang="en-GB" smtClean="0"/>
              <a:t>‹#›</a:t>
            </a:fld>
            <a:endParaRPr lang="en-GB"/>
          </a:p>
        </p:txBody>
      </p:sp>
    </p:spTree>
    <p:extLst>
      <p:ext uri="{BB962C8B-B14F-4D97-AF65-F5344CB8AC3E}">
        <p14:creationId xmlns:p14="http://schemas.microsoft.com/office/powerpoint/2010/main" val="102673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929AD71B-38B6-40FB-9752-FA573A03D9EC}" type="datetimeFigureOut">
              <a:rPr lang="en-GB" smtClean="0"/>
              <a:t>18/02/2019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49669624-F3E1-4E49-87F9-2B940ED2EF82}" type="slidenum">
              <a:rPr lang="en-GB" smtClean="0"/>
              <a:t>‹#›</a:t>
            </a:fld>
            <a:endParaRPr lang="en-GB"/>
          </a:p>
        </p:txBody>
      </p:sp>
    </p:spTree>
    <p:extLst>
      <p:ext uri="{BB962C8B-B14F-4D97-AF65-F5344CB8AC3E}">
        <p14:creationId xmlns:p14="http://schemas.microsoft.com/office/powerpoint/2010/main" val="4050138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929AD71B-38B6-40FB-9752-FA573A03D9EC}" type="datetimeFigureOut">
              <a:rPr lang="en-GB" smtClean="0"/>
              <a:t>18/02/2019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49669624-F3E1-4E49-87F9-2B940ED2EF82}" type="slidenum">
              <a:rPr lang="en-GB" smtClean="0"/>
              <a:t>‹#›</a:t>
            </a:fld>
            <a:endParaRPr lang="en-GB"/>
          </a:p>
        </p:txBody>
      </p:sp>
    </p:spTree>
    <p:extLst>
      <p:ext uri="{BB962C8B-B14F-4D97-AF65-F5344CB8AC3E}">
        <p14:creationId xmlns:p14="http://schemas.microsoft.com/office/powerpoint/2010/main" val="1057230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929AD71B-38B6-40FB-9752-FA573A03D9EC}" type="datetimeFigureOut">
              <a:rPr lang="en-GB" smtClean="0"/>
              <a:t>18/02/2019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49669624-F3E1-4E49-87F9-2B940ED2EF82}" type="slidenum">
              <a:rPr lang="en-GB" smtClean="0"/>
              <a:t>‹#›</a:t>
            </a:fld>
            <a:endParaRPr lang="en-GB"/>
          </a:p>
        </p:txBody>
      </p:sp>
    </p:spTree>
    <p:extLst>
      <p:ext uri="{BB962C8B-B14F-4D97-AF65-F5344CB8AC3E}">
        <p14:creationId xmlns:p14="http://schemas.microsoft.com/office/powerpoint/2010/main" val="1651641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929AD71B-38B6-40FB-9752-FA573A03D9EC}" type="datetimeFigureOut">
              <a:rPr lang="en-GB" smtClean="0"/>
              <a:t>18/02/2019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49669624-F3E1-4E49-87F9-2B940ED2EF82}" type="slidenum">
              <a:rPr lang="en-GB" smtClean="0"/>
              <a:t>‹#›</a:t>
            </a:fld>
            <a:endParaRPr lang="en-GB"/>
          </a:p>
        </p:txBody>
      </p:sp>
    </p:spTree>
    <p:extLst>
      <p:ext uri="{BB962C8B-B14F-4D97-AF65-F5344CB8AC3E}">
        <p14:creationId xmlns:p14="http://schemas.microsoft.com/office/powerpoint/2010/main" val="302011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929AD71B-38B6-40FB-9752-FA573A03D9EC}" type="datetimeFigureOut">
              <a:rPr lang="en-GB" smtClean="0"/>
              <a:t>18/02/2019</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49669624-F3E1-4E49-87F9-2B940ED2EF82}" type="slidenum">
              <a:rPr lang="en-GB" smtClean="0"/>
              <a:t>‹#›</a:t>
            </a:fld>
            <a:endParaRPr lang="en-GB"/>
          </a:p>
        </p:txBody>
      </p:sp>
    </p:spTree>
    <p:extLst>
      <p:ext uri="{BB962C8B-B14F-4D97-AF65-F5344CB8AC3E}">
        <p14:creationId xmlns:p14="http://schemas.microsoft.com/office/powerpoint/2010/main" val="28999995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929AD71B-38B6-40FB-9752-FA573A03D9EC}" type="datetimeFigureOut">
              <a:rPr lang="en-GB" smtClean="0"/>
              <a:t>18/02/2019</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49669624-F3E1-4E49-87F9-2B940ED2EF82}" type="slidenum">
              <a:rPr lang="en-GB" smtClean="0"/>
              <a:t>‹#›</a:t>
            </a:fld>
            <a:endParaRPr lang="en-GB"/>
          </a:p>
        </p:txBody>
      </p:sp>
    </p:spTree>
    <p:extLst>
      <p:ext uri="{BB962C8B-B14F-4D97-AF65-F5344CB8AC3E}">
        <p14:creationId xmlns:p14="http://schemas.microsoft.com/office/powerpoint/2010/main" val="1619043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929AD71B-38B6-40FB-9752-FA573A03D9EC}" type="datetimeFigureOut">
              <a:rPr lang="en-GB" smtClean="0"/>
              <a:t>18/02/2019</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49669624-F3E1-4E49-87F9-2B940ED2EF82}" type="slidenum">
              <a:rPr lang="en-GB" smtClean="0"/>
              <a:t>‹#›</a:t>
            </a:fld>
            <a:endParaRPr lang="en-GB"/>
          </a:p>
        </p:txBody>
      </p:sp>
    </p:spTree>
    <p:extLst>
      <p:ext uri="{BB962C8B-B14F-4D97-AF65-F5344CB8AC3E}">
        <p14:creationId xmlns:p14="http://schemas.microsoft.com/office/powerpoint/2010/main" val="2186334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29AD71B-38B6-40FB-9752-FA573A03D9EC}" type="datetimeFigureOut">
              <a:rPr lang="en-GB" smtClean="0"/>
              <a:t>18/02/2019</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49669624-F3E1-4E49-87F9-2B940ED2EF82}" type="slidenum">
              <a:rPr lang="en-GB" smtClean="0"/>
              <a:t>‹#›</a:t>
            </a:fld>
            <a:endParaRPr lang="en-GB"/>
          </a:p>
        </p:txBody>
      </p:sp>
    </p:spTree>
    <p:extLst>
      <p:ext uri="{BB962C8B-B14F-4D97-AF65-F5344CB8AC3E}">
        <p14:creationId xmlns:p14="http://schemas.microsoft.com/office/powerpoint/2010/main" val="9809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9AD71B-38B6-40FB-9752-FA573A03D9EC}" type="datetimeFigureOut">
              <a:rPr lang="en-GB" smtClean="0"/>
              <a:t>18/02/2019</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49669624-F3E1-4E49-87F9-2B940ED2EF82}" type="slidenum">
              <a:rPr lang="en-GB" smtClean="0"/>
              <a:t>‹#›</a:t>
            </a:fld>
            <a:endParaRPr lang="en-GB"/>
          </a:p>
        </p:txBody>
      </p:sp>
    </p:spTree>
    <p:extLst>
      <p:ext uri="{BB962C8B-B14F-4D97-AF65-F5344CB8AC3E}">
        <p14:creationId xmlns:p14="http://schemas.microsoft.com/office/powerpoint/2010/main" val="114803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929AD71B-38B6-40FB-9752-FA573A03D9EC}" type="datetimeFigureOut">
              <a:rPr lang="en-GB" smtClean="0"/>
              <a:t>18/02/2019</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49669624-F3E1-4E49-87F9-2B940ED2EF82}" type="slidenum">
              <a:rPr lang="en-GB" smtClean="0"/>
              <a:t>‹#›</a:t>
            </a:fld>
            <a:endParaRPr lang="en-GB"/>
          </a:p>
        </p:txBody>
      </p:sp>
    </p:spTree>
    <p:extLst>
      <p:ext uri="{BB962C8B-B14F-4D97-AF65-F5344CB8AC3E}">
        <p14:creationId xmlns:p14="http://schemas.microsoft.com/office/powerpoint/2010/main" val="250682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AD71B-38B6-40FB-9752-FA573A03D9EC}" type="datetimeFigureOut">
              <a:rPr lang="en-GB" smtClean="0"/>
              <a:t>18/02/2019</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669624-F3E1-4E49-87F9-2B940ED2EF82}" type="slidenum">
              <a:rPr lang="en-GB" smtClean="0"/>
              <a:t>‹#›</a:t>
            </a:fld>
            <a:endParaRPr lang="en-GB"/>
          </a:p>
        </p:txBody>
      </p:sp>
    </p:spTree>
    <p:extLst>
      <p:ext uri="{BB962C8B-B14F-4D97-AF65-F5344CB8AC3E}">
        <p14:creationId xmlns:p14="http://schemas.microsoft.com/office/powerpoint/2010/main" val="31903707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265385" y="871870"/>
            <a:ext cx="9592486" cy="4034170"/>
          </a:xfrm>
          <a:prstGeom prst="rect">
            <a:avLst/>
          </a:prstGeom>
        </p:spPr>
      </p:pic>
      <p:sp>
        <p:nvSpPr>
          <p:cNvPr id="3" name="Metin kutusu 2"/>
          <p:cNvSpPr txBox="1"/>
          <p:nvPr/>
        </p:nvSpPr>
        <p:spPr>
          <a:xfrm>
            <a:off x="1967353" y="5209954"/>
            <a:ext cx="8188549" cy="1077218"/>
          </a:xfrm>
          <a:prstGeom prst="rect">
            <a:avLst/>
          </a:prstGeom>
          <a:noFill/>
        </p:spPr>
        <p:txBody>
          <a:bodyPr wrap="square" rtlCol="0">
            <a:spAutoFit/>
          </a:bodyPr>
          <a:lstStyle/>
          <a:p>
            <a:pPr algn="ctr"/>
            <a:r>
              <a:rPr lang="tr-TR" sz="3200" b="1" smtClean="0">
                <a:solidFill>
                  <a:schemeClr val="bg1"/>
                </a:solidFill>
              </a:rPr>
              <a:t>KİTLE KÜLTÜRÜ</a:t>
            </a:r>
          </a:p>
          <a:p>
            <a:pPr algn="ctr"/>
            <a:r>
              <a:rPr lang="es-ES" sz="3200" b="1" smtClean="0">
                <a:solidFill>
                  <a:schemeClr val="bg1"/>
                </a:solidFill>
              </a:rPr>
              <a:t>Horkheimer, Adorno, Brecht</a:t>
            </a:r>
            <a:r>
              <a:rPr lang="tr-TR" sz="3200" b="1" smtClean="0">
                <a:solidFill>
                  <a:schemeClr val="bg1"/>
                </a:solidFill>
              </a:rPr>
              <a:t> ve </a:t>
            </a:r>
            <a:r>
              <a:rPr lang="es-ES" sz="3200" b="1" smtClean="0">
                <a:solidFill>
                  <a:schemeClr val="bg1"/>
                </a:solidFill>
              </a:rPr>
              <a:t>Benjamin</a:t>
            </a:r>
            <a:endParaRPr lang="tr-TR" sz="3200" b="1">
              <a:solidFill>
                <a:schemeClr val="bg1"/>
              </a:solidFill>
            </a:endParaRPr>
          </a:p>
        </p:txBody>
      </p:sp>
    </p:spTree>
    <p:extLst>
      <p:ext uri="{BB962C8B-B14F-4D97-AF65-F5344CB8AC3E}">
        <p14:creationId xmlns:p14="http://schemas.microsoft.com/office/powerpoint/2010/main" val="3411109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6550" y="691968"/>
            <a:ext cx="10263962" cy="6986528"/>
          </a:xfrm>
          <a:prstGeom prst="rect">
            <a:avLst/>
          </a:prstGeom>
        </p:spPr>
        <p:txBody>
          <a:bodyPr wrap="square">
            <a:spAutoFit/>
          </a:bodyPr>
          <a:lstStyle/>
          <a:p>
            <a:pPr algn="just"/>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 Horkheimer: </a:t>
            </a:r>
          </a:p>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a:t>
            </a:r>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enellemeler, özgül tarihsel durumları ve koşulları içinde anlaşılmadıkları sürece salt soyutlama olarak kalırlar.</a:t>
            </a:r>
          </a:p>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rPr>
              <a:t>Kitleler”in </a:t>
            </a:r>
            <a:r>
              <a:rPr lang="tr-TR" sz="2800">
                <a:solidFill>
                  <a:schemeClr val="bg1"/>
                </a:solidFill>
              </a:rPr>
              <a:t>gerçek anlamı, niceliksel bir araştırmadan öylece çıkarılamaz… Doğru düzgün bir metodoloji kullanılsa bile, kitlelerin farklı sosyo-tarihsel aşamalarda temel bakımlardan farklılık göstereceği bilinmelidir. </a:t>
            </a:r>
            <a:endParaRPr lang="tr-TR" sz="2800" smtClean="0">
              <a:solidFill>
                <a:schemeClr val="bg1"/>
              </a:solidFill>
            </a:endParaRPr>
          </a:p>
          <a:p>
            <a:pPr algn="just"/>
            <a:endParaRPr lang="tr-TR" sz="2800">
              <a:solidFill>
                <a:schemeClr val="bg1"/>
              </a:solidFill>
            </a:endParaRPr>
          </a:p>
          <a:p>
            <a:pPr algn="just"/>
            <a:r>
              <a:rPr lang="tr-TR" sz="2800" smtClean="0">
                <a:solidFill>
                  <a:schemeClr val="bg1"/>
                </a:solidFill>
              </a:rPr>
              <a:t>Kitlelerin </a:t>
            </a:r>
            <a:r>
              <a:rPr lang="tr-TR" sz="2800">
                <a:solidFill>
                  <a:schemeClr val="bg1"/>
                </a:solidFill>
              </a:rPr>
              <a:t>toplumdaki işlevleri, kitleleri üreten ve onlara süreklilik kazandıran kendine has toplumsal ve ekonomik mekanizmalar tarafından ve bir başka toplumsal tabakaya göre belirlenmektedir</a:t>
            </a:r>
            <a:r>
              <a:rPr lang="tr-TR" sz="2800" smtClean="0">
                <a:solidFill>
                  <a:schemeClr val="bg1"/>
                </a:solidFill>
              </a:rPr>
              <a:t>.</a:t>
            </a:r>
            <a:endParaRPr lang="en-GB" sz="2800">
              <a:solidFill>
                <a:schemeClr val="bg1"/>
              </a:solidFill>
            </a:endParaRPr>
          </a:p>
          <a:p>
            <a:pPr algn="just"/>
            <a:endPar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tr-TR" sz="2800">
              <a:solidFill>
                <a:schemeClr val="bg1"/>
              </a:solidFill>
              <a:latin typeface="Calibri" panose="020F0502020204030204" pitchFamily="34" charset="0"/>
              <a:cs typeface="Times New Roman" panose="02020603050405020304" pitchFamily="18" charset="0"/>
            </a:endParaRPr>
          </a:p>
          <a:p>
            <a:pPr algn="just"/>
            <a:endParaRPr lang="en-GB" sz="2800">
              <a:solidFill>
                <a:schemeClr val="bg1"/>
              </a:solidFill>
            </a:endParaRPr>
          </a:p>
        </p:txBody>
      </p:sp>
    </p:spTree>
    <p:extLst>
      <p:ext uri="{BB962C8B-B14F-4D97-AF65-F5344CB8AC3E}">
        <p14:creationId xmlns:p14="http://schemas.microsoft.com/office/powerpoint/2010/main" val="2381816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8958" y="1945505"/>
            <a:ext cx="10391554" cy="2677656"/>
          </a:xfrm>
          <a:prstGeom prst="rect">
            <a:avLst/>
          </a:prstGeom>
        </p:spPr>
        <p:txBody>
          <a:bodyPr wrap="square">
            <a:spAutoFit/>
          </a:bodyPr>
          <a:lstStyle/>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Herhangi tekil bir genelleştirme, kuramsal analiz düzeyinde, verili bir toplumsal düzenin somut bir unsuru olarak anlaşılmalı ve böylece kendisinin ayrılmaz bir parçası olduğu bütün o tarihsel süreçle ilişkili olarak ele alınmalıdır. Böyle bir analiz esas itibariyle eleştirel bir niteliktedir çünkü bir toplumun sahip olduğu düşünülen değerleriyle onun gerçek işleyişi arasındaki tutarsızlığı teşhis edip açıklamaya çalışır.</a:t>
            </a:r>
            <a:endParaRPr lang="en-GB" sz="2800">
              <a:solidFill>
                <a:schemeClr val="bg1"/>
              </a:solidFill>
            </a:endParaRPr>
          </a:p>
        </p:txBody>
      </p:sp>
    </p:spTree>
    <p:extLst>
      <p:ext uri="{BB962C8B-B14F-4D97-AF65-F5344CB8AC3E}">
        <p14:creationId xmlns:p14="http://schemas.microsoft.com/office/powerpoint/2010/main" val="2847970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65376" y="1615995"/>
            <a:ext cx="10995252" cy="3524683"/>
          </a:xfrm>
          <a:prstGeom prst="rect">
            <a:avLst/>
          </a:prstGeom>
        </p:spPr>
        <p:txBody>
          <a:bodyPr wrap="square">
            <a:spAutoFit/>
          </a:bodyPr>
          <a:lstStyle/>
          <a:p>
            <a:pPr marL="457200" algn="just">
              <a:lnSpc>
                <a:spcPct val="107000"/>
              </a:lnSpc>
              <a:spcAft>
                <a:spcPts val="800"/>
              </a:spcAft>
            </a:pPr>
            <a:r>
              <a:rPr lang="tr-TR" sz="2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 </a:t>
            </a:r>
            <a:r>
              <a:rPr lang="tr-TR" sz="2800" dirty="0" err="1"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Horkheimer</a:t>
            </a:r>
            <a:r>
              <a:rPr lang="tr-TR" sz="2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algn="just">
              <a:lnSpc>
                <a:spcPct val="107000"/>
              </a:lnSpc>
              <a:spcAft>
                <a:spcPts val="800"/>
              </a:spcAft>
            </a:pPr>
            <a:endParaRPr lang="tr-TR"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pPr>
            <a:r>
              <a:rPr lang="tr-TR" sz="2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Mesela, toplumsal iletişim araçları –radyo, basın ve sinema- bireyin mutlak değerine ve onun devredilemez özgürlüğüne duydukları bağlılığı dile getirip dururlar, bu değerler uğruna yalan yere yemin ettiklerini gösteren bir şekilde işlerlik göstererek, bireyi baştan belli </a:t>
            </a:r>
            <a:r>
              <a:rPr lang="tr-TR" sz="2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tutumlara, düşüncelere </a:t>
            </a:r>
            <a:r>
              <a:rPr lang="tr-TR" sz="2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 satın alma </a:t>
            </a:r>
            <a:r>
              <a:rPr lang="tr-TR" sz="2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alışkanlıklarına </a:t>
            </a:r>
            <a:r>
              <a:rPr lang="tr-TR" sz="28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zincirle bağlarlar. </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0887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27316" y="1326523"/>
            <a:ext cx="10493828" cy="4446730"/>
          </a:xfrm>
          <a:prstGeom prst="rect">
            <a:avLst/>
          </a:prstGeom>
        </p:spPr>
        <p:txBody>
          <a:bodyPr wrap="square">
            <a:spAutoFit/>
          </a:bodyPr>
          <a:lstStyle/>
          <a:p>
            <a:pPr algn="just">
              <a:lnSpc>
                <a:spcPct val="107000"/>
              </a:lnSpc>
              <a:spcAft>
                <a:spcPts val="800"/>
              </a:spcAft>
            </a:pPr>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Tam anlamıyla eleştirel bir teori, tarih boyunca toplumların bağlılık duydukları ve gerçek hayatta bu bağlılığa uygun davranmadıkları durumda haklı olarak eleştiriye maruz kaldıkları bazı temel değerleri önkabul olarak alır. </a:t>
            </a:r>
          </a:p>
          <a:p>
            <a:pPr algn="just">
              <a:lnSpc>
                <a:spcPct val="107000"/>
              </a:lnSpc>
              <a:spcAft>
                <a:spcPts val="800"/>
              </a:spcAft>
            </a:pPr>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Eleştirel teori için öncelikli teorik görev, toplumun bir bütün olarak işleyişine dair bir analiz geliştirmekti. Çünkü toplumun bağlılığını ilan ettiği değerleri hayata geçirmekte neden başarısız olduğunu açıklamaya çalışıyordu. </a:t>
            </a:r>
            <a:endParaRPr lang="en-GB"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2842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0742" y="648451"/>
            <a:ext cx="10319883" cy="2246769"/>
          </a:xfrm>
          <a:prstGeom prst="rect">
            <a:avLst/>
          </a:prstGeom>
        </p:spPr>
        <p:txBody>
          <a:bodyPr wrap="square">
            <a:spAutoFit/>
          </a:bodyPr>
          <a:lstStyle/>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 Horkheimer</a:t>
            </a:r>
          </a:p>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Günümüzün temel meselesi, toplumun ekonomik yaşamı, bireylerin psikolojik gelişimi ve kültür alanında süregiden değişimler arasındaki ilişkilerin ortaya konmasıdır.</a:t>
            </a:r>
            <a:endParaRPr lang="en-GB" sz="2800">
              <a:solidFill>
                <a:schemeClr val="bg1"/>
              </a:solidFill>
            </a:endParaRPr>
          </a:p>
        </p:txBody>
      </p:sp>
      <p:sp>
        <p:nvSpPr>
          <p:cNvPr id="3" name="Dikdörtgen 2"/>
          <p:cNvSpPr/>
          <p:nvPr/>
        </p:nvSpPr>
        <p:spPr>
          <a:xfrm>
            <a:off x="870742" y="3167467"/>
            <a:ext cx="10319883" cy="2677656"/>
          </a:xfrm>
          <a:prstGeom prst="rect">
            <a:avLst/>
          </a:prstGeom>
        </p:spPr>
        <p:txBody>
          <a:bodyPr wrap="square">
            <a:spAutoFit/>
          </a:bodyPr>
          <a:lstStyle/>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Kültürün rolü ilk kez Adorno ve Horkheimer’ın toplumsal teorinde böylesine kritik bir mesele olarak yer etmiştir. </a:t>
            </a:r>
          </a:p>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Toplumu bir bütün olarak düşünme çabasında, toplumun üç temel yapısal unsuru görünür olmuştur: yaşamın politik, ekonomik ve kültürel biçimleri.</a:t>
            </a:r>
            <a:endParaRPr lang="en-GB" sz="2800">
              <a:solidFill>
                <a:schemeClr val="bg1"/>
              </a:solidFill>
            </a:endParaRPr>
          </a:p>
        </p:txBody>
      </p:sp>
    </p:spTree>
    <p:extLst>
      <p:ext uri="{BB962C8B-B14F-4D97-AF65-F5344CB8AC3E}">
        <p14:creationId xmlns:p14="http://schemas.microsoft.com/office/powerpoint/2010/main" val="3849460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66800" y="1931191"/>
            <a:ext cx="10167258" cy="2677656"/>
          </a:xfrm>
          <a:prstGeom prst="rect">
            <a:avLst/>
          </a:prstGeom>
        </p:spPr>
        <p:txBody>
          <a:bodyPr wrap="square">
            <a:spAutoFit/>
          </a:bodyPr>
          <a:lstStyle/>
          <a:p>
            <a:pPr algn="just">
              <a:spcAft>
                <a:spcPts val="0"/>
              </a:spcAft>
            </a:pPr>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Kitlelerin devrimci potansiyelinin neden hayal kırıklığıyla sonuçlandığı materyalist toplum teorisinin acilen dikkatini yöneltmesi gereken bir durumdu. Kaba kuvvet ve baskı yeterli bir açıklama sunamıyordu. Materyalist toplum teorisi devrimci eylem enerjisinin çözünüp yitmesinin nedeni olarak kitle kültürünün sunduğu sahte hazlara eğilmeye başladı.</a:t>
            </a:r>
            <a:endParaRPr lang="en-GB"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4814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2123" y="1067458"/>
            <a:ext cx="10211935" cy="2246769"/>
          </a:xfrm>
          <a:prstGeom prst="rect">
            <a:avLst/>
          </a:prstGeom>
        </p:spPr>
        <p:txBody>
          <a:bodyPr wrap="square">
            <a:spAutoFit/>
          </a:bodyPr>
          <a:lstStyle/>
          <a:p>
            <a:pPr algn="just"/>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İki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savaş arasındaki dönemde, “kültür”ün anlamı, kapitalist üretim biçimindeki esaslı bir değişiklik nedeniyle tartışmalı hale geldi. </a:t>
            </a: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Bu değişiklik kapitalizmle beşeri bilimler, edebiyat ve müzikteki Avrupa geleneği arasındaki yerleşik ilişkinin bozulması anlamına geliyordu. </a:t>
            </a:r>
          </a:p>
          <a:p>
            <a:endParaRPr lang="en-GB" sz="2800">
              <a:solidFill>
                <a:schemeClr val="bg1"/>
              </a:solidFill>
            </a:endParaRPr>
          </a:p>
        </p:txBody>
      </p:sp>
      <p:sp>
        <p:nvSpPr>
          <p:cNvPr id="3" name="Dikdörtgen 2"/>
          <p:cNvSpPr/>
          <p:nvPr/>
        </p:nvSpPr>
        <p:spPr>
          <a:xfrm>
            <a:off x="1022123" y="3314227"/>
            <a:ext cx="10211935" cy="2376997"/>
          </a:xfrm>
          <a:prstGeom prst="rect">
            <a:avLst/>
          </a:prstGeom>
        </p:spPr>
        <p:txBody>
          <a:bodyPr wrap="square">
            <a:spAutoFit/>
          </a:bodyPr>
          <a:lstStyle/>
          <a:p>
            <a:pPr algn="just">
              <a:lnSpc>
                <a:spcPct val="107000"/>
              </a:lnSpc>
              <a:spcAft>
                <a:spcPts val="800"/>
              </a:spcAft>
            </a:pP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1920’ler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ve 1930’larda, Avrupa ve Kuzey Amerika’da tüketim kapitalizmi yerleşik bir zemine </a:t>
            </a: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oturmuştu.  Yeni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elektronik iletişim </a:t>
            </a: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formları ve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“kitlesel” </a:t>
            </a: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eğlence </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toplumsal dokuya derinlemesine nüfuz etmeye başlamıştı. </a:t>
            </a:r>
            <a:r>
              <a:rPr lang="tr-TR" sz="28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rPr>
              <a:t>Kitle kültürü”, kitleler meselesiyle ilgilenen çağdaş entelektüellerin üzerinde durduğu başlıca konulardan biriydi.  </a:t>
            </a:r>
            <a:endParaRPr lang="en-GB" sz="28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2087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355771" y="2444198"/>
            <a:ext cx="5987143" cy="1877437"/>
          </a:xfrm>
          <a:prstGeom prst="rect">
            <a:avLst/>
          </a:prstGeom>
          <a:noFill/>
        </p:spPr>
        <p:txBody>
          <a:bodyPr wrap="square" rtlCol="0">
            <a:spAutoFit/>
          </a:bodyPr>
          <a:lstStyle/>
          <a:p>
            <a:r>
              <a:rPr lang="tr-TR" sz="3200" smtClean="0">
                <a:solidFill>
                  <a:schemeClr val="bg1"/>
                </a:solidFill>
              </a:rPr>
              <a:t>Aydınlanmanın Diyalektiği (1944)</a:t>
            </a:r>
          </a:p>
          <a:p>
            <a:endParaRPr lang="tr-TR" sz="2800">
              <a:solidFill>
                <a:schemeClr val="bg1"/>
              </a:solidFill>
            </a:endParaRPr>
          </a:p>
          <a:p>
            <a:r>
              <a:rPr lang="tr-TR" sz="2800" smtClean="0">
                <a:solidFill>
                  <a:schemeClr val="bg1"/>
                </a:solidFill>
              </a:rPr>
              <a:t>Kültür Endüstrisi: </a:t>
            </a:r>
          </a:p>
          <a:p>
            <a:r>
              <a:rPr lang="tr-TR" sz="2800" smtClean="0">
                <a:solidFill>
                  <a:schemeClr val="bg1"/>
                </a:solidFill>
              </a:rPr>
              <a:t>Kitlesel Aldatım Olarak Aydınlanma</a:t>
            </a:r>
            <a:endParaRPr lang="en-GB" sz="2800">
              <a:solidFill>
                <a:schemeClr val="bg1"/>
              </a:solidFill>
            </a:endParaRPr>
          </a:p>
        </p:txBody>
      </p:sp>
      <p:pic>
        <p:nvPicPr>
          <p:cNvPr id="2052" name="Picture 4" descr="http://ecx.images-amazon.com/images/I/31KG87X5RTL._SX307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46" y="195943"/>
            <a:ext cx="4155168" cy="6373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63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c/c3/AdornoHorkheimerHabermasbyJeremyJShapir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5518" y="822214"/>
            <a:ext cx="8335282" cy="5437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550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589314" y="2242457"/>
            <a:ext cx="9027343" cy="2246769"/>
          </a:xfrm>
          <a:prstGeom prst="rect">
            <a:avLst/>
          </a:prstGeom>
          <a:noFill/>
        </p:spPr>
        <p:txBody>
          <a:bodyPr wrap="none" rtlCol="0">
            <a:spAutoFit/>
          </a:bodyPr>
          <a:lstStyle/>
          <a:p>
            <a:r>
              <a:rPr lang="tr-TR" sz="2800" smtClean="0">
                <a:solidFill>
                  <a:schemeClr val="bg1"/>
                </a:solidFill>
              </a:rPr>
              <a:t>Karl Marx – Yabancılaşma ve Meta Fetişizmi</a:t>
            </a:r>
          </a:p>
          <a:p>
            <a:endParaRPr lang="tr-TR" sz="2800">
              <a:solidFill>
                <a:schemeClr val="bg1"/>
              </a:solidFill>
            </a:endParaRPr>
          </a:p>
          <a:p>
            <a:r>
              <a:rPr lang="tr-TR" sz="2800" smtClean="0">
                <a:solidFill>
                  <a:schemeClr val="bg1"/>
                </a:solidFill>
              </a:rPr>
              <a:t>Max Weber – Araçsal Akıl ve Dünyanın Büyüsünün Bozulması</a:t>
            </a:r>
          </a:p>
          <a:p>
            <a:endParaRPr lang="tr-TR" sz="2800">
              <a:solidFill>
                <a:schemeClr val="bg1"/>
              </a:solidFill>
            </a:endParaRPr>
          </a:p>
          <a:p>
            <a:r>
              <a:rPr lang="tr-TR" sz="2800" smtClean="0">
                <a:solidFill>
                  <a:schemeClr val="bg1"/>
                </a:solidFill>
              </a:rPr>
              <a:t>Georg Lukacs – Bilincin Şeyleşmesi </a:t>
            </a:r>
            <a:endParaRPr lang="en-GB" sz="2800">
              <a:solidFill>
                <a:schemeClr val="bg1"/>
              </a:solidFill>
            </a:endParaRPr>
          </a:p>
        </p:txBody>
      </p:sp>
    </p:spTree>
    <p:extLst>
      <p:ext uri="{BB962C8B-B14F-4D97-AF65-F5344CB8AC3E}">
        <p14:creationId xmlns:p14="http://schemas.microsoft.com/office/powerpoint/2010/main" val="983611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842976" y="2642156"/>
            <a:ext cx="8938438" cy="954107"/>
          </a:xfrm>
          <a:prstGeom prst="rect">
            <a:avLst/>
          </a:prstGeom>
        </p:spPr>
        <p:txBody>
          <a:bodyPr wrap="square">
            <a:spAutoFit/>
          </a:bodyPr>
          <a:lstStyle/>
          <a:p>
            <a:pPr algn="ctr"/>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Birinci Dünya Savaşı sonrasında Almanya’da toplum, neden ve nasıl akademik bir inceleme konusu haline geldi?</a:t>
            </a:r>
            <a:endParaRPr lang="en-GB" sz="2800">
              <a:solidFill>
                <a:schemeClr val="bg1"/>
              </a:solidFill>
            </a:endParaRPr>
          </a:p>
        </p:txBody>
      </p:sp>
    </p:spTree>
    <p:extLst>
      <p:ext uri="{BB962C8B-B14F-4D97-AF65-F5344CB8AC3E}">
        <p14:creationId xmlns:p14="http://schemas.microsoft.com/office/powerpoint/2010/main" val="2732153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85284" y="1287388"/>
            <a:ext cx="10306493" cy="4401205"/>
          </a:xfrm>
          <a:prstGeom prst="rect">
            <a:avLst/>
          </a:prstGeom>
        </p:spPr>
        <p:txBody>
          <a:bodyPr wrap="square">
            <a:spAutoFit/>
          </a:bodyPr>
          <a:lstStyle/>
          <a:p>
            <a:pPr algn="just"/>
            <a:r>
              <a:rPr lang="en-GB" sz="2800" smtClean="0">
                <a:solidFill>
                  <a:schemeClr val="bg1"/>
                </a:solidFill>
              </a:rPr>
              <a:t>19. yüzyıl Avrupasında “toplum” veril</a:t>
            </a:r>
            <a:r>
              <a:rPr lang="tr-TR" sz="2800" smtClean="0">
                <a:solidFill>
                  <a:schemeClr val="bg1"/>
                </a:solidFill>
              </a:rPr>
              <a:t>i </a:t>
            </a:r>
            <a:r>
              <a:rPr lang="en-GB" sz="2800" smtClean="0">
                <a:solidFill>
                  <a:schemeClr val="bg1"/>
                </a:solidFill>
              </a:rPr>
              <a:t> bir gerçeklikti. </a:t>
            </a:r>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Toplumun politik ve sosyal kurumları yüzlerce yıllıktı, farklı statü grupları ve bireyler arasındaki ilişkiler uzun bir gelenek, görenek ve yasalarla tanımlanmıştı.  </a:t>
            </a:r>
          </a:p>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Toplumdaki modernleşmenin itici gücü olan fabrika kapitalizmi kendi yarattığı sıkıntı ve yokluğa karşı inatçı bir dirençle karşı karşıyaydı. </a:t>
            </a:r>
          </a:p>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Kitleler emekten gelen güçleriyle örgütlenmeye, fabrika sahiplerinden tavizler koparmaya ve siyasal haklarını talep etmeye başlamışlardı. </a:t>
            </a:r>
            <a:endParaRPr lang="en-GB" sz="2800">
              <a:solidFill>
                <a:schemeClr val="bg1"/>
              </a:solidFill>
            </a:endParaRPr>
          </a:p>
        </p:txBody>
      </p:sp>
    </p:spTree>
    <p:extLst>
      <p:ext uri="{BB962C8B-B14F-4D97-AF65-F5344CB8AC3E}">
        <p14:creationId xmlns:p14="http://schemas.microsoft.com/office/powerpoint/2010/main" val="3062226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354111" y="1274088"/>
            <a:ext cx="9543738" cy="4401205"/>
          </a:xfrm>
          <a:prstGeom prst="rect">
            <a:avLst/>
          </a:prstGeom>
        </p:spPr>
        <p:txBody>
          <a:bodyPr wrap="square">
            <a:spAutoFit/>
          </a:bodyPr>
          <a:lstStyle/>
          <a:p>
            <a:pPr algn="just"/>
            <a:r>
              <a:rPr lang="en-GB" sz="2800" smtClean="0">
                <a:solidFill>
                  <a:schemeClr val="bg1"/>
                </a:solidFill>
              </a:rPr>
              <a:t>Her yerde bir yandan barbarca bir kayıtsızlık, katı bir bencillik, öte yandan adı konmamış bir sefalet, her yerde toplumsal bir savaş; herkesin evi bir çembere alınmışlık içinde; her yerde yasa koruması altında karşılıklı yağmalama; ve bütün bunlar öylesine utanmazca, öylesine açıktan ki, kendisini burada apaçık ortaya koyan toplumsal durumun sonuçlarından insan ürküyor ve bu çılgın dokunun hâlâ birarada durabilmesinden hayrete düşüyor. </a:t>
            </a:r>
            <a:endParaRPr lang="tr-TR" sz="2800" smtClean="0">
              <a:solidFill>
                <a:schemeClr val="bg1"/>
              </a:solidFill>
            </a:endParaRPr>
          </a:p>
          <a:p>
            <a:pPr algn="just"/>
            <a:endParaRPr lang="tr-TR" sz="2800">
              <a:solidFill>
                <a:schemeClr val="bg1"/>
              </a:solidFill>
            </a:endParaRPr>
          </a:p>
          <a:p>
            <a:pPr algn="just"/>
            <a:r>
              <a:rPr lang="tr-TR" sz="2800" smtClean="0">
                <a:solidFill>
                  <a:schemeClr val="bg1"/>
                </a:solidFill>
              </a:rPr>
              <a:t>Friedrich Engels, </a:t>
            </a:r>
            <a:r>
              <a:rPr lang="tr-TR" sz="2800">
                <a:solidFill>
                  <a:schemeClr val="bg1"/>
                </a:solidFill>
              </a:rPr>
              <a:t>İngiltere’de İşçi Sınıfının Durumu </a:t>
            </a:r>
            <a:endParaRPr lang="tr-TR" sz="2800" smtClean="0">
              <a:solidFill>
                <a:schemeClr val="bg1"/>
              </a:solidFill>
            </a:endParaRPr>
          </a:p>
          <a:p>
            <a:pPr algn="just"/>
            <a:r>
              <a:rPr lang="tr-TR" sz="2800" smtClean="0">
                <a:solidFill>
                  <a:schemeClr val="bg1"/>
                </a:solidFill>
              </a:rPr>
              <a:t>(1845)</a:t>
            </a:r>
            <a:endParaRPr lang="en-GB" sz="2800">
              <a:solidFill>
                <a:schemeClr val="bg1"/>
              </a:solidFill>
            </a:endParaRPr>
          </a:p>
        </p:txBody>
      </p:sp>
    </p:spTree>
    <p:extLst>
      <p:ext uri="{BB962C8B-B14F-4D97-AF65-F5344CB8AC3E}">
        <p14:creationId xmlns:p14="http://schemas.microsoft.com/office/powerpoint/2010/main" val="337725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134140" y="2009853"/>
            <a:ext cx="9966253" cy="3108543"/>
          </a:xfrm>
          <a:prstGeom prst="rect">
            <a:avLst/>
          </a:prstGeom>
        </p:spPr>
        <p:txBody>
          <a:bodyPr wrap="square">
            <a:spAutoFit/>
          </a:bodyPr>
          <a:lstStyle/>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Marx toplumsal yaşamdaki modernleşmenin ilk ve en muazzam analizini yapan kişiydi. </a:t>
            </a:r>
          </a:p>
          <a:p>
            <a:pPr algn="just"/>
            <a:endPar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Politik bir göçmen olarak bulunduğu İngiltere’de bu süreci endüstriyel üretim biçiminin devrimsel nitelikteki etkilerinin yol açtığı, toplumsal ilişkilerdeki derin bir yeniden yapılanma olarak okudu. </a:t>
            </a:r>
            <a:endParaRPr lang="en-GB" sz="2800">
              <a:solidFill>
                <a:schemeClr val="bg1"/>
              </a:solidFill>
            </a:endParaRPr>
          </a:p>
        </p:txBody>
      </p:sp>
    </p:spTree>
    <p:extLst>
      <p:ext uri="{BB962C8B-B14F-4D97-AF65-F5344CB8AC3E}">
        <p14:creationId xmlns:p14="http://schemas.microsoft.com/office/powerpoint/2010/main" val="1707683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06548" y="1497833"/>
            <a:ext cx="10285229" cy="3970318"/>
          </a:xfrm>
          <a:prstGeom prst="rect">
            <a:avLst/>
          </a:prstGeom>
        </p:spPr>
        <p:txBody>
          <a:bodyPr wrap="square">
            <a:spAutoFit/>
          </a:bodyPr>
          <a:lstStyle/>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Ne derebeyi ne de köylü karşılıklı bağlarla belirlenmiş eski yükümlülükleri artık taşımıyordu. </a:t>
            </a:r>
          </a:p>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Modern toplumlarda sermaye ve emek üzerinden yeniden tanımlanan toplumsal ilişkiler özü itibariyle antagonistik ve adaletsizdi. </a:t>
            </a:r>
          </a:p>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Emek tarafından üretilen fakat el konulan toplumsal artı değerin adilane bir şekilde yeniden dağıtımı Marx’a göre ancak siyasal bir devrimle başarılabilirdi. </a:t>
            </a:r>
            <a:endParaRPr lang="en-GB" sz="2800">
              <a:solidFill>
                <a:schemeClr val="bg1"/>
              </a:solidFill>
            </a:endParaRPr>
          </a:p>
        </p:txBody>
      </p:sp>
    </p:spTree>
    <p:extLst>
      <p:ext uri="{BB962C8B-B14F-4D97-AF65-F5344CB8AC3E}">
        <p14:creationId xmlns:p14="http://schemas.microsoft.com/office/powerpoint/2010/main" val="243701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1049078" y="1828827"/>
            <a:ext cx="10115107" cy="3539430"/>
          </a:xfrm>
          <a:prstGeom prst="rect">
            <a:avLst/>
          </a:prstGeom>
        </p:spPr>
        <p:txBody>
          <a:bodyPr wrap="square">
            <a:spAutoFit/>
          </a:bodyPr>
          <a:lstStyle/>
          <a:p>
            <a:pPr algn="just"/>
            <a:r>
              <a:rPr lang="en-GB" sz="2800" dirty="0" smtClean="0">
                <a:solidFill>
                  <a:schemeClr val="bg1"/>
                </a:solidFill>
              </a:rPr>
              <a:t>O </a:t>
            </a:r>
            <a:r>
              <a:rPr lang="en-GB" sz="2800" dirty="0" err="1" smtClean="0">
                <a:solidFill>
                  <a:schemeClr val="bg1"/>
                </a:solidFill>
              </a:rPr>
              <a:t>halde</a:t>
            </a:r>
            <a:r>
              <a:rPr lang="en-GB" sz="2800" dirty="0" smtClean="0">
                <a:solidFill>
                  <a:schemeClr val="bg1"/>
                </a:solidFill>
              </a:rPr>
              <a:t> </a:t>
            </a:r>
            <a:r>
              <a:rPr lang="en-GB" sz="2800" dirty="0" err="1" smtClean="0">
                <a:solidFill>
                  <a:schemeClr val="bg1"/>
                </a:solidFill>
              </a:rPr>
              <a:t>yirminci</a:t>
            </a:r>
            <a:r>
              <a:rPr lang="en-GB" sz="2800" dirty="0" smtClean="0">
                <a:solidFill>
                  <a:schemeClr val="bg1"/>
                </a:solidFill>
              </a:rPr>
              <a:t> </a:t>
            </a:r>
            <a:r>
              <a:rPr lang="en-GB" sz="2800" dirty="0" err="1" smtClean="0">
                <a:solidFill>
                  <a:schemeClr val="bg1"/>
                </a:solidFill>
              </a:rPr>
              <a:t>yüzyılın</a:t>
            </a:r>
            <a:r>
              <a:rPr lang="en-GB" sz="2800" dirty="0" smtClean="0">
                <a:solidFill>
                  <a:schemeClr val="bg1"/>
                </a:solidFill>
              </a:rPr>
              <a:t> </a:t>
            </a:r>
            <a:r>
              <a:rPr lang="en-GB" sz="2800" dirty="0" err="1" smtClean="0">
                <a:solidFill>
                  <a:schemeClr val="bg1"/>
                </a:solidFill>
              </a:rPr>
              <a:t>başında</a:t>
            </a:r>
            <a:r>
              <a:rPr lang="en-GB" sz="2800" dirty="0" smtClean="0">
                <a:solidFill>
                  <a:schemeClr val="bg1"/>
                </a:solidFill>
              </a:rPr>
              <a:t> “</a:t>
            </a:r>
            <a:r>
              <a:rPr lang="en-GB" sz="2800" dirty="0" err="1" smtClean="0">
                <a:solidFill>
                  <a:schemeClr val="bg1"/>
                </a:solidFill>
              </a:rPr>
              <a:t>toplumsal</a:t>
            </a:r>
            <a:r>
              <a:rPr lang="en-GB" sz="2800" dirty="0" smtClean="0">
                <a:solidFill>
                  <a:schemeClr val="bg1"/>
                </a:solidFill>
              </a:rPr>
              <a:t> </a:t>
            </a:r>
            <a:r>
              <a:rPr lang="en-GB" sz="2800" dirty="0" err="1" smtClean="0">
                <a:solidFill>
                  <a:schemeClr val="bg1"/>
                </a:solidFill>
              </a:rPr>
              <a:t>soru</a:t>
            </a:r>
            <a:r>
              <a:rPr lang="en-GB" sz="2800" dirty="0" smtClean="0">
                <a:solidFill>
                  <a:schemeClr val="bg1"/>
                </a:solidFill>
              </a:rPr>
              <a:t>” Amerika ve </a:t>
            </a:r>
            <a:r>
              <a:rPr lang="en-GB" sz="2800" dirty="0" err="1" smtClean="0">
                <a:solidFill>
                  <a:schemeClr val="bg1"/>
                </a:solidFill>
              </a:rPr>
              <a:t>Avrupa’da</a:t>
            </a:r>
            <a:r>
              <a:rPr lang="en-GB" sz="2800" dirty="0" smtClean="0">
                <a:solidFill>
                  <a:schemeClr val="bg1"/>
                </a:solidFill>
              </a:rPr>
              <a:t> </a:t>
            </a:r>
            <a:r>
              <a:rPr lang="en-GB" sz="2800" dirty="0" err="1" smtClean="0">
                <a:solidFill>
                  <a:schemeClr val="bg1"/>
                </a:solidFill>
              </a:rPr>
              <a:t>oldukça</a:t>
            </a:r>
            <a:r>
              <a:rPr lang="en-GB" sz="2800" dirty="0" smtClean="0">
                <a:solidFill>
                  <a:schemeClr val="bg1"/>
                </a:solidFill>
              </a:rPr>
              <a:t> </a:t>
            </a:r>
            <a:r>
              <a:rPr lang="en-GB" sz="2800" dirty="0" err="1" smtClean="0">
                <a:solidFill>
                  <a:schemeClr val="bg1"/>
                </a:solidFill>
              </a:rPr>
              <a:t>farklı</a:t>
            </a:r>
            <a:r>
              <a:rPr lang="en-GB" sz="2800" dirty="0" smtClean="0">
                <a:solidFill>
                  <a:schemeClr val="bg1"/>
                </a:solidFill>
              </a:rPr>
              <a:t> </a:t>
            </a:r>
            <a:r>
              <a:rPr lang="en-GB" sz="2800" dirty="0" err="1" smtClean="0">
                <a:solidFill>
                  <a:schemeClr val="bg1"/>
                </a:solidFill>
              </a:rPr>
              <a:t>anlamlara</a:t>
            </a:r>
            <a:r>
              <a:rPr lang="en-GB" sz="2800" dirty="0" smtClean="0">
                <a:solidFill>
                  <a:schemeClr val="bg1"/>
                </a:solidFill>
              </a:rPr>
              <a:t> </a:t>
            </a:r>
            <a:r>
              <a:rPr lang="en-GB" sz="2800" dirty="0" err="1" smtClean="0">
                <a:solidFill>
                  <a:schemeClr val="bg1"/>
                </a:solidFill>
              </a:rPr>
              <a:t>geliyordu</a:t>
            </a:r>
            <a:r>
              <a:rPr lang="en-GB" sz="2800" dirty="0" smtClean="0">
                <a:solidFill>
                  <a:schemeClr val="bg1"/>
                </a:solidFill>
              </a:rPr>
              <a:t>. </a:t>
            </a:r>
            <a:endParaRPr lang="tr-TR" sz="2800" dirty="0" smtClean="0">
              <a:solidFill>
                <a:schemeClr val="bg1"/>
              </a:solidFill>
            </a:endParaRPr>
          </a:p>
          <a:p>
            <a:pPr algn="just"/>
            <a:endParaRPr lang="tr-TR" sz="2800" dirty="0">
              <a:solidFill>
                <a:schemeClr val="bg1"/>
              </a:solidFill>
            </a:endParaRPr>
          </a:p>
          <a:p>
            <a:pPr algn="just"/>
            <a:r>
              <a:rPr lang="en-GB" sz="2800" dirty="0" smtClean="0">
                <a:solidFill>
                  <a:schemeClr val="bg1"/>
                </a:solidFill>
              </a:rPr>
              <a:t>Her </a:t>
            </a:r>
            <a:r>
              <a:rPr lang="en-GB" sz="2800" dirty="0" err="1" smtClean="0">
                <a:solidFill>
                  <a:schemeClr val="bg1"/>
                </a:solidFill>
              </a:rPr>
              <a:t>ikisinin</a:t>
            </a:r>
            <a:r>
              <a:rPr lang="en-GB" sz="2800" dirty="0" smtClean="0">
                <a:solidFill>
                  <a:schemeClr val="bg1"/>
                </a:solidFill>
              </a:rPr>
              <a:t> </a:t>
            </a:r>
            <a:r>
              <a:rPr lang="en-GB" sz="2800" dirty="0" err="1" smtClean="0">
                <a:solidFill>
                  <a:schemeClr val="bg1"/>
                </a:solidFill>
              </a:rPr>
              <a:t>merkezinde</a:t>
            </a:r>
            <a:r>
              <a:rPr lang="en-GB" sz="2800" dirty="0" smtClean="0">
                <a:solidFill>
                  <a:schemeClr val="bg1"/>
                </a:solidFill>
              </a:rPr>
              <a:t> de “</a:t>
            </a:r>
            <a:r>
              <a:rPr lang="en-GB" sz="2800" dirty="0" err="1" smtClean="0">
                <a:solidFill>
                  <a:schemeClr val="bg1"/>
                </a:solidFill>
              </a:rPr>
              <a:t>kitleler</a:t>
            </a:r>
            <a:r>
              <a:rPr lang="en-GB" sz="2800" dirty="0" smtClean="0">
                <a:solidFill>
                  <a:schemeClr val="bg1"/>
                </a:solidFill>
              </a:rPr>
              <a:t>” </a:t>
            </a:r>
            <a:r>
              <a:rPr lang="en-GB" sz="2800" dirty="0" err="1" smtClean="0">
                <a:solidFill>
                  <a:schemeClr val="bg1"/>
                </a:solidFill>
              </a:rPr>
              <a:t>vardı</a:t>
            </a:r>
            <a:r>
              <a:rPr lang="tr-TR" sz="2800" dirty="0" smtClean="0">
                <a:solidFill>
                  <a:schemeClr val="bg1"/>
                </a:solidFill>
              </a:rPr>
              <a:t>. Ancak ABD’de sorun, nasıl bir toplumsal düzen oluşturulması gerektiğine dairken Avrupa’da mevcut düzenin radikal bir eşitsizliğe dayalı olması ve bu koşullar içinde yaşayan kitlelerin kaderine ilişkindi. </a:t>
            </a:r>
          </a:p>
          <a:p>
            <a:pPr algn="just"/>
            <a:endParaRPr lang="tr-TR" sz="2800" dirty="0">
              <a:solidFill>
                <a:schemeClr val="bg1"/>
              </a:solidFill>
            </a:endParaRPr>
          </a:p>
        </p:txBody>
      </p:sp>
    </p:spTree>
    <p:extLst>
      <p:ext uri="{BB962C8B-B14F-4D97-AF65-F5344CB8AC3E}">
        <p14:creationId xmlns:p14="http://schemas.microsoft.com/office/powerpoint/2010/main" val="8862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72630" y="2436259"/>
            <a:ext cx="10674329" cy="1815882"/>
          </a:xfrm>
          <a:prstGeom prst="rect">
            <a:avLst/>
          </a:prstGeom>
        </p:spPr>
        <p:txBody>
          <a:bodyPr wrap="square">
            <a:spAutoFit/>
          </a:bodyPr>
          <a:lstStyle/>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Frankfurt’ta kurulan Toplumsal Araştırma Enstitüsü’nün üyelerine göre, </a:t>
            </a:r>
            <a:r>
              <a:rPr lang="tr-TR" sz="2800" smtClean="0">
                <a:solidFill>
                  <a:schemeClr val="bg1"/>
                </a:solidFill>
              </a:rPr>
              <a:t>entelektüellerin </a:t>
            </a:r>
            <a:r>
              <a:rPr lang="tr-TR" sz="2800">
                <a:solidFill>
                  <a:schemeClr val="bg1"/>
                </a:solidFill>
              </a:rPr>
              <a:t>görevi insanların gerçek çıkarlarına aykırı </a:t>
            </a:r>
            <a:r>
              <a:rPr lang="tr-TR" sz="2800" smtClean="0">
                <a:solidFill>
                  <a:schemeClr val="bg1"/>
                </a:solidFill>
              </a:rPr>
              <a:t>işleyen toplumsal güçleri </a:t>
            </a:r>
            <a:r>
              <a:rPr lang="tr-TR" sz="2800">
                <a:solidFill>
                  <a:schemeClr val="bg1"/>
                </a:solidFill>
              </a:rPr>
              <a:t>tanımlayarak kitlelerin kurtuluşuna </a:t>
            </a:r>
            <a:r>
              <a:rPr lang="tr-TR" sz="2800" smtClean="0">
                <a:solidFill>
                  <a:schemeClr val="bg1"/>
                </a:solidFill>
              </a:rPr>
              <a:t>ve özgürleşmesine </a:t>
            </a:r>
            <a:r>
              <a:rPr lang="tr-TR" sz="2800">
                <a:solidFill>
                  <a:schemeClr val="bg1"/>
                </a:solidFill>
              </a:rPr>
              <a:t>katkıda </a:t>
            </a:r>
            <a:r>
              <a:rPr lang="tr-TR" sz="2800" smtClean="0">
                <a:solidFill>
                  <a:schemeClr val="bg1"/>
                </a:solidFill>
              </a:rPr>
              <a:t>bulunmaktı</a:t>
            </a:r>
            <a:r>
              <a:rPr lang="tr-TR" sz="2800">
                <a:solidFill>
                  <a:schemeClr val="bg1"/>
                </a:solidFill>
                <a:latin typeface="Calibri" panose="020F0502020204030204" pitchFamily="34" charset="0"/>
                <a:cs typeface="Times New Roman" panose="02020603050405020304" pitchFamily="18" charset="0"/>
              </a:rPr>
              <a:t>.</a:t>
            </a:r>
            <a:endParaRPr lang="en-GB" sz="2800">
              <a:solidFill>
                <a:schemeClr val="bg1"/>
              </a:solidFill>
            </a:endParaRPr>
          </a:p>
        </p:txBody>
      </p:sp>
    </p:spTree>
    <p:extLst>
      <p:ext uri="{BB962C8B-B14F-4D97-AF65-F5344CB8AC3E}">
        <p14:creationId xmlns:p14="http://schemas.microsoft.com/office/powerpoint/2010/main" val="2281888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00223" y="571973"/>
            <a:ext cx="10391554" cy="5693866"/>
          </a:xfrm>
          <a:prstGeom prst="rect">
            <a:avLst/>
          </a:prstGeom>
        </p:spPr>
        <p:txBody>
          <a:bodyPr wrap="square">
            <a:spAutoFit/>
          </a:bodyPr>
          <a:lstStyle/>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Horkheimer ve meslektaşları için kitlelerin (proleteryanın) kaderi bir bütün olarak toplumun kaderiydi, onların özgürleşmesi herkesin çıkarına olacak özgür ve adil bir toplumun gerçekleştirilmesi anlamına geliyordu. </a:t>
            </a:r>
          </a:p>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Frankfurt Okulu üyeleri kendilerini, 18. yüzyıl aydınlanmacı Alman entelektüel geleneğinin mirasçıları olarak görüyorlar ve çağdaş dünyaya ilişkin eleştirilerini bu çerçevede formüle ediyorlardı. Ne var ki bu geleneğin zamanla tükendiği ve artık aydınlanmanın kendi karşıtına dönüştüğü düşüncesindelerdi. </a:t>
            </a:r>
          </a:p>
          <a:p>
            <a:pPr algn="just"/>
            <a:endParaRPr lang="tr-TR" sz="280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Modern rasyonalite, yalanlara ve kitlelerin sistematik bir şekilde aldatılmasına dayanıyordu. </a:t>
            </a:r>
            <a:endParaRPr lang="en-GB" sz="2800">
              <a:solidFill>
                <a:schemeClr val="bg1"/>
              </a:solidFill>
            </a:endParaRPr>
          </a:p>
        </p:txBody>
      </p:sp>
    </p:spTree>
    <p:extLst>
      <p:ext uri="{BB962C8B-B14F-4D97-AF65-F5344CB8AC3E}">
        <p14:creationId xmlns:p14="http://schemas.microsoft.com/office/powerpoint/2010/main" val="393285532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898</Words>
  <Application>Microsoft Office PowerPoint</Application>
  <PresentationFormat>Geniş ekran</PresentationFormat>
  <Paragraphs>62</Paragraphs>
  <Slides>19</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19</vt:i4>
      </vt:variant>
    </vt:vector>
  </HeadingPairs>
  <TitlesOfParts>
    <vt:vector size="24"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OGUZHANTAS</cp:lastModifiedBy>
  <cp:revision>17</cp:revision>
  <dcterms:created xsi:type="dcterms:W3CDTF">2015-11-29T08:39:22Z</dcterms:created>
  <dcterms:modified xsi:type="dcterms:W3CDTF">2019-02-18T12:27:02Z</dcterms:modified>
</cp:coreProperties>
</file>