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6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1 Başlık"/>
          <p:cNvSpPr>
            <a:spLocks noGrp="1" noChangeArrowheads="1"/>
          </p:cNvSpPr>
          <p:nvPr>
            <p:ph type="title"/>
          </p:nvPr>
        </p:nvSpPr>
        <p:spPr/>
        <p:txBody>
          <a:bodyPr/>
          <a:lstStyle/>
          <a:p>
            <a:r>
              <a:rPr lang="tr-TR" altLang="tr-TR" b="1" smtClean="0"/>
              <a:t>Breeder Bull Selection</a:t>
            </a:r>
          </a:p>
        </p:txBody>
      </p:sp>
      <p:sp>
        <p:nvSpPr>
          <p:cNvPr id="226307" name="2 İçerik Yer Tutucusu"/>
          <p:cNvSpPr>
            <a:spLocks noGrp="1" noChangeArrowheads="1"/>
          </p:cNvSpPr>
          <p:nvPr>
            <p:ph idx="1"/>
          </p:nvPr>
        </p:nvSpPr>
        <p:spPr>
          <a:xfrm>
            <a:off x="611188" y="1600200"/>
            <a:ext cx="6337300" cy="4525963"/>
          </a:xfrm>
        </p:spPr>
        <p:txBody>
          <a:bodyPr/>
          <a:lstStyle/>
          <a:p>
            <a:pPr algn="just"/>
            <a:r>
              <a:rPr lang="tr-TR" altLang="tr-TR" sz="2400" smtClean="0"/>
              <a:t>The animals that have breeder documents or pure race certificate, are free of diseases, have a high yield and display the distinct characteristics of its breed in the country or region that they are bred in are called </a:t>
            </a:r>
            <a:r>
              <a:rPr lang="tr-TR" altLang="tr-TR" sz="2400" b="1" smtClean="0"/>
              <a:t>breeder animals.</a:t>
            </a:r>
            <a:endParaRPr lang="tr-TR" altLang="tr-TR" sz="2400" smtClean="0"/>
          </a:p>
          <a:p>
            <a:pPr algn="just"/>
            <a:r>
              <a:rPr lang="tr-TR" altLang="tr-TR" sz="2400" smtClean="0"/>
              <a:t>Breeder selection includes works focused on determining improvement methods by scientific means to obtain better yields from animals.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2 İçerik Yer Tutucusu"/>
          <p:cNvSpPr>
            <a:spLocks noGrp="1" noChangeArrowheads="1"/>
          </p:cNvSpPr>
          <p:nvPr>
            <p:ph idx="1"/>
          </p:nvPr>
        </p:nvSpPr>
        <p:spPr>
          <a:xfrm>
            <a:off x="611188" y="1125538"/>
            <a:ext cx="6192837" cy="4525962"/>
          </a:xfrm>
        </p:spPr>
        <p:txBody>
          <a:bodyPr/>
          <a:lstStyle/>
          <a:p>
            <a:pPr>
              <a:buFontTx/>
              <a:buNone/>
            </a:pPr>
            <a:r>
              <a:rPr lang="tr-TR" altLang="tr-TR" sz="1800" b="1" smtClean="0"/>
              <a:t>   </a:t>
            </a:r>
            <a:r>
              <a:rPr lang="tr-TR" altLang="tr-TR" b="1" smtClean="0"/>
              <a:t>Genomic Test</a:t>
            </a:r>
          </a:p>
          <a:p>
            <a:pPr algn="just"/>
            <a:r>
              <a:rPr lang="tr-TR" altLang="tr-TR" sz="1800" smtClean="0"/>
              <a:t>In </a:t>
            </a:r>
            <a:r>
              <a:rPr lang="en-US" altLang="tr-TR" sz="1800" smtClean="0"/>
              <a:t>genomic</a:t>
            </a:r>
            <a:r>
              <a:rPr lang="tr-TR" altLang="tr-TR" sz="1800" smtClean="0"/>
              <a:t> </a:t>
            </a:r>
            <a:r>
              <a:rPr lang="en-US" altLang="tr-TR" sz="1800" smtClean="0"/>
              <a:t>selection of the bull</a:t>
            </a:r>
            <a:r>
              <a:rPr lang="tr-TR" altLang="tr-TR" sz="1800" smtClean="0"/>
              <a:t>, with </a:t>
            </a:r>
            <a:r>
              <a:rPr lang="tr-TR" altLang="tr-TR" sz="1800" b="1" smtClean="0"/>
              <a:t>DNA </a:t>
            </a:r>
            <a:r>
              <a:rPr lang="tr-TR" altLang="tr-TR" sz="1800" smtClean="0"/>
              <a:t>investigations in terms of preferred properties in early ages</a:t>
            </a:r>
            <a:r>
              <a:rPr lang="en-US" altLang="tr-TR" sz="1800" smtClean="0"/>
              <a:t>, it is decided </a:t>
            </a:r>
            <a:r>
              <a:rPr lang="tr-TR" altLang="tr-TR" sz="1800" smtClean="0"/>
              <a:t>if</a:t>
            </a:r>
            <a:r>
              <a:rPr lang="en-US" altLang="tr-TR" sz="1800" smtClean="0"/>
              <a:t> the </a:t>
            </a:r>
            <a:r>
              <a:rPr lang="tr-TR" altLang="tr-TR" sz="1800" smtClean="0"/>
              <a:t>calf</a:t>
            </a:r>
            <a:r>
              <a:rPr lang="en-US" altLang="tr-TR" sz="1800" smtClean="0"/>
              <a:t> </a:t>
            </a:r>
            <a:r>
              <a:rPr lang="tr-TR" altLang="tr-TR" sz="1800" smtClean="0"/>
              <a:t>is </a:t>
            </a:r>
            <a:r>
              <a:rPr lang="en-US" altLang="tr-TR" sz="1800" smtClean="0"/>
              <a:t>suitable bull in the future.</a:t>
            </a:r>
            <a:endParaRPr lang="tr-TR" altLang="tr-TR" sz="1800" smtClean="0"/>
          </a:p>
          <a:p>
            <a:pPr algn="just"/>
            <a:r>
              <a:rPr lang="en-US" altLang="tr-TR" sz="1800" smtClean="0"/>
              <a:t>As a result, the election is made within a short period of time</a:t>
            </a:r>
            <a:r>
              <a:rPr lang="tr-TR" altLang="tr-TR" sz="1800" smtClean="0"/>
              <a:t> without </a:t>
            </a:r>
            <a:r>
              <a:rPr lang="en-US" altLang="tr-TR" sz="1800" smtClean="0"/>
              <a:t>waiting for 5-7 years (</a:t>
            </a:r>
            <a:r>
              <a:rPr lang="en-US" altLang="tr-TR" sz="1800" b="1" smtClean="0"/>
              <a:t>progeny test</a:t>
            </a:r>
            <a:r>
              <a:rPr lang="en-US" altLang="tr-TR" sz="1800" smtClean="0"/>
              <a:t>).</a:t>
            </a:r>
          </a:p>
          <a:p>
            <a:pPr algn="just"/>
            <a:r>
              <a:rPr lang="en-US" altLang="tr-TR" sz="1800" smtClean="0"/>
              <a:t>Genomic selection is based on the use of genetic </a:t>
            </a:r>
            <a:r>
              <a:rPr lang="en-US" altLang="tr-TR" sz="1800" b="1" smtClean="0"/>
              <a:t>markers</a:t>
            </a:r>
            <a:r>
              <a:rPr lang="en-US" altLang="tr-TR" sz="1800" smtClean="0"/>
              <a:t> throughout the entire genome to determine the breeding level of selected animals.</a:t>
            </a:r>
          </a:p>
          <a:p>
            <a:pPr algn="just"/>
            <a:r>
              <a:rPr lang="tr-TR" altLang="tr-TR" sz="1800" smtClean="0"/>
              <a:t>The gene regions which are called </a:t>
            </a:r>
            <a:r>
              <a:rPr lang="en-US" altLang="tr-TR" sz="1800" b="1" smtClean="0"/>
              <a:t>Quantitative Trait Loci (QTL) </a:t>
            </a:r>
            <a:r>
              <a:rPr lang="en-US" altLang="tr-TR" sz="1800" smtClean="0"/>
              <a:t>affecting these gene regions</a:t>
            </a:r>
            <a:r>
              <a:rPr lang="tr-TR" altLang="tr-TR" sz="1800" smtClean="0"/>
              <a:t> among the gemone</a:t>
            </a:r>
            <a:r>
              <a:rPr lang="en-US" altLang="tr-TR" sz="1800" smtClean="0"/>
              <a:t> are </a:t>
            </a:r>
            <a:r>
              <a:rPr lang="tr-TR" altLang="tr-TR" sz="1800" smtClean="0"/>
              <a:t>considered</a:t>
            </a:r>
            <a:r>
              <a:rPr lang="en-US" altLang="tr-TR" sz="1800" smtClean="0"/>
              <a:t>. Quantitative Trait Loci are handled and genomic selection is performed using </a:t>
            </a:r>
            <a:r>
              <a:rPr lang="en-US" altLang="tr-TR" sz="1800" b="1" smtClean="0"/>
              <a:t>"Single Nucleotide Polymorphism (SNP)"</a:t>
            </a:r>
            <a:r>
              <a:rPr lang="en-US" altLang="tr-TR" sz="1800" smtClean="0"/>
              <a:t>, which is </a:t>
            </a:r>
            <a:r>
              <a:rPr lang="tr-TR" altLang="tr-TR" sz="1800" smtClean="0"/>
              <a:t>defined as</a:t>
            </a:r>
            <a:r>
              <a:rPr lang="en-US" altLang="tr-TR" sz="1800" smtClean="0"/>
              <a:t> single nucleotide changes in QTL.</a:t>
            </a:r>
            <a:endParaRPr lang="tr-TR" altLang="tr-TR" sz="1800" smtClean="0"/>
          </a:p>
        </p:txBody>
      </p:sp>
      <p:sp>
        <p:nvSpPr>
          <p:cNvPr id="236547" name="1 Başlık"/>
          <p:cNvSpPr>
            <a:spLocks noGrp="1" noChangeArrowheads="1"/>
          </p:cNvSpPr>
          <p:nvPr>
            <p:ph type="title"/>
          </p:nvPr>
        </p:nvSpPr>
        <p:spPr>
          <a:xfrm>
            <a:off x="1279525" y="404813"/>
            <a:ext cx="7086600" cy="731837"/>
          </a:xfrm>
        </p:spPr>
        <p:txBody>
          <a:bodyPr/>
          <a:lstStyle/>
          <a:p>
            <a:r>
              <a:rPr lang="tr-TR" altLang="tr-TR" b="1" smtClean="0"/>
              <a:t>Breeder Bull Selection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2 İçerik Yer Tutucusu"/>
          <p:cNvSpPr>
            <a:spLocks noGrp="1" noChangeArrowheads="1"/>
          </p:cNvSpPr>
          <p:nvPr>
            <p:ph idx="1"/>
          </p:nvPr>
        </p:nvSpPr>
        <p:spPr>
          <a:xfrm>
            <a:off x="611188" y="1600200"/>
            <a:ext cx="6264275" cy="4525963"/>
          </a:xfrm>
        </p:spPr>
        <p:txBody>
          <a:bodyPr/>
          <a:lstStyle/>
          <a:p>
            <a:pPr algn="just">
              <a:buFontTx/>
              <a:buNone/>
            </a:pPr>
            <a:r>
              <a:rPr lang="tr-TR" altLang="tr-TR" sz="2000" smtClean="0"/>
              <a:t>     </a:t>
            </a:r>
            <a:r>
              <a:rPr lang="tr-TR" altLang="tr-TR" sz="2000" b="1" smtClean="0"/>
              <a:t>The advantages of breeder selection from males</a:t>
            </a:r>
            <a:r>
              <a:rPr lang="tr-TR" altLang="tr-TR" sz="1800" b="1" smtClean="0"/>
              <a:t>;</a:t>
            </a:r>
          </a:p>
          <a:p>
            <a:pPr algn="just"/>
            <a:r>
              <a:rPr lang="tr-TR" altLang="tr-TR" sz="1800" smtClean="0"/>
              <a:t>The number of male gonad cells – spermatozoa- being distinctly more than female gonad cells</a:t>
            </a:r>
          </a:p>
          <a:p>
            <a:pPr algn="just"/>
            <a:r>
              <a:rPr lang="tr-TR" altLang="tr-TR" sz="1800" smtClean="0"/>
              <a:t>Because male gonad cells are higher in number; chance of elimination is higher, manipulation is easier, experiments, studies, transfer and freezing of semen is less risky</a:t>
            </a:r>
          </a:p>
          <a:p>
            <a:pPr algn="just"/>
            <a:r>
              <a:rPr lang="tr-TR" altLang="tr-TR" sz="1800" smtClean="0"/>
              <a:t>While spermatogenezis continues all year, in most females ovulation occurs in restricted time periods</a:t>
            </a:r>
          </a:p>
          <a:p>
            <a:pPr algn="just"/>
            <a:r>
              <a:rPr lang="tr-TR" altLang="tr-TR" sz="1800" smtClean="0"/>
              <a:t>Maintenance, nutrition and elimination of diseases of one male is easier and it can be used to fertilize many females</a:t>
            </a:r>
          </a:p>
          <a:p>
            <a:pPr algn="just"/>
            <a:r>
              <a:rPr lang="tr-TR" altLang="tr-TR" sz="1800" smtClean="0"/>
              <a:t>Being negatively affected by selection is less in males</a:t>
            </a:r>
          </a:p>
        </p:txBody>
      </p:sp>
      <p:sp>
        <p:nvSpPr>
          <p:cNvPr id="227331" name="1 Başlık"/>
          <p:cNvSpPr>
            <a:spLocks noGrp="1" noChangeArrowheads="1"/>
          </p:cNvSpPr>
          <p:nvPr>
            <p:ph type="title"/>
          </p:nvPr>
        </p:nvSpPr>
        <p:spPr/>
        <p:txBody>
          <a:bodyPr/>
          <a:lstStyle/>
          <a:p>
            <a:r>
              <a:rPr lang="tr-TR" altLang="tr-TR" b="1" smtClean="0"/>
              <a:t>Breeder Bull Selection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2 İçerik Yer Tutucusu"/>
          <p:cNvSpPr>
            <a:spLocks noGrp="1" noChangeArrowheads="1"/>
          </p:cNvSpPr>
          <p:nvPr>
            <p:ph idx="1"/>
          </p:nvPr>
        </p:nvSpPr>
        <p:spPr>
          <a:xfrm>
            <a:off x="684213" y="1600200"/>
            <a:ext cx="7343775" cy="4525963"/>
          </a:xfrm>
        </p:spPr>
        <p:txBody>
          <a:bodyPr/>
          <a:lstStyle/>
          <a:p>
            <a:pPr algn="just">
              <a:buFontTx/>
              <a:buNone/>
            </a:pPr>
            <a:r>
              <a:rPr lang="tr-TR" altLang="tr-TR" smtClean="0"/>
              <a:t>    To decide on a bull to be chosen as a breeder;</a:t>
            </a:r>
          </a:p>
          <a:p>
            <a:pPr algn="just">
              <a:buFontTx/>
              <a:buNone/>
            </a:pPr>
            <a:endParaRPr lang="tr-TR" altLang="tr-TR" smtClean="0"/>
          </a:p>
          <a:p>
            <a:pPr algn="just"/>
            <a:r>
              <a:rPr lang="tr-TR" altLang="tr-TR" b="1" smtClean="0"/>
              <a:t>Phenotype values</a:t>
            </a:r>
          </a:p>
          <a:p>
            <a:pPr algn="just"/>
            <a:r>
              <a:rPr lang="tr-TR" altLang="tr-TR" b="1" smtClean="0"/>
              <a:t>Pedigree </a:t>
            </a:r>
          </a:p>
          <a:p>
            <a:pPr algn="just"/>
            <a:r>
              <a:rPr lang="tr-TR" altLang="tr-TR" b="1" smtClean="0"/>
              <a:t>Family averages</a:t>
            </a:r>
          </a:p>
          <a:p>
            <a:pPr algn="just"/>
            <a:r>
              <a:rPr lang="tr-TR" altLang="tr-TR" b="1" smtClean="0"/>
              <a:t>Offspring averages (Progeny </a:t>
            </a:r>
          </a:p>
          <a:p>
            <a:pPr algn="just">
              <a:buFontTx/>
              <a:buNone/>
            </a:pPr>
            <a:r>
              <a:rPr lang="tr-TR" altLang="tr-TR" b="1" smtClean="0"/>
              <a:t>    Test and Genomic Test)</a:t>
            </a:r>
          </a:p>
        </p:txBody>
      </p:sp>
      <p:sp>
        <p:nvSpPr>
          <p:cNvPr id="228355" name="1 Başlık"/>
          <p:cNvSpPr>
            <a:spLocks noGrp="1" noChangeArrowheads="1"/>
          </p:cNvSpPr>
          <p:nvPr>
            <p:ph type="title"/>
          </p:nvPr>
        </p:nvSpPr>
        <p:spPr/>
        <p:txBody>
          <a:bodyPr/>
          <a:lstStyle/>
          <a:p>
            <a:r>
              <a:rPr lang="tr-TR" altLang="tr-TR" b="1" smtClean="0"/>
              <a:t>Breeder Bull Selection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2 İçerik Yer Tutucusu"/>
          <p:cNvSpPr>
            <a:spLocks noGrp="1" noChangeArrowheads="1"/>
          </p:cNvSpPr>
          <p:nvPr>
            <p:ph idx="1"/>
          </p:nvPr>
        </p:nvSpPr>
        <p:spPr>
          <a:xfrm>
            <a:off x="539750" y="1600200"/>
            <a:ext cx="6335713" cy="4525963"/>
          </a:xfrm>
        </p:spPr>
        <p:txBody>
          <a:bodyPr/>
          <a:lstStyle/>
          <a:p>
            <a:pPr algn="just">
              <a:buFontTx/>
              <a:buNone/>
            </a:pPr>
            <a:r>
              <a:rPr lang="tr-TR" altLang="tr-TR" sz="2000" smtClean="0"/>
              <a:t>      </a:t>
            </a:r>
            <a:r>
              <a:rPr lang="tr-TR" altLang="tr-TR" sz="2000" b="1" smtClean="0"/>
              <a:t>Selection According to Phenotype Values</a:t>
            </a:r>
          </a:p>
          <a:p>
            <a:pPr algn="just"/>
            <a:r>
              <a:rPr lang="tr-TR" altLang="tr-TR" sz="2000" smtClean="0"/>
              <a:t>Whatever the chosen yield is, to be able to do selection according to physical appereances, animals should display the characteristic properties of their breed, have the main structural properties appropriate for its yield and have solid constitution.</a:t>
            </a:r>
          </a:p>
          <a:p>
            <a:pPr algn="just"/>
            <a:r>
              <a:rPr lang="tr-TR" altLang="tr-TR" sz="2000" smtClean="0"/>
              <a:t>The </a:t>
            </a:r>
            <a:r>
              <a:rPr lang="tr-TR" altLang="tr-TR" sz="2000" b="1" smtClean="0"/>
              <a:t>principle </a:t>
            </a:r>
            <a:r>
              <a:rPr lang="tr-TR" altLang="tr-TR" sz="2000" smtClean="0"/>
              <a:t>of the method is that animals that have high a yield will have offspring that will have high yield.</a:t>
            </a:r>
          </a:p>
          <a:p>
            <a:pPr algn="just"/>
            <a:r>
              <a:rPr lang="tr-TR" altLang="tr-TR" sz="2000" smtClean="0"/>
              <a:t>However, since most of the characters that have economic importance have a low heritage, success in selection according to personal data is not high.</a:t>
            </a:r>
          </a:p>
        </p:txBody>
      </p:sp>
      <p:sp>
        <p:nvSpPr>
          <p:cNvPr id="229379" name="1 Başlık"/>
          <p:cNvSpPr>
            <a:spLocks noGrp="1" noChangeArrowheads="1"/>
          </p:cNvSpPr>
          <p:nvPr>
            <p:ph type="title"/>
          </p:nvPr>
        </p:nvSpPr>
        <p:spPr/>
        <p:txBody>
          <a:bodyPr/>
          <a:lstStyle/>
          <a:p>
            <a:r>
              <a:rPr lang="tr-TR" altLang="tr-TR" b="1" smtClean="0"/>
              <a:t>Breeder Bull Selection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2 İçerik Yer Tutucusu"/>
          <p:cNvSpPr>
            <a:spLocks noGrp="1" noChangeArrowheads="1"/>
          </p:cNvSpPr>
          <p:nvPr>
            <p:ph idx="1"/>
          </p:nvPr>
        </p:nvSpPr>
        <p:spPr>
          <a:xfrm>
            <a:off x="611188" y="1439863"/>
            <a:ext cx="6624637" cy="4525962"/>
          </a:xfrm>
        </p:spPr>
        <p:txBody>
          <a:bodyPr/>
          <a:lstStyle/>
          <a:p>
            <a:pPr algn="just">
              <a:buFontTx/>
              <a:buNone/>
            </a:pPr>
            <a:r>
              <a:rPr lang="tr-TR" altLang="tr-TR" smtClean="0"/>
              <a:t>    </a:t>
            </a:r>
            <a:r>
              <a:rPr lang="tr-TR" altLang="tr-TR" b="1" smtClean="0"/>
              <a:t>Selection According to Pedigree</a:t>
            </a:r>
          </a:p>
          <a:p>
            <a:pPr algn="just"/>
            <a:r>
              <a:rPr lang="tr-TR" altLang="tr-TR" sz="2200" smtClean="0"/>
              <a:t>The document that introduces an animal descendants yield properties is called </a:t>
            </a:r>
            <a:r>
              <a:rPr lang="tr-TR" altLang="tr-TR" sz="2200" b="1" smtClean="0"/>
              <a:t>pedigree.</a:t>
            </a:r>
            <a:endParaRPr lang="tr-TR" altLang="tr-TR" sz="2200" smtClean="0"/>
          </a:p>
          <a:p>
            <a:pPr algn="just"/>
            <a:r>
              <a:rPr lang="tr-TR" altLang="tr-TR" sz="2200" smtClean="0"/>
              <a:t>This application depends on the information that an animal takes half of its genotype from the mother and the other half from the father.</a:t>
            </a:r>
          </a:p>
          <a:p>
            <a:pPr algn="just"/>
            <a:r>
              <a:rPr lang="tr-TR" altLang="tr-TR" sz="2200" smtClean="0"/>
              <a:t>The success assurance in selection with pedigree is </a:t>
            </a:r>
            <a:r>
              <a:rPr lang="tr-TR" altLang="tr-TR" sz="2200" b="1" smtClean="0"/>
              <a:t>hereditary degree. </a:t>
            </a:r>
            <a:r>
              <a:rPr lang="tr-TR" altLang="tr-TR" sz="2200" smtClean="0"/>
              <a:t>However hereditary degrees are usually low, so if there are better methods, it is recommended that other means should be used.</a:t>
            </a:r>
            <a:endParaRPr lang="tr-TR" altLang="tr-TR" sz="2400" smtClean="0"/>
          </a:p>
        </p:txBody>
      </p:sp>
      <p:sp>
        <p:nvSpPr>
          <p:cNvPr id="230403" name="1 Başlık"/>
          <p:cNvSpPr>
            <a:spLocks noGrp="1" noChangeArrowheads="1"/>
          </p:cNvSpPr>
          <p:nvPr>
            <p:ph type="title"/>
          </p:nvPr>
        </p:nvSpPr>
        <p:spPr/>
        <p:txBody>
          <a:bodyPr/>
          <a:lstStyle/>
          <a:p>
            <a:r>
              <a:rPr lang="tr-TR" altLang="tr-TR" b="1" smtClean="0"/>
              <a:t>Breeder Bull Selection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2 İçerik Yer Tutucusu"/>
          <p:cNvSpPr>
            <a:spLocks noGrp="1" noChangeArrowheads="1"/>
          </p:cNvSpPr>
          <p:nvPr>
            <p:ph idx="1"/>
          </p:nvPr>
        </p:nvSpPr>
        <p:spPr>
          <a:xfrm>
            <a:off x="611188" y="1628775"/>
            <a:ext cx="6337300" cy="4525963"/>
          </a:xfrm>
        </p:spPr>
        <p:txBody>
          <a:bodyPr/>
          <a:lstStyle/>
          <a:p>
            <a:pPr>
              <a:buFontTx/>
              <a:buNone/>
            </a:pPr>
            <a:r>
              <a:rPr lang="tr-TR" altLang="tr-TR" b="1" smtClean="0"/>
              <a:t>    Selection Depending on Family</a:t>
            </a:r>
          </a:p>
          <a:p>
            <a:pPr algn="just"/>
            <a:r>
              <a:rPr lang="tr-TR" altLang="tr-TR" sz="2400" smtClean="0"/>
              <a:t>The groups that are constituted of beings related in some degree are called </a:t>
            </a:r>
            <a:r>
              <a:rPr lang="tr-TR" altLang="tr-TR" sz="2400" b="1" smtClean="0"/>
              <a:t>family.</a:t>
            </a:r>
            <a:endParaRPr lang="tr-TR" altLang="tr-TR" sz="2400" smtClean="0"/>
          </a:p>
          <a:p>
            <a:pPr algn="just"/>
            <a:r>
              <a:rPr lang="tr-TR" altLang="tr-TR" sz="2400" smtClean="0"/>
              <a:t>In this method, selection is done by choosing the families that have the highest yield, or choosing beings with highest yields or choosing depending on phenotypic averages of siblings.</a:t>
            </a:r>
            <a:endParaRPr lang="tr-TR" altLang="tr-TR" smtClean="0"/>
          </a:p>
        </p:txBody>
      </p:sp>
      <p:sp>
        <p:nvSpPr>
          <p:cNvPr id="231427" name="1 Başlık"/>
          <p:cNvSpPr>
            <a:spLocks noGrp="1" noChangeArrowheads="1"/>
          </p:cNvSpPr>
          <p:nvPr>
            <p:ph type="title"/>
          </p:nvPr>
        </p:nvSpPr>
        <p:spPr/>
        <p:txBody>
          <a:bodyPr/>
          <a:lstStyle/>
          <a:p>
            <a:r>
              <a:rPr lang="tr-TR" altLang="tr-TR" b="1" smtClean="0"/>
              <a:t>Breeder Bull Selection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2 İçerik Yer Tutucusu"/>
          <p:cNvSpPr>
            <a:spLocks noGrp="1" noChangeArrowheads="1"/>
          </p:cNvSpPr>
          <p:nvPr>
            <p:ph idx="1"/>
          </p:nvPr>
        </p:nvSpPr>
        <p:spPr>
          <a:xfrm>
            <a:off x="395288" y="1350963"/>
            <a:ext cx="6840537" cy="4525962"/>
          </a:xfrm>
        </p:spPr>
        <p:txBody>
          <a:bodyPr/>
          <a:lstStyle/>
          <a:p>
            <a:pPr>
              <a:buFontTx/>
              <a:buNone/>
            </a:pPr>
            <a:r>
              <a:rPr lang="tr-TR" altLang="tr-TR" smtClean="0"/>
              <a:t>    </a:t>
            </a:r>
            <a:r>
              <a:rPr lang="tr-TR" altLang="tr-TR" b="1" smtClean="0"/>
              <a:t>Progeny Test</a:t>
            </a:r>
          </a:p>
          <a:p>
            <a:pPr algn="just"/>
            <a:r>
              <a:rPr lang="tr-TR" altLang="tr-TR" sz="2000" smtClean="0"/>
              <a:t>Determination of a bulls daughters yield averages and the revealing the difference of these values from all other bulls daughters averages, offspring or generation control is called </a:t>
            </a:r>
            <a:r>
              <a:rPr lang="tr-TR" altLang="tr-TR" sz="2000" b="1" smtClean="0"/>
              <a:t>progeny test.</a:t>
            </a:r>
            <a:endParaRPr lang="tr-TR" altLang="tr-TR" sz="2000" smtClean="0"/>
          </a:p>
          <a:p>
            <a:pPr algn="just"/>
            <a:r>
              <a:rPr lang="tr-TR" altLang="tr-TR" sz="2000" smtClean="0"/>
              <a:t>Progeny test is a way of determining if an animal is </a:t>
            </a:r>
            <a:r>
              <a:rPr lang="tr-TR" altLang="tr-TR" sz="2000" b="1" smtClean="0"/>
              <a:t>pure breed. </a:t>
            </a:r>
          </a:p>
          <a:p>
            <a:pPr algn="just"/>
            <a:r>
              <a:rPr lang="tr-TR" altLang="tr-TR" sz="2000" smtClean="0"/>
              <a:t>The main </a:t>
            </a:r>
            <a:r>
              <a:rPr lang="tr-TR" altLang="tr-TR" sz="2000" b="1" smtClean="0"/>
              <a:t>aim </a:t>
            </a:r>
            <a:r>
              <a:rPr lang="tr-TR" altLang="tr-TR" sz="2000" smtClean="0"/>
              <a:t>of progeny test is to choose the healthiest, who have the highest yield capasity and ones which are able to maintain these properties for a longer time; and to make sure these animals maintain their genetic properties.</a:t>
            </a:r>
          </a:p>
          <a:p>
            <a:pPr algn="just"/>
            <a:r>
              <a:rPr lang="tr-TR" altLang="tr-TR" sz="2000" smtClean="0"/>
              <a:t>It takes </a:t>
            </a:r>
            <a:r>
              <a:rPr lang="tr-TR" altLang="tr-TR" sz="2000" b="1" smtClean="0"/>
              <a:t>5-7 years </a:t>
            </a:r>
            <a:r>
              <a:rPr lang="tr-TR" altLang="tr-TR" sz="2000" smtClean="0"/>
              <a:t>for all stages of progeny test to finish.</a:t>
            </a:r>
          </a:p>
        </p:txBody>
      </p:sp>
      <p:sp>
        <p:nvSpPr>
          <p:cNvPr id="232451" name="1 Başlık"/>
          <p:cNvSpPr>
            <a:spLocks noGrp="1" noChangeArrowheads="1"/>
          </p:cNvSpPr>
          <p:nvPr>
            <p:ph type="title"/>
          </p:nvPr>
        </p:nvSpPr>
        <p:spPr/>
        <p:txBody>
          <a:bodyPr/>
          <a:lstStyle/>
          <a:p>
            <a:r>
              <a:rPr lang="tr-TR" altLang="tr-TR" b="1" smtClean="0"/>
              <a:t>Breeder Bull Selection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2 İçerik Yer Tutucusu"/>
          <p:cNvSpPr>
            <a:spLocks noGrp="1" noChangeArrowheads="1"/>
          </p:cNvSpPr>
          <p:nvPr>
            <p:ph idx="1"/>
          </p:nvPr>
        </p:nvSpPr>
        <p:spPr>
          <a:xfrm>
            <a:off x="611188" y="1557338"/>
            <a:ext cx="6264275" cy="4525962"/>
          </a:xfrm>
        </p:spPr>
        <p:txBody>
          <a:bodyPr/>
          <a:lstStyle/>
          <a:p>
            <a:pPr>
              <a:buFontTx/>
              <a:buNone/>
            </a:pPr>
            <a:r>
              <a:rPr lang="tr-TR" altLang="tr-TR" b="1" smtClean="0"/>
              <a:t>    Progeny Test</a:t>
            </a:r>
          </a:p>
          <a:p>
            <a:pPr algn="just"/>
            <a:r>
              <a:rPr lang="tr-TR" altLang="tr-TR" sz="2000" b="1" smtClean="0"/>
              <a:t>Genetic advance: </a:t>
            </a:r>
            <a:r>
              <a:rPr lang="tr-TR" altLang="tr-TR" sz="2000" smtClean="0"/>
              <a:t>The advance obtained in a character after selection is called </a:t>
            </a:r>
            <a:r>
              <a:rPr lang="tr-TR" altLang="tr-TR" sz="2000" b="1" smtClean="0"/>
              <a:t>genetic advance.</a:t>
            </a:r>
            <a:r>
              <a:rPr lang="tr-TR" altLang="tr-TR" sz="2000" smtClean="0"/>
              <a:t> In a rapid genetic advance, bulls participation is around 75%.</a:t>
            </a:r>
          </a:p>
          <a:p>
            <a:pPr algn="just"/>
            <a:r>
              <a:rPr lang="tr-TR" altLang="tr-TR" sz="2000" b="1" smtClean="0"/>
              <a:t>Breeder bull candidate selection: </a:t>
            </a:r>
            <a:r>
              <a:rPr lang="tr-TR" altLang="tr-TR" sz="2000" smtClean="0"/>
              <a:t>Breeder bull candidates for dairy, beef or combined yield selection is made from offsprings of cows with at least 70% milk yield average. Candidates should also be evaluated acoording to their mother, father, grandmothers’ milk yield, live weight, endurance to diseases, frequency of distocia.</a:t>
            </a:r>
            <a:endParaRPr lang="tr-TR" altLang="tr-TR" sz="2000" b="1" smtClean="0"/>
          </a:p>
        </p:txBody>
      </p:sp>
      <p:sp>
        <p:nvSpPr>
          <p:cNvPr id="233475" name="1 Başlık"/>
          <p:cNvSpPr>
            <a:spLocks noGrp="1" noChangeArrowheads="1"/>
          </p:cNvSpPr>
          <p:nvPr>
            <p:ph type="title"/>
          </p:nvPr>
        </p:nvSpPr>
        <p:spPr/>
        <p:txBody>
          <a:bodyPr/>
          <a:lstStyle/>
          <a:p>
            <a:r>
              <a:rPr lang="tr-TR" altLang="tr-TR" b="1" smtClean="0"/>
              <a:t>Breeder Bull Selection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2 İçerik Yer Tutucusu"/>
          <p:cNvSpPr>
            <a:spLocks noGrp="1" noChangeArrowheads="1"/>
          </p:cNvSpPr>
          <p:nvPr>
            <p:ph idx="1"/>
          </p:nvPr>
        </p:nvSpPr>
        <p:spPr>
          <a:xfrm>
            <a:off x="611188" y="1600200"/>
            <a:ext cx="6264275" cy="4525963"/>
          </a:xfrm>
        </p:spPr>
        <p:txBody>
          <a:bodyPr/>
          <a:lstStyle/>
          <a:p>
            <a:pPr>
              <a:buFontTx/>
              <a:buNone/>
            </a:pPr>
            <a:r>
              <a:rPr lang="tr-TR" altLang="tr-TR" smtClean="0"/>
              <a:t>    </a:t>
            </a:r>
            <a:r>
              <a:rPr lang="tr-TR" altLang="tr-TR" b="1" smtClean="0"/>
              <a:t>Progeny Test</a:t>
            </a:r>
          </a:p>
          <a:p>
            <a:pPr algn="just"/>
            <a:r>
              <a:rPr lang="tr-TR" altLang="tr-TR" sz="1800" b="1" smtClean="0"/>
              <a:t>Examination of male reproductive organs: </a:t>
            </a:r>
            <a:r>
              <a:rPr lang="tr-TR" altLang="tr-TR" sz="1800" smtClean="0"/>
              <a:t>is done according to the andrological evaluation examination protocol.</a:t>
            </a:r>
          </a:p>
          <a:p>
            <a:pPr algn="just"/>
            <a:r>
              <a:rPr lang="tr-TR" altLang="tr-TR" sz="1800" b="1" smtClean="0"/>
              <a:t>Selection criteria:</a:t>
            </a:r>
            <a:endParaRPr lang="tr-TR" altLang="tr-TR" sz="1800" smtClean="0"/>
          </a:p>
          <a:p>
            <a:pPr marL="914400" lvl="1" indent="-514350" algn="just"/>
            <a:r>
              <a:rPr lang="tr-TR" altLang="tr-TR" sz="1600" smtClean="0"/>
              <a:t>The contribution of the selected bull to the establishment should be investigated depending on the bull selection reason of the enterprise. </a:t>
            </a:r>
          </a:p>
          <a:p>
            <a:pPr marL="914400" lvl="1" indent="-514350" algn="just"/>
            <a:r>
              <a:rPr lang="tr-TR" altLang="tr-TR" sz="1600" smtClean="0"/>
              <a:t>Bulls usability in </a:t>
            </a:r>
            <a:r>
              <a:rPr lang="tr-TR" altLang="tr-TR" sz="1600" b="1" smtClean="0"/>
              <a:t>heifers, cows </a:t>
            </a:r>
            <a:r>
              <a:rPr lang="tr-TR" altLang="tr-TR" sz="1600" smtClean="0"/>
              <a:t>or in both should be known.</a:t>
            </a:r>
          </a:p>
          <a:p>
            <a:pPr marL="914400" lvl="1" indent="-514350" algn="just"/>
            <a:r>
              <a:rPr lang="tr-TR" altLang="tr-TR" sz="1600" smtClean="0"/>
              <a:t>The purpose of offsprings produced from the herd should be known.</a:t>
            </a:r>
          </a:p>
          <a:p>
            <a:pPr marL="914400" lvl="1" indent="-514350" algn="just"/>
            <a:r>
              <a:rPr lang="tr-TR" altLang="tr-TR" sz="1600" smtClean="0"/>
              <a:t>Work load abilities, nutrition resources, situation of environmental conditions should be taken into consideration.</a:t>
            </a:r>
          </a:p>
        </p:txBody>
      </p:sp>
      <p:sp>
        <p:nvSpPr>
          <p:cNvPr id="234499" name="1 Başlık"/>
          <p:cNvSpPr>
            <a:spLocks noGrp="1" noChangeArrowheads="1"/>
          </p:cNvSpPr>
          <p:nvPr>
            <p:ph type="title"/>
          </p:nvPr>
        </p:nvSpPr>
        <p:spPr/>
        <p:txBody>
          <a:bodyPr/>
          <a:lstStyle/>
          <a:p>
            <a:r>
              <a:rPr lang="tr-TR" altLang="tr-TR" b="1" smtClean="0"/>
              <a:t>Breeder Bull Selection</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857</Words>
  <Application>Microsoft Office PowerPoint</Application>
  <PresentationFormat>Ekran Gösterisi (4:3)</PresentationFormat>
  <Paragraphs>56</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Breeder Bull Selection</vt:lpstr>
      <vt:lpstr>Breeder Bull Selection</vt:lpstr>
      <vt:lpstr>Breeder Bull Selection</vt:lpstr>
      <vt:lpstr>Breeder Bull Selection</vt:lpstr>
      <vt:lpstr>Breeder Bull Selection</vt:lpstr>
      <vt:lpstr>Breeder Bull Selection</vt:lpstr>
      <vt:lpstr>Breeder Bull Selection</vt:lpstr>
      <vt:lpstr>Breeder Bull Selection</vt:lpstr>
      <vt:lpstr>Breeder Bull Selection</vt:lpstr>
      <vt:lpstr>Breeder Bull Selection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Breeder Bull Selection</dc:title>
  <dc:creator>Borga TIRPAN</dc:creator>
  <cp:lastModifiedBy>masa üstü</cp:lastModifiedBy>
  <cp:revision>1</cp:revision>
  <dcterms:created xsi:type="dcterms:W3CDTF">2019-10-01T12:49:33Z</dcterms:created>
  <dcterms:modified xsi:type="dcterms:W3CDTF">2019-10-01T12:52:12Z</dcterms:modified>
</cp:coreProperties>
</file>