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0" r:id="rId1"/>
  </p:sldMasterIdLst>
  <p:notesMasterIdLst>
    <p:notesMasterId r:id="rId22"/>
  </p:notesMasterIdLst>
  <p:sldIdLst>
    <p:sldId id="615" r:id="rId2"/>
    <p:sldId id="513" r:id="rId3"/>
    <p:sldId id="616" r:id="rId4"/>
    <p:sldId id="515" r:id="rId5"/>
    <p:sldId id="532" r:id="rId6"/>
    <p:sldId id="278" r:id="rId7"/>
    <p:sldId id="516" r:id="rId8"/>
    <p:sldId id="536" r:id="rId9"/>
    <p:sldId id="537" r:id="rId10"/>
    <p:sldId id="512" r:id="rId11"/>
    <p:sldId id="617" r:id="rId12"/>
    <p:sldId id="511" r:id="rId13"/>
    <p:sldId id="519" r:id="rId14"/>
    <p:sldId id="520" r:id="rId15"/>
    <p:sldId id="549" r:id="rId16"/>
    <p:sldId id="614" r:id="rId17"/>
    <p:sldId id="521" r:id="rId18"/>
    <p:sldId id="522" r:id="rId19"/>
    <p:sldId id="524" r:id="rId20"/>
    <p:sldId id="523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85166" autoAdjust="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D18336-E4B7-4FFC-A094-8E8C11A313D2}" type="datetimeFigureOut">
              <a:rPr lang="tr-TR"/>
              <a:pPr>
                <a:defRPr/>
              </a:pPr>
              <a:t>16.12.2019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F9D501-B1A6-4D2F-832D-D960C9532C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024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CCD3D5-3A81-46B4-8E2D-11914C7AD459}" type="slidenum">
              <a:rPr lang="tr-TR" altLang="tr-TR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15</a:t>
            </a:fld>
            <a:endParaRPr lang="tr-TR" altLang="tr-TR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F757CC0-FFAE-4E21-A10F-CE882C87C1D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195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6558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8616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8956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41131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96205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0EE33-5B43-4EA2-A4B2-59E14DADFC1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361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5E842-279E-4D2A-9B76-AB2A0B644F2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2027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75E96FC-AE9B-4656-9812-8C192B720C42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774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0A3E489-DF27-44B1-8CF7-6190E0F68E25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79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D4DFF16-6C84-43BB-83BB-639202E59BEB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533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29582-1DC0-4C71-893C-16E1E7BFD048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9970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1A9C9-E53A-4A9A-B75D-FE033876A36D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6377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09F87-D6BE-4F63-BEDC-83B6F025AA9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0995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7BEC03A1-D53D-405A-8292-07F7CFB55F7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8038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4636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1" r:id="rId1"/>
    <p:sldLayoutId id="2147484122" r:id="rId2"/>
    <p:sldLayoutId id="2147484123" r:id="rId3"/>
    <p:sldLayoutId id="2147484124" r:id="rId4"/>
    <p:sldLayoutId id="2147484125" r:id="rId5"/>
    <p:sldLayoutId id="2147484126" r:id="rId6"/>
    <p:sldLayoutId id="2147484127" r:id="rId7"/>
    <p:sldLayoutId id="2147484128" r:id="rId8"/>
    <p:sldLayoutId id="2147484129" r:id="rId9"/>
    <p:sldLayoutId id="2147484130" r:id="rId10"/>
    <p:sldLayoutId id="2147484131" r:id="rId11"/>
    <p:sldLayoutId id="2147484132" r:id="rId12"/>
    <p:sldLayoutId id="2147484133" r:id="rId13"/>
    <p:sldLayoutId id="2147484134" r:id="rId14"/>
    <p:sldLayoutId id="2147484135" r:id="rId15"/>
    <p:sldLayoutId id="21474841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836712"/>
            <a:ext cx="6589199" cy="1068288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Hücre</a:t>
            </a:r>
            <a:r>
              <a:rPr lang="de-DE" b="1" dirty="0"/>
              <a:t> </a:t>
            </a:r>
            <a:r>
              <a:rPr lang="de-DE" b="1" dirty="0" err="1"/>
              <a:t>yüzey</a:t>
            </a:r>
            <a:r>
              <a:rPr lang="de-DE" b="1" dirty="0"/>
              <a:t> </a:t>
            </a:r>
            <a:r>
              <a:rPr lang="de-DE" b="1" dirty="0" err="1"/>
              <a:t>yapıları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2133600"/>
            <a:ext cx="6734041" cy="4247728"/>
          </a:xfrm>
        </p:spPr>
        <p:txBody>
          <a:bodyPr/>
          <a:lstStyle/>
          <a:p>
            <a:r>
              <a:rPr lang="de-DE" dirty="0" err="1" smtClean="0"/>
              <a:t>Prokaryotların</a:t>
            </a:r>
            <a:r>
              <a:rPr lang="de-DE" dirty="0" smtClean="0"/>
              <a:t> </a:t>
            </a:r>
            <a:r>
              <a:rPr lang="de-DE" dirty="0" err="1"/>
              <a:t>çoğu</a:t>
            </a:r>
            <a:r>
              <a:rPr lang="de-DE" dirty="0"/>
              <a:t> </a:t>
            </a:r>
            <a:r>
              <a:rPr lang="de-DE" dirty="0" err="1"/>
              <a:t>hücre</a:t>
            </a:r>
            <a:r>
              <a:rPr lang="de-DE" dirty="0"/>
              <a:t> </a:t>
            </a:r>
            <a:r>
              <a:rPr lang="de-DE" dirty="0" err="1"/>
              <a:t>yüzeylerinden</a:t>
            </a:r>
            <a:r>
              <a:rPr lang="de-DE" dirty="0"/>
              <a:t> </a:t>
            </a:r>
            <a:r>
              <a:rPr lang="de-DE" dirty="0" err="1"/>
              <a:t>yumuşak</a:t>
            </a:r>
            <a:r>
              <a:rPr lang="de-DE" dirty="0"/>
              <a:t> </a:t>
            </a:r>
            <a:r>
              <a:rPr lang="de-DE" dirty="0" err="1"/>
              <a:t>yada</a:t>
            </a:r>
            <a:r>
              <a:rPr lang="de-DE" dirty="0"/>
              <a:t> </a:t>
            </a:r>
            <a:r>
              <a:rPr lang="de-DE" dirty="0" err="1"/>
              <a:t>yapışkan</a:t>
            </a:r>
            <a:r>
              <a:rPr lang="de-DE" dirty="0"/>
              <a:t> </a:t>
            </a:r>
            <a:r>
              <a:rPr lang="de-DE" dirty="0" err="1"/>
              <a:t>materyaller</a:t>
            </a:r>
            <a:r>
              <a:rPr lang="de-DE" dirty="0"/>
              <a:t> </a:t>
            </a:r>
            <a:r>
              <a:rPr lang="de-DE" dirty="0" err="1"/>
              <a:t>salgılarlar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Genellikle</a:t>
            </a:r>
            <a:r>
              <a:rPr lang="de-DE" dirty="0" smtClean="0"/>
              <a:t> </a:t>
            </a:r>
            <a:r>
              <a:rPr lang="de-DE" dirty="0" err="1"/>
              <a:t>polisakaritlerden</a:t>
            </a:r>
            <a:r>
              <a:rPr lang="de-DE" dirty="0"/>
              <a:t> </a:t>
            </a:r>
            <a:r>
              <a:rPr lang="de-DE" dirty="0" err="1"/>
              <a:t>oluşan</a:t>
            </a:r>
            <a:r>
              <a:rPr lang="de-DE" dirty="0"/>
              <a:t>, </a:t>
            </a:r>
            <a:r>
              <a:rPr lang="de-DE" dirty="0" err="1"/>
              <a:t>bazı</a:t>
            </a:r>
            <a:r>
              <a:rPr lang="de-DE" dirty="0"/>
              <a:t> </a:t>
            </a:r>
            <a:r>
              <a:rPr lang="de-DE" dirty="0" err="1"/>
              <a:t>türlerde</a:t>
            </a:r>
            <a:r>
              <a:rPr lang="de-DE" dirty="0"/>
              <a:t> de </a:t>
            </a:r>
            <a:r>
              <a:rPr lang="de-DE" dirty="0" err="1"/>
              <a:t>proteinden</a:t>
            </a:r>
            <a:r>
              <a:rPr lang="de-DE" dirty="0"/>
              <a:t> </a:t>
            </a:r>
            <a:r>
              <a:rPr lang="de-DE" dirty="0" err="1"/>
              <a:t>oluşan</a:t>
            </a:r>
            <a:r>
              <a:rPr lang="de-DE" dirty="0"/>
              <a:t> </a:t>
            </a:r>
            <a:r>
              <a:rPr lang="de-DE" dirty="0" err="1"/>
              <a:t>bu</a:t>
            </a:r>
            <a:r>
              <a:rPr lang="de-DE" dirty="0"/>
              <a:t> </a:t>
            </a:r>
            <a:r>
              <a:rPr lang="de-DE" dirty="0" err="1"/>
              <a:t>tabakalar</a:t>
            </a:r>
            <a:r>
              <a:rPr lang="de-DE" dirty="0"/>
              <a:t> </a:t>
            </a:r>
            <a:endParaRPr lang="tr-TR" dirty="0" smtClean="0"/>
          </a:p>
          <a:p>
            <a:r>
              <a:rPr lang="de-DE" dirty="0" err="1" smtClean="0"/>
              <a:t>kapsül</a:t>
            </a:r>
            <a:r>
              <a:rPr lang="de-DE" dirty="0"/>
              <a:t>, </a:t>
            </a:r>
            <a:endParaRPr lang="tr-TR" dirty="0" smtClean="0"/>
          </a:p>
          <a:p>
            <a:r>
              <a:rPr lang="de-DE" dirty="0" err="1" smtClean="0"/>
              <a:t>slim</a:t>
            </a:r>
            <a:r>
              <a:rPr lang="de-DE" dirty="0" smtClean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endParaRPr lang="tr-TR" dirty="0" smtClean="0"/>
          </a:p>
          <a:p>
            <a:r>
              <a:rPr lang="de-DE" dirty="0" err="1" smtClean="0"/>
              <a:t>kılıf</a:t>
            </a:r>
            <a:r>
              <a:rPr lang="de-DE" dirty="0" smtClean="0"/>
              <a:t> </a:t>
            </a:r>
            <a:r>
              <a:rPr lang="de-DE" dirty="0" err="1"/>
              <a:t>tabakası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bilinir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Bunların</a:t>
            </a:r>
            <a:r>
              <a:rPr lang="de-DE" dirty="0" smtClean="0"/>
              <a:t> </a:t>
            </a:r>
            <a:r>
              <a:rPr lang="de-DE" dirty="0" err="1"/>
              <a:t>polisakkaritlerden</a:t>
            </a:r>
            <a:r>
              <a:rPr lang="de-DE" dirty="0"/>
              <a:t> </a:t>
            </a:r>
            <a:r>
              <a:rPr lang="de-DE" dirty="0" err="1"/>
              <a:t>oluşanları</a:t>
            </a:r>
            <a:r>
              <a:rPr lang="de-DE" dirty="0"/>
              <a:t> </a:t>
            </a:r>
            <a:r>
              <a:rPr lang="de-DE" dirty="0" err="1"/>
              <a:t>Glikokaliks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adlandırılır</a:t>
            </a:r>
            <a:r>
              <a:rPr lang="de-DE" dirty="0"/>
              <a:t>. </a:t>
            </a:r>
            <a:r>
              <a:rPr lang="de-DE" dirty="0" err="1"/>
              <a:t>Glikokaliks</a:t>
            </a:r>
            <a:r>
              <a:rPr lang="de-DE" dirty="0"/>
              <a:t> </a:t>
            </a:r>
            <a:r>
              <a:rPr lang="de-DE" dirty="0" err="1"/>
              <a:t>farklı</a:t>
            </a:r>
            <a:r>
              <a:rPr lang="de-DE" dirty="0"/>
              <a:t> </a:t>
            </a:r>
            <a:r>
              <a:rPr lang="de-DE" dirty="0" err="1"/>
              <a:t>organizmalarda</a:t>
            </a:r>
            <a:r>
              <a:rPr lang="de-DE" dirty="0"/>
              <a:t> </a:t>
            </a:r>
            <a:r>
              <a:rPr lang="de-DE" dirty="0" err="1"/>
              <a:t>farklı</a:t>
            </a:r>
            <a:r>
              <a:rPr lang="de-DE" dirty="0"/>
              <a:t> </a:t>
            </a:r>
            <a:r>
              <a:rPr lang="de-DE" dirty="0" err="1"/>
              <a:t>polisakkaritler</a:t>
            </a:r>
            <a:r>
              <a:rPr lang="de-DE" dirty="0"/>
              <a:t> (</a:t>
            </a:r>
            <a:r>
              <a:rPr lang="de-DE" dirty="0" err="1"/>
              <a:t>polialkoller</a:t>
            </a:r>
            <a:r>
              <a:rPr lang="de-DE" dirty="0"/>
              <a:t>, </a:t>
            </a:r>
            <a:r>
              <a:rPr lang="de-DE" dirty="0" err="1"/>
              <a:t>amino</a:t>
            </a:r>
            <a:r>
              <a:rPr lang="de-DE" dirty="0"/>
              <a:t> </a:t>
            </a:r>
            <a:r>
              <a:rPr lang="de-DE" dirty="0" err="1"/>
              <a:t>şekerler</a:t>
            </a:r>
            <a:r>
              <a:rPr lang="de-DE" dirty="0"/>
              <a:t>) </a:t>
            </a:r>
            <a:r>
              <a:rPr lang="de-DE" dirty="0" err="1"/>
              <a:t>içermektedir</a:t>
            </a:r>
            <a:r>
              <a:rPr lang="de-DE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374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908720"/>
            <a:ext cx="3381375" cy="762000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Plazmid</a:t>
            </a:r>
            <a:endParaRPr lang="tr-TR" altLang="tr-TR" dirty="0" smtClean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691680" y="2276872"/>
            <a:ext cx="6839991" cy="4107160"/>
          </a:xfrm>
        </p:spPr>
        <p:txBody>
          <a:bodyPr/>
          <a:lstStyle/>
          <a:p>
            <a:r>
              <a:rPr lang="tr-TR" dirty="0" err="1"/>
              <a:t>Replikasyonları</a:t>
            </a:r>
            <a:r>
              <a:rPr lang="tr-TR" dirty="0"/>
              <a:t> için özel enzimlere gerek duymayan, normal hücre enzimlerini kullanan </a:t>
            </a:r>
            <a:r>
              <a:rPr lang="tr-TR" dirty="0" err="1"/>
              <a:t>plazmidlerin</a:t>
            </a:r>
            <a:r>
              <a:rPr lang="tr-TR" dirty="0"/>
              <a:t> bazısı bakteri kromozomu gibi, bazısı ise </a:t>
            </a:r>
            <a:r>
              <a:rPr lang="tr-TR" dirty="0" err="1"/>
              <a:t>bakteriyofaj</a:t>
            </a:r>
            <a:r>
              <a:rPr lang="tr-TR" dirty="0"/>
              <a:t> genomu gibi </a:t>
            </a:r>
            <a:r>
              <a:rPr lang="tr-TR" dirty="0" err="1"/>
              <a:t>replike</a:t>
            </a:r>
            <a:r>
              <a:rPr lang="tr-TR" dirty="0"/>
              <a:t> olur. </a:t>
            </a:r>
            <a:endParaRPr lang="tr-TR" dirty="0" smtClean="0"/>
          </a:p>
          <a:p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plazmidin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hücre</a:t>
            </a:r>
            <a:r>
              <a:rPr lang="de-DE" dirty="0"/>
              <a:t> </a:t>
            </a:r>
            <a:r>
              <a:rPr lang="de-DE" dirty="0" err="1"/>
              <a:t>içindeki</a:t>
            </a:r>
            <a:r>
              <a:rPr lang="de-DE" dirty="0"/>
              <a:t> </a:t>
            </a:r>
            <a:r>
              <a:rPr lang="de-DE" dirty="0" err="1"/>
              <a:t>sayısı</a:t>
            </a:r>
            <a:r>
              <a:rPr lang="de-DE" dirty="0"/>
              <a:t> </a:t>
            </a:r>
            <a:r>
              <a:rPr lang="de-DE" dirty="0" err="1"/>
              <a:t>kopya</a:t>
            </a:r>
            <a:r>
              <a:rPr lang="de-DE" dirty="0"/>
              <a:t> </a:t>
            </a:r>
            <a:r>
              <a:rPr lang="de-DE" dirty="0" err="1"/>
              <a:t>sayısı</a:t>
            </a:r>
            <a:r>
              <a:rPr lang="de-DE" dirty="0"/>
              <a:t> (</a:t>
            </a:r>
            <a:r>
              <a:rPr lang="de-DE" dirty="0" err="1"/>
              <a:t>numarası</a:t>
            </a:r>
            <a:r>
              <a:rPr lang="de-DE" dirty="0"/>
              <a:t>)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adlandırılır</a:t>
            </a:r>
            <a:r>
              <a:rPr lang="de-DE" dirty="0"/>
              <a:t>. </a:t>
            </a:r>
            <a:r>
              <a:rPr lang="de-DE" dirty="0" err="1"/>
              <a:t>Plazmid</a:t>
            </a:r>
            <a:r>
              <a:rPr lang="de-DE" dirty="0"/>
              <a:t> </a:t>
            </a:r>
            <a:r>
              <a:rPr lang="de-DE" dirty="0" err="1"/>
              <a:t>kopya</a:t>
            </a:r>
            <a:r>
              <a:rPr lang="de-DE" dirty="0"/>
              <a:t> </a:t>
            </a:r>
            <a:r>
              <a:rPr lang="de-DE" dirty="0" err="1"/>
              <a:t>sayısı</a:t>
            </a:r>
            <a:r>
              <a:rPr lang="de-DE" dirty="0"/>
              <a:t>, </a:t>
            </a:r>
            <a:r>
              <a:rPr lang="de-DE" dirty="0" err="1"/>
              <a:t>plazmidde</a:t>
            </a:r>
            <a:r>
              <a:rPr lang="de-DE" dirty="0"/>
              <a:t> </a:t>
            </a:r>
            <a:r>
              <a:rPr lang="de-DE" dirty="0" err="1"/>
              <a:t>bulunan</a:t>
            </a:r>
            <a:r>
              <a:rPr lang="de-DE" dirty="0"/>
              <a:t> </a:t>
            </a:r>
            <a:r>
              <a:rPr lang="de-DE" dirty="0" err="1"/>
              <a:t>genlerle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konukçu</a:t>
            </a:r>
            <a:r>
              <a:rPr lang="de-DE" dirty="0"/>
              <a:t> </a:t>
            </a:r>
            <a:r>
              <a:rPr lang="de-DE" dirty="0" err="1"/>
              <a:t>ile</a:t>
            </a:r>
            <a:r>
              <a:rPr lang="de-DE" dirty="0"/>
              <a:t> </a:t>
            </a:r>
            <a:r>
              <a:rPr lang="de-DE" dirty="0" err="1"/>
              <a:t>plazmid</a:t>
            </a:r>
            <a:r>
              <a:rPr lang="de-DE" dirty="0"/>
              <a:t> </a:t>
            </a:r>
            <a:r>
              <a:rPr lang="de-DE" dirty="0" err="1"/>
              <a:t>arasındaki</a:t>
            </a:r>
            <a:r>
              <a:rPr lang="de-DE" dirty="0"/>
              <a:t> </a:t>
            </a:r>
            <a:r>
              <a:rPr lang="de-DE" dirty="0" err="1"/>
              <a:t>ilişkilerle</a:t>
            </a:r>
            <a:r>
              <a:rPr lang="de-DE" dirty="0"/>
              <a:t> </a:t>
            </a:r>
            <a:r>
              <a:rPr lang="de-DE" dirty="0" err="1"/>
              <a:t>kontrol</a:t>
            </a:r>
            <a:r>
              <a:rPr lang="de-DE" dirty="0"/>
              <a:t> </a:t>
            </a:r>
            <a:r>
              <a:rPr lang="de-DE" dirty="0" err="1"/>
              <a:t>edilir</a:t>
            </a:r>
            <a:r>
              <a:rPr lang="de-DE" dirty="0"/>
              <a:t>.</a:t>
            </a:r>
            <a:endParaRPr lang="tr-TR" dirty="0"/>
          </a:p>
          <a:p>
            <a:r>
              <a:rPr lang="de-DE" dirty="0" err="1"/>
              <a:t>Konukçu</a:t>
            </a:r>
            <a:r>
              <a:rPr lang="de-DE" dirty="0"/>
              <a:t> </a:t>
            </a:r>
            <a:r>
              <a:rPr lang="de-DE" dirty="0" err="1"/>
              <a:t>kromozomuna</a:t>
            </a:r>
            <a:r>
              <a:rPr lang="de-DE" dirty="0"/>
              <a:t> </a:t>
            </a:r>
            <a:r>
              <a:rPr lang="de-DE" dirty="0" err="1"/>
              <a:t>bağlanabilen</a:t>
            </a:r>
            <a:r>
              <a:rPr lang="de-DE" dirty="0"/>
              <a:t> </a:t>
            </a:r>
            <a:r>
              <a:rPr lang="de-DE" dirty="0" err="1"/>
              <a:t>plazmidler</a:t>
            </a:r>
            <a:r>
              <a:rPr lang="de-DE" dirty="0"/>
              <a:t> </a:t>
            </a:r>
            <a:r>
              <a:rPr lang="de-DE" dirty="0" err="1"/>
              <a:t>episom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adlandırılırlar</a:t>
            </a:r>
            <a:r>
              <a:rPr lang="de-DE" dirty="0"/>
              <a:t>. </a:t>
            </a:r>
            <a:r>
              <a:rPr lang="de-DE" dirty="0" err="1"/>
              <a:t>Episom</a:t>
            </a:r>
            <a:r>
              <a:rPr lang="de-DE" dirty="0"/>
              <a:t> </a:t>
            </a:r>
            <a:r>
              <a:rPr lang="de-DE" dirty="0" err="1"/>
              <a:t>replikasyonu</a:t>
            </a:r>
            <a:r>
              <a:rPr lang="de-DE" dirty="0"/>
              <a:t> </a:t>
            </a:r>
            <a:r>
              <a:rPr lang="de-DE" dirty="0" err="1"/>
              <a:t>konukçu</a:t>
            </a:r>
            <a:r>
              <a:rPr lang="de-DE" dirty="0"/>
              <a:t> </a:t>
            </a:r>
            <a:r>
              <a:rPr lang="de-DE" dirty="0" err="1"/>
              <a:t>kromozomu</a:t>
            </a:r>
            <a:r>
              <a:rPr lang="de-DE" dirty="0"/>
              <a:t> </a:t>
            </a:r>
            <a:r>
              <a:rPr lang="de-DE" dirty="0" err="1"/>
              <a:t>tarafından</a:t>
            </a:r>
            <a:r>
              <a:rPr lang="de-DE" dirty="0"/>
              <a:t> </a:t>
            </a:r>
            <a:r>
              <a:rPr lang="de-DE" dirty="0" err="1"/>
              <a:t>konrol</a:t>
            </a:r>
            <a:r>
              <a:rPr lang="de-DE" dirty="0"/>
              <a:t> </a:t>
            </a:r>
            <a:r>
              <a:rPr lang="de-DE" dirty="0" err="1"/>
              <a:t>edilir</a:t>
            </a:r>
            <a:r>
              <a:rPr lang="de-DE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51050" y="277813"/>
            <a:ext cx="6635750" cy="630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chemeClr val="tx1"/>
                </a:solidFill>
              </a:rPr>
              <a:t>Chromid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3350" y="1125538"/>
            <a:ext cx="7416800" cy="554355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16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chromid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”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chro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mosome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plas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mid</a:t>
            </a:r>
          </a:p>
          <a:p>
            <a:pPr eaLnBrk="1" fontAlgn="auto" hangingPunct="1">
              <a:lnSpc>
                <a:spcPct val="16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bakteri 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genomlarının % 10 unun, 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doğrusal 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yada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halkasal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yapıda hücre için zorunlu genleri taşıyan bir yada daha fazla genom içerdiği belirlendi. </a:t>
            </a:r>
          </a:p>
          <a:p>
            <a:pPr eaLnBrk="1" fontAlgn="auto" hangingPunct="1">
              <a:lnSpc>
                <a:spcPct val="16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plant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symbionts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plant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pathogens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animal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human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pathogens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tr-T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lnSpc>
                <a:spcPct val="16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 bakterilerde;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chromosome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second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chromosome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chromid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megaplasmid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plasmid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bulunur</a:t>
            </a:r>
            <a:r>
              <a:rPr lang="tr-TR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tr-T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81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45201" y="980728"/>
            <a:ext cx="6589199" cy="92427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IS elementleri </a:t>
            </a:r>
            <a:r>
              <a:rPr lang="tr-TR" altLang="tr-TR" dirty="0" err="1" smtClean="0"/>
              <a:t>transpozon</a:t>
            </a:r>
            <a:endParaRPr lang="tr-TR" altLang="tr-TR" dirty="0" smtClean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Bakterilerde</a:t>
            </a:r>
            <a:r>
              <a:rPr lang="de-DE" dirty="0"/>
              <a:t>, IS (</a:t>
            </a:r>
            <a:r>
              <a:rPr lang="de-DE" dirty="0" err="1"/>
              <a:t>insertion</a:t>
            </a:r>
            <a:r>
              <a:rPr lang="de-DE" dirty="0"/>
              <a:t> </a:t>
            </a:r>
            <a:r>
              <a:rPr lang="de-DE" dirty="0" err="1"/>
              <a:t>sequences</a:t>
            </a:r>
            <a:r>
              <a:rPr lang="de-DE" dirty="0"/>
              <a:t>) </a:t>
            </a:r>
            <a:r>
              <a:rPr lang="de-DE" dirty="0" err="1"/>
              <a:t>elementleri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transpozonlar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adlandırılan</a:t>
            </a:r>
            <a:r>
              <a:rPr lang="de-DE" dirty="0"/>
              <a:t>, </a:t>
            </a:r>
            <a:r>
              <a:rPr lang="de-DE" dirty="0" err="1"/>
              <a:t>doğrusal</a:t>
            </a:r>
            <a:r>
              <a:rPr lang="de-DE" dirty="0"/>
              <a:t> </a:t>
            </a:r>
            <a:r>
              <a:rPr lang="de-DE" dirty="0" err="1"/>
              <a:t>çift</a:t>
            </a:r>
            <a:r>
              <a:rPr lang="de-DE" dirty="0"/>
              <a:t> </a:t>
            </a:r>
            <a:r>
              <a:rPr lang="de-DE" dirty="0" err="1"/>
              <a:t>iplikli</a:t>
            </a:r>
            <a:r>
              <a:rPr lang="de-DE" dirty="0"/>
              <a:t> </a:t>
            </a:r>
            <a:r>
              <a:rPr lang="de-DE" dirty="0" err="1"/>
              <a:t>hareketli</a:t>
            </a:r>
            <a:r>
              <a:rPr lang="de-DE" dirty="0"/>
              <a:t> </a:t>
            </a:r>
            <a:r>
              <a:rPr lang="de-DE" dirty="0" err="1"/>
              <a:t>DNA’lar</a:t>
            </a:r>
            <a:r>
              <a:rPr lang="de-DE" dirty="0"/>
              <a:t> da </a:t>
            </a:r>
            <a:r>
              <a:rPr lang="de-DE" dirty="0" err="1"/>
              <a:t>bulunur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Bunlar</a:t>
            </a:r>
            <a:r>
              <a:rPr lang="de-DE" dirty="0" smtClean="0"/>
              <a:t> </a:t>
            </a:r>
            <a:r>
              <a:rPr lang="de-DE" dirty="0" err="1"/>
              <a:t>ökaryot</a:t>
            </a:r>
            <a:r>
              <a:rPr lang="de-DE" dirty="0"/>
              <a:t> </a:t>
            </a:r>
            <a:r>
              <a:rPr lang="de-DE" dirty="0" err="1"/>
              <a:t>hücrelerde</a:t>
            </a:r>
            <a:r>
              <a:rPr lang="de-DE" dirty="0"/>
              <a:t> de </a:t>
            </a:r>
            <a:r>
              <a:rPr lang="de-DE" dirty="0" err="1"/>
              <a:t>bulunabilir</a:t>
            </a:r>
            <a:r>
              <a:rPr lang="de-DE" dirty="0"/>
              <a:t>.</a:t>
            </a:r>
            <a:endParaRPr lang="tr-TR" dirty="0"/>
          </a:p>
          <a:p>
            <a:pPr eaLnBrk="1" hangingPunct="1"/>
            <a:endParaRPr lang="tr-TR" altLang="tr-TR" dirty="0" smtClean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25539" y="4365104"/>
            <a:ext cx="8153400" cy="717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altLang="tr-TR" sz="2800" smtClean="0">
                <a:solidFill>
                  <a:schemeClr val="tx1"/>
                </a:solidFill>
              </a:rPr>
              <a:t>Integrative and conjugative elements (ICEs)</a:t>
            </a:r>
            <a:endParaRPr lang="tr-TR" altLang="tr-TR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45201" y="1052736"/>
            <a:ext cx="6589199" cy="852264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Hücre içi </a:t>
            </a:r>
            <a:r>
              <a:rPr lang="tr-TR" altLang="tr-TR" b="1" dirty="0" err="1" smtClean="0"/>
              <a:t>granüler</a:t>
            </a:r>
            <a:r>
              <a:rPr lang="tr-TR" altLang="tr-TR" b="1" dirty="0" smtClean="0"/>
              <a:t> yapılar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2195735" y="2492896"/>
            <a:ext cx="6697439" cy="3603104"/>
          </a:xfrm>
        </p:spPr>
        <p:txBody>
          <a:bodyPr/>
          <a:lstStyle/>
          <a:p>
            <a:pPr eaLnBrk="1" hangingPunct="1"/>
            <a:r>
              <a:rPr lang="de-DE" altLang="tr-TR" b="1" dirty="0" err="1" smtClean="0"/>
              <a:t>Polisakkarit</a:t>
            </a:r>
            <a:r>
              <a:rPr lang="de-DE" altLang="tr-TR" b="1" dirty="0" smtClean="0"/>
              <a:t> </a:t>
            </a:r>
            <a:r>
              <a:rPr lang="de-DE" altLang="tr-TR" b="1" dirty="0" err="1" smtClean="0"/>
              <a:t>granülleri</a:t>
            </a:r>
            <a:r>
              <a:rPr lang="tr-TR" altLang="tr-TR" b="1" dirty="0" smtClean="0"/>
              <a:t> 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	(</a:t>
            </a:r>
            <a:r>
              <a:rPr lang="de-DE" altLang="tr-TR" dirty="0" err="1" smtClean="0"/>
              <a:t>nişasta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ve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glikojen</a:t>
            </a:r>
            <a:r>
              <a:rPr lang="tr-TR" altLang="tr-TR" dirty="0" smtClean="0"/>
              <a:t>)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/>
            <a:r>
              <a:rPr lang="de-DE" altLang="tr-TR" dirty="0" smtClean="0"/>
              <a:t> </a:t>
            </a:r>
            <a:r>
              <a:rPr lang="de-DE" altLang="tr-TR" b="1" dirty="0" err="1" smtClean="0"/>
              <a:t>Lipit</a:t>
            </a:r>
            <a:r>
              <a:rPr lang="de-DE" altLang="tr-TR" b="1" dirty="0" smtClean="0"/>
              <a:t> </a:t>
            </a:r>
            <a:r>
              <a:rPr lang="de-DE" altLang="tr-TR" b="1" dirty="0" err="1" smtClean="0"/>
              <a:t>granülleri</a:t>
            </a:r>
            <a:r>
              <a:rPr lang="tr-TR" altLang="tr-TR" b="1" dirty="0" smtClean="0"/>
              <a:t> 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	</a:t>
            </a:r>
            <a:r>
              <a:rPr lang="de-DE" altLang="tr-TR" dirty="0" smtClean="0"/>
              <a:t>1. </a:t>
            </a:r>
            <a:r>
              <a:rPr lang="de-DE" altLang="tr-TR" dirty="0" err="1" smtClean="0"/>
              <a:t>Poli</a:t>
            </a:r>
            <a:r>
              <a:rPr lang="de-DE" altLang="tr-TR" dirty="0" smtClean="0"/>
              <a:t>-β-</a:t>
            </a:r>
            <a:r>
              <a:rPr lang="de-DE" altLang="tr-TR" dirty="0" err="1" smtClean="0"/>
              <a:t>hidroksibütirik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asit</a:t>
            </a:r>
            <a:r>
              <a:rPr lang="de-DE" altLang="tr-TR" dirty="0" smtClean="0"/>
              <a:t> (PHB) </a:t>
            </a:r>
            <a:r>
              <a:rPr lang="de-DE" altLang="tr-TR" dirty="0" err="1" smtClean="0"/>
              <a:t>granülleri</a:t>
            </a:r>
            <a:r>
              <a:rPr lang="de-DE" altLang="tr-TR" dirty="0" smtClean="0"/>
              <a:t>: </a:t>
            </a: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/>
              <a:t>	</a:t>
            </a:r>
            <a:r>
              <a:rPr lang="de-DE" altLang="tr-TR" dirty="0" smtClean="0"/>
              <a:t>2. </a:t>
            </a:r>
            <a:r>
              <a:rPr lang="de-DE" altLang="tr-TR" dirty="0" err="1" smtClean="0"/>
              <a:t>Nötral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lipitler</a:t>
            </a:r>
            <a:r>
              <a:rPr lang="de-DE" altLang="tr-TR" dirty="0" smtClean="0"/>
              <a:t> (</a:t>
            </a:r>
            <a:r>
              <a:rPr lang="de-DE" altLang="tr-TR" dirty="0" err="1" smtClean="0"/>
              <a:t>trigliseritler</a:t>
            </a:r>
            <a:r>
              <a:rPr lang="de-DE" altLang="tr-TR" dirty="0" smtClean="0"/>
              <a:t>): 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9432" y="980728"/>
            <a:ext cx="6836941" cy="762000"/>
          </a:xfrm>
        </p:spPr>
        <p:txBody>
          <a:bodyPr/>
          <a:lstStyle/>
          <a:p>
            <a:pPr eaLnBrk="1" hangingPunct="1"/>
            <a:r>
              <a:rPr lang="de-DE" altLang="tr-TR" b="1" dirty="0" err="1" smtClean="0"/>
              <a:t>Polifosfat</a:t>
            </a:r>
            <a:r>
              <a:rPr lang="de-DE" altLang="tr-TR" b="1" dirty="0" smtClean="0"/>
              <a:t> </a:t>
            </a:r>
            <a:r>
              <a:rPr lang="de-DE" altLang="tr-TR" b="1" dirty="0" err="1" smtClean="0"/>
              <a:t>granülleri</a:t>
            </a:r>
            <a:endParaRPr lang="en-GB" altLang="tr-TR" b="1" dirty="0" smtClean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1475656" y="2276871"/>
            <a:ext cx="7344494" cy="424775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tr-TR" dirty="0" smtClean="0"/>
              <a:t>Ester </a:t>
            </a:r>
            <a:r>
              <a:rPr lang="de-DE" altLang="tr-TR" dirty="0" err="1" smtClean="0"/>
              <a:t>bağlarıyla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bağlı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ortofosfatlardan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oluşan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ve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uzun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zincirler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halinde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bulu</a:t>
            </a:r>
            <a:r>
              <a:rPr lang="tr-TR" altLang="tr-TR" dirty="0" smtClean="0"/>
              <a:t>r</a:t>
            </a:r>
          </a:p>
          <a:p>
            <a:pPr eaLnBrk="1" hangingPunct="1">
              <a:buFontTx/>
              <a:buNone/>
            </a:pPr>
            <a:r>
              <a:rPr lang="de-DE" altLang="tr-TR" i="1" dirty="0" err="1" smtClean="0"/>
              <a:t>Spirillum</a:t>
            </a:r>
            <a:r>
              <a:rPr lang="de-DE" altLang="tr-TR" i="1" dirty="0" smtClean="0"/>
              <a:t> </a:t>
            </a:r>
            <a:r>
              <a:rPr lang="de-DE" altLang="tr-TR" i="1" dirty="0" err="1" smtClean="0"/>
              <a:t>volutans</a:t>
            </a:r>
            <a:endParaRPr lang="tr-TR" altLang="tr-TR" i="1" dirty="0" smtClean="0"/>
          </a:p>
          <a:p>
            <a:pPr eaLnBrk="1" hangingPunct="1">
              <a:buFontTx/>
              <a:buNone/>
            </a:pPr>
            <a:r>
              <a:rPr lang="tr-TR" altLang="tr-TR" dirty="0" smtClean="0"/>
              <a:t>M</a:t>
            </a:r>
            <a:r>
              <a:rPr lang="de-DE" altLang="tr-TR" dirty="0" err="1" smtClean="0"/>
              <a:t>etilen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yada</a:t>
            </a:r>
            <a:r>
              <a:rPr lang="de-DE" altLang="tr-TR" dirty="0" smtClean="0"/>
              <a:t> Toluidin </a:t>
            </a:r>
            <a:r>
              <a:rPr lang="de-DE" altLang="tr-TR" dirty="0" err="1" smtClean="0"/>
              <a:t>mavisi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gibi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bazik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boyalarla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boyandığında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boyanın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mavi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rengini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değiştirip</a:t>
            </a:r>
            <a:r>
              <a:rPr lang="de-DE" altLang="tr-TR" dirty="0" smtClean="0"/>
              <a:t> (</a:t>
            </a:r>
            <a:r>
              <a:rPr lang="de-DE" altLang="tr-TR" dirty="0" err="1" smtClean="0"/>
              <a:t>metakromasi</a:t>
            </a:r>
            <a:r>
              <a:rPr lang="de-DE" altLang="tr-TR" dirty="0" smtClean="0"/>
              <a:t>)  </a:t>
            </a:r>
            <a:r>
              <a:rPr lang="de-DE" altLang="tr-TR" dirty="0" err="1" smtClean="0"/>
              <a:t>granülün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kırmızı-menekşe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renginde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boyanmasını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sağladıkları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için</a:t>
            </a:r>
            <a:r>
              <a:rPr lang="de-DE" altLang="tr-TR" dirty="0" smtClean="0"/>
              <a:t> </a:t>
            </a:r>
            <a:r>
              <a:rPr lang="de-DE" altLang="tr-TR" b="1" dirty="0" err="1" smtClean="0"/>
              <a:t>volutin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yada</a:t>
            </a:r>
            <a:r>
              <a:rPr lang="de-DE" altLang="tr-TR" dirty="0" smtClean="0"/>
              <a:t> </a:t>
            </a:r>
            <a:r>
              <a:rPr lang="de-DE" altLang="tr-TR" b="1" dirty="0" err="1" smtClean="0"/>
              <a:t>metakromatik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granüller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olarak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adlandırılır</a:t>
            </a:r>
            <a:r>
              <a:rPr lang="de-DE" altLang="tr-TR" dirty="0" smtClean="0"/>
              <a:t>.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879781" y="836712"/>
            <a:ext cx="6394351" cy="762000"/>
          </a:xfrm>
        </p:spPr>
        <p:txBody>
          <a:bodyPr/>
          <a:lstStyle/>
          <a:p>
            <a:pPr eaLnBrk="1" hangingPunct="1"/>
            <a:r>
              <a:rPr lang="de-DE" altLang="tr-TR" dirty="0" err="1" smtClean="0"/>
              <a:t>Magnetozom</a:t>
            </a:r>
            <a:r>
              <a:rPr lang="tr-TR" altLang="tr-TR" dirty="0" smtClean="0"/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2492896"/>
            <a:ext cx="6264696" cy="417619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tr-TR" sz="2800" dirty="0" smtClean="0"/>
              <a:t>Demir </a:t>
            </a:r>
            <a:r>
              <a:rPr lang="de-DE" altLang="tr-TR" sz="2800" dirty="0" err="1" smtClean="0"/>
              <a:t>oksitin</a:t>
            </a:r>
            <a:r>
              <a:rPr lang="de-DE" altLang="tr-TR" sz="2800" dirty="0" smtClean="0"/>
              <a:t> (Fe3O4 </a:t>
            </a:r>
            <a:r>
              <a:rPr lang="de-DE" altLang="tr-TR" sz="2800" dirty="0" err="1" smtClean="0"/>
              <a:t>mağnetit</a:t>
            </a:r>
            <a:r>
              <a:rPr lang="de-DE" altLang="tr-TR" sz="2800" dirty="0" smtClean="0"/>
              <a:t>) </a:t>
            </a:r>
            <a:r>
              <a:rPr lang="de-DE" altLang="tr-TR" sz="2800" dirty="0" err="1" smtClean="0"/>
              <a:t>hücre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içindeki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kristalleridir</a:t>
            </a:r>
            <a:r>
              <a:rPr lang="de-DE" altLang="tr-TR" sz="2800" dirty="0" smtClean="0"/>
              <a:t>.</a:t>
            </a:r>
            <a:endParaRPr lang="tr-TR" altLang="tr-TR" sz="2800" dirty="0" smtClean="0"/>
          </a:p>
          <a:p>
            <a:pPr eaLnBrk="1" hangingPunct="1">
              <a:buFontTx/>
              <a:buNone/>
            </a:pPr>
            <a:r>
              <a:rPr lang="de-DE" altLang="tr-TR" sz="2800" dirty="0" err="1" smtClean="0"/>
              <a:t>Magnetozom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fosfolipit</a:t>
            </a:r>
            <a:r>
              <a:rPr lang="de-DE" altLang="tr-TR" sz="2800" dirty="0" smtClean="0"/>
              <a:t>, </a:t>
            </a:r>
            <a:r>
              <a:rPr lang="de-DE" altLang="tr-TR" sz="2800" dirty="0" err="1" smtClean="0"/>
              <a:t>protein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ve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glikoprotein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içeren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bir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zarla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çevrilidir</a:t>
            </a:r>
            <a:r>
              <a:rPr lang="de-DE" altLang="tr-TR" sz="2800" dirty="0" smtClean="0"/>
              <a:t>. </a:t>
            </a:r>
            <a:endParaRPr lang="tr-TR" altLang="tr-TR" sz="2800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İçerik Yer Tutucusu 2"/>
          <p:cNvSpPr>
            <a:spLocks noGrp="1"/>
          </p:cNvSpPr>
          <p:nvPr>
            <p:ph idx="1"/>
          </p:nvPr>
        </p:nvSpPr>
        <p:spPr>
          <a:xfrm>
            <a:off x="698500" y="2133600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sz="2000" smtClean="0"/>
              <a:t>Biomineralization</a:t>
            </a:r>
            <a:r>
              <a:rPr lang="tr-TR" altLang="tr-TR" sz="2000" smtClean="0"/>
              <a:t>,</a:t>
            </a:r>
            <a:r>
              <a:rPr lang="en-US" altLang="tr-TR" sz="2000" smtClean="0"/>
              <a:t> </a:t>
            </a:r>
            <a:r>
              <a:rPr lang="tr-TR" altLang="tr-TR" sz="2000" smtClean="0"/>
              <a:t>canlı organizmalardaki mineral sentezidir.</a:t>
            </a:r>
          </a:p>
          <a:p>
            <a:r>
              <a:rPr lang="tr-TR" altLang="tr-TR" sz="2000" smtClean="0"/>
              <a:t>P</a:t>
            </a:r>
            <a:r>
              <a:rPr lang="en-US" altLang="tr-TR" sz="2000" smtClean="0"/>
              <a:t>rokaryot</a:t>
            </a:r>
            <a:r>
              <a:rPr lang="tr-TR" altLang="tr-TR" sz="2000" smtClean="0"/>
              <a:t> lardaki mineral sentezi iki grupta toplanır.</a:t>
            </a:r>
          </a:p>
          <a:p>
            <a:r>
              <a:rPr lang="en-US" altLang="tr-TR" sz="2000" smtClean="0"/>
              <a:t>Biologically controlled mineralization (BCM) and Biologically induced mineralization (BIM) </a:t>
            </a:r>
            <a:endParaRPr lang="tr-TR" altLang="tr-TR" sz="2000" smtClean="0"/>
          </a:p>
          <a:p>
            <a:r>
              <a:rPr lang="tr-TR" altLang="tr-TR" sz="2000" smtClean="0"/>
              <a:t>BCM de m</a:t>
            </a:r>
            <a:r>
              <a:rPr lang="en-US" altLang="tr-TR" sz="2000" smtClean="0"/>
              <a:t>ineral</a:t>
            </a:r>
            <a:r>
              <a:rPr lang="tr-TR" altLang="tr-TR" sz="2000" smtClean="0"/>
              <a:t>ler belli koşullar altında hücre içinde (örn magnetozom) yada yüzeyindeki özel bölgelerde sentezlenir.</a:t>
            </a:r>
          </a:p>
          <a:p>
            <a:r>
              <a:rPr lang="tr-TR" altLang="tr-TR" sz="2000" smtClean="0"/>
              <a:t>BIM de </a:t>
            </a:r>
            <a:r>
              <a:rPr lang="en-US" altLang="tr-TR" sz="2000" smtClean="0"/>
              <a:t>mineral</a:t>
            </a:r>
            <a:r>
              <a:rPr lang="tr-TR" altLang="tr-TR" sz="2000" smtClean="0"/>
              <a:t>ler metabolik aktivite sonucu çevre şartlarına bağlı </a:t>
            </a:r>
            <a:r>
              <a:rPr lang="en-US" altLang="tr-TR" sz="2000" smtClean="0"/>
              <a:t>extracellular</a:t>
            </a:r>
            <a:r>
              <a:rPr lang="tr-TR" altLang="tr-TR" sz="2000" smtClean="0"/>
              <a:t> olarak üretilir. Bunlar </a:t>
            </a:r>
            <a:r>
              <a:rPr lang="en-US" altLang="tr-TR" sz="2000" smtClean="0"/>
              <a:t>Fe, Mn, and other metal oxides, e.g., ferrihydrite (5Fe2O3·9H2O), hematite (α-Fe2O3), and goethite (α-FeOOH); metal sulfates, phosphates, and carbonates; phosphorite; Fe and Fe-Al silicates; and metal sulfides. </a:t>
            </a:r>
            <a:endParaRPr lang="tr-TR" altLang="tr-TR" sz="2000" smtClean="0"/>
          </a:p>
          <a:p>
            <a:r>
              <a:rPr lang="tr-TR" altLang="tr-TR" sz="2000" smtClean="0"/>
              <a:t>Son çalışmalarda karbonat minerallerinin iki siyanobakteride hücre içinde sentezlendiği (BCM) gösterilmiştir.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634604" y="764704"/>
            <a:ext cx="6836296" cy="831850"/>
          </a:xfrm>
        </p:spPr>
        <p:txBody>
          <a:bodyPr/>
          <a:lstStyle/>
          <a:p>
            <a:r>
              <a:rPr lang="tr-TR" altLang="tr-TR" sz="2400" dirty="0" err="1" smtClean="0"/>
              <a:t>Biyomineralizasyon</a:t>
            </a:r>
            <a:r>
              <a:rPr lang="tr-TR" altLang="tr-TR" sz="2400" dirty="0" smtClean="0"/>
              <a:t>: Karbonat mineralleri </a:t>
            </a:r>
            <a:r>
              <a:rPr lang="tr-TR" altLang="tr-TR" sz="2400" dirty="0" err="1" smtClean="0"/>
              <a:t>siyanobakteriler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764704"/>
            <a:ext cx="6476901" cy="762000"/>
          </a:xfrm>
        </p:spPr>
        <p:txBody>
          <a:bodyPr/>
          <a:lstStyle/>
          <a:p>
            <a:pPr eaLnBrk="1" hangingPunct="1"/>
            <a:r>
              <a:rPr lang="de-DE" altLang="tr-TR" dirty="0" err="1" smtClean="0"/>
              <a:t>Gaz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vesikülü</a:t>
            </a:r>
            <a:r>
              <a:rPr lang="tr-TR" altLang="tr-TR" dirty="0" smtClean="0"/>
              <a:t>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1835696" y="2276872"/>
            <a:ext cx="6622504" cy="381912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de-DE" altLang="tr-TR" sz="2400" dirty="0" smtClean="0"/>
              <a:t>Suda </a:t>
            </a:r>
            <a:r>
              <a:rPr lang="de-DE" altLang="tr-TR" sz="2400" dirty="0" err="1" smtClean="0"/>
              <a:t>yaşayan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bakterilerin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çoğunda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özellikle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fototroflarda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pigmentsiz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türlerde</a:t>
            </a:r>
            <a:r>
              <a:rPr lang="de-DE" altLang="tr-TR" sz="2400" dirty="0" smtClean="0"/>
              <a:t> (</a:t>
            </a:r>
            <a:r>
              <a:rPr lang="de-DE" altLang="tr-TR" sz="2400" i="1" dirty="0" err="1" smtClean="0"/>
              <a:t>Pelonema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i="1" dirty="0" smtClean="0"/>
              <a:t>., </a:t>
            </a:r>
            <a:r>
              <a:rPr lang="de-DE" altLang="tr-TR" sz="2400" i="1" dirty="0" err="1" smtClean="0"/>
              <a:t>Peloploca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i="1" dirty="0" smtClean="0"/>
              <a:t>.</a:t>
            </a:r>
            <a:r>
              <a:rPr lang="de-DE" altLang="tr-TR" sz="2400" dirty="0" smtClean="0"/>
              <a:t>), </a:t>
            </a:r>
            <a:r>
              <a:rPr lang="de-DE" altLang="tr-TR" sz="2400" dirty="0" err="1" smtClean="0"/>
              <a:t>Halobakterilerde</a:t>
            </a:r>
            <a:r>
              <a:rPr lang="de-DE" altLang="tr-TR" sz="2400" dirty="0" smtClean="0"/>
              <a:t> (</a:t>
            </a:r>
            <a:r>
              <a:rPr lang="de-DE" altLang="tr-TR" sz="2400" i="1" dirty="0" err="1" smtClean="0"/>
              <a:t>Halobacterium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halobium</a:t>
            </a:r>
            <a:r>
              <a:rPr lang="de-DE" altLang="tr-TR" sz="2400" dirty="0" smtClean="0"/>
              <a:t>), </a:t>
            </a:r>
            <a:r>
              <a:rPr lang="de-DE" altLang="tr-TR" sz="2400" dirty="0" err="1" smtClean="0"/>
              <a:t>bazı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arkelerde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bir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kaç</a:t>
            </a:r>
            <a:r>
              <a:rPr lang="de-DE" altLang="tr-TR" sz="2400" dirty="0" smtClean="0"/>
              <a:t> </a:t>
            </a:r>
            <a:r>
              <a:rPr lang="de-DE" altLang="tr-TR" sz="2400" i="1" dirty="0" smtClean="0"/>
              <a:t>Clostridium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türünde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bulunur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pPr eaLnBrk="1" hangingPunct="1">
              <a:buFontTx/>
              <a:buNone/>
            </a:pPr>
            <a:r>
              <a:rPr lang="de-DE" altLang="tr-TR" sz="2400" dirty="0" err="1" smtClean="0"/>
              <a:t>Proteinden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zar</a:t>
            </a:r>
            <a:r>
              <a:rPr lang="tr-TR" altLang="tr-TR" sz="2400" dirty="0" smtClean="0"/>
              <a:t>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suyu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solusyonları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geçirmez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sadece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gazları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geçirir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836712"/>
            <a:ext cx="6476901" cy="762000"/>
          </a:xfrm>
        </p:spPr>
        <p:txBody>
          <a:bodyPr/>
          <a:lstStyle/>
          <a:p>
            <a:pPr eaLnBrk="1" hangingPunct="1"/>
            <a:r>
              <a:rPr lang="de-DE" altLang="tr-TR" b="1" dirty="0" err="1" smtClean="0"/>
              <a:t>Karboksizom</a:t>
            </a:r>
            <a:endParaRPr lang="en-GB" altLang="tr-TR" b="1" dirty="0" smtClean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2420888"/>
            <a:ext cx="6984901" cy="3168352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r-TR" altLang="tr-TR" sz="2400" dirty="0" smtClean="0"/>
              <a:t>O</a:t>
            </a:r>
            <a:r>
              <a:rPr lang="de-DE" altLang="tr-TR" sz="2400" dirty="0" err="1" smtClean="0"/>
              <a:t>totrof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bakterilerde</a:t>
            </a:r>
            <a:r>
              <a:rPr lang="de-DE" altLang="tr-TR" sz="2400" dirty="0" smtClean="0"/>
              <a:t>, </a:t>
            </a:r>
            <a:r>
              <a:rPr lang="de-DE" altLang="tr-TR" sz="2400" i="1" dirty="0" err="1" smtClean="0"/>
              <a:t>Nitrosomonas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i="1" dirty="0" smtClean="0"/>
              <a:t>., </a:t>
            </a:r>
            <a:r>
              <a:rPr lang="de-DE" altLang="tr-TR" sz="2400" i="1" dirty="0" err="1" smtClean="0"/>
              <a:t>Thiobacillus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dirty="0" smtClean="0"/>
              <a:t>.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Siyanobakterilerde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bulunur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pPr eaLnBrk="1" hangingPunct="1">
              <a:buFontTx/>
              <a:buNone/>
            </a:pPr>
            <a:r>
              <a:rPr lang="de-DE" altLang="tr-TR" sz="2400" dirty="0" smtClean="0"/>
              <a:t>Calvin </a:t>
            </a:r>
            <a:r>
              <a:rPr lang="de-DE" altLang="tr-TR" sz="2400" dirty="0" err="1" smtClean="0"/>
              <a:t>döngüsünün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anahtar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enzimi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ribuloz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bifosfat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karboksilaz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enzimi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bulunur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958106"/>
            <a:ext cx="6404893" cy="762000"/>
          </a:xfrm>
        </p:spPr>
        <p:txBody>
          <a:bodyPr/>
          <a:lstStyle/>
          <a:p>
            <a:pPr eaLnBrk="1" hangingPunct="1"/>
            <a:r>
              <a:rPr lang="de-DE" altLang="tr-TR" b="1" dirty="0" err="1" smtClean="0"/>
              <a:t>Siyanofisin</a:t>
            </a:r>
            <a:r>
              <a:rPr lang="de-DE" altLang="tr-TR" b="1" dirty="0" smtClean="0"/>
              <a:t> </a:t>
            </a:r>
            <a:r>
              <a:rPr lang="de-DE" altLang="tr-TR" b="1" dirty="0" err="1" smtClean="0"/>
              <a:t>granülü</a:t>
            </a:r>
            <a:r>
              <a:rPr lang="tr-TR" altLang="tr-TR" dirty="0" smtClean="0"/>
              <a:t> </a:t>
            </a:r>
            <a:endParaRPr lang="en-GB" altLang="tr-TR" dirty="0" smtClean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2276872"/>
            <a:ext cx="6476901" cy="1592684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de-DE" altLang="tr-TR" sz="2400" dirty="0" err="1" smtClean="0"/>
              <a:t>Nitrojen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depolayan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granüller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sadece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Siyanobakterilerde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bulunur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pPr eaLnBrk="1" hangingPunct="1">
              <a:buFontTx/>
              <a:buNone/>
            </a:pPr>
            <a:r>
              <a:rPr lang="tr-TR" altLang="tr-TR" sz="2400" dirty="0" smtClean="0"/>
              <a:t>A</a:t>
            </a:r>
            <a:r>
              <a:rPr lang="de-DE" altLang="tr-TR" sz="2400" dirty="0" err="1" smtClean="0"/>
              <a:t>rjinin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poliaspartatdan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oluşmuştur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</p:txBody>
      </p:sp>
      <p:pic>
        <p:nvPicPr>
          <p:cNvPr id="110597" name="Picture 5" descr="sl_19_cyanophyc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221088"/>
            <a:ext cx="466725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79" y="476672"/>
            <a:ext cx="6764933" cy="114416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tr-TR" dirty="0" err="1" smtClean="0"/>
              <a:t>Hücre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yüzey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tabakaların</a:t>
            </a:r>
            <a:r>
              <a:rPr lang="tr-TR" altLang="tr-TR" dirty="0" err="1" smtClean="0"/>
              <a:t>ın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görevleri</a:t>
            </a:r>
            <a:r>
              <a:rPr lang="de-DE" altLang="tr-TR" dirty="0" smtClean="0"/>
              <a:t> </a:t>
            </a:r>
            <a:endParaRPr lang="tr-TR" altLang="tr-TR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1403648" y="2132856"/>
            <a:ext cx="5256584" cy="3024336"/>
          </a:xfrm>
        </p:spPr>
        <p:txBody>
          <a:bodyPr/>
          <a:lstStyle/>
          <a:p>
            <a:pPr eaLnBrk="1" hangingPunct="1"/>
            <a:r>
              <a:rPr lang="de-DE" altLang="tr-TR" dirty="0" err="1" smtClean="0"/>
              <a:t>Bazı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patojenlerin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konukçularına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tutunmalarını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sağlamak</a:t>
            </a:r>
            <a:r>
              <a:rPr lang="de-DE" altLang="tr-TR" dirty="0" smtClean="0"/>
              <a:t>. </a:t>
            </a:r>
            <a:endParaRPr lang="tr-TR" altLang="tr-TR" dirty="0" smtClean="0"/>
          </a:p>
          <a:p>
            <a:pPr eaLnBrk="1" hangingPunct="1"/>
            <a:r>
              <a:rPr lang="de-DE" altLang="tr-TR" dirty="0" err="1" smtClean="0"/>
              <a:t>İmmün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sistemin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fagositik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hücrelerinden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korunmak</a:t>
            </a:r>
            <a:r>
              <a:rPr lang="de-DE" altLang="tr-TR" dirty="0" smtClean="0"/>
              <a:t>.</a:t>
            </a:r>
            <a:endParaRPr lang="tr-TR" altLang="tr-TR" dirty="0" smtClean="0"/>
          </a:p>
          <a:p>
            <a:pPr eaLnBrk="1" hangingPunct="1"/>
            <a:r>
              <a:rPr lang="de-DE" altLang="tr-TR" dirty="0" smtClean="0"/>
              <a:t>Su </a:t>
            </a:r>
            <a:r>
              <a:rPr lang="de-DE" altLang="tr-TR" dirty="0" err="1" smtClean="0"/>
              <a:t>bağlama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özelliğinde</a:t>
            </a:r>
            <a:r>
              <a:rPr lang="de-DE" altLang="tr-TR" dirty="0" smtClean="0"/>
              <a:t> </a:t>
            </a:r>
            <a:endParaRPr lang="tr-TR" altLang="tr-TR" dirty="0" smtClean="0"/>
          </a:p>
          <a:p>
            <a:pPr eaLnBrk="1" hangingPunct="1">
              <a:buFontTx/>
              <a:buChar char="•"/>
            </a:pPr>
            <a:r>
              <a:rPr lang="de-DE" altLang="tr-TR" dirty="0" err="1" smtClean="0"/>
              <a:t>bakterileri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kurumalara</a:t>
            </a:r>
            <a:r>
              <a:rPr lang="de-DE" altLang="tr-TR" dirty="0" smtClean="0"/>
              <a:t> </a:t>
            </a:r>
            <a:endParaRPr lang="tr-TR" altLang="tr-TR" dirty="0" smtClean="0"/>
          </a:p>
          <a:p>
            <a:pPr eaLnBrk="1" hangingPunct="1">
              <a:buFontTx/>
              <a:buChar char="•"/>
            </a:pPr>
            <a:r>
              <a:rPr lang="de-DE" altLang="tr-TR" dirty="0" err="1" smtClean="0"/>
              <a:t>karşı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korur</a:t>
            </a:r>
            <a:r>
              <a:rPr lang="de-DE" altLang="tr-TR" dirty="0" smtClean="0"/>
              <a:t>. </a:t>
            </a:r>
            <a:endParaRPr lang="tr-TR" altLang="tr-TR" dirty="0" smtClean="0"/>
          </a:p>
        </p:txBody>
      </p:sp>
      <p:pic>
        <p:nvPicPr>
          <p:cNvPr id="74756" name="Picture 5" descr="http://textbookofbacteriology.net/themicrobialworld/B.anthracisC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871317"/>
            <a:ext cx="34290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231032"/>
            <a:ext cx="6259860" cy="762000"/>
          </a:xfrm>
        </p:spPr>
        <p:txBody>
          <a:bodyPr/>
          <a:lstStyle/>
          <a:p>
            <a:pPr eaLnBrk="1" hangingPunct="1"/>
            <a:r>
              <a:rPr lang="de-DE" altLang="tr-TR" b="1" dirty="0" err="1" smtClean="0"/>
              <a:t>Parasporal</a:t>
            </a:r>
            <a:r>
              <a:rPr lang="de-DE" altLang="tr-TR" b="1" dirty="0" smtClean="0"/>
              <a:t> </a:t>
            </a:r>
            <a:r>
              <a:rPr lang="de-DE" altLang="tr-TR" b="1" dirty="0" err="1" smtClean="0"/>
              <a:t>kristaller</a:t>
            </a:r>
            <a:r>
              <a:rPr lang="tr-TR" altLang="tr-TR" dirty="0" smtClean="0"/>
              <a:t> </a:t>
            </a:r>
            <a:endParaRPr lang="en-GB" altLang="tr-TR" dirty="0" smtClean="0"/>
          </a:p>
        </p:txBody>
      </p:sp>
      <p:sp>
        <p:nvSpPr>
          <p:cNvPr id="111619" name="Rectangle 6"/>
          <p:cNvSpPr>
            <a:spLocks noGrp="1" noChangeArrowheads="1"/>
          </p:cNvSpPr>
          <p:nvPr>
            <p:ph idx="1"/>
          </p:nvPr>
        </p:nvSpPr>
        <p:spPr>
          <a:xfrm>
            <a:off x="1763688" y="2420888"/>
            <a:ext cx="6980262" cy="3528392"/>
          </a:xfrm>
        </p:spPr>
        <p:txBody>
          <a:bodyPr>
            <a:noAutofit/>
          </a:bodyPr>
          <a:lstStyle/>
          <a:p>
            <a:r>
              <a:rPr lang="de-DE" sz="2400" i="1" dirty="0" err="1"/>
              <a:t>Bacillus</a:t>
            </a:r>
            <a:r>
              <a:rPr lang="de-DE" sz="2400" i="1" dirty="0"/>
              <a:t> </a:t>
            </a:r>
            <a:r>
              <a:rPr lang="de-DE" sz="2400" i="1" dirty="0" err="1"/>
              <a:t>thuringiensis</a:t>
            </a:r>
            <a:r>
              <a:rPr lang="de-DE" sz="2400" i="1" dirty="0"/>
              <a:t>, B. </a:t>
            </a:r>
            <a:r>
              <a:rPr lang="de-DE" sz="2400" i="1" dirty="0" err="1"/>
              <a:t>laterosporus</a:t>
            </a:r>
            <a:r>
              <a:rPr lang="de-DE" sz="2400" i="1" dirty="0"/>
              <a:t>, B. </a:t>
            </a:r>
            <a:r>
              <a:rPr lang="de-DE" sz="2400" i="1" dirty="0" err="1"/>
              <a:t>medusa</a:t>
            </a:r>
            <a:r>
              <a:rPr lang="de-DE" sz="2400" dirty="0"/>
              <a:t> </a:t>
            </a:r>
            <a:r>
              <a:rPr lang="de-DE" sz="2400" dirty="0" err="1"/>
              <a:t>gibi</a:t>
            </a:r>
            <a:r>
              <a:rPr lang="de-DE" sz="2400" dirty="0"/>
              <a:t> </a:t>
            </a:r>
            <a:r>
              <a:rPr lang="de-DE" sz="2400" dirty="0" err="1"/>
              <a:t>bakterilerde</a:t>
            </a:r>
            <a:r>
              <a:rPr lang="de-DE" sz="2400" dirty="0"/>
              <a:t> </a:t>
            </a:r>
            <a:r>
              <a:rPr lang="de-DE" sz="2400" dirty="0" err="1"/>
              <a:t>sporulasyon</a:t>
            </a:r>
            <a:r>
              <a:rPr lang="de-DE" sz="2400" dirty="0"/>
              <a:t> </a:t>
            </a:r>
            <a:r>
              <a:rPr lang="de-DE" sz="2400" dirty="0" err="1"/>
              <a:t>esnasında</a:t>
            </a:r>
            <a:r>
              <a:rPr lang="de-DE" sz="2400" dirty="0"/>
              <a:t> </a:t>
            </a:r>
            <a:r>
              <a:rPr lang="de-DE" sz="2400" dirty="0" err="1"/>
              <a:t>hücre</a:t>
            </a:r>
            <a:r>
              <a:rPr lang="de-DE" sz="2400" dirty="0"/>
              <a:t> </a:t>
            </a:r>
            <a:r>
              <a:rPr lang="de-DE" sz="2400" dirty="0" err="1"/>
              <a:t>içinde</a:t>
            </a:r>
            <a:r>
              <a:rPr lang="de-DE" sz="2400" dirty="0"/>
              <a:t> </a:t>
            </a:r>
            <a:r>
              <a:rPr lang="de-DE" sz="2400" dirty="0" err="1"/>
              <a:t>kare</a:t>
            </a:r>
            <a:r>
              <a:rPr lang="de-DE" sz="2400" dirty="0"/>
              <a:t> </a:t>
            </a:r>
            <a:r>
              <a:rPr lang="de-DE" sz="2400" dirty="0" err="1"/>
              <a:t>yada</a:t>
            </a:r>
            <a:r>
              <a:rPr lang="de-DE" sz="2400" dirty="0"/>
              <a:t> </a:t>
            </a:r>
            <a:r>
              <a:rPr lang="de-DE" sz="2400" dirty="0" err="1"/>
              <a:t>baklava</a:t>
            </a:r>
            <a:r>
              <a:rPr lang="de-DE" sz="2400" dirty="0"/>
              <a:t> </a:t>
            </a:r>
            <a:r>
              <a:rPr lang="de-DE" sz="2400" dirty="0" err="1"/>
              <a:t>şeklinde</a:t>
            </a:r>
            <a:r>
              <a:rPr lang="de-DE" sz="2400" dirty="0"/>
              <a:t> </a:t>
            </a:r>
            <a:r>
              <a:rPr lang="de-DE" sz="2400" dirty="0" err="1"/>
              <a:t>parasporal</a:t>
            </a:r>
            <a:r>
              <a:rPr lang="de-DE" sz="2400" dirty="0"/>
              <a:t> </a:t>
            </a:r>
            <a:r>
              <a:rPr lang="de-DE" sz="2400" dirty="0" err="1"/>
              <a:t>kristaller</a:t>
            </a:r>
            <a:r>
              <a:rPr lang="de-DE" sz="2400" dirty="0"/>
              <a:t> </a:t>
            </a:r>
            <a:r>
              <a:rPr lang="de-DE" sz="2400" dirty="0" err="1"/>
              <a:t>sentezlenir</a:t>
            </a:r>
            <a:r>
              <a:rPr lang="de-DE" sz="2400" dirty="0"/>
              <a:t>. </a:t>
            </a:r>
            <a:endParaRPr lang="tr-TR" sz="2400" dirty="0" smtClean="0"/>
          </a:p>
          <a:p>
            <a:r>
              <a:rPr lang="de-DE" sz="2400" dirty="0" err="1" smtClean="0"/>
              <a:t>Bu</a:t>
            </a:r>
            <a:r>
              <a:rPr lang="de-DE" sz="2400" dirty="0" smtClean="0"/>
              <a:t> </a:t>
            </a:r>
            <a:r>
              <a:rPr lang="de-DE" sz="2400" dirty="0" err="1"/>
              <a:t>kristaller</a:t>
            </a:r>
            <a:r>
              <a:rPr lang="de-DE" sz="2400" dirty="0"/>
              <a:t> </a:t>
            </a:r>
            <a:r>
              <a:rPr lang="de-DE" sz="2400" dirty="0" err="1"/>
              <a:t>sadece</a:t>
            </a:r>
            <a:r>
              <a:rPr lang="de-DE" sz="2400" dirty="0"/>
              <a:t> </a:t>
            </a:r>
            <a:r>
              <a:rPr lang="de-DE" sz="2400" dirty="0" err="1"/>
              <a:t>belli</a:t>
            </a:r>
            <a:r>
              <a:rPr lang="de-DE" sz="2400" dirty="0"/>
              <a:t> </a:t>
            </a:r>
            <a:r>
              <a:rPr lang="de-DE" sz="2400" dirty="0" err="1"/>
              <a:t>türdeki</a:t>
            </a:r>
            <a:r>
              <a:rPr lang="de-DE" sz="2400" dirty="0"/>
              <a:t> </a:t>
            </a:r>
            <a:r>
              <a:rPr lang="de-DE" sz="2400" dirty="0" err="1"/>
              <a:t>böceklere</a:t>
            </a:r>
            <a:r>
              <a:rPr lang="de-DE" sz="2400" dirty="0"/>
              <a:t> </a:t>
            </a:r>
            <a:r>
              <a:rPr lang="de-DE" sz="2400" dirty="0" err="1"/>
              <a:t>toksik</a:t>
            </a:r>
            <a:r>
              <a:rPr lang="de-DE" sz="2400" dirty="0"/>
              <a:t> </a:t>
            </a:r>
            <a:r>
              <a:rPr lang="de-DE" sz="2400" dirty="0" err="1"/>
              <a:t>özellik</a:t>
            </a:r>
            <a:r>
              <a:rPr lang="de-DE" sz="2400" dirty="0"/>
              <a:t> </a:t>
            </a:r>
            <a:r>
              <a:rPr lang="de-DE" sz="2400" dirty="0" err="1"/>
              <a:t>gösteren</a:t>
            </a:r>
            <a:r>
              <a:rPr lang="de-DE" sz="2400" dirty="0"/>
              <a:t> </a:t>
            </a:r>
            <a:r>
              <a:rPr lang="de-DE" sz="2400" dirty="0" err="1"/>
              <a:t>glikoproteinlerden</a:t>
            </a:r>
            <a:r>
              <a:rPr lang="de-DE" sz="2400" dirty="0"/>
              <a:t> </a:t>
            </a:r>
            <a:r>
              <a:rPr lang="de-DE" sz="2400" dirty="0" err="1"/>
              <a:t>oluşmuştur</a:t>
            </a:r>
            <a:r>
              <a:rPr lang="de-DE" sz="2400" dirty="0"/>
              <a:t> </a:t>
            </a:r>
            <a:r>
              <a:rPr lang="de-DE" sz="2400" dirty="0" err="1"/>
              <a:t>ve</a:t>
            </a:r>
            <a:r>
              <a:rPr lang="de-DE" sz="2400" dirty="0"/>
              <a:t> </a:t>
            </a:r>
            <a:r>
              <a:rPr lang="de-DE" sz="2400" dirty="0" err="1"/>
              <a:t>biyolojik</a:t>
            </a:r>
            <a:r>
              <a:rPr lang="de-DE" sz="2400" dirty="0"/>
              <a:t> </a:t>
            </a:r>
            <a:r>
              <a:rPr lang="de-DE" sz="2400" dirty="0" err="1"/>
              <a:t>mücadelede</a:t>
            </a:r>
            <a:r>
              <a:rPr lang="de-DE" sz="2400" dirty="0"/>
              <a:t> </a:t>
            </a:r>
            <a:r>
              <a:rPr lang="de-DE" sz="2400" dirty="0" err="1"/>
              <a:t>insektisit</a:t>
            </a:r>
            <a:r>
              <a:rPr lang="de-DE" sz="2400" dirty="0"/>
              <a:t> </a:t>
            </a:r>
            <a:r>
              <a:rPr lang="de-DE" sz="2400" dirty="0" err="1"/>
              <a:t>olarak</a:t>
            </a:r>
            <a:r>
              <a:rPr lang="de-DE" sz="2400" dirty="0"/>
              <a:t> </a:t>
            </a:r>
            <a:r>
              <a:rPr lang="de-DE" sz="2400" dirty="0" err="1"/>
              <a:t>kullanılmaktadırlar</a:t>
            </a:r>
            <a:r>
              <a:rPr lang="de-DE" sz="2400" dirty="0"/>
              <a:t>. </a:t>
            </a:r>
            <a:endParaRPr lang="tr-TR" sz="2400" dirty="0"/>
          </a:p>
        </p:txBody>
      </p:sp>
      <p:sp>
        <p:nvSpPr>
          <p:cNvPr id="111620" name="AutoShape 8" descr="Detail View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</p:txBody>
      </p:sp>
      <p:sp>
        <p:nvSpPr>
          <p:cNvPr id="111621" name="AutoShape 10" descr="Detail View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tr-TR" altLang="tr-TR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39752" y="1052736"/>
            <a:ext cx="6589199" cy="996280"/>
          </a:xfrm>
        </p:spPr>
        <p:txBody>
          <a:bodyPr/>
          <a:lstStyle/>
          <a:p>
            <a:r>
              <a:rPr lang="de-DE" b="1" dirty="0" err="1" smtClean="0"/>
              <a:t>Kapsül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1719" y="2420888"/>
            <a:ext cx="6624737" cy="4032448"/>
          </a:xfrm>
        </p:spPr>
        <p:txBody>
          <a:bodyPr/>
          <a:lstStyle/>
          <a:p>
            <a:r>
              <a:rPr lang="de-DE" dirty="0" smtClean="0"/>
              <a:t>Su </a:t>
            </a:r>
            <a:r>
              <a:rPr lang="de-DE" dirty="0" err="1"/>
              <a:t>geçirmeyen</a:t>
            </a:r>
            <a:r>
              <a:rPr lang="de-DE" dirty="0"/>
              <a:t> </a:t>
            </a:r>
            <a:r>
              <a:rPr lang="de-DE" dirty="0" err="1"/>
              <a:t>sert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tabaka</a:t>
            </a:r>
            <a:r>
              <a:rPr lang="de-DE" dirty="0"/>
              <a:t> </a:t>
            </a:r>
            <a:r>
              <a:rPr lang="de-DE" dirty="0" err="1"/>
              <a:t>oluşturan</a:t>
            </a:r>
            <a:r>
              <a:rPr lang="de-DE" dirty="0"/>
              <a:t> </a:t>
            </a:r>
            <a:r>
              <a:rPr lang="de-DE" dirty="0" err="1"/>
              <a:t>glikokaliks</a:t>
            </a:r>
            <a:r>
              <a:rPr lang="de-DE" dirty="0"/>
              <a:t> </a:t>
            </a:r>
            <a:r>
              <a:rPr lang="de-DE" dirty="0" err="1"/>
              <a:t>kapsül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adlandırılır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Kapsüle</a:t>
            </a:r>
            <a:r>
              <a:rPr lang="de-DE" dirty="0" smtClean="0"/>
              <a:t> </a:t>
            </a:r>
            <a:r>
              <a:rPr lang="de-DE" dirty="0" err="1"/>
              <a:t>geçemeyen</a:t>
            </a:r>
            <a:r>
              <a:rPr lang="de-DE" dirty="0"/>
              <a:t> </a:t>
            </a:r>
            <a:r>
              <a:rPr lang="de-DE" dirty="0" err="1"/>
              <a:t>çini</a:t>
            </a:r>
            <a:r>
              <a:rPr lang="de-DE" dirty="0"/>
              <a:t> </a:t>
            </a:r>
            <a:r>
              <a:rPr lang="de-DE" dirty="0" err="1"/>
              <a:t>mürekkebi</a:t>
            </a:r>
            <a:r>
              <a:rPr lang="de-DE" dirty="0"/>
              <a:t>, </a:t>
            </a:r>
            <a:r>
              <a:rPr lang="de-DE" dirty="0" err="1"/>
              <a:t>nigrosin</a:t>
            </a:r>
            <a:r>
              <a:rPr lang="de-DE" dirty="0"/>
              <a:t> </a:t>
            </a:r>
            <a:r>
              <a:rPr lang="de-DE" dirty="0" err="1"/>
              <a:t>yada</a:t>
            </a:r>
            <a:r>
              <a:rPr lang="de-DE" dirty="0"/>
              <a:t> </a:t>
            </a:r>
            <a:r>
              <a:rPr lang="de-DE" dirty="0" err="1"/>
              <a:t>kongo</a:t>
            </a:r>
            <a:r>
              <a:rPr lang="de-DE" dirty="0"/>
              <a:t> </a:t>
            </a:r>
            <a:r>
              <a:rPr lang="de-DE" dirty="0" err="1"/>
              <a:t>kırmızısı</a:t>
            </a:r>
            <a:r>
              <a:rPr lang="de-DE" dirty="0"/>
              <a:t> </a:t>
            </a:r>
            <a:r>
              <a:rPr lang="de-DE" dirty="0" err="1"/>
              <a:t>gibi</a:t>
            </a:r>
            <a:r>
              <a:rPr lang="de-DE" dirty="0"/>
              <a:t> </a:t>
            </a:r>
            <a:r>
              <a:rPr lang="de-DE" dirty="0" err="1"/>
              <a:t>boyaların</a:t>
            </a:r>
            <a:r>
              <a:rPr lang="de-DE" dirty="0"/>
              <a:t> </a:t>
            </a:r>
            <a:r>
              <a:rPr lang="de-DE" dirty="0" err="1"/>
              <a:t>ilavesiyle</a:t>
            </a:r>
            <a:r>
              <a:rPr lang="de-DE" dirty="0"/>
              <a:t> </a:t>
            </a:r>
            <a:r>
              <a:rPr lang="de-DE" dirty="0" err="1"/>
              <a:t>kapsüller</a:t>
            </a:r>
            <a:r>
              <a:rPr lang="de-DE" dirty="0"/>
              <a:t> </a:t>
            </a:r>
            <a:r>
              <a:rPr lang="de-DE" dirty="0" err="1"/>
              <a:t>kolayca</a:t>
            </a:r>
            <a:r>
              <a:rPr lang="de-DE" dirty="0"/>
              <a:t> </a:t>
            </a:r>
            <a:r>
              <a:rPr lang="de-DE" dirty="0" err="1"/>
              <a:t>ışık</a:t>
            </a:r>
            <a:r>
              <a:rPr lang="de-DE" dirty="0"/>
              <a:t> </a:t>
            </a:r>
            <a:r>
              <a:rPr lang="de-DE" dirty="0" err="1"/>
              <a:t>mikroskobunda</a:t>
            </a:r>
            <a:r>
              <a:rPr lang="de-DE" dirty="0"/>
              <a:t> </a:t>
            </a:r>
            <a:r>
              <a:rPr lang="de-DE" dirty="0" err="1"/>
              <a:t>görülebilirler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Negatif</a:t>
            </a:r>
            <a:r>
              <a:rPr lang="de-DE" dirty="0" smtClean="0"/>
              <a:t> </a:t>
            </a:r>
            <a:r>
              <a:rPr lang="de-DE" dirty="0" err="1"/>
              <a:t>boyama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adlandırılan</a:t>
            </a:r>
            <a:r>
              <a:rPr lang="de-DE" dirty="0"/>
              <a:t> </a:t>
            </a:r>
            <a:r>
              <a:rPr lang="de-DE" dirty="0" err="1"/>
              <a:t>bu</a:t>
            </a:r>
            <a:r>
              <a:rPr lang="de-DE" dirty="0"/>
              <a:t> </a:t>
            </a:r>
            <a:r>
              <a:rPr lang="de-DE" dirty="0" err="1"/>
              <a:t>boyama</a:t>
            </a:r>
            <a:r>
              <a:rPr lang="de-DE" dirty="0"/>
              <a:t> </a:t>
            </a:r>
            <a:r>
              <a:rPr lang="de-DE" dirty="0" err="1"/>
              <a:t>işleminde</a:t>
            </a:r>
            <a:r>
              <a:rPr lang="de-DE" dirty="0"/>
              <a:t> </a:t>
            </a:r>
            <a:r>
              <a:rPr lang="de-DE" dirty="0" err="1"/>
              <a:t>kapsül</a:t>
            </a:r>
            <a:r>
              <a:rPr lang="de-DE" dirty="0"/>
              <a:t> </a:t>
            </a:r>
            <a:r>
              <a:rPr lang="de-DE" dirty="0" err="1"/>
              <a:t>karanlık</a:t>
            </a:r>
            <a:r>
              <a:rPr lang="de-DE" dirty="0"/>
              <a:t> </a:t>
            </a:r>
            <a:r>
              <a:rPr lang="de-DE" dirty="0" err="1"/>
              <a:t>zeminde</a:t>
            </a:r>
            <a:r>
              <a:rPr lang="de-DE" dirty="0"/>
              <a:t> </a:t>
            </a:r>
            <a:r>
              <a:rPr lang="de-DE" dirty="0" err="1"/>
              <a:t>bakterilerin</a:t>
            </a:r>
            <a:r>
              <a:rPr lang="de-DE" dirty="0"/>
              <a:t> </a:t>
            </a:r>
            <a:r>
              <a:rPr lang="de-DE" dirty="0" err="1"/>
              <a:t>çevresinde</a:t>
            </a:r>
            <a:r>
              <a:rPr lang="de-DE" dirty="0"/>
              <a:t> </a:t>
            </a:r>
            <a:r>
              <a:rPr lang="de-DE" dirty="0" err="1"/>
              <a:t>parlak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görülür</a:t>
            </a:r>
            <a:r>
              <a:rPr lang="de-DE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523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331640" y="2348880"/>
            <a:ext cx="7344941" cy="337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dirty="0"/>
              <a:t>Kolay deforme olan, gevşek bir tabaka </a:t>
            </a:r>
          </a:p>
          <a:p>
            <a:pPr eaLnBrk="1" hangingPunct="1"/>
            <a:r>
              <a:rPr lang="tr-TR" altLang="tr-TR" sz="2800" dirty="0" err="1"/>
              <a:t>sakkaroz</a:t>
            </a:r>
            <a:r>
              <a:rPr lang="tr-TR" altLang="tr-TR" sz="2800" dirty="0"/>
              <a:t> </a:t>
            </a:r>
            <a:r>
              <a:rPr lang="tr-TR" altLang="tr-TR" sz="2800" dirty="0">
                <a:sym typeface="Wingdings" panose="05000000000000000000" pitchFamily="2" charset="2"/>
              </a:rPr>
              <a:t></a:t>
            </a:r>
            <a:r>
              <a:rPr lang="tr-TR" altLang="tr-TR" sz="2800" dirty="0"/>
              <a:t> </a:t>
            </a:r>
            <a:r>
              <a:rPr lang="tr-TR" altLang="tr-TR" sz="2800" i="1" dirty="0" err="1"/>
              <a:t>Leuconostoc</a:t>
            </a:r>
            <a:r>
              <a:rPr lang="tr-TR" altLang="tr-TR" sz="2800" i="1" dirty="0"/>
              <a:t> </a:t>
            </a:r>
            <a:r>
              <a:rPr lang="tr-TR" altLang="tr-TR" sz="2800" i="1" dirty="0" err="1"/>
              <a:t>mesenteroides</a:t>
            </a:r>
            <a:r>
              <a:rPr lang="tr-TR" altLang="tr-TR" sz="2800" dirty="0"/>
              <a:t> </a:t>
            </a:r>
            <a:r>
              <a:rPr lang="tr-TR" altLang="tr-TR" sz="2800" dirty="0">
                <a:sym typeface="Wingdings" panose="05000000000000000000" pitchFamily="2" charset="2"/>
              </a:rPr>
              <a:t></a:t>
            </a:r>
            <a:r>
              <a:rPr lang="tr-TR" altLang="tr-TR" sz="2800" dirty="0"/>
              <a:t> </a:t>
            </a:r>
            <a:r>
              <a:rPr lang="tr-TR" altLang="tr-TR" sz="2800" dirty="0" err="1"/>
              <a:t>dekstran</a:t>
            </a:r>
            <a:r>
              <a:rPr lang="tr-TR" altLang="tr-TR" sz="2800" dirty="0"/>
              <a:t> </a:t>
            </a:r>
          </a:p>
          <a:p>
            <a:pPr eaLnBrk="1" hangingPunct="1"/>
            <a:r>
              <a:rPr lang="tr-TR" altLang="tr-TR" sz="2800" dirty="0" err="1"/>
              <a:t>ekstrasellüler</a:t>
            </a:r>
            <a:r>
              <a:rPr lang="tr-TR" altLang="tr-TR" sz="2800" dirty="0"/>
              <a:t> </a:t>
            </a:r>
            <a:r>
              <a:rPr lang="tr-TR" altLang="tr-TR" sz="2800" dirty="0" err="1"/>
              <a:t>hekzosil</a:t>
            </a:r>
            <a:r>
              <a:rPr lang="tr-TR" altLang="tr-TR" sz="2800" dirty="0"/>
              <a:t> </a:t>
            </a:r>
            <a:r>
              <a:rPr lang="tr-TR" altLang="tr-TR" sz="2800" dirty="0" err="1"/>
              <a:t>transferaz</a:t>
            </a:r>
            <a:r>
              <a:rPr lang="tr-TR" altLang="tr-TR" sz="2800" dirty="0"/>
              <a:t> enzimi </a:t>
            </a:r>
          </a:p>
          <a:p>
            <a:pPr eaLnBrk="1" hangingPunct="1"/>
            <a:r>
              <a:rPr lang="tr-TR" altLang="tr-TR" sz="2800" dirty="0" err="1"/>
              <a:t>dekstran</a:t>
            </a:r>
            <a:r>
              <a:rPr lang="tr-TR" altLang="tr-TR" sz="2800" dirty="0"/>
              <a:t> (1.6-</a:t>
            </a:r>
            <a:r>
              <a:rPr lang="de-DE" altLang="tr-TR" sz="2800" dirty="0"/>
              <a:t>α</a:t>
            </a:r>
            <a:r>
              <a:rPr lang="tr-TR" altLang="tr-TR" sz="2800" dirty="0"/>
              <a:t>-D </a:t>
            </a:r>
            <a:r>
              <a:rPr lang="tr-TR" altLang="tr-TR" sz="2800" dirty="0" err="1"/>
              <a:t>glukoz</a:t>
            </a:r>
            <a:r>
              <a:rPr lang="tr-TR" altLang="tr-TR" sz="2800" dirty="0"/>
              <a:t>) plazma olarak, </a:t>
            </a:r>
            <a:r>
              <a:rPr lang="tr-TR" altLang="tr-TR" sz="2800" dirty="0" err="1"/>
              <a:t>solusyonların</a:t>
            </a:r>
            <a:r>
              <a:rPr lang="tr-TR" altLang="tr-TR" sz="2800" dirty="0"/>
              <a:t> viskozitesini arttırmak için ve </a:t>
            </a:r>
            <a:r>
              <a:rPr lang="tr-TR" altLang="tr-TR" sz="2800" dirty="0" err="1"/>
              <a:t>sefadeks</a:t>
            </a:r>
            <a:r>
              <a:rPr lang="tr-TR" altLang="tr-TR" sz="2800" dirty="0"/>
              <a:t> olarak kullanılmaktadır.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19672" y="692696"/>
            <a:ext cx="525212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de-DE" altLang="tr-TR" sz="5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slim</a:t>
            </a:r>
            <a:endParaRPr lang="tr-TR" altLang="tr-TR" sz="4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1619672" y="692696"/>
            <a:ext cx="525212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de-DE" altLang="tr-TR" sz="5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slim</a:t>
            </a:r>
            <a:endParaRPr lang="tr-TR" altLang="tr-TR" sz="4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323850" y="2780928"/>
            <a:ext cx="6335713" cy="3429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dirty="0"/>
              <a:t>Diş çürümeleri </a:t>
            </a:r>
            <a:r>
              <a:rPr lang="tr-TR" altLang="tr-TR" sz="2800" dirty="0">
                <a:sym typeface="Wingdings" panose="05000000000000000000" pitchFamily="2" charset="2"/>
              </a:rPr>
              <a:t></a:t>
            </a:r>
            <a:r>
              <a:rPr lang="tr-TR" altLang="tr-TR" sz="2800" dirty="0"/>
              <a:t> </a:t>
            </a:r>
            <a:r>
              <a:rPr lang="tr-TR" altLang="tr-TR" sz="2800" i="1" dirty="0" err="1"/>
              <a:t>Streptococcus</a:t>
            </a:r>
            <a:r>
              <a:rPr lang="tr-TR" altLang="tr-TR" sz="2800" i="1" dirty="0"/>
              <a:t> </a:t>
            </a:r>
            <a:r>
              <a:rPr lang="tr-TR" altLang="tr-TR" sz="2800" i="1" dirty="0" err="1"/>
              <a:t>salivarious</a:t>
            </a:r>
            <a:r>
              <a:rPr lang="tr-TR" altLang="tr-TR" sz="2800" dirty="0"/>
              <a:t> ve </a:t>
            </a:r>
            <a:r>
              <a:rPr lang="tr-TR" altLang="tr-TR" sz="2800" i="1" dirty="0"/>
              <a:t>S. </a:t>
            </a:r>
            <a:r>
              <a:rPr lang="tr-TR" altLang="tr-TR" sz="2800" i="1" dirty="0" err="1"/>
              <a:t>mutans</a:t>
            </a:r>
            <a:r>
              <a:rPr lang="tr-TR" altLang="tr-TR" sz="2800" dirty="0"/>
              <a:t> farklı bir </a:t>
            </a:r>
            <a:r>
              <a:rPr lang="tr-TR" altLang="tr-TR" sz="2800" dirty="0" err="1"/>
              <a:t>hekzosil</a:t>
            </a:r>
            <a:r>
              <a:rPr lang="tr-TR" altLang="tr-TR" sz="2800" dirty="0"/>
              <a:t> </a:t>
            </a:r>
            <a:r>
              <a:rPr lang="tr-TR" altLang="tr-TR" sz="2800" dirty="0" err="1"/>
              <a:t>transferaz</a:t>
            </a:r>
            <a:r>
              <a:rPr lang="tr-TR" altLang="tr-TR" sz="2800" dirty="0"/>
              <a:t> salgılayarak</a:t>
            </a:r>
          </a:p>
          <a:p>
            <a:pPr eaLnBrk="1" hangingPunct="1"/>
            <a:r>
              <a:rPr lang="tr-TR" altLang="tr-TR" sz="2800" dirty="0" err="1"/>
              <a:t>Sakkaroz</a:t>
            </a:r>
            <a:r>
              <a:rPr lang="tr-TR" altLang="tr-TR" sz="2800" dirty="0"/>
              <a:t> </a:t>
            </a:r>
            <a:r>
              <a:rPr lang="tr-TR" altLang="tr-TR" sz="2800" dirty="0">
                <a:sym typeface="Wingdings" panose="05000000000000000000" pitchFamily="2" charset="2"/>
              </a:rPr>
              <a:t></a:t>
            </a:r>
            <a:r>
              <a:rPr lang="tr-TR" altLang="tr-TR" sz="2800" dirty="0"/>
              <a:t> </a:t>
            </a:r>
            <a:r>
              <a:rPr lang="tr-TR" altLang="tr-TR" sz="2800" dirty="0" err="1"/>
              <a:t>polifruktoza</a:t>
            </a:r>
            <a:r>
              <a:rPr lang="tr-TR" altLang="tr-TR" sz="2800" dirty="0"/>
              <a:t> </a:t>
            </a:r>
          </a:p>
        </p:txBody>
      </p:sp>
      <p:pic>
        <p:nvPicPr>
          <p:cNvPr id="77829" name="Picture 8" descr="Tooth Decay In Patient Suspected of Meth Use - Dozenist Wik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068960"/>
            <a:ext cx="24638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5"/>
          <p:cNvSpPr>
            <a:spLocks noChangeArrowheads="1"/>
          </p:cNvSpPr>
          <p:nvPr/>
        </p:nvSpPr>
        <p:spPr bwMode="auto">
          <a:xfrm>
            <a:off x="2123728" y="908720"/>
            <a:ext cx="33829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de-DE" altLang="tr-TR" sz="5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kılıf</a:t>
            </a:r>
            <a:endParaRPr lang="tr-TR" altLang="tr-TR" sz="5400" b="1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79876" name="Rectangle 6"/>
          <p:cNvSpPr>
            <a:spLocks noChangeArrowheads="1"/>
          </p:cNvSpPr>
          <p:nvPr/>
        </p:nvSpPr>
        <p:spPr bwMode="auto">
          <a:xfrm>
            <a:off x="1835696" y="2348880"/>
            <a:ext cx="7129040" cy="396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tr-TR" altLang="tr-TR" dirty="0"/>
              <a:t>Hücreleri tek tek değil de gruplar halinde bir arada tutar</a:t>
            </a:r>
          </a:p>
          <a:p>
            <a:pPr eaLnBrk="1" hangingPunct="1">
              <a:buFontTx/>
              <a:buNone/>
            </a:pPr>
            <a:r>
              <a:rPr lang="tr-TR" altLang="tr-TR" i="1" dirty="0" err="1"/>
              <a:t>Zoogloea</a:t>
            </a:r>
            <a:r>
              <a:rPr lang="tr-TR" altLang="tr-TR" i="1" dirty="0"/>
              <a:t> </a:t>
            </a:r>
            <a:r>
              <a:rPr lang="tr-TR" altLang="tr-TR" i="1" dirty="0" err="1"/>
              <a:t>ramigera</a:t>
            </a:r>
            <a:r>
              <a:rPr lang="tr-TR" altLang="tr-TR" dirty="0"/>
              <a:t> </a:t>
            </a:r>
            <a:r>
              <a:rPr lang="tr-TR" altLang="tr-TR" dirty="0" err="1"/>
              <a:t>filament</a:t>
            </a:r>
            <a:r>
              <a:rPr lang="tr-TR" altLang="tr-TR" dirty="0"/>
              <a:t> şeklinde</a:t>
            </a:r>
          </a:p>
          <a:p>
            <a:pPr eaLnBrk="1" hangingPunct="1">
              <a:buFontTx/>
              <a:buNone/>
            </a:pPr>
            <a:endParaRPr lang="tr-TR" altLang="tr-TR" i="1" dirty="0"/>
          </a:p>
          <a:p>
            <a:pPr eaLnBrk="1" hangingPunct="1">
              <a:buFontTx/>
              <a:buNone/>
            </a:pPr>
            <a:r>
              <a:rPr lang="tr-TR" altLang="tr-TR" i="1" dirty="0" err="1"/>
              <a:t>Sarcina</a:t>
            </a:r>
            <a:r>
              <a:rPr lang="tr-TR" altLang="tr-TR" i="1" dirty="0"/>
              <a:t> </a:t>
            </a:r>
            <a:r>
              <a:rPr lang="tr-TR" altLang="tr-TR" i="1" dirty="0" err="1"/>
              <a:t>ventriculi</a:t>
            </a:r>
            <a:r>
              <a:rPr lang="tr-TR" altLang="tr-TR" dirty="0"/>
              <a:t> </a:t>
            </a:r>
            <a:r>
              <a:rPr lang="tr-TR" altLang="tr-TR" dirty="0">
                <a:sym typeface="Wingdings" panose="05000000000000000000" pitchFamily="2" charset="2"/>
              </a:rPr>
              <a:t></a:t>
            </a:r>
            <a:r>
              <a:rPr lang="tr-TR" altLang="tr-TR" dirty="0"/>
              <a:t> selüloz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5356" y="908720"/>
            <a:ext cx="6116861" cy="762000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S Tabakası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2132856"/>
            <a:ext cx="6624860" cy="417988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GB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tr-TR" dirty="0" smtClean="0"/>
              <a:t>Protein yada </a:t>
            </a:r>
            <a:r>
              <a:rPr lang="tr-TR" dirty="0" err="1" smtClean="0"/>
              <a:t>glikoproteinlerden</a:t>
            </a:r>
            <a:r>
              <a:rPr lang="tr-TR" dirty="0" smtClean="0"/>
              <a:t> oluşan bu tabaka, bakteri ve </a:t>
            </a:r>
            <a:r>
              <a:rPr lang="tr-TR" dirty="0" err="1" smtClean="0"/>
              <a:t>arkelerin</a:t>
            </a:r>
            <a:r>
              <a:rPr lang="tr-TR" dirty="0" smtClean="0"/>
              <a:t> hücre yüzeylerinde bulunur. </a:t>
            </a:r>
            <a:endParaRPr lang="tr-TR" dirty="0" smtClean="0"/>
          </a:p>
          <a:p>
            <a:pPr marL="0" indent="0">
              <a:buNone/>
              <a:defRPr/>
            </a:pPr>
            <a:r>
              <a:rPr lang="tr-TR" dirty="0"/>
              <a:t>Kristal bir yapıda olan S tabakası, oluştuğu protein yada </a:t>
            </a:r>
            <a:r>
              <a:rPr lang="tr-TR" dirty="0" err="1"/>
              <a:t>glikoprotein</a:t>
            </a:r>
            <a:r>
              <a:rPr lang="tr-TR" dirty="0"/>
              <a:t> alt ünitelerinin sayısı ve yapısına bağlı olarak, </a:t>
            </a:r>
            <a:r>
              <a:rPr lang="tr-TR" dirty="0" err="1"/>
              <a:t>hekzagonal</a:t>
            </a:r>
            <a:r>
              <a:rPr lang="tr-TR" dirty="0"/>
              <a:t>, </a:t>
            </a:r>
            <a:r>
              <a:rPr lang="tr-TR" dirty="0" err="1"/>
              <a:t>tetragonal</a:t>
            </a:r>
            <a:r>
              <a:rPr lang="tr-TR" dirty="0"/>
              <a:t> yada </a:t>
            </a:r>
            <a:r>
              <a:rPr lang="tr-TR" dirty="0" err="1"/>
              <a:t>trimerik</a:t>
            </a:r>
            <a:r>
              <a:rPr lang="tr-TR" dirty="0"/>
              <a:t> olmak üzere çeşitli simetrik yapılar halinde hücre yüzeylerinde bulunur. </a:t>
            </a:r>
            <a:endParaRPr lang="tr-TR" dirty="0" smtClean="0"/>
          </a:p>
          <a:p>
            <a:pPr marL="0" indent="0">
              <a:buNone/>
              <a:defRPr/>
            </a:pPr>
            <a:r>
              <a:rPr lang="tr-TR" dirty="0" smtClean="0"/>
              <a:t>S </a:t>
            </a:r>
            <a:r>
              <a:rPr lang="tr-TR" dirty="0"/>
              <a:t>tabaksı, gram negatif bakterilerde dış </a:t>
            </a:r>
            <a:r>
              <a:rPr lang="tr-TR" dirty="0" err="1"/>
              <a:t>membrana</a:t>
            </a:r>
            <a:r>
              <a:rPr lang="tr-TR" dirty="0"/>
              <a:t>, gram pozitif bakterilerde </a:t>
            </a:r>
            <a:r>
              <a:rPr lang="tr-TR" dirty="0" err="1" smtClean="0"/>
              <a:t>peptidoglikana</a:t>
            </a:r>
            <a:r>
              <a:rPr lang="tr-TR" dirty="0" smtClean="0"/>
              <a:t> bağlıdır</a:t>
            </a:r>
            <a:r>
              <a:rPr lang="tr-TR" dirty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836712"/>
            <a:ext cx="6480076" cy="981075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Prokaryot</a:t>
            </a:r>
            <a:r>
              <a:rPr lang="tr-TR" altLang="tr-TR" i="1" dirty="0" smtClean="0"/>
              <a:t> </a:t>
            </a:r>
            <a:r>
              <a:rPr lang="tr-TR" altLang="tr-TR" dirty="0" smtClean="0"/>
              <a:t>genom yapısı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2339752" y="2492896"/>
            <a:ext cx="6120036" cy="3888779"/>
          </a:xfrm>
        </p:spPr>
        <p:txBody>
          <a:bodyPr/>
          <a:lstStyle/>
          <a:p>
            <a:r>
              <a:rPr lang="tr-TR" dirty="0" err="1"/>
              <a:t>Prokaryotlarda</a:t>
            </a:r>
            <a:r>
              <a:rPr lang="tr-TR" dirty="0"/>
              <a:t> DNA, çift iplikli tek bir sirküler molekül olarak bulunur. </a:t>
            </a:r>
            <a:endParaRPr lang="tr-TR" dirty="0" smtClean="0"/>
          </a:p>
          <a:p>
            <a:r>
              <a:rPr lang="tr-TR" dirty="0" smtClean="0"/>
              <a:t>Bazı </a:t>
            </a:r>
            <a:r>
              <a:rPr lang="tr-TR" dirty="0"/>
              <a:t>bakterilerde (</a:t>
            </a:r>
            <a:r>
              <a:rPr lang="tr-TR" i="1" dirty="0" err="1"/>
              <a:t>Borrelia</a:t>
            </a:r>
            <a:r>
              <a:rPr lang="tr-TR" i="1" dirty="0"/>
              <a:t> </a:t>
            </a:r>
            <a:r>
              <a:rPr lang="tr-TR" i="1" dirty="0" err="1"/>
              <a:t>burgdorferi</a:t>
            </a:r>
            <a:r>
              <a:rPr lang="tr-TR" dirty="0"/>
              <a:t>) </a:t>
            </a:r>
            <a:r>
              <a:rPr lang="tr-TR" dirty="0" err="1"/>
              <a:t>linear</a:t>
            </a:r>
            <a:r>
              <a:rPr lang="tr-TR" dirty="0"/>
              <a:t> </a:t>
            </a:r>
            <a:r>
              <a:rPr lang="tr-TR" dirty="0" err="1"/>
              <a:t>kromozomal</a:t>
            </a:r>
            <a:r>
              <a:rPr lang="tr-TR" dirty="0"/>
              <a:t> DNA, bazılarında ise (</a:t>
            </a:r>
            <a:r>
              <a:rPr lang="tr-TR" i="1" dirty="0" err="1"/>
              <a:t>Rhodobacter</a:t>
            </a:r>
            <a:r>
              <a:rPr lang="tr-TR" i="1" dirty="0"/>
              <a:t> </a:t>
            </a:r>
            <a:r>
              <a:rPr lang="tr-TR" i="1" dirty="0" err="1"/>
              <a:t>sphaeroides</a:t>
            </a:r>
            <a:r>
              <a:rPr lang="tr-TR" dirty="0"/>
              <a:t>) iki </a:t>
            </a:r>
            <a:r>
              <a:rPr lang="tr-TR" dirty="0" err="1"/>
              <a:t>halkasal</a:t>
            </a:r>
            <a:r>
              <a:rPr lang="tr-TR" dirty="0"/>
              <a:t> DNA bulunur. </a:t>
            </a:r>
            <a:endParaRPr lang="tr-TR" dirty="0" smtClean="0"/>
          </a:p>
          <a:p>
            <a:r>
              <a:rPr lang="tr-TR" dirty="0" smtClean="0"/>
              <a:t>Bakteri </a:t>
            </a:r>
            <a:r>
              <a:rPr lang="tr-TR" dirty="0"/>
              <a:t>kromozomu olarak da adlandırılan bu DNA, hücreye sığabilmek için katlanmalar yaparak </a:t>
            </a:r>
            <a:r>
              <a:rPr lang="tr-TR" dirty="0" err="1"/>
              <a:t>kovalent</a:t>
            </a:r>
            <a:r>
              <a:rPr lang="tr-TR" dirty="0"/>
              <a:t> olarak kapalı sirküler bir molekül oluşturur. </a:t>
            </a:r>
            <a:endParaRPr lang="tr-TR" dirty="0" smtClean="0"/>
          </a:p>
          <a:p>
            <a:r>
              <a:rPr lang="tr-TR" dirty="0" smtClean="0"/>
              <a:t>Hücre </a:t>
            </a:r>
            <a:r>
              <a:rPr lang="tr-TR" dirty="0"/>
              <a:t>içinde DNA’nın bulunduğu bölge </a:t>
            </a:r>
            <a:r>
              <a:rPr lang="tr-TR" dirty="0" err="1"/>
              <a:t>nükleoid</a:t>
            </a:r>
            <a:r>
              <a:rPr lang="tr-TR" dirty="0"/>
              <a:t> bölgesi olarak adlandırılır 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737" y="764704"/>
            <a:ext cx="3381375" cy="762000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Plazmid</a:t>
            </a:r>
            <a:endParaRPr lang="tr-TR" altLang="tr-TR" dirty="0" smtClean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1907704" y="2060848"/>
            <a:ext cx="6552728" cy="4248472"/>
          </a:xfrm>
        </p:spPr>
        <p:txBody>
          <a:bodyPr>
            <a:normAutofit/>
          </a:bodyPr>
          <a:lstStyle/>
          <a:p>
            <a:r>
              <a:rPr lang="tr-TR" dirty="0"/>
              <a:t>Bakteri sitoplazmasında </a:t>
            </a:r>
            <a:r>
              <a:rPr lang="tr-TR" dirty="0" err="1"/>
              <a:t>kromozomal</a:t>
            </a:r>
            <a:r>
              <a:rPr lang="tr-TR" dirty="0"/>
              <a:t> DNA’dan başka bir yada daha fazla sayıda </a:t>
            </a:r>
            <a:r>
              <a:rPr lang="tr-TR" dirty="0" err="1"/>
              <a:t>plazmid</a:t>
            </a:r>
            <a:r>
              <a:rPr lang="tr-TR" dirty="0"/>
              <a:t> olarak adlandırılan küçük sirküler çift iplikli DNA molekülleri bulunur. </a:t>
            </a:r>
            <a:endParaRPr lang="tr-TR" dirty="0" smtClean="0"/>
          </a:p>
          <a:p>
            <a:r>
              <a:rPr lang="tr-TR" dirty="0" err="1" smtClean="0"/>
              <a:t>Plazmidler</a:t>
            </a:r>
            <a:r>
              <a:rPr lang="tr-TR" dirty="0" smtClean="0"/>
              <a:t> </a:t>
            </a:r>
            <a:r>
              <a:rPr lang="tr-TR" dirty="0"/>
              <a:t>konukçu kromozomundan ayrı olarak </a:t>
            </a:r>
            <a:r>
              <a:rPr lang="tr-TR" dirty="0" err="1"/>
              <a:t>replike</a:t>
            </a:r>
            <a:r>
              <a:rPr lang="tr-TR" dirty="0"/>
              <a:t> olan genetik elementlerdir. </a:t>
            </a:r>
            <a:endParaRPr lang="tr-TR" dirty="0" smtClean="0"/>
          </a:p>
          <a:p>
            <a:r>
              <a:rPr lang="tr-TR" dirty="0" smtClean="0"/>
              <a:t>Çoğu </a:t>
            </a:r>
            <a:r>
              <a:rPr lang="tr-TR" dirty="0" err="1"/>
              <a:t>halkasal</a:t>
            </a:r>
            <a:r>
              <a:rPr lang="tr-TR" dirty="0"/>
              <a:t> bir kısmı ise doğrusal olan </a:t>
            </a:r>
            <a:r>
              <a:rPr lang="tr-TR" dirty="0" err="1"/>
              <a:t>plazmidler</a:t>
            </a:r>
            <a:r>
              <a:rPr lang="tr-TR" dirty="0"/>
              <a:t> 1 – 1000 </a:t>
            </a:r>
            <a:r>
              <a:rPr lang="tr-TR" dirty="0" err="1"/>
              <a:t>kilobaz</a:t>
            </a:r>
            <a:r>
              <a:rPr lang="tr-TR" dirty="0"/>
              <a:t> çift (bazı doğal </a:t>
            </a:r>
            <a:r>
              <a:rPr lang="tr-TR" dirty="0" err="1"/>
              <a:t>plazmidler</a:t>
            </a:r>
            <a:r>
              <a:rPr lang="tr-TR" dirty="0"/>
              <a:t> 1000’den daha fazla) büyüklükte olabilirler. </a:t>
            </a:r>
            <a:endParaRPr lang="tr-TR" dirty="0" smtClean="0"/>
          </a:p>
          <a:p>
            <a:r>
              <a:rPr lang="tr-TR" dirty="0" err="1" smtClean="0"/>
              <a:t>Ultrasantrifüj</a:t>
            </a:r>
            <a:r>
              <a:rPr lang="tr-TR" dirty="0" smtClean="0"/>
              <a:t> </a:t>
            </a:r>
            <a:r>
              <a:rPr lang="tr-TR" dirty="0"/>
              <a:t>kullanılarak hücredeki diğer DNA’lardan ayrılabilen </a:t>
            </a:r>
            <a:r>
              <a:rPr lang="tr-TR" dirty="0" err="1"/>
              <a:t>plazmid</a:t>
            </a:r>
            <a:r>
              <a:rPr lang="tr-TR" dirty="0"/>
              <a:t> DNA’nın çoğunun, hücreden izole edildiğinde </a:t>
            </a:r>
            <a:r>
              <a:rPr lang="tr-TR" dirty="0" err="1"/>
              <a:t>süperheliks</a:t>
            </a:r>
            <a:r>
              <a:rPr lang="tr-TR" dirty="0"/>
              <a:t> oluşturduğu belirlenmiştir.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3949</TotalTime>
  <Words>898</Words>
  <Application>Microsoft Office PowerPoint</Application>
  <PresentationFormat>Ekran Gösterisi (4:3)</PresentationFormat>
  <Paragraphs>92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Century Gothic</vt:lpstr>
      <vt:lpstr>Times New Roman</vt:lpstr>
      <vt:lpstr>Wingdings</vt:lpstr>
      <vt:lpstr>Wingdings 3</vt:lpstr>
      <vt:lpstr>Duman</vt:lpstr>
      <vt:lpstr>Hücre yüzey yapıları </vt:lpstr>
      <vt:lpstr>Hücre yüzey tabakalarının görevleri </vt:lpstr>
      <vt:lpstr>Kapsül</vt:lpstr>
      <vt:lpstr>PowerPoint Sunusu</vt:lpstr>
      <vt:lpstr>PowerPoint Sunusu</vt:lpstr>
      <vt:lpstr>PowerPoint Sunusu</vt:lpstr>
      <vt:lpstr>S Tabakası</vt:lpstr>
      <vt:lpstr>Prokaryot genom yapısı </vt:lpstr>
      <vt:lpstr>Plazmid</vt:lpstr>
      <vt:lpstr>Plazmid</vt:lpstr>
      <vt:lpstr>Chromid</vt:lpstr>
      <vt:lpstr>IS elementleri transpozon</vt:lpstr>
      <vt:lpstr>Hücre içi granüler yapılar</vt:lpstr>
      <vt:lpstr>Polifosfat granülleri</vt:lpstr>
      <vt:lpstr>Magnetozom </vt:lpstr>
      <vt:lpstr>Biyomineralizasyon: Karbonat mineralleri siyanobakteriler</vt:lpstr>
      <vt:lpstr>Gaz vesikülü </vt:lpstr>
      <vt:lpstr>Karboksizom</vt:lpstr>
      <vt:lpstr>Siyanofisin granülü </vt:lpstr>
      <vt:lpstr>Parasporal kristaller 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 209 GENEL MİKROBİYOLOJİ I</dc:title>
  <dc:creator>-</dc:creator>
  <cp:lastModifiedBy>gönül dönmez</cp:lastModifiedBy>
  <cp:revision>334</cp:revision>
  <dcterms:created xsi:type="dcterms:W3CDTF">2007-09-22T21:01:28Z</dcterms:created>
  <dcterms:modified xsi:type="dcterms:W3CDTF">2019-12-16T08:06:56Z</dcterms:modified>
</cp:coreProperties>
</file>