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64" r:id="rId4"/>
    <p:sldId id="278" r:id="rId5"/>
    <p:sldId id="265" r:id="rId6"/>
    <p:sldId id="266" r:id="rId7"/>
    <p:sldId id="267" r:id="rId8"/>
    <p:sldId id="268" r:id="rId9"/>
    <p:sldId id="269" r:id="rId10"/>
    <p:sldId id="270" r:id="rId11"/>
    <p:sldId id="279" r:id="rId12"/>
    <p:sldId id="271" r:id="rId13"/>
    <p:sldId id="273" r:id="rId14"/>
    <p:sldId id="274" r:id="rId15"/>
    <p:sldId id="277" r:id="rId16"/>
    <p:sldId id="275" r:id="rId17"/>
    <p:sldId id="261" r:id="rId18"/>
    <p:sldId id="368" r:id="rId19"/>
    <p:sldId id="262" r:id="rId20"/>
    <p:sldId id="369" r:id="rId21"/>
    <p:sldId id="281" r:id="rId22"/>
    <p:sldId id="283" r:id="rId23"/>
    <p:sldId id="285" r:id="rId24"/>
    <p:sldId id="287" r:id="rId25"/>
    <p:sldId id="289" r:id="rId26"/>
    <p:sldId id="291" r:id="rId27"/>
    <p:sldId id="308" r:id="rId28"/>
    <p:sldId id="394" r:id="rId29"/>
    <p:sldId id="396" r:id="rId30"/>
    <p:sldId id="293" r:id="rId31"/>
    <p:sldId id="295" r:id="rId32"/>
    <p:sldId id="398" r:id="rId33"/>
    <p:sldId id="299" r:id="rId34"/>
    <p:sldId id="342" r:id="rId35"/>
    <p:sldId id="301" r:id="rId36"/>
    <p:sldId id="303" r:id="rId37"/>
    <p:sldId id="305" r:id="rId38"/>
    <p:sldId id="338" r:id="rId39"/>
    <p:sldId id="340" r:id="rId40"/>
    <p:sldId id="341" r:id="rId41"/>
    <p:sldId id="372" r:id="rId42"/>
    <p:sldId id="374" r:id="rId43"/>
    <p:sldId id="376" r:id="rId44"/>
    <p:sldId id="378" r:id="rId45"/>
    <p:sldId id="380" r:id="rId46"/>
    <p:sldId id="382" r:id="rId47"/>
    <p:sldId id="384" r:id="rId48"/>
    <p:sldId id="386" r:id="rId49"/>
    <p:sldId id="392" r:id="rId50"/>
    <p:sldId id="307" r:id="rId51"/>
    <p:sldId id="346" r:id="rId52"/>
    <p:sldId id="343" r:id="rId5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52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Başlık"/>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1 Grup"/>
          <p:cNvGrpSpPr/>
          <p:nvPr/>
        </p:nvGrpSpPr>
        <p:grpSpPr>
          <a:xfrm>
            <a:off x="-3765" y="4953000"/>
            <a:ext cx="9147765"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D9F75050-0E15-4C5B-92B0-66D068882F1F}" type="datetimeFigureOut">
              <a:rPr lang="tr-TR" smtClean="0"/>
              <a:pPr/>
              <a:t>5.02.2018</a:t>
            </a:fld>
            <a:endParaRPr lang="tr-TR"/>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1481329"/>
            <a:ext cx="8229600" cy="4386071"/>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5.02.2018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44013" y="274640"/>
            <a:ext cx="1777470" cy="5592761"/>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1"/>
            <a:ext cx="6324600" cy="559276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5.02.2018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5.02.2018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Başlık"/>
          <p:cNvSpPr>
            <a:spLocks noGrp="1"/>
          </p:cNvSpPr>
          <p:nvPr>
            <p:ph type="title"/>
          </p:nvPr>
        </p:nvSpPr>
        <p:spPr/>
        <p:txBody>
          <a:bodyPr rtlCol="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5.02.2018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Köşeli Çift Ayraç"/>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7 Köşeli Çift Ayraç"/>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5.02.2018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Başlık"/>
          <p:cNvSpPr>
            <a:spLocks noGrp="1"/>
          </p:cNvSpPr>
          <p:nvPr>
            <p:ph type="title"/>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5.02.2018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pPr/>
              <a:t>5.02.2018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Başlık"/>
          <p:cNvSpPr>
            <a:spLocks noGrp="1"/>
          </p:cNvSpPr>
          <p:nvPr>
            <p:ph type="title"/>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5.02.2018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727032" y="6407944"/>
            <a:ext cx="1920240" cy="365760"/>
          </a:xfrm>
        </p:spPr>
        <p:txBody>
          <a:bodyPr/>
          <a:lstStyle/>
          <a:p>
            <a:fld id="{D9F75050-0E15-4C5B-92B0-66D068882F1F}" type="datetimeFigureOut">
              <a:rPr lang="tr-TR" smtClean="0"/>
              <a:pPr/>
              <a:t>5.02.2018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2 Resim Yer Tutucusu"/>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D9F75050-0E15-4C5B-92B0-66D068882F1F}" type="datetimeFigureOut">
              <a:rPr lang="tr-TR" smtClean="0"/>
              <a:pPr/>
              <a:t>5.02.2018</a:t>
            </a:fld>
            <a:endParaRPr lang="tr-TR"/>
          </a:p>
        </p:txBody>
      </p:sp>
      <p:sp>
        <p:nvSpPr>
          <p:cNvPr id="6" name="5 Altbilgi Yer Tutucusu"/>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B1DEFA8C-F947-479F-BE07-76B6B3F80BF1}" type="slidenum">
              <a:rPr lang="tr-TR" smtClean="0"/>
              <a:pPr/>
              <a:t>‹#›</a:t>
            </a:fld>
            <a:endParaRPr lang="tr-TR"/>
          </a:p>
        </p:txBody>
      </p:sp>
      <p:sp>
        <p:nvSpPr>
          <p:cNvPr id="2" name="1 Başlık"/>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7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 Üçgen"/>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10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12 Köşeli Çift Ayraç"/>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ik Üçgen"/>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14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9F75050-0E15-4C5B-92B0-66D068882F1F}" type="datetimeFigureOut">
              <a:rPr lang="tr-TR" smtClean="0"/>
              <a:pPr/>
              <a:t>5.02.2018</a:t>
            </a:fld>
            <a:endParaRPr lang="tr-TR"/>
          </a:p>
        </p:txBody>
      </p:sp>
      <p:sp>
        <p:nvSpPr>
          <p:cNvPr id="22" name="21 Altbilgi Yer Tutucusu"/>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17 Slayt Numarası Yer Tutucusu"/>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2000’den Günümüze</a:t>
            </a:r>
            <a:endParaRPr lang="tr-TR" dirty="0"/>
          </a:p>
        </p:txBody>
      </p:sp>
      <p:sp>
        <p:nvSpPr>
          <p:cNvPr id="3" name="2 Alt Başlık"/>
          <p:cNvSpPr>
            <a:spLocks noGrp="1"/>
          </p:cNvSpPr>
          <p:nvPr>
            <p:ph type="subTitle" idx="1"/>
          </p:nvPr>
        </p:nvSpPr>
        <p:spPr/>
        <p:txBody>
          <a:bodyPr/>
          <a:lstStyle/>
          <a:p>
            <a:r>
              <a:rPr lang="tr-TR" dirty="0" smtClean="0"/>
              <a:t>Devlette Reform</a:t>
            </a:r>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481328"/>
            <a:ext cx="8435280" cy="5260040"/>
          </a:xfrm>
        </p:spPr>
        <p:txBody>
          <a:bodyPr>
            <a:normAutofit/>
          </a:bodyPr>
          <a:lstStyle/>
          <a:p>
            <a:pPr algn="just"/>
            <a:r>
              <a:rPr lang="tr-TR" sz="2900" dirty="0" smtClean="0"/>
              <a:t>2007-2013 dönemini kapsayan Dokuzuncu Kalkınma Planı, değişimin çok boyutlu ve hızlı bir şekilde yaşandığı, rekabetin yoğunlaştığı ve belirsizliklerin arttığı bir döneme rastlamaktadır. Küreselleşmenin her alanda etkili olduğu, bireyler, kurumlar ve uluslar için fırsatların ve risklerin arttığı bu dönemde, Plan Türkiye’nin ekonomik, sosyal ve kültürel alanlarda bütüncül bir yaklaşımla gerçekleştireceği dönüşümleri ortaya koyan temel politika dokümanıdır.</a:t>
            </a:r>
            <a:endParaRPr lang="tr-TR" sz="2900" dirty="0"/>
          </a:p>
        </p:txBody>
      </p:sp>
      <p:sp>
        <p:nvSpPr>
          <p:cNvPr id="3" name="2 Başlık"/>
          <p:cNvSpPr>
            <a:spLocks noGrp="1"/>
          </p:cNvSpPr>
          <p:nvPr>
            <p:ph type="title"/>
          </p:nvPr>
        </p:nvSpPr>
        <p:spPr/>
        <p:txBody>
          <a:bodyPr>
            <a:normAutofit fontScale="90000"/>
          </a:bodyPr>
          <a:lstStyle/>
          <a:p>
            <a:r>
              <a:rPr lang="tr-TR" dirty="0" smtClean="0"/>
              <a:t>Dokuzuncu Kalkınma Planı (2007-2013)</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481328"/>
            <a:ext cx="8219256" cy="5188032"/>
          </a:xfrm>
        </p:spPr>
        <p:txBody>
          <a:bodyPr>
            <a:normAutofit/>
          </a:bodyPr>
          <a:lstStyle/>
          <a:p>
            <a:pPr algn="just"/>
            <a:r>
              <a:rPr lang="tr-TR" sz="3400" dirty="0" smtClean="0"/>
              <a:t> Bu kapsamda Dokuzuncu Kalkınma Planı, </a:t>
            </a:r>
            <a:r>
              <a:rPr lang="tr-TR" sz="3400" b="1" i="1" dirty="0" smtClean="0"/>
              <a:t>“</a:t>
            </a:r>
            <a:r>
              <a:rPr lang="tr-TR" sz="3400" b="1" i="1" dirty="0" smtClean="0">
                <a:solidFill>
                  <a:srgbClr val="FF0000"/>
                </a:solidFill>
              </a:rPr>
              <a:t>İstikrar içinde büyüyen, gelirini daha adil paylaşan, küresel ölçekte rekabet gücüne sahip, bilgi toplumuna dönüşen, AB’ye üyelik için uyum sürecini tamamlamış bir Türkiye” vizyonu ve </a:t>
            </a:r>
            <a:r>
              <a:rPr lang="tr-TR" sz="3400" dirty="0" smtClean="0"/>
              <a:t>Uzun Vadeli Strateji (2001-2023) çerçevesinde hazırlanmıştır.</a:t>
            </a:r>
            <a:endParaRPr lang="tr-TR" sz="3400" dirty="0"/>
          </a:p>
        </p:txBody>
      </p:sp>
      <p:sp>
        <p:nvSpPr>
          <p:cNvPr id="3" name="2 Başlık"/>
          <p:cNvSpPr>
            <a:spLocks noGrp="1"/>
          </p:cNvSpPr>
          <p:nvPr>
            <p:ph type="title"/>
          </p:nvPr>
        </p:nvSpPr>
        <p:spPr/>
        <p:txBody>
          <a:bodyPr>
            <a:normAutofit fontScale="90000"/>
          </a:bodyPr>
          <a:lstStyle/>
          <a:p>
            <a:r>
              <a:rPr lang="tr-TR" dirty="0" smtClean="0"/>
              <a:t>Dokuzuncu Kalkınma Planı (2007-2013)</a:t>
            </a: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Autofit/>
          </a:bodyPr>
          <a:lstStyle/>
          <a:p>
            <a:pPr algn="just"/>
            <a:r>
              <a:rPr lang="tr-TR" dirty="0" smtClean="0">
                <a:solidFill>
                  <a:srgbClr val="FF0000"/>
                </a:solidFill>
              </a:rPr>
              <a:t>Devletin ekonomideki rolünün yeniden tanımlanmasının </a:t>
            </a:r>
            <a:r>
              <a:rPr lang="tr-TR" dirty="0" smtClean="0"/>
              <a:t>da bir sonucu olarak, Dokuzuncu Kalkınma Planı ile </a:t>
            </a:r>
            <a:r>
              <a:rPr lang="tr-TR" dirty="0" smtClean="0">
                <a:solidFill>
                  <a:srgbClr val="FF0000"/>
                </a:solidFill>
              </a:rPr>
              <a:t>her alanı detaylı düzenlemeye dayanan bir plan hazırlama anlayışından</a:t>
            </a:r>
            <a:r>
              <a:rPr lang="tr-TR" dirty="0" smtClean="0"/>
              <a:t>, belirlenen kalkınma vizyonu çerçevesinde makro dengeleri gözeterek, öngörülebilirliği artıran, piyasaların daha etkin işleyişine imkan verecek kurumsal ve yapısal düzenlemeleri öne çıkaran, sorunları </a:t>
            </a:r>
            <a:r>
              <a:rPr lang="tr-TR" dirty="0" err="1" smtClean="0"/>
              <a:t>önceliklendiren</a:t>
            </a:r>
            <a:r>
              <a:rPr lang="tr-TR" dirty="0" smtClean="0"/>
              <a:t>, temel amaç ve önceliklere yoğunlaşan bir </a:t>
            </a:r>
            <a:r>
              <a:rPr lang="tr-TR" dirty="0" smtClean="0">
                <a:solidFill>
                  <a:srgbClr val="FF0000"/>
                </a:solidFill>
              </a:rPr>
              <a:t>stratejik yaklaşıma </a:t>
            </a:r>
            <a:r>
              <a:rPr lang="tr-TR" dirty="0" smtClean="0"/>
              <a:t>geçilmektedir.</a:t>
            </a:r>
            <a:endParaRPr lang="tr-TR" dirty="0"/>
          </a:p>
        </p:txBody>
      </p:sp>
      <p:sp>
        <p:nvSpPr>
          <p:cNvPr id="3" name="2 Başlık"/>
          <p:cNvSpPr>
            <a:spLocks noGrp="1"/>
          </p:cNvSpPr>
          <p:nvPr>
            <p:ph type="title"/>
          </p:nvPr>
        </p:nvSpPr>
        <p:spPr/>
        <p:txBody>
          <a:bodyPr>
            <a:normAutofit fontScale="90000"/>
          </a:bodyPr>
          <a:lstStyle/>
          <a:p>
            <a:r>
              <a:rPr lang="tr-TR" dirty="0" smtClean="0"/>
              <a:t>Dokuzuncu Kalkınma Planı (2007-2013)</a:t>
            </a: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481328"/>
            <a:ext cx="8229600" cy="5044016"/>
          </a:xfrm>
        </p:spPr>
        <p:txBody>
          <a:bodyPr>
            <a:noAutofit/>
          </a:bodyPr>
          <a:lstStyle/>
          <a:p>
            <a:pPr algn="just"/>
            <a:r>
              <a:rPr lang="tr-TR" sz="3200" dirty="0" smtClean="0">
                <a:solidFill>
                  <a:srgbClr val="FF0000"/>
                </a:solidFill>
              </a:rPr>
              <a:t>Rekabetçi bir piyasa</a:t>
            </a:r>
            <a:r>
              <a:rPr lang="tr-TR" sz="3200" dirty="0" smtClean="0"/>
              <a:t>, </a:t>
            </a:r>
            <a:r>
              <a:rPr lang="tr-TR" sz="3200" dirty="0" smtClean="0">
                <a:solidFill>
                  <a:srgbClr val="FF0000"/>
                </a:solidFill>
              </a:rPr>
              <a:t>etkin bir kamu yönetimi </a:t>
            </a:r>
            <a:r>
              <a:rPr lang="tr-TR" sz="3200" dirty="0" smtClean="0"/>
              <a:t>ve </a:t>
            </a:r>
            <a:r>
              <a:rPr lang="tr-TR" sz="3200" dirty="0" smtClean="0">
                <a:solidFill>
                  <a:srgbClr val="FF0000"/>
                </a:solidFill>
              </a:rPr>
              <a:t>demokratik bir sivil toplum </a:t>
            </a:r>
            <a:r>
              <a:rPr lang="tr-TR" sz="3200" dirty="0" smtClean="0"/>
              <a:t>gelişme sürecinde birbirini tamamlayan kurumlar olarak işlev görecektir.</a:t>
            </a:r>
          </a:p>
          <a:p>
            <a:pPr algn="just"/>
            <a:r>
              <a:rPr lang="tr-TR" sz="3200" dirty="0" smtClean="0"/>
              <a:t>Devletin ticari mal ve hizmet üretiminden çekilerek, politika oluşturma, düzenleme ve denetleme işlevlerinin güçlendirilmesi esas olacaktır.</a:t>
            </a:r>
            <a:endParaRPr lang="tr-TR" sz="3200" dirty="0"/>
          </a:p>
        </p:txBody>
      </p:sp>
      <p:sp>
        <p:nvSpPr>
          <p:cNvPr id="3" name="2 Başlık"/>
          <p:cNvSpPr>
            <a:spLocks noGrp="1"/>
          </p:cNvSpPr>
          <p:nvPr>
            <p:ph type="title"/>
          </p:nvPr>
        </p:nvSpPr>
        <p:spPr/>
        <p:txBody>
          <a:bodyPr>
            <a:normAutofit fontScale="90000"/>
          </a:bodyPr>
          <a:lstStyle/>
          <a:p>
            <a:r>
              <a:rPr lang="tr-TR" dirty="0" smtClean="0"/>
              <a:t>Dokuzuncu Kalkınma Planı (2007-2013) </a:t>
            </a:r>
            <a:r>
              <a:rPr lang="tr-TR" dirty="0" smtClean="0">
                <a:solidFill>
                  <a:srgbClr val="FF0000"/>
                </a:solidFill>
              </a:rPr>
              <a:t>Temel İlkeler</a:t>
            </a:r>
            <a:endParaRPr lang="tr-TR" dirty="0">
              <a:solidFill>
                <a:srgbClr val="FF0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Autofit/>
          </a:bodyPr>
          <a:lstStyle/>
          <a:p>
            <a:pPr algn="just"/>
            <a:r>
              <a:rPr lang="tr-TR" sz="3000" dirty="0" smtClean="0"/>
              <a:t>Geçmişte üretim yapısının ve </a:t>
            </a:r>
            <a:r>
              <a:rPr lang="tr-TR" sz="3000" dirty="0" smtClean="0">
                <a:solidFill>
                  <a:srgbClr val="FF0000"/>
                </a:solidFill>
              </a:rPr>
              <a:t>uluslararası sermayenin </a:t>
            </a:r>
            <a:r>
              <a:rPr lang="tr-TR" sz="3000" dirty="0" smtClean="0"/>
              <a:t>akış yönünün belirlenmesinde etken olan </a:t>
            </a:r>
            <a:r>
              <a:rPr lang="tr-TR" sz="3000" dirty="0" smtClean="0">
                <a:solidFill>
                  <a:srgbClr val="FF0000"/>
                </a:solidFill>
              </a:rPr>
              <a:t>ucuz işgücü </a:t>
            </a:r>
            <a:r>
              <a:rPr lang="tr-TR" sz="3000" dirty="0" smtClean="0"/>
              <a:t>ve </a:t>
            </a:r>
            <a:r>
              <a:rPr lang="tr-TR" sz="3000" dirty="0" smtClean="0">
                <a:solidFill>
                  <a:srgbClr val="FF0000"/>
                </a:solidFill>
              </a:rPr>
              <a:t>hammadde bolluğu </a:t>
            </a:r>
            <a:r>
              <a:rPr lang="tr-TR" sz="3000" dirty="0" smtClean="0"/>
              <a:t>gibi geleneksel faktörler önemini görece yitirirken, </a:t>
            </a:r>
            <a:r>
              <a:rPr lang="tr-TR" sz="3000" dirty="0" smtClean="0">
                <a:solidFill>
                  <a:srgbClr val="FF0000"/>
                </a:solidFill>
              </a:rPr>
              <a:t>etkin işleyen</a:t>
            </a:r>
            <a:r>
              <a:rPr lang="tr-TR" sz="3000" dirty="0" smtClean="0"/>
              <a:t> bir piyasa mekanizmasına, kurumsal yapıya, gelişmiş bir teknolojik ve ticari altyapıya sahip olmanın ve pazarın değişen ve gelişen tercihlerini yakından izleyebilmenin önemi artmıştır.</a:t>
            </a:r>
            <a:endParaRPr lang="tr-TR" sz="3000" dirty="0"/>
          </a:p>
        </p:txBody>
      </p:sp>
      <p:sp>
        <p:nvSpPr>
          <p:cNvPr id="3" name="2 Başlık"/>
          <p:cNvSpPr>
            <a:spLocks noGrp="1"/>
          </p:cNvSpPr>
          <p:nvPr>
            <p:ph type="title"/>
          </p:nvPr>
        </p:nvSpPr>
        <p:spPr/>
        <p:txBody>
          <a:bodyPr>
            <a:normAutofit fontScale="90000"/>
          </a:bodyPr>
          <a:lstStyle/>
          <a:p>
            <a:r>
              <a:rPr lang="tr-TR" dirty="0" smtClean="0"/>
              <a:t>Dokuzuncu Kalkınma Planı (2007-2013) </a:t>
            </a:r>
            <a:r>
              <a:rPr lang="tr-TR" dirty="0" smtClean="0">
                <a:solidFill>
                  <a:srgbClr val="FF0000"/>
                </a:solidFill>
              </a:rPr>
              <a:t>Neden Reform?</a:t>
            </a:r>
            <a:endParaRPr lang="tr-TR" dirty="0">
              <a:solidFill>
                <a:srgbClr val="FF0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Autofit/>
          </a:bodyPr>
          <a:lstStyle/>
          <a:p>
            <a:pPr algn="just"/>
            <a:r>
              <a:rPr lang="tr-TR" sz="3600" dirty="0" smtClean="0"/>
              <a:t>Bu anlayışla hazırlanan Dokuzuncu Kalkınma Planı, </a:t>
            </a:r>
            <a:r>
              <a:rPr lang="tr-TR" sz="3600" dirty="0" smtClean="0">
                <a:solidFill>
                  <a:srgbClr val="FF0000"/>
                </a:solidFill>
              </a:rPr>
              <a:t>AB’ye üyelik sürecine katkı sağlayacak </a:t>
            </a:r>
            <a:r>
              <a:rPr lang="tr-TR" sz="3600" dirty="0" smtClean="0"/>
              <a:t>temel strateji dokümanı olarak tasarlanmıştır. Bu nedenle Plan dönemi</a:t>
            </a:r>
            <a:r>
              <a:rPr lang="tr-TR" sz="3600" dirty="0" smtClean="0">
                <a:solidFill>
                  <a:srgbClr val="FF0000"/>
                </a:solidFill>
              </a:rPr>
              <a:t> AB mali takvimi dikkate alınarak </a:t>
            </a:r>
            <a:r>
              <a:rPr lang="tr-TR" sz="3600" dirty="0" smtClean="0"/>
              <a:t>2007-2013 yıllarını kapsayacak şekilde </a:t>
            </a:r>
            <a:r>
              <a:rPr lang="tr-TR" sz="3600" dirty="0" smtClean="0">
                <a:solidFill>
                  <a:srgbClr val="FF0000"/>
                </a:solidFill>
              </a:rPr>
              <a:t>7 yıllık </a:t>
            </a:r>
            <a:r>
              <a:rPr lang="tr-TR" sz="3600" dirty="0" smtClean="0"/>
              <a:t>olarak belirlenmiştir.</a:t>
            </a:r>
            <a:endParaRPr lang="tr-TR" sz="3600" dirty="0"/>
          </a:p>
        </p:txBody>
      </p:sp>
      <p:sp>
        <p:nvSpPr>
          <p:cNvPr id="3" name="2 Başlık"/>
          <p:cNvSpPr>
            <a:spLocks noGrp="1"/>
          </p:cNvSpPr>
          <p:nvPr>
            <p:ph type="title"/>
          </p:nvPr>
        </p:nvSpPr>
        <p:spPr/>
        <p:txBody>
          <a:bodyPr>
            <a:normAutofit fontScale="90000"/>
          </a:bodyPr>
          <a:lstStyle/>
          <a:p>
            <a:r>
              <a:rPr lang="tr-TR" dirty="0" smtClean="0"/>
              <a:t>Dokuzuncu Kalkınma Planı (2007-2013) </a:t>
            </a:r>
            <a:r>
              <a:rPr lang="tr-TR" dirty="0" smtClean="0">
                <a:solidFill>
                  <a:srgbClr val="FF0000"/>
                </a:solidFill>
              </a:rPr>
              <a:t>Reformda AB Süreci</a:t>
            </a:r>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Autofit/>
          </a:bodyPr>
          <a:lstStyle/>
          <a:p>
            <a:pPr algn="just"/>
            <a:r>
              <a:rPr lang="tr-TR" sz="3200" dirty="0" smtClean="0"/>
              <a:t>Üyelik süreci, ülkemizin ekonomik, sosyal ve siyasi yaşamında köklü dönüşümlere yol açarken, demokrasi, hukuk devleti, insan hakları, sağlık, gıda güvenliği, tüketici hakları, rekabet kuralları, kurumsal iyileşme ve çevrenin korunması gibi bir çok alanda </a:t>
            </a:r>
            <a:r>
              <a:rPr lang="tr-TR" sz="3200" dirty="0" smtClean="0">
                <a:solidFill>
                  <a:srgbClr val="FF0000"/>
                </a:solidFill>
              </a:rPr>
              <a:t>AB norm ve standartlarına ulaşılması</a:t>
            </a:r>
            <a:r>
              <a:rPr lang="tr-TR" sz="3200" dirty="0" smtClean="0"/>
              <a:t>, halkımızın yaşam kalitesini yükseltecektir.</a:t>
            </a:r>
            <a:endParaRPr lang="tr-TR" sz="3200" dirty="0"/>
          </a:p>
        </p:txBody>
      </p:sp>
      <p:sp>
        <p:nvSpPr>
          <p:cNvPr id="3" name="2 Başlık"/>
          <p:cNvSpPr>
            <a:spLocks noGrp="1"/>
          </p:cNvSpPr>
          <p:nvPr>
            <p:ph type="title"/>
          </p:nvPr>
        </p:nvSpPr>
        <p:spPr/>
        <p:txBody>
          <a:bodyPr>
            <a:normAutofit fontScale="90000"/>
          </a:bodyPr>
          <a:lstStyle/>
          <a:p>
            <a:r>
              <a:rPr lang="tr-TR" dirty="0" smtClean="0"/>
              <a:t>Dokuzuncu Kalkınma Planı (2007-2013) </a:t>
            </a:r>
            <a:r>
              <a:rPr lang="tr-TR" dirty="0" smtClean="0">
                <a:solidFill>
                  <a:srgbClr val="FF0000"/>
                </a:solidFill>
              </a:rPr>
              <a:t>Reformda AB Süreci</a:t>
            </a:r>
            <a:endParaRPr lang="tr-TR" dirty="0">
              <a:solidFill>
                <a:srgbClr val="FF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481328"/>
            <a:ext cx="8229600" cy="5116024"/>
          </a:xfrm>
        </p:spPr>
        <p:txBody>
          <a:bodyPr>
            <a:normAutofit/>
          </a:bodyPr>
          <a:lstStyle/>
          <a:p>
            <a:pPr algn="just"/>
            <a:r>
              <a:rPr lang="tr-TR" sz="2800" dirty="0"/>
              <a:t>Başbakanlık makamı tam anlamıyla bir koordinasyon makamı haline getirilecektir</a:t>
            </a:r>
            <a:r>
              <a:rPr lang="tr-TR" sz="2800" dirty="0" smtClean="0"/>
              <a:t>.</a:t>
            </a:r>
          </a:p>
          <a:p>
            <a:pPr algn="just"/>
            <a:r>
              <a:rPr lang="tr-TR" sz="2800" dirty="0"/>
              <a:t> Bakanlık sayıları azaltılacak </a:t>
            </a:r>
            <a:endParaRPr lang="tr-TR" sz="2800" dirty="0" smtClean="0"/>
          </a:p>
          <a:p>
            <a:pPr algn="just"/>
            <a:r>
              <a:rPr lang="tr-TR" sz="2800" dirty="0"/>
              <a:t>Öncelikli alan olarak belirlenen ekonomide hızlı, etkin ve koordineli bir yaklaşımın hayata geçirilmesi bakımından güçlü bir Ekonomi Bakanlığı kurulacaktır</a:t>
            </a:r>
            <a:r>
              <a:rPr lang="tr-TR" sz="2800" dirty="0" smtClean="0"/>
              <a:t>.</a:t>
            </a:r>
          </a:p>
          <a:p>
            <a:pPr algn="just"/>
            <a:r>
              <a:rPr lang="tr-TR" sz="2800" dirty="0"/>
              <a:t>Yolsuzluk yapanlara verilen cezaların caydırıcılığı artırılacaktır</a:t>
            </a:r>
            <a:r>
              <a:rPr lang="tr-TR" sz="2800" dirty="0" smtClean="0"/>
              <a:t>.</a:t>
            </a:r>
          </a:p>
          <a:p>
            <a:pPr algn="just"/>
            <a:r>
              <a:rPr lang="tr-TR" sz="2800" dirty="0"/>
              <a:t>Vatandaşın Bilgi Edinme Hakkı Kanunu çıkarılacaktır. </a:t>
            </a:r>
          </a:p>
        </p:txBody>
      </p:sp>
      <p:sp>
        <p:nvSpPr>
          <p:cNvPr id="3" name="2 Başlık"/>
          <p:cNvSpPr>
            <a:spLocks noGrp="1"/>
          </p:cNvSpPr>
          <p:nvPr>
            <p:ph type="title"/>
          </p:nvPr>
        </p:nvSpPr>
        <p:spPr/>
        <p:txBody>
          <a:bodyPr/>
          <a:lstStyle/>
          <a:p>
            <a:r>
              <a:rPr lang="tr-TR" dirty="0" smtClean="0"/>
              <a:t>Acil Eylem Planı</a:t>
            </a:r>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1481328"/>
            <a:ext cx="8229600" cy="5260040"/>
          </a:xfrm>
        </p:spPr>
        <p:txBody>
          <a:bodyPr>
            <a:normAutofit/>
          </a:bodyPr>
          <a:lstStyle/>
          <a:p>
            <a:pPr algn="just"/>
            <a:r>
              <a:rPr lang="tr-TR" dirty="0"/>
              <a:t>İhale mevzuatı AB standartlarına </a:t>
            </a:r>
            <a:r>
              <a:rPr lang="tr-TR" dirty="0" smtClean="0"/>
              <a:t>çıkarılacaktır.</a:t>
            </a:r>
          </a:p>
          <a:p>
            <a:pPr algn="just"/>
            <a:r>
              <a:rPr lang="tr-TR" dirty="0"/>
              <a:t>Devlet Personel Rejimi Reformu ile bütün kamu kurum ve kuruluşlarında norm kadro uygulamasına </a:t>
            </a:r>
            <a:r>
              <a:rPr lang="tr-TR" dirty="0" smtClean="0"/>
              <a:t>geçilecek.</a:t>
            </a:r>
          </a:p>
          <a:p>
            <a:pPr algn="just"/>
            <a:r>
              <a:rPr lang="tr-TR" dirty="0"/>
              <a:t>Yerel yönetimlerin görev ve yetkileri geniş bir çerçevede yeniden </a:t>
            </a:r>
            <a:r>
              <a:rPr lang="tr-TR" dirty="0" smtClean="0"/>
              <a:t>belirlenecek.</a:t>
            </a:r>
          </a:p>
          <a:p>
            <a:pPr algn="just"/>
            <a:r>
              <a:rPr lang="tr-TR" dirty="0"/>
              <a:t>Yerel düzeyde sivil toplum katılımını sağlayacak Kent Konseyleri </a:t>
            </a:r>
            <a:r>
              <a:rPr lang="tr-TR" dirty="0" smtClean="0"/>
              <a:t>kurulacak.</a:t>
            </a:r>
          </a:p>
          <a:p>
            <a:pPr algn="just"/>
            <a:r>
              <a:rPr lang="tr-TR" dirty="0"/>
              <a:t>Hizmeti etkin şekilde götürecek ölçeğe sahip alt bölgeler bazında bölgesel kalkınma kurumları </a:t>
            </a:r>
            <a:r>
              <a:rPr lang="tr-TR" dirty="0" smtClean="0"/>
              <a:t>oluşturulacaktır.</a:t>
            </a:r>
            <a:endParaRPr lang="tr-TR" dirty="0"/>
          </a:p>
        </p:txBody>
      </p:sp>
      <p:sp>
        <p:nvSpPr>
          <p:cNvPr id="3" name="Unvan 2"/>
          <p:cNvSpPr>
            <a:spLocks noGrp="1"/>
          </p:cNvSpPr>
          <p:nvPr>
            <p:ph type="title"/>
          </p:nvPr>
        </p:nvSpPr>
        <p:spPr/>
        <p:txBody>
          <a:bodyPr/>
          <a:lstStyle/>
          <a:p>
            <a:r>
              <a:rPr lang="tr-TR" dirty="0"/>
              <a:t>Acil Eylem Planı</a:t>
            </a:r>
          </a:p>
        </p:txBody>
      </p:sp>
    </p:spTree>
    <p:extLst>
      <p:ext uri="{BB962C8B-B14F-4D97-AF65-F5344CB8AC3E}">
        <p14:creationId xmlns:p14="http://schemas.microsoft.com/office/powerpoint/2010/main" val="24746630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481328"/>
            <a:ext cx="8229600" cy="5260040"/>
          </a:xfrm>
        </p:spPr>
        <p:txBody>
          <a:bodyPr>
            <a:normAutofit lnSpcReduction="10000"/>
          </a:bodyPr>
          <a:lstStyle/>
          <a:p>
            <a:r>
              <a:rPr lang="tr-TR" dirty="0" smtClean="0"/>
              <a:t>Madde 6:</a:t>
            </a:r>
          </a:p>
          <a:p>
            <a:pPr algn="just"/>
            <a:r>
              <a:rPr lang="tr-TR" dirty="0" smtClean="0"/>
              <a:t>a</a:t>
            </a:r>
            <a:r>
              <a:rPr lang="tr-TR" dirty="0"/>
              <a:t>) Kamu hizmetlerine ilişkin ulusal düzeyde genel ilke ve politikalar, amaç ve hedefler ile standartları belirlemek.</a:t>
            </a:r>
          </a:p>
          <a:p>
            <a:pPr algn="just"/>
            <a:r>
              <a:rPr lang="tr-TR" dirty="0"/>
              <a:t>b) Kamu hizmetlerinin hukuka, belirlenen politika ve standartlara uygunluğunu izlemek, değerlendirmek ve denetlemek</a:t>
            </a:r>
            <a:r>
              <a:rPr lang="tr-TR" dirty="0" smtClean="0"/>
              <a:t>.</a:t>
            </a:r>
          </a:p>
          <a:p>
            <a:pPr algn="just"/>
            <a:r>
              <a:rPr lang="tr-TR" dirty="0" smtClean="0"/>
              <a:t>Merkezi yönetimin görevleri tek tek sayılmaktadır: </a:t>
            </a:r>
            <a:r>
              <a:rPr lang="tr-TR" dirty="0"/>
              <a:t>Adalet, savunma, güvenlik, istihbarat, dış ilişkiler ve dış politikaya ilişkin görev ve </a:t>
            </a:r>
            <a:r>
              <a:rPr lang="tr-TR" dirty="0" smtClean="0"/>
              <a:t>hizmetler, </a:t>
            </a:r>
            <a:r>
              <a:rPr lang="tr-TR" dirty="0"/>
              <a:t>Maliye, hazine, dış ticaret, gümrük hizmetleri ile piyasalara ilişkin düzenleme görev ve </a:t>
            </a:r>
            <a:r>
              <a:rPr lang="tr-TR" dirty="0" smtClean="0"/>
              <a:t>hizmetleri…</a:t>
            </a:r>
            <a:endParaRPr lang="tr-TR" dirty="0"/>
          </a:p>
          <a:p>
            <a:endParaRPr lang="tr-TR" dirty="0"/>
          </a:p>
        </p:txBody>
      </p:sp>
      <p:sp>
        <p:nvSpPr>
          <p:cNvPr id="3" name="2 Başlık"/>
          <p:cNvSpPr>
            <a:spLocks noGrp="1"/>
          </p:cNvSpPr>
          <p:nvPr>
            <p:ph type="title"/>
          </p:nvPr>
        </p:nvSpPr>
        <p:spPr/>
        <p:txBody>
          <a:bodyPr>
            <a:normAutofit/>
          </a:bodyPr>
          <a:lstStyle/>
          <a:p>
            <a:r>
              <a:rPr lang="tr-TR" sz="2800" dirty="0" smtClean="0"/>
              <a:t>Kamu Yönetiminin Temel İlkeleri ve Yeniden Yapılandırılması Hakkında Kanun</a:t>
            </a:r>
            <a:endParaRPr lang="tr-TR"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pPr algn="just"/>
            <a:r>
              <a:rPr lang="tr-TR" sz="3600" dirty="0" smtClean="0">
                <a:solidFill>
                  <a:srgbClr val="FF0000"/>
                </a:solidFill>
              </a:rPr>
              <a:t>Merkezi yönetimin görevlerindeki oransal artış</a:t>
            </a:r>
            <a:r>
              <a:rPr lang="tr-TR" sz="3600" dirty="0" smtClean="0"/>
              <a:t>, sistemin bir çok noktada tıkanmasına ve işleme bozukluklarına yol açmakta; görevlerin merkez, taşra ve yerel yönetimler arasında ölçülü dağılımı yeterince sağlıklı biçimde gerçekleştirilememektedir.</a:t>
            </a:r>
            <a:endParaRPr lang="tr-TR" sz="3600" dirty="0"/>
          </a:p>
        </p:txBody>
      </p:sp>
      <p:sp>
        <p:nvSpPr>
          <p:cNvPr id="3" name="2 Başlık"/>
          <p:cNvSpPr>
            <a:spLocks noGrp="1"/>
          </p:cNvSpPr>
          <p:nvPr>
            <p:ph type="title"/>
          </p:nvPr>
        </p:nvSpPr>
        <p:spPr/>
        <p:txBody>
          <a:bodyPr>
            <a:normAutofit fontScale="90000"/>
          </a:bodyPr>
          <a:lstStyle/>
          <a:p>
            <a:r>
              <a:rPr lang="tr-TR" dirty="0" smtClean="0"/>
              <a:t>Sekizinci Beş Yıllık Kalkınma Planı (2001-2005)</a:t>
            </a:r>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1481328"/>
            <a:ext cx="8229600" cy="5188032"/>
          </a:xfrm>
        </p:spPr>
        <p:txBody>
          <a:bodyPr>
            <a:normAutofit fontScale="92500" lnSpcReduction="20000"/>
          </a:bodyPr>
          <a:lstStyle/>
          <a:p>
            <a:pPr algn="just"/>
            <a:r>
              <a:rPr lang="tr-TR" b="1" dirty="0"/>
              <a:t>MADDE 8.</a:t>
            </a:r>
            <a:r>
              <a:rPr lang="tr-TR" dirty="0"/>
              <a:t> - Mahallî müşterek ihtiyaçlara ilişkin her türlü görev, yetki ve sorumluluklar ile hizmetler mahallî idareler tarafından yerine getirilir</a:t>
            </a:r>
            <a:r>
              <a:rPr lang="tr-TR" dirty="0" smtClean="0"/>
              <a:t>.</a:t>
            </a:r>
          </a:p>
          <a:p>
            <a:pPr algn="just"/>
            <a:r>
              <a:rPr lang="tr-TR" b="1" dirty="0"/>
              <a:t>MADDE 22. -</a:t>
            </a:r>
            <a:r>
              <a:rPr lang="tr-TR" dirty="0"/>
              <a:t> Taşra teşkilâtı olan bakanlıklar illerde ve hizmetin niteliği ile ihtiyaçlar dikkate alınarak ilçelerde </a:t>
            </a:r>
            <a:r>
              <a:rPr lang="tr-TR" dirty="0" smtClean="0"/>
              <a:t>teşkilatlanır. (Sağlık Bakanlığı, Kültür ve Turizm Bakanlığı, Çevre ve Orman Bakanlığı, Tarım ve </a:t>
            </a:r>
            <a:r>
              <a:rPr lang="tr-TR" dirty="0" err="1" smtClean="0"/>
              <a:t>Köyişleri</a:t>
            </a:r>
            <a:r>
              <a:rPr lang="tr-TR" dirty="0" smtClean="0"/>
              <a:t> Bakanlığı, Sosyal Hizmetler, Gençlik ve Spor ve Sanayi ve Ticaret)</a:t>
            </a:r>
          </a:p>
          <a:p>
            <a:pPr algn="just"/>
            <a:r>
              <a:rPr lang="tr-TR" b="1" dirty="0" smtClean="0"/>
              <a:t>MADDE </a:t>
            </a:r>
            <a:r>
              <a:rPr lang="tr-TR" b="1" dirty="0"/>
              <a:t>39. </a:t>
            </a:r>
            <a:r>
              <a:rPr lang="tr-TR" dirty="0"/>
              <a:t>- Kamu kurum ve kuruluşlarında iç ve dış denetim </a:t>
            </a:r>
            <a:r>
              <a:rPr lang="tr-TR" dirty="0" smtClean="0"/>
              <a:t>yapılır. (Teftiş kurullarına ve Yüksek Denetleme Kuruluna yer yok.</a:t>
            </a:r>
          </a:p>
          <a:p>
            <a:pPr algn="just"/>
            <a:r>
              <a:rPr lang="tr-TR" b="1" dirty="0"/>
              <a:t>MADDE 41. </a:t>
            </a:r>
            <a:r>
              <a:rPr lang="tr-TR" dirty="0"/>
              <a:t>- Gerçek ve tüzel kişiler, kanunla belirlenen usul ve esaslar çerçevesinde bilgi edinme hakkına sahiptir.</a:t>
            </a:r>
          </a:p>
          <a:p>
            <a:endParaRPr lang="tr-TR" dirty="0"/>
          </a:p>
        </p:txBody>
      </p:sp>
      <p:sp>
        <p:nvSpPr>
          <p:cNvPr id="3" name="Unvan 2"/>
          <p:cNvSpPr>
            <a:spLocks noGrp="1"/>
          </p:cNvSpPr>
          <p:nvPr>
            <p:ph type="title"/>
          </p:nvPr>
        </p:nvSpPr>
        <p:spPr/>
        <p:txBody>
          <a:bodyPr>
            <a:noAutofit/>
          </a:bodyPr>
          <a:lstStyle/>
          <a:p>
            <a:r>
              <a:rPr lang="tr-TR" sz="2800" dirty="0"/>
              <a:t>Kamu Yönetiminin Temel İlkeleri ve Yeniden Yapılandırılması Hakkında Kanun</a:t>
            </a:r>
          </a:p>
        </p:txBody>
      </p:sp>
    </p:spTree>
    <p:extLst>
      <p:ext uri="{BB962C8B-B14F-4D97-AF65-F5344CB8AC3E}">
        <p14:creationId xmlns:p14="http://schemas.microsoft.com/office/powerpoint/2010/main" val="269957364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AutoShape 2"/>
          <p:cNvSpPr>
            <a:spLocks noGrp="1" noChangeArrowheads="1"/>
          </p:cNvSpPr>
          <p:nvPr>
            <p:ph type="title"/>
          </p:nvPr>
        </p:nvSpPr>
        <p:spPr/>
        <p:txBody>
          <a:bodyPr/>
          <a:lstStyle/>
          <a:p>
            <a:r>
              <a:rPr lang="tr-TR" smtClean="0"/>
              <a:t>Stratejik Yönetim-Planlama</a:t>
            </a:r>
          </a:p>
        </p:txBody>
      </p:sp>
      <p:sp>
        <p:nvSpPr>
          <p:cNvPr id="46083" name="Rectangle 3"/>
          <p:cNvSpPr>
            <a:spLocks noGrp="1" noChangeArrowheads="1"/>
          </p:cNvSpPr>
          <p:nvPr>
            <p:ph type="body" idx="1"/>
          </p:nvPr>
        </p:nvSpPr>
        <p:spPr/>
        <p:txBody>
          <a:bodyPr>
            <a:noAutofit/>
          </a:bodyPr>
          <a:lstStyle/>
          <a:p>
            <a:pPr algn="just"/>
            <a:r>
              <a:rPr lang="tr-TR" dirty="0"/>
              <a:t>1993 </a:t>
            </a:r>
            <a:r>
              <a:rPr lang="tr-TR" dirty="0" smtClean="0"/>
              <a:t>tarihli «</a:t>
            </a:r>
            <a:r>
              <a:rPr lang="tr-TR" i="1" dirty="0" smtClean="0"/>
              <a:t>Hükümet </a:t>
            </a:r>
            <a:r>
              <a:rPr lang="tr-TR" i="1" dirty="0"/>
              <a:t>Performansı </a:t>
            </a:r>
            <a:r>
              <a:rPr lang="tr-TR" i="1" dirty="0" smtClean="0"/>
              <a:t>Sonuç Kanunu» ABD</a:t>
            </a:r>
            <a:endParaRPr lang="tr-TR" dirty="0" smtClean="0"/>
          </a:p>
          <a:p>
            <a:pPr algn="just"/>
            <a:r>
              <a:rPr lang="tr-TR" dirty="0" smtClean="0"/>
              <a:t>11.10.1995 tarihli ve 62 milyon dolar tutarındaki “</a:t>
            </a:r>
            <a:r>
              <a:rPr lang="tr-TR" i="1" dirty="0" smtClean="0"/>
              <a:t>Kamu Mali Yönetim Projesi</a:t>
            </a:r>
            <a:r>
              <a:rPr lang="tr-TR" dirty="0" smtClean="0"/>
              <a:t>”</a:t>
            </a:r>
          </a:p>
          <a:p>
            <a:pPr algn="just"/>
            <a:r>
              <a:rPr lang="tr-TR" dirty="0" smtClean="0">
                <a:solidFill>
                  <a:srgbClr val="FF0000"/>
                </a:solidFill>
              </a:rPr>
              <a:t>Projenin amaçları; </a:t>
            </a:r>
            <a:r>
              <a:rPr lang="tr-TR" dirty="0" smtClean="0"/>
              <a:t>vergi idaresi, kamu harcamalarının yönetimi ve gümrük idaresinde ve bu görevlerin yürütülmesinden sorumlu kuruluşlarda etkinliğin ve verimliliğin iyileştirilmesi ile ilgili borçlu tarafından uygulamaya konulacak, mali konsolidasyon ve reform çalışmalarının birinci safhasına hız kazandırmaktır.</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AutoShape 2"/>
          <p:cNvSpPr>
            <a:spLocks noGrp="1" noChangeArrowheads="1"/>
          </p:cNvSpPr>
          <p:nvPr>
            <p:ph type="title"/>
          </p:nvPr>
        </p:nvSpPr>
        <p:spPr/>
        <p:txBody>
          <a:bodyPr/>
          <a:lstStyle/>
          <a:p>
            <a:r>
              <a:rPr lang="tr-TR" smtClean="0"/>
              <a:t>Neden Stratejik Planlama</a:t>
            </a:r>
          </a:p>
        </p:txBody>
      </p:sp>
      <p:sp>
        <p:nvSpPr>
          <p:cNvPr id="47107" name="Rectangle 3"/>
          <p:cNvSpPr>
            <a:spLocks noGrp="1" noChangeArrowheads="1"/>
          </p:cNvSpPr>
          <p:nvPr>
            <p:ph type="body" idx="1"/>
          </p:nvPr>
        </p:nvSpPr>
        <p:spPr/>
        <p:txBody>
          <a:bodyPr>
            <a:normAutofit/>
          </a:bodyPr>
          <a:lstStyle/>
          <a:p>
            <a:pPr algn="just"/>
            <a:r>
              <a:rPr lang="tr-TR" sz="3400" dirty="0" smtClean="0"/>
              <a:t>…</a:t>
            </a:r>
            <a:r>
              <a:rPr lang="tr-TR" sz="3400" dirty="0" smtClean="0">
                <a:solidFill>
                  <a:srgbClr val="FF0000"/>
                </a:solidFill>
              </a:rPr>
              <a:t>bütçe kontrol sisteminin </a:t>
            </a:r>
            <a:r>
              <a:rPr lang="tr-TR" sz="3400" dirty="0" smtClean="0"/>
              <a:t>güçlendirilmesi.</a:t>
            </a:r>
          </a:p>
          <a:p>
            <a:pPr algn="just"/>
            <a:r>
              <a:rPr lang="tr-TR" sz="3400" dirty="0" smtClean="0"/>
              <a:t>Ekonomik analizler yapmaya elverişli yeni bir bütçe kod yapısını uygulamak yoluyla </a:t>
            </a:r>
            <a:r>
              <a:rPr lang="tr-TR" sz="3400" dirty="0" smtClean="0">
                <a:solidFill>
                  <a:srgbClr val="FF0000"/>
                </a:solidFill>
              </a:rPr>
              <a:t>bütçe-karar mekanizmasının </a:t>
            </a:r>
            <a:r>
              <a:rPr lang="tr-TR" sz="3400" dirty="0" smtClean="0"/>
              <a:t>güçlendirilmesi.</a:t>
            </a:r>
          </a:p>
          <a:p>
            <a:pPr algn="just"/>
            <a:r>
              <a:rPr lang="tr-TR" sz="3400" dirty="0"/>
              <a:t>Kamuda </a:t>
            </a:r>
            <a:r>
              <a:rPr lang="tr-TR" sz="3400" dirty="0">
                <a:solidFill>
                  <a:srgbClr val="FF0000"/>
                </a:solidFill>
              </a:rPr>
              <a:t>etkin bir yönetim ve harcama sisteminin </a:t>
            </a:r>
            <a:r>
              <a:rPr lang="tr-TR" sz="3400" dirty="0" smtClean="0"/>
              <a:t>kurulması.</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AutoShape 2"/>
          <p:cNvSpPr>
            <a:spLocks noGrp="1" noChangeArrowheads="1"/>
          </p:cNvSpPr>
          <p:nvPr>
            <p:ph type="title"/>
          </p:nvPr>
        </p:nvSpPr>
        <p:spPr/>
        <p:txBody>
          <a:bodyPr/>
          <a:lstStyle/>
          <a:p>
            <a:r>
              <a:rPr lang="tr-TR" smtClean="0"/>
              <a:t>Neden Stratejik Planlama</a:t>
            </a:r>
          </a:p>
        </p:txBody>
      </p:sp>
      <p:sp>
        <p:nvSpPr>
          <p:cNvPr id="48131" name="Rectangle 3"/>
          <p:cNvSpPr>
            <a:spLocks noGrp="1" noChangeArrowheads="1"/>
          </p:cNvSpPr>
          <p:nvPr>
            <p:ph type="body" idx="1"/>
          </p:nvPr>
        </p:nvSpPr>
        <p:spPr/>
        <p:txBody>
          <a:bodyPr>
            <a:noAutofit/>
          </a:bodyPr>
          <a:lstStyle/>
          <a:p>
            <a:pPr algn="just">
              <a:lnSpc>
                <a:spcPct val="90000"/>
              </a:lnSpc>
            </a:pPr>
            <a:r>
              <a:rPr lang="tr-TR" sz="2800" dirty="0" smtClean="0">
                <a:solidFill>
                  <a:srgbClr val="FF0000"/>
                </a:solidFill>
              </a:rPr>
              <a:t>750 Milyon dolarlık ekonomik reform kredisi. </a:t>
            </a:r>
            <a:r>
              <a:rPr lang="tr-TR" sz="2800" dirty="0" smtClean="0"/>
              <a:t>(2000)</a:t>
            </a:r>
            <a:endParaRPr lang="tr-TR" sz="2800" dirty="0" smtClean="0">
              <a:solidFill>
                <a:srgbClr val="FF0000"/>
              </a:solidFill>
            </a:endParaRPr>
          </a:p>
          <a:p>
            <a:pPr algn="just">
              <a:lnSpc>
                <a:spcPct val="90000"/>
              </a:lnSpc>
            </a:pPr>
            <a:r>
              <a:rPr lang="tr-TR" sz="2800" dirty="0" smtClean="0"/>
              <a:t>(a) En az 25 bütçe içi fonun kaldırılması</a:t>
            </a:r>
          </a:p>
          <a:p>
            <a:pPr algn="just">
              <a:lnSpc>
                <a:spcPct val="90000"/>
              </a:lnSpc>
            </a:pPr>
            <a:r>
              <a:rPr lang="tr-TR" sz="2800" dirty="0" smtClean="0"/>
              <a:t>(b) Banka ile mutabık kalınarak bütçe dışı fonların sayısının azaltılması</a:t>
            </a:r>
          </a:p>
          <a:p>
            <a:pPr algn="just">
              <a:lnSpc>
                <a:spcPct val="90000"/>
              </a:lnSpc>
            </a:pPr>
            <a:r>
              <a:rPr lang="tr-TR" sz="2800" dirty="0" smtClean="0"/>
              <a:t>(c) Kamu yatırım programına yeni proje alımına sınırlamalar getirilmesi</a:t>
            </a:r>
          </a:p>
          <a:p>
            <a:pPr algn="just">
              <a:lnSpc>
                <a:spcPct val="90000"/>
              </a:lnSpc>
            </a:pPr>
            <a:r>
              <a:rPr lang="tr-TR" sz="2800" dirty="0" smtClean="0"/>
              <a:t>(d) Hükümet garantileri için bir kayıt sistemi kurulması ve yeni garanti verilmesine sınırlamalar getirilmesi</a:t>
            </a:r>
          </a:p>
          <a:p>
            <a:pPr algn="just">
              <a:lnSpc>
                <a:spcPct val="90000"/>
              </a:lnSpc>
            </a:pPr>
            <a:r>
              <a:rPr lang="tr-TR" sz="2800" dirty="0" smtClean="0"/>
              <a:t>(e) Daha etkin harcama kontrolü mekanizmalarının oluşturulması</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AutoShape 2"/>
          <p:cNvSpPr>
            <a:spLocks noGrp="1" noChangeArrowheads="1"/>
          </p:cNvSpPr>
          <p:nvPr>
            <p:ph type="title"/>
          </p:nvPr>
        </p:nvSpPr>
        <p:spPr/>
        <p:txBody>
          <a:bodyPr/>
          <a:lstStyle/>
          <a:p>
            <a:r>
              <a:rPr lang="tr-TR" smtClean="0"/>
              <a:t>Neden Stratejik Planlama</a:t>
            </a:r>
          </a:p>
        </p:txBody>
      </p:sp>
      <p:sp>
        <p:nvSpPr>
          <p:cNvPr id="49155" name="Rectangle 3"/>
          <p:cNvSpPr>
            <a:spLocks noGrp="1" noChangeArrowheads="1"/>
          </p:cNvSpPr>
          <p:nvPr>
            <p:ph type="body" idx="1"/>
          </p:nvPr>
        </p:nvSpPr>
        <p:spPr>
          <a:xfrm>
            <a:off x="467544" y="1481328"/>
            <a:ext cx="8219256" cy="5188032"/>
          </a:xfrm>
        </p:spPr>
        <p:txBody>
          <a:bodyPr>
            <a:normAutofit fontScale="62500" lnSpcReduction="20000"/>
          </a:bodyPr>
          <a:lstStyle/>
          <a:p>
            <a:pPr algn="just">
              <a:lnSpc>
                <a:spcPct val="90000"/>
              </a:lnSpc>
            </a:pPr>
            <a:r>
              <a:rPr lang="tr-TR" sz="5100" dirty="0" smtClean="0"/>
              <a:t>12 Temmuz 2001 tarihinde imzalanmış olan </a:t>
            </a:r>
            <a:r>
              <a:rPr lang="tr-TR" sz="5100" i="1" dirty="0" smtClean="0"/>
              <a:t>1. Program Amaçlı Mali ve Kamu Sektörü Uyum Kredi Anlaşması </a:t>
            </a:r>
            <a:r>
              <a:rPr lang="tr-TR" sz="5100" dirty="0" smtClean="0"/>
              <a:t>(PFPSAL-1).</a:t>
            </a:r>
          </a:p>
          <a:p>
            <a:pPr algn="just">
              <a:lnSpc>
                <a:spcPct val="90000"/>
              </a:lnSpc>
            </a:pPr>
            <a:r>
              <a:rPr lang="tr-TR" sz="5100" dirty="0" smtClean="0">
                <a:solidFill>
                  <a:srgbClr val="FF0000"/>
                </a:solidFill>
              </a:rPr>
              <a:t>Borçlu, konsolide bütçe kurumları için yeni GFS standartlarıyla uyumlu bir bütçe tasnifini tamamlamış olup, pilot olarak 2002’de uygulanacaktır</a:t>
            </a:r>
            <a:r>
              <a:rPr lang="tr-TR" sz="5100" dirty="0" smtClean="0"/>
              <a:t>.</a:t>
            </a:r>
          </a:p>
          <a:p>
            <a:pPr algn="just">
              <a:lnSpc>
                <a:spcPct val="90000"/>
              </a:lnSpc>
            </a:pPr>
            <a:r>
              <a:rPr lang="tr-TR" sz="5100" dirty="0" smtClean="0">
                <a:solidFill>
                  <a:srgbClr val="002060"/>
                </a:solidFill>
              </a:rPr>
              <a:t>Mevcut kontrol, teftiş ve denetim süreçlerinin gözden geçirilmesine dayalı ve </a:t>
            </a:r>
            <a:r>
              <a:rPr lang="tr-TR" sz="5100" dirty="0" smtClean="0">
                <a:solidFill>
                  <a:srgbClr val="FF0000"/>
                </a:solidFill>
              </a:rPr>
              <a:t>uluslararası</a:t>
            </a:r>
            <a:r>
              <a:rPr lang="tr-TR" sz="5100" dirty="0" smtClean="0">
                <a:solidFill>
                  <a:srgbClr val="002060"/>
                </a:solidFill>
              </a:rPr>
              <a:t> ve </a:t>
            </a:r>
            <a:r>
              <a:rPr lang="tr-TR" sz="5100" dirty="0" smtClean="0">
                <a:solidFill>
                  <a:srgbClr val="FF0000"/>
                </a:solidFill>
              </a:rPr>
              <a:t>ABD</a:t>
            </a:r>
            <a:r>
              <a:rPr lang="tr-TR" sz="5100" dirty="0" smtClean="0">
                <a:solidFill>
                  <a:srgbClr val="002060"/>
                </a:solidFill>
              </a:rPr>
              <a:t> standartlarıyla uyumlu yeni bir iç finansal kontrol ve denetim kanununun hazırlanmasıdır.</a:t>
            </a:r>
          </a:p>
          <a:p>
            <a:pPr>
              <a:lnSpc>
                <a:spcPct val="90000"/>
              </a:lnSpc>
            </a:pPr>
            <a:endParaRPr lang="tr-TR" sz="2400"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AutoShape 2"/>
          <p:cNvSpPr>
            <a:spLocks noGrp="1" noChangeArrowheads="1"/>
          </p:cNvSpPr>
          <p:nvPr>
            <p:ph type="title"/>
          </p:nvPr>
        </p:nvSpPr>
        <p:spPr/>
        <p:txBody>
          <a:bodyPr/>
          <a:lstStyle/>
          <a:p>
            <a:r>
              <a:rPr lang="tr-TR" smtClean="0"/>
              <a:t>Neden Stratejik Planlama</a:t>
            </a:r>
          </a:p>
        </p:txBody>
      </p:sp>
      <p:sp>
        <p:nvSpPr>
          <p:cNvPr id="50179" name="Rectangle 3"/>
          <p:cNvSpPr>
            <a:spLocks noGrp="1" noChangeArrowheads="1"/>
          </p:cNvSpPr>
          <p:nvPr>
            <p:ph type="body" idx="1"/>
          </p:nvPr>
        </p:nvSpPr>
        <p:spPr/>
        <p:txBody>
          <a:bodyPr>
            <a:noAutofit/>
          </a:bodyPr>
          <a:lstStyle/>
          <a:p>
            <a:pPr algn="just">
              <a:lnSpc>
                <a:spcPct val="80000"/>
              </a:lnSpc>
            </a:pPr>
            <a:r>
              <a:rPr lang="tr-TR" sz="2800" dirty="0" smtClean="0">
                <a:solidFill>
                  <a:srgbClr val="FF0000"/>
                </a:solidFill>
              </a:rPr>
              <a:t>IMF, 6. Gözden Geçirme</a:t>
            </a:r>
            <a:r>
              <a:rPr lang="tr-TR" sz="2800" dirty="0" smtClean="0"/>
              <a:t>: Kamu yönetimi reformu gerçekleştirilecektir. Daha ayrıntılı bir ifade ile, kamudaki yapılanmanın fonksiyonel olarak gözden geçirilmesi, 2003 yılı Temmuz ayına kadar tamamlanacaktır. Bu gözden geçirmenin temel amaçları, kamu yönetimini, vatandaş ve sektör odaklı bir biçimde yeniden yapılandırmak, </a:t>
            </a:r>
            <a:r>
              <a:rPr lang="tr-TR" sz="2800" dirty="0" smtClean="0">
                <a:solidFill>
                  <a:srgbClr val="FF0000"/>
                </a:solidFill>
              </a:rPr>
              <a:t>kamunun örgütsel yapısını basitleştirerek karar verme sürecini hızlandırmak </a:t>
            </a:r>
            <a:r>
              <a:rPr lang="tr-TR" sz="2800" dirty="0" smtClean="0"/>
              <a:t>ve </a:t>
            </a:r>
            <a:r>
              <a:rPr lang="tr-TR" sz="2800" dirty="0" smtClean="0">
                <a:solidFill>
                  <a:srgbClr val="FF0000"/>
                </a:solidFill>
              </a:rPr>
              <a:t>kamu harcamalarını azaltmaktır</a:t>
            </a:r>
            <a:r>
              <a:rPr lang="tr-TR" sz="2800" dirty="0" smtClean="0"/>
              <a:t>. Bunu takiben hazırlanacak bir kamu sektörü reform stratejisi Bakanlar Kurulunca </a:t>
            </a:r>
            <a:r>
              <a:rPr lang="tr-TR" sz="2800" dirty="0" smtClean="0">
                <a:solidFill>
                  <a:srgbClr val="00B0F0"/>
                </a:solidFill>
              </a:rPr>
              <a:t>2003 yılının sonuna kadar </a:t>
            </a:r>
            <a:r>
              <a:rPr lang="tr-TR" sz="2800" dirty="0" smtClean="0"/>
              <a:t>kabul edilecektir.</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AutoShape 2"/>
          <p:cNvSpPr>
            <a:spLocks noGrp="1" noChangeArrowheads="1"/>
          </p:cNvSpPr>
          <p:nvPr>
            <p:ph type="title"/>
          </p:nvPr>
        </p:nvSpPr>
        <p:spPr/>
        <p:txBody>
          <a:bodyPr/>
          <a:lstStyle/>
          <a:p>
            <a:r>
              <a:rPr lang="tr-TR" dirty="0" smtClean="0"/>
              <a:t>Neden Stratejik Planlama</a:t>
            </a:r>
          </a:p>
        </p:txBody>
      </p:sp>
      <p:sp>
        <p:nvSpPr>
          <p:cNvPr id="51203" name="Rectangle 3"/>
          <p:cNvSpPr>
            <a:spLocks noGrp="1" noChangeArrowheads="1"/>
          </p:cNvSpPr>
          <p:nvPr>
            <p:ph type="body" idx="1"/>
          </p:nvPr>
        </p:nvSpPr>
        <p:spPr/>
        <p:txBody>
          <a:bodyPr>
            <a:noAutofit/>
          </a:bodyPr>
          <a:lstStyle/>
          <a:p>
            <a:pPr algn="just">
              <a:lnSpc>
                <a:spcPct val="90000"/>
              </a:lnSpc>
            </a:pPr>
            <a:r>
              <a:rPr lang="tr-TR" sz="2800" dirty="0" smtClean="0">
                <a:solidFill>
                  <a:srgbClr val="C00000"/>
                </a:solidFill>
              </a:rPr>
              <a:t>Avrupa Birliği (2005-ilerleme raporu)</a:t>
            </a:r>
            <a:r>
              <a:rPr lang="tr-TR" sz="2800" dirty="0" smtClean="0"/>
              <a:t>- Aşırı merkezi yapı içinde çalışan ve sık sık siyasi müdahalelere konu olan kamu kuruluşları, genel olarak politika üretme kapasitesinden yoksun hâle gelmişlerdir. Kuruluş düzeyinde stratejik planların hazırlanması sonucunda kuruluşlar varlık nedenlerini (misyon), ulusal plan ve stratejiler çerçevesinde netleştirecek, politika ve önceliklerini ortaya koyabilecek, performans göstergeleri geliştirmek suretiyle başarılarını ölçebileceklerdir.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pPr algn="just"/>
            <a:r>
              <a:rPr lang="tr-TR" sz="3200" dirty="0" smtClean="0"/>
              <a:t>Katılımcı bir anlayışla hazırlanacak olan bu planlarda dış (vatandaşlar) ve iç (çalışanlar) müşteri memnuniyeti esas alınacak, planlama sürecine ilgili tüm taraflar dâhil edilecektir.</a:t>
            </a:r>
            <a:endParaRPr lang="tr-TR" sz="3200" dirty="0"/>
          </a:p>
        </p:txBody>
      </p:sp>
      <p:sp>
        <p:nvSpPr>
          <p:cNvPr id="3" name="2 Başlık"/>
          <p:cNvSpPr>
            <a:spLocks noGrp="1"/>
          </p:cNvSpPr>
          <p:nvPr>
            <p:ph type="title"/>
          </p:nvPr>
        </p:nvSpPr>
        <p:spPr/>
        <p:txBody>
          <a:bodyPr/>
          <a:lstStyle/>
          <a:p>
            <a:r>
              <a:rPr lang="tr-TR" dirty="0" smtClean="0"/>
              <a:t>Neden Stratejik Planlama</a:t>
            </a:r>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pPr algn="just"/>
            <a:r>
              <a:rPr lang="tr-TR" sz="3600" dirty="0">
                <a:solidFill>
                  <a:srgbClr val="FF0000"/>
                </a:solidFill>
              </a:rPr>
              <a:t>M</a:t>
            </a:r>
            <a:r>
              <a:rPr lang="tr-TR" sz="3600" dirty="0" smtClean="0">
                <a:solidFill>
                  <a:srgbClr val="FF0000"/>
                </a:solidFill>
              </a:rPr>
              <a:t>ali disiplini sağlamak</a:t>
            </a:r>
            <a:r>
              <a:rPr lang="tr-TR" sz="3600" dirty="0"/>
              <a:t>, kaynakları stratejik önceliklere göre </a:t>
            </a:r>
            <a:r>
              <a:rPr lang="tr-TR" sz="3600" dirty="0" smtClean="0"/>
              <a:t>dağıtmak, </a:t>
            </a:r>
            <a:r>
              <a:rPr lang="tr-TR" sz="3600" dirty="0" smtClean="0">
                <a:solidFill>
                  <a:srgbClr val="FF0000"/>
                </a:solidFill>
              </a:rPr>
              <a:t>bu </a:t>
            </a:r>
            <a:r>
              <a:rPr lang="tr-TR" sz="3600" dirty="0">
                <a:solidFill>
                  <a:srgbClr val="FF0000"/>
                </a:solidFill>
              </a:rPr>
              <a:t>kaynakların etkin kullanılıp kullanılmadığını izlemek </a:t>
            </a:r>
            <a:r>
              <a:rPr lang="tr-TR" sz="3600" dirty="0"/>
              <a:t>ve </a:t>
            </a:r>
            <a:r>
              <a:rPr lang="tr-TR" sz="3600" dirty="0" smtClean="0"/>
              <a:t>bunun üzerine </a:t>
            </a:r>
            <a:r>
              <a:rPr lang="tr-TR" sz="3600" dirty="0"/>
              <a:t>kurulu bir hesap verme </a:t>
            </a:r>
            <a:r>
              <a:rPr lang="tr-TR" sz="3600" dirty="0" smtClean="0"/>
              <a:t>sorumluluğunu geliştirmek (DPT-</a:t>
            </a:r>
            <a:r>
              <a:rPr lang="tr-TR" sz="3600" i="1" dirty="0"/>
              <a:t>Kamu İdareleri İçin Stratejik Planlama </a:t>
            </a:r>
            <a:r>
              <a:rPr lang="tr-TR" sz="3600" i="1" dirty="0" smtClean="0"/>
              <a:t>Kılavuzu)</a:t>
            </a:r>
            <a:endParaRPr lang="tr-TR" sz="3600" dirty="0"/>
          </a:p>
        </p:txBody>
      </p:sp>
      <p:sp>
        <p:nvSpPr>
          <p:cNvPr id="3" name="Başlık 2"/>
          <p:cNvSpPr>
            <a:spLocks noGrp="1"/>
          </p:cNvSpPr>
          <p:nvPr>
            <p:ph type="title"/>
          </p:nvPr>
        </p:nvSpPr>
        <p:spPr/>
        <p:txBody>
          <a:bodyPr>
            <a:normAutofit fontScale="90000"/>
          </a:bodyPr>
          <a:lstStyle/>
          <a:p>
            <a:pPr algn="ctr"/>
            <a:r>
              <a:rPr lang="tr-TR" dirty="0" smtClean="0"/>
              <a:t>Stratejik Planlamadan Temel Beklenti</a:t>
            </a:r>
            <a:endParaRPr lang="tr-TR" dirty="0"/>
          </a:p>
        </p:txBody>
      </p:sp>
    </p:spTree>
    <p:extLst>
      <p:ext uri="{BB962C8B-B14F-4D97-AF65-F5344CB8AC3E}">
        <p14:creationId xmlns:p14="http://schemas.microsoft.com/office/powerpoint/2010/main" val="19455633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AutoShape 2"/>
          <p:cNvSpPr>
            <a:spLocks noGrp="1" noChangeArrowheads="1"/>
          </p:cNvSpPr>
          <p:nvPr>
            <p:ph type="title"/>
          </p:nvPr>
        </p:nvSpPr>
        <p:spPr/>
        <p:txBody>
          <a:bodyPr>
            <a:normAutofit/>
          </a:bodyPr>
          <a:lstStyle/>
          <a:p>
            <a:r>
              <a:rPr lang="tr-TR" dirty="0" smtClean="0"/>
              <a:t>Stratejik Planlamanın Önemi</a:t>
            </a:r>
          </a:p>
        </p:txBody>
      </p:sp>
      <p:sp>
        <p:nvSpPr>
          <p:cNvPr id="54275" name="Rectangle 3"/>
          <p:cNvSpPr>
            <a:spLocks noGrp="1" noChangeArrowheads="1"/>
          </p:cNvSpPr>
          <p:nvPr>
            <p:ph type="body" idx="1"/>
          </p:nvPr>
        </p:nvSpPr>
        <p:spPr>
          <a:xfrm>
            <a:off x="457200" y="1481328"/>
            <a:ext cx="8229600" cy="5044016"/>
          </a:xfrm>
        </p:spPr>
        <p:txBody>
          <a:bodyPr>
            <a:noAutofit/>
          </a:bodyPr>
          <a:lstStyle/>
          <a:p>
            <a:pPr algn="just"/>
            <a:r>
              <a:rPr lang="tr-TR" dirty="0" smtClean="0"/>
              <a:t>Bakanlıklar ile bağlı ve ilgili kuruluşlar, </a:t>
            </a:r>
            <a:r>
              <a:rPr lang="tr-TR" dirty="0" smtClean="0">
                <a:solidFill>
                  <a:srgbClr val="FF0000"/>
                </a:solidFill>
              </a:rPr>
              <a:t>stratejik planlarına</a:t>
            </a:r>
            <a:r>
              <a:rPr lang="tr-TR" dirty="0" smtClean="0"/>
              <a:t>, yıllık amaç ve hedeflerine bağlı olarak teşkilat yapısını, hizmet kalite standartlarını, yönetim ve hizmet süreçlerini sürekli geliştirici tedbirleri alır.</a:t>
            </a:r>
          </a:p>
          <a:p>
            <a:pPr algn="just"/>
            <a:r>
              <a:rPr lang="tr-TR" dirty="0" smtClean="0"/>
              <a:t>Bu kanun kapsamındaki kurum ve kuruluşların her kademedeki yöneticileri, görevlerini mevzuata, </a:t>
            </a:r>
            <a:r>
              <a:rPr lang="tr-TR" dirty="0" smtClean="0">
                <a:solidFill>
                  <a:srgbClr val="FF0000"/>
                </a:solidFill>
              </a:rPr>
              <a:t>stratejik plan </a:t>
            </a:r>
            <a:r>
              <a:rPr lang="tr-TR" dirty="0" smtClean="0"/>
              <a:t>ve programlara, performans ölçütlerine ve hizmet kalite standartlarına uygun olarak yürütmekten üst kademelere karşı sorumludur.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Autofit/>
          </a:bodyPr>
          <a:lstStyle/>
          <a:p>
            <a:pPr algn="just"/>
            <a:r>
              <a:rPr lang="tr-TR" sz="2800" dirty="0" smtClean="0"/>
              <a:t>Kamu yönetiminin yeniden yapılandırılmasında verimlilik, etkinlik ve tutumluluğun dolayısıyla da </a:t>
            </a:r>
            <a:r>
              <a:rPr lang="tr-TR" sz="2800" dirty="0" smtClean="0">
                <a:solidFill>
                  <a:srgbClr val="FF0000"/>
                </a:solidFill>
              </a:rPr>
              <a:t>performansın artırılması</a:t>
            </a:r>
            <a:r>
              <a:rPr lang="tr-TR" sz="2800" dirty="0" smtClean="0"/>
              <a:t>; kamu kurum ve kuruluşlarında görev ve teşkilat yapıları arasında uyum sağlanması, </a:t>
            </a:r>
            <a:r>
              <a:rPr lang="tr-TR" sz="2800" dirty="0" smtClean="0">
                <a:solidFill>
                  <a:srgbClr val="FF0000"/>
                </a:solidFill>
              </a:rPr>
              <a:t>gerekli sayı </a:t>
            </a:r>
            <a:r>
              <a:rPr lang="tr-TR" sz="2800" dirty="0" smtClean="0"/>
              <a:t>ve nitelikte personel istihdamı, personelin bilimsel ve teknolojik gelişmeler ışığında eğitiminin sağlanması, </a:t>
            </a:r>
            <a:r>
              <a:rPr lang="tr-TR" sz="2800" dirty="0" smtClean="0">
                <a:solidFill>
                  <a:srgbClr val="FF0000"/>
                </a:solidFill>
              </a:rPr>
              <a:t>çalışanlarının performansını etkin bir şekilde ölçen </a:t>
            </a:r>
            <a:r>
              <a:rPr lang="tr-TR" sz="2800" dirty="0" smtClean="0"/>
              <a:t>bir sisteme kavuşturulması, </a:t>
            </a:r>
            <a:endParaRPr lang="tr-TR" sz="2800" dirty="0"/>
          </a:p>
        </p:txBody>
      </p:sp>
      <p:sp>
        <p:nvSpPr>
          <p:cNvPr id="3" name="2 Başlık"/>
          <p:cNvSpPr>
            <a:spLocks noGrp="1"/>
          </p:cNvSpPr>
          <p:nvPr>
            <p:ph type="title"/>
          </p:nvPr>
        </p:nvSpPr>
        <p:spPr/>
        <p:txBody>
          <a:bodyPr>
            <a:normAutofit fontScale="90000"/>
          </a:bodyPr>
          <a:lstStyle/>
          <a:p>
            <a:r>
              <a:rPr lang="tr-TR" dirty="0" smtClean="0"/>
              <a:t>Sekizinci Beş Yıllık Kalkınma Planı</a:t>
            </a:r>
            <a:endParaRPr lang="tr-T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AutoShape 2"/>
          <p:cNvSpPr>
            <a:spLocks noGrp="1" noChangeArrowheads="1"/>
          </p:cNvSpPr>
          <p:nvPr>
            <p:ph type="title"/>
          </p:nvPr>
        </p:nvSpPr>
        <p:spPr/>
        <p:txBody>
          <a:bodyPr/>
          <a:lstStyle/>
          <a:p>
            <a:r>
              <a:rPr lang="tr-TR" sz="3200" b="0" i="1" dirty="0" smtClean="0"/>
              <a:t>Stratejik Araştırma ve Planlama Kurumu-Neden?</a:t>
            </a:r>
          </a:p>
        </p:txBody>
      </p:sp>
      <p:sp>
        <p:nvSpPr>
          <p:cNvPr id="52227" name="Rectangle 3"/>
          <p:cNvSpPr>
            <a:spLocks noGrp="1" noChangeArrowheads="1"/>
          </p:cNvSpPr>
          <p:nvPr>
            <p:ph type="body" idx="1"/>
          </p:nvPr>
        </p:nvSpPr>
        <p:spPr>
          <a:xfrm>
            <a:off x="457200" y="1481328"/>
            <a:ext cx="8229600" cy="5376672"/>
          </a:xfrm>
        </p:spPr>
        <p:txBody>
          <a:bodyPr>
            <a:noAutofit/>
          </a:bodyPr>
          <a:lstStyle/>
          <a:p>
            <a:pPr algn="just">
              <a:lnSpc>
                <a:spcPct val="80000"/>
              </a:lnSpc>
            </a:pPr>
            <a:r>
              <a:rPr lang="tr-TR" sz="2800" dirty="0" smtClean="0"/>
              <a:t>Dünyada 1970'li yılların sonlarında finansal piyasalardaki serbestleşme hareketleri ve iletişim teknolojisindeki gelişmelerle başlayan ve dış ticaretteki serbestleşme ve ivme kazanan teknolojik gelişme ile hızlanarak ekonominin diğer alanlarını da etkisi altına alan küreselleşme süreci ekonomik ve sosyal karar alma mekanizmalarında köklü değişikliklerin yapılmasına yol açmaktadır.</a:t>
            </a:r>
          </a:p>
          <a:p>
            <a:pPr algn="just">
              <a:lnSpc>
                <a:spcPct val="80000"/>
              </a:lnSpc>
            </a:pPr>
            <a:r>
              <a:rPr lang="tr-TR" sz="2800" dirty="0" smtClean="0"/>
              <a:t>Uluslararası kuruluşların etkinliği artarken, tam üyelik hedeflediğimiz Avrupa Birliğinde, özellikle ekonomik alanda uluslararası kurumların giderek karar alma sürecinde belirleyici olmaya başlaması…</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AutoShape 2"/>
          <p:cNvSpPr>
            <a:spLocks noGrp="1" noChangeArrowheads="1"/>
          </p:cNvSpPr>
          <p:nvPr>
            <p:ph type="title"/>
          </p:nvPr>
        </p:nvSpPr>
        <p:spPr/>
        <p:txBody>
          <a:bodyPr/>
          <a:lstStyle/>
          <a:p>
            <a:r>
              <a:rPr lang="tr-TR" sz="3200" b="0" i="1" smtClean="0"/>
              <a:t>Stratejik Araştırma ve Planlama Kurumu-Ne yapar?</a:t>
            </a:r>
          </a:p>
        </p:txBody>
      </p:sp>
      <p:sp>
        <p:nvSpPr>
          <p:cNvPr id="53251" name="Rectangle 3"/>
          <p:cNvSpPr>
            <a:spLocks noGrp="1" noChangeArrowheads="1"/>
          </p:cNvSpPr>
          <p:nvPr>
            <p:ph type="body" idx="1"/>
          </p:nvPr>
        </p:nvSpPr>
        <p:spPr>
          <a:xfrm>
            <a:off x="457200" y="1481328"/>
            <a:ext cx="8229600" cy="4972008"/>
          </a:xfrm>
        </p:spPr>
        <p:txBody>
          <a:bodyPr>
            <a:noAutofit/>
          </a:bodyPr>
          <a:lstStyle/>
          <a:p>
            <a:pPr algn="just">
              <a:lnSpc>
                <a:spcPct val="80000"/>
              </a:lnSpc>
            </a:pPr>
            <a:r>
              <a:rPr lang="tr-TR" sz="2800" dirty="0" smtClean="0"/>
              <a:t>Özel sektör ve yabancı sermaye faaliyetlerinin plan hedef ve amaçlarına uygun bir şekilde yürütülmesini düzenleyecek </a:t>
            </a:r>
            <a:r>
              <a:rPr lang="tr-TR" sz="2800" dirty="0" smtClean="0">
                <a:solidFill>
                  <a:srgbClr val="FF0000"/>
                </a:solidFill>
              </a:rPr>
              <a:t>teşvik ve yönlendirme politikalarının </a:t>
            </a:r>
            <a:r>
              <a:rPr lang="tr-TR" sz="2800" dirty="0" smtClean="0"/>
              <a:t>genel çerçevesini hazırlamak ve hükümete teklif etmek…</a:t>
            </a:r>
          </a:p>
          <a:p>
            <a:pPr algn="just">
              <a:lnSpc>
                <a:spcPct val="80000"/>
              </a:lnSpc>
            </a:pPr>
            <a:r>
              <a:rPr lang="tr-TR" sz="2800" dirty="0" smtClean="0">
                <a:solidFill>
                  <a:srgbClr val="FF0000"/>
                </a:solidFill>
              </a:rPr>
              <a:t>Uluslararası kuruluşlarla iletişim içerisinde çalışarak </a:t>
            </a:r>
            <a:r>
              <a:rPr lang="tr-TR" sz="2800" dirty="0" smtClean="0"/>
              <a:t>ileriye dönük stratejiler geliştirmek ve topluma perspektif sağlayan politika önerilerini katılımcı bir yaklaşımla belirleyerek </a:t>
            </a:r>
            <a:r>
              <a:rPr lang="tr-TR" sz="2800" dirty="0" smtClean="0">
                <a:solidFill>
                  <a:srgbClr val="FF0000"/>
                </a:solidFill>
              </a:rPr>
              <a:t>özel kesim için orta ve uzun dönemde belirsizlikleri giderici </a:t>
            </a:r>
            <a:r>
              <a:rPr lang="tr-TR" sz="2800" dirty="0" smtClean="0"/>
              <a:t>yönlendirme görevini yerine getirmek…</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Autofit/>
          </a:bodyPr>
          <a:lstStyle/>
          <a:p>
            <a:pPr algn="just"/>
            <a:r>
              <a:rPr lang="tr-TR" dirty="0" smtClean="0">
                <a:solidFill>
                  <a:srgbClr val="FF0000"/>
                </a:solidFill>
              </a:rPr>
              <a:t>Devletin ekonomideki rolünün yeniden tanımlanmasının </a:t>
            </a:r>
            <a:r>
              <a:rPr lang="tr-TR" dirty="0" smtClean="0"/>
              <a:t>da bir sonucu olarak, Dokuzuncu Kalkınma Planı ile </a:t>
            </a:r>
            <a:r>
              <a:rPr lang="tr-TR" dirty="0" smtClean="0">
                <a:solidFill>
                  <a:srgbClr val="FF0000"/>
                </a:solidFill>
              </a:rPr>
              <a:t>her alanı detaylı düzenlemeye dayanan bir plan hazırlama anlayışından</a:t>
            </a:r>
            <a:r>
              <a:rPr lang="tr-TR" dirty="0" smtClean="0"/>
              <a:t>, belirlenen kalkınma vizyonu çerçevesinde makro dengeleri gözeterek, öngörülebilirliği artıran, piyasaların daha etkin işleyişine imkan verecek kurumsal ve yapısal düzenlemeleri öne çıkaran, sorunları </a:t>
            </a:r>
            <a:r>
              <a:rPr lang="tr-TR" dirty="0" err="1" smtClean="0"/>
              <a:t>önceliklendiren</a:t>
            </a:r>
            <a:r>
              <a:rPr lang="tr-TR" dirty="0" smtClean="0"/>
              <a:t>, temel amaç ve önceliklere yoğunlaşan bir </a:t>
            </a:r>
            <a:r>
              <a:rPr lang="tr-TR" dirty="0" smtClean="0">
                <a:solidFill>
                  <a:srgbClr val="FF0000"/>
                </a:solidFill>
              </a:rPr>
              <a:t>stratejik yaklaşıma </a:t>
            </a:r>
            <a:r>
              <a:rPr lang="tr-TR" dirty="0" smtClean="0"/>
              <a:t>geçilmektedir.</a:t>
            </a:r>
            <a:endParaRPr lang="tr-TR" dirty="0"/>
          </a:p>
        </p:txBody>
      </p:sp>
      <p:sp>
        <p:nvSpPr>
          <p:cNvPr id="3" name="2 Başlık"/>
          <p:cNvSpPr>
            <a:spLocks noGrp="1"/>
          </p:cNvSpPr>
          <p:nvPr>
            <p:ph type="title"/>
          </p:nvPr>
        </p:nvSpPr>
        <p:spPr/>
        <p:txBody>
          <a:bodyPr>
            <a:normAutofit fontScale="90000"/>
          </a:bodyPr>
          <a:lstStyle/>
          <a:p>
            <a:r>
              <a:rPr lang="tr-TR" dirty="0" smtClean="0"/>
              <a:t>Dokuzuncu Kalkınma Planı (2007-2013)</a:t>
            </a:r>
            <a:endParaRPr lang="tr-T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AutoShape 2"/>
          <p:cNvSpPr>
            <a:spLocks noGrp="1" noChangeArrowheads="1"/>
          </p:cNvSpPr>
          <p:nvPr>
            <p:ph type="title"/>
          </p:nvPr>
        </p:nvSpPr>
        <p:spPr/>
        <p:txBody>
          <a:bodyPr/>
          <a:lstStyle/>
          <a:p>
            <a:r>
              <a:rPr lang="tr-TR" dirty="0" smtClean="0"/>
              <a:t>Bütçe</a:t>
            </a:r>
          </a:p>
        </p:txBody>
      </p:sp>
      <p:sp>
        <p:nvSpPr>
          <p:cNvPr id="55299" name="Rectangle 3"/>
          <p:cNvSpPr>
            <a:spLocks noGrp="1" noChangeArrowheads="1"/>
          </p:cNvSpPr>
          <p:nvPr>
            <p:ph type="body" idx="1"/>
          </p:nvPr>
        </p:nvSpPr>
        <p:spPr>
          <a:xfrm>
            <a:off x="457200" y="1481328"/>
            <a:ext cx="8229600" cy="5044016"/>
          </a:xfrm>
        </p:spPr>
        <p:txBody>
          <a:bodyPr>
            <a:noAutofit/>
          </a:bodyPr>
          <a:lstStyle/>
          <a:p>
            <a:pPr algn="just">
              <a:lnSpc>
                <a:spcPct val="90000"/>
              </a:lnSpc>
            </a:pPr>
            <a:r>
              <a:rPr lang="tr-TR" sz="3200" dirty="0" smtClean="0">
                <a:solidFill>
                  <a:srgbClr val="FF0000"/>
                </a:solidFill>
              </a:rPr>
              <a:t>Performans esaslı bütçeleme: </a:t>
            </a:r>
            <a:r>
              <a:rPr lang="tr-TR" sz="3200" dirty="0" smtClean="0"/>
              <a:t>1995 Dünya Bankası-1998 IMF </a:t>
            </a:r>
            <a:r>
              <a:rPr lang="tr-TR" sz="3200" dirty="0" err="1" smtClean="0"/>
              <a:t>Government</a:t>
            </a:r>
            <a:r>
              <a:rPr lang="tr-TR" sz="3200" dirty="0" smtClean="0"/>
              <a:t> </a:t>
            </a:r>
            <a:r>
              <a:rPr lang="tr-TR" sz="3200" dirty="0" err="1" smtClean="0"/>
              <a:t>Finance</a:t>
            </a:r>
            <a:r>
              <a:rPr lang="tr-TR" sz="3200" dirty="0" smtClean="0"/>
              <a:t> </a:t>
            </a:r>
            <a:r>
              <a:rPr lang="tr-TR" sz="3200" dirty="0" err="1" smtClean="0"/>
              <a:t>Statistics</a:t>
            </a:r>
            <a:r>
              <a:rPr lang="tr-TR" sz="3200" dirty="0" smtClean="0"/>
              <a:t>-GFS</a:t>
            </a:r>
          </a:p>
          <a:p>
            <a:pPr algn="just">
              <a:lnSpc>
                <a:spcPct val="90000"/>
              </a:lnSpc>
            </a:pPr>
            <a:r>
              <a:rPr lang="tr-TR" sz="3200" dirty="0" smtClean="0">
                <a:solidFill>
                  <a:srgbClr val="00B0F0"/>
                </a:solidFill>
              </a:rPr>
              <a:t>Amaç: </a:t>
            </a:r>
            <a:r>
              <a:rPr lang="tr-TR" sz="3200" dirty="0" smtClean="0"/>
              <a:t>Kurumsal, finansman, fonksiyonel ve ekonomik sınıflandırmaya dayanması ve </a:t>
            </a:r>
            <a:r>
              <a:rPr lang="tr-TR" sz="3200" dirty="0" smtClean="0">
                <a:solidFill>
                  <a:srgbClr val="FF0000"/>
                </a:solidFill>
              </a:rPr>
              <a:t>devletin faaliyetlerinin sonuçlarını ölçmek</a:t>
            </a:r>
            <a:r>
              <a:rPr lang="tr-TR" sz="3200" dirty="0" smtClean="0"/>
              <a:t>, </a:t>
            </a:r>
            <a:r>
              <a:rPr lang="tr-TR" sz="3200" dirty="0" smtClean="0">
                <a:solidFill>
                  <a:srgbClr val="FF0000"/>
                </a:solidFill>
              </a:rPr>
              <a:t>izlemek, analiz etmek </a:t>
            </a:r>
            <a:r>
              <a:rPr lang="tr-TR" sz="3200" dirty="0" smtClean="0"/>
              <a:t>ve böylece de ülkeler ve dönemler arasında </a:t>
            </a:r>
            <a:r>
              <a:rPr lang="tr-TR" sz="3200" dirty="0" smtClean="0">
                <a:solidFill>
                  <a:srgbClr val="FF0000"/>
                </a:solidFill>
              </a:rPr>
              <a:t>uluslararası karşılaştırmalara </a:t>
            </a:r>
            <a:r>
              <a:rPr lang="tr-TR" sz="3200" dirty="0" smtClean="0"/>
              <a:t>imkân tanımasıdır.</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1481328"/>
            <a:ext cx="8229600" cy="5376672"/>
          </a:xfrm>
        </p:spPr>
        <p:txBody>
          <a:bodyPr>
            <a:noAutofit/>
          </a:bodyPr>
          <a:lstStyle/>
          <a:p>
            <a:pPr algn="just"/>
            <a:r>
              <a:rPr lang="tr-TR" sz="3200" dirty="0" smtClean="0"/>
              <a:t>«</a:t>
            </a:r>
            <a:r>
              <a:rPr lang="nn-NO" sz="3200" dirty="0" smtClean="0"/>
              <a:t>Kamu </a:t>
            </a:r>
            <a:r>
              <a:rPr lang="nn-NO" sz="3200" dirty="0"/>
              <a:t>idarelerinin </a:t>
            </a:r>
            <a:r>
              <a:rPr lang="nn-NO" sz="3200" dirty="0">
                <a:solidFill>
                  <a:srgbClr val="FF0000"/>
                </a:solidFill>
              </a:rPr>
              <a:t>ana fonksiyonlarını</a:t>
            </a:r>
            <a:r>
              <a:rPr lang="nn-NO" sz="3200" dirty="0"/>
              <a:t>, bu </a:t>
            </a:r>
            <a:r>
              <a:rPr lang="nn-NO" sz="3200" dirty="0" smtClean="0"/>
              <a:t>fonksiyonların</a:t>
            </a:r>
            <a:r>
              <a:rPr lang="tr-TR" sz="3200" dirty="0" smtClean="0"/>
              <a:t> yerine </a:t>
            </a:r>
            <a:r>
              <a:rPr lang="tr-TR" sz="3200" dirty="0"/>
              <a:t>getirilmesi sonucunda gerçekleştirilecek </a:t>
            </a:r>
            <a:r>
              <a:rPr lang="tr-TR" sz="3200" dirty="0">
                <a:solidFill>
                  <a:srgbClr val="FF0000"/>
                </a:solidFill>
              </a:rPr>
              <a:t>amaç ve </a:t>
            </a:r>
            <a:r>
              <a:rPr lang="tr-TR" sz="3200" dirty="0" smtClean="0">
                <a:solidFill>
                  <a:srgbClr val="FF0000"/>
                </a:solidFill>
              </a:rPr>
              <a:t>hedeflerini</a:t>
            </a:r>
            <a:r>
              <a:rPr lang="tr-TR" sz="3200" dirty="0" smtClean="0"/>
              <a:t> belirleyen</a:t>
            </a:r>
            <a:r>
              <a:rPr lang="tr-TR" sz="3200" dirty="0"/>
              <a:t>, </a:t>
            </a:r>
            <a:r>
              <a:rPr lang="tr-TR" sz="3200" dirty="0">
                <a:solidFill>
                  <a:srgbClr val="FF0000"/>
                </a:solidFill>
              </a:rPr>
              <a:t>kaynakların</a:t>
            </a:r>
            <a:r>
              <a:rPr lang="tr-TR" sz="3200" dirty="0"/>
              <a:t> bu amaç ve hedefler </a:t>
            </a:r>
            <a:r>
              <a:rPr lang="tr-TR" sz="3200" dirty="0" smtClean="0"/>
              <a:t>doğrultusunda tahsisini </a:t>
            </a:r>
            <a:r>
              <a:rPr lang="tr-TR" sz="3200" dirty="0"/>
              <a:t>ve kullanılmasını sağlayan, </a:t>
            </a:r>
            <a:r>
              <a:rPr lang="tr-TR" sz="3200" dirty="0" smtClean="0">
                <a:solidFill>
                  <a:srgbClr val="FF0000"/>
                </a:solidFill>
              </a:rPr>
              <a:t>performans ölçümü </a:t>
            </a:r>
            <a:r>
              <a:rPr lang="tr-TR" sz="3200" dirty="0"/>
              <a:t>yaparak ulaşılmak istenen hedeflere ulaşılıp </a:t>
            </a:r>
            <a:r>
              <a:rPr lang="tr-TR" sz="3200" dirty="0" smtClean="0"/>
              <a:t>ulaşılmadığını değerlendiren </a:t>
            </a:r>
            <a:r>
              <a:rPr lang="tr-TR" sz="3200" dirty="0"/>
              <a:t>ve </a:t>
            </a:r>
            <a:r>
              <a:rPr lang="tr-TR" sz="3200" dirty="0">
                <a:solidFill>
                  <a:srgbClr val="FF0000"/>
                </a:solidFill>
              </a:rPr>
              <a:t>sonuçları</a:t>
            </a:r>
            <a:r>
              <a:rPr lang="tr-TR" sz="3200" dirty="0"/>
              <a:t> raporlayan </a:t>
            </a:r>
            <a:r>
              <a:rPr lang="tr-TR" sz="3200" dirty="0" smtClean="0"/>
              <a:t>bütçeleme sistemidir.»</a:t>
            </a:r>
            <a:endParaRPr lang="tr-TR" sz="3200" dirty="0"/>
          </a:p>
        </p:txBody>
      </p:sp>
      <p:sp>
        <p:nvSpPr>
          <p:cNvPr id="3" name="Başlık 2"/>
          <p:cNvSpPr>
            <a:spLocks noGrp="1"/>
          </p:cNvSpPr>
          <p:nvPr>
            <p:ph type="title"/>
          </p:nvPr>
        </p:nvSpPr>
        <p:spPr/>
        <p:txBody>
          <a:bodyPr/>
          <a:lstStyle/>
          <a:p>
            <a:r>
              <a:rPr lang="tr-TR" dirty="0" smtClean="0"/>
              <a:t>Performans Esaslı Bütçeleme</a:t>
            </a:r>
            <a:endParaRPr lang="tr-TR" dirty="0"/>
          </a:p>
        </p:txBody>
      </p:sp>
    </p:spTree>
    <p:extLst>
      <p:ext uri="{BB962C8B-B14F-4D97-AF65-F5344CB8AC3E}">
        <p14:creationId xmlns:p14="http://schemas.microsoft.com/office/powerpoint/2010/main" val="410412450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AutoShape 2"/>
          <p:cNvSpPr>
            <a:spLocks noGrp="1" noChangeArrowheads="1"/>
          </p:cNvSpPr>
          <p:nvPr>
            <p:ph type="title"/>
          </p:nvPr>
        </p:nvSpPr>
        <p:spPr/>
        <p:txBody>
          <a:bodyPr/>
          <a:lstStyle/>
          <a:p>
            <a:r>
              <a:rPr lang="tr-TR" smtClean="0"/>
              <a:t>Bütçe</a:t>
            </a:r>
          </a:p>
        </p:txBody>
      </p:sp>
      <p:sp>
        <p:nvSpPr>
          <p:cNvPr id="56323" name="Rectangle 3"/>
          <p:cNvSpPr>
            <a:spLocks noGrp="1" noChangeArrowheads="1"/>
          </p:cNvSpPr>
          <p:nvPr>
            <p:ph type="body" idx="1"/>
          </p:nvPr>
        </p:nvSpPr>
        <p:spPr/>
        <p:txBody>
          <a:bodyPr>
            <a:noAutofit/>
          </a:bodyPr>
          <a:lstStyle/>
          <a:p>
            <a:pPr algn="just">
              <a:lnSpc>
                <a:spcPct val="90000"/>
              </a:lnSpc>
            </a:pPr>
            <a:r>
              <a:rPr lang="tr-TR" sz="2800" dirty="0" smtClean="0"/>
              <a:t>Performans bütçenin ilk özelliği, bütçenin yıllık olma ilkesinin kaldırılarak </a:t>
            </a:r>
            <a:r>
              <a:rPr lang="tr-TR" sz="2800" dirty="0" smtClean="0">
                <a:solidFill>
                  <a:srgbClr val="FF0000"/>
                </a:solidFill>
              </a:rPr>
              <a:t>üç yıllık </a:t>
            </a:r>
            <a:r>
              <a:rPr lang="tr-TR" sz="2800" dirty="0" smtClean="0"/>
              <a:t>(2009’da tekrar yıllık) bir zaman zarfı için düzenlenmesi ve </a:t>
            </a:r>
            <a:r>
              <a:rPr lang="tr-TR" sz="2800" dirty="0" smtClean="0">
                <a:solidFill>
                  <a:srgbClr val="FF0000"/>
                </a:solidFill>
              </a:rPr>
              <a:t>genel, katma ve özel bütçe ayrımına </a:t>
            </a:r>
            <a:r>
              <a:rPr lang="tr-TR" sz="2800" dirty="0" smtClean="0"/>
              <a:t>son verilerek </a:t>
            </a:r>
            <a:r>
              <a:rPr lang="tr-TR" sz="2800" dirty="0" smtClean="0">
                <a:solidFill>
                  <a:srgbClr val="FF0000"/>
                </a:solidFill>
              </a:rPr>
              <a:t>merkezi yönetim (genel bütçeli idareler, özel bütçeli idareler, düzenleyici ve denetleyici kurumlar),  sosyal güvenlik kurumları ve mahalli idareler </a:t>
            </a:r>
            <a:r>
              <a:rPr lang="tr-TR" sz="2800" dirty="0" smtClean="0"/>
              <a:t>şeklinde bir ayrım benimsenmiştir.</a:t>
            </a:r>
          </a:p>
          <a:p>
            <a:pPr algn="just">
              <a:lnSpc>
                <a:spcPct val="90000"/>
              </a:lnSpc>
            </a:pPr>
            <a:r>
              <a:rPr lang="tr-TR" sz="2800" dirty="0" smtClean="0"/>
              <a:t>Bir diğer özellik, plan-bütçe ilişkisini değiştirmesi ve </a:t>
            </a:r>
            <a:r>
              <a:rPr lang="tr-TR" sz="2800" dirty="0" smtClean="0">
                <a:solidFill>
                  <a:srgbClr val="FF0000"/>
                </a:solidFill>
              </a:rPr>
              <a:t>planın bütçeye </a:t>
            </a:r>
            <a:r>
              <a:rPr lang="tr-TR" sz="2800" dirty="0" smtClean="0"/>
              <a:t>bağımlı olmasına neden olmasıdır.</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AutoShape 2"/>
          <p:cNvSpPr>
            <a:spLocks noGrp="1" noChangeArrowheads="1"/>
          </p:cNvSpPr>
          <p:nvPr>
            <p:ph type="title"/>
          </p:nvPr>
        </p:nvSpPr>
        <p:spPr/>
        <p:txBody>
          <a:bodyPr/>
          <a:lstStyle/>
          <a:p>
            <a:r>
              <a:rPr lang="tr-TR" smtClean="0"/>
              <a:t>Bütçe</a:t>
            </a:r>
          </a:p>
        </p:txBody>
      </p:sp>
      <p:sp>
        <p:nvSpPr>
          <p:cNvPr id="57347" name="Rectangle 3"/>
          <p:cNvSpPr>
            <a:spLocks noGrp="1" noChangeArrowheads="1"/>
          </p:cNvSpPr>
          <p:nvPr>
            <p:ph type="body" idx="1"/>
          </p:nvPr>
        </p:nvSpPr>
        <p:spPr/>
        <p:txBody>
          <a:bodyPr>
            <a:noAutofit/>
          </a:bodyPr>
          <a:lstStyle/>
          <a:p>
            <a:pPr algn="just"/>
            <a:r>
              <a:rPr lang="tr-TR" sz="2800" dirty="0" smtClean="0">
                <a:solidFill>
                  <a:srgbClr val="FF0000"/>
                </a:solidFill>
              </a:rPr>
              <a:t>1. Performans Programları: </a:t>
            </a:r>
            <a:r>
              <a:rPr lang="tr-TR" sz="2800" dirty="0" smtClean="0"/>
              <a:t>Stratejik planların yıllık uygulama dilimleri olarak bir mali yılda idarenin stratejik planı doğrultusunda yürütmesi gereken </a:t>
            </a:r>
            <a:r>
              <a:rPr lang="tr-TR" sz="2800" dirty="0" smtClean="0">
                <a:solidFill>
                  <a:srgbClr val="FF0000"/>
                </a:solidFill>
              </a:rPr>
              <a:t>faaliyetleri</a:t>
            </a:r>
            <a:r>
              <a:rPr lang="tr-TR" sz="2800" dirty="0" smtClean="0"/>
              <a:t>, bu faaliyetlerin </a:t>
            </a:r>
            <a:r>
              <a:rPr lang="tr-TR" sz="2800" dirty="0" smtClean="0">
                <a:solidFill>
                  <a:srgbClr val="FF0000"/>
                </a:solidFill>
              </a:rPr>
              <a:t>kaynak ihtiyacını</a:t>
            </a:r>
            <a:r>
              <a:rPr lang="tr-TR" sz="2800" dirty="0" smtClean="0"/>
              <a:t>, </a:t>
            </a:r>
            <a:r>
              <a:rPr lang="tr-TR" sz="2800" dirty="0" smtClean="0">
                <a:solidFill>
                  <a:srgbClr val="FF0000"/>
                </a:solidFill>
              </a:rPr>
              <a:t>performans hedef ve göstergelerini </a:t>
            </a:r>
            <a:r>
              <a:rPr lang="tr-TR" sz="2800" dirty="0" smtClean="0"/>
              <a:t>içeren, </a:t>
            </a:r>
            <a:r>
              <a:rPr lang="tr-TR" sz="2800" dirty="0" smtClean="0">
                <a:solidFill>
                  <a:srgbClr val="FF0000"/>
                </a:solidFill>
              </a:rPr>
              <a:t>idare bütçesinin ve idare faaliyet raporunun hazırlanmasına dayanak oluşturan </a:t>
            </a:r>
            <a:r>
              <a:rPr lang="tr-TR" sz="2800" dirty="0" smtClean="0"/>
              <a:t>ve </a:t>
            </a:r>
            <a:r>
              <a:rPr lang="tr-TR" sz="2800" dirty="0" smtClean="0">
                <a:solidFill>
                  <a:srgbClr val="FF0000"/>
                </a:solidFill>
              </a:rPr>
              <a:t>her harcama birimi </a:t>
            </a:r>
            <a:r>
              <a:rPr lang="tr-TR" sz="2800" dirty="0" smtClean="0"/>
              <a:t>tarafından hazırlanması zorunlu olan programlardır.</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AutoShape 2"/>
          <p:cNvSpPr>
            <a:spLocks noGrp="1" noChangeArrowheads="1"/>
          </p:cNvSpPr>
          <p:nvPr>
            <p:ph type="title"/>
          </p:nvPr>
        </p:nvSpPr>
        <p:spPr/>
        <p:txBody>
          <a:bodyPr/>
          <a:lstStyle/>
          <a:p>
            <a:r>
              <a:rPr lang="tr-TR" smtClean="0"/>
              <a:t>Bütçe</a:t>
            </a:r>
          </a:p>
        </p:txBody>
      </p:sp>
      <p:sp>
        <p:nvSpPr>
          <p:cNvPr id="58371" name="Rectangle 3"/>
          <p:cNvSpPr>
            <a:spLocks noGrp="1" noChangeArrowheads="1"/>
          </p:cNvSpPr>
          <p:nvPr>
            <p:ph type="body" idx="1"/>
          </p:nvPr>
        </p:nvSpPr>
        <p:spPr/>
        <p:txBody>
          <a:bodyPr>
            <a:normAutofit/>
          </a:bodyPr>
          <a:lstStyle/>
          <a:p>
            <a:pPr algn="just"/>
            <a:r>
              <a:rPr lang="tr-TR" sz="3200" dirty="0" smtClean="0">
                <a:solidFill>
                  <a:srgbClr val="FF0000"/>
                </a:solidFill>
              </a:rPr>
              <a:t>2. Faaliyet Raporu: </a:t>
            </a:r>
            <a:r>
              <a:rPr lang="tr-TR" sz="3200" dirty="0" smtClean="0"/>
              <a:t>Kamu idarelerinin stratejik plan ve performans programları uyarınca yürütülen </a:t>
            </a:r>
            <a:r>
              <a:rPr lang="tr-TR" sz="3200" dirty="0" smtClean="0">
                <a:solidFill>
                  <a:srgbClr val="FF0000"/>
                </a:solidFill>
              </a:rPr>
              <a:t>faaliyetlerini</a:t>
            </a:r>
            <a:r>
              <a:rPr lang="tr-TR" sz="3200" dirty="0" smtClean="0"/>
              <a:t>, belirlenmiş performans göstergelerine göre </a:t>
            </a:r>
            <a:r>
              <a:rPr lang="tr-TR" sz="3200" dirty="0" smtClean="0">
                <a:solidFill>
                  <a:srgbClr val="FF0000"/>
                </a:solidFill>
              </a:rPr>
              <a:t>hedef ve gerçekleşme durumu </a:t>
            </a:r>
            <a:r>
              <a:rPr lang="tr-TR" sz="3200" dirty="0" smtClean="0"/>
              <a:t>ile meydana gelen </a:t>
            </a:r>
            <a:r>
              <a:rPr lang="tr-TR" sz="3200" dirty="0" smtClean="0">
                <a:solidFill>
                  <a:srgbClr val="FF0000"/>
                </a:solidFill>
              </a:rPr>
              <a:t>sapmaların nedenlerini </a:t>
            </a:r>
            <a:r>
              <a:rPr lang="tr-TR" sz="3200" dirty="0" smtClean="0"/>
              <a:t>açıklayan, idare hakkındaki genel ve mali bilgileri içeren rapordur.</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Autofit/>
          </a:bodyPr>
          <a:lstStyle/>
          <a:p>
            <a:pPr algn="just"/>
            <a:r>
              <a:rPr lang="tr-TR" sz="2900" dirty="0"/>
              <a:t>Maliye Bakanlığı (</a:t>
            </a:r>
            <a:r>
              <a:rPr lang="tr-TR" sz="2900" dirty="0">
                <a:solidFill>
                  <a:srgbClr val="FF0000"/>
                </a:solidFill>
              </a:rPr>
              <a:t>BÜMKO</a:t>
            </a:r>
            <a:r>
              <a:rPr lang="tr-TR" sz="2900" dirty="0" smtClean="0"/>
              <a:t>), </a:t>
            </a:r>
            <a:r>
              <a:rPr lang="tr-TR" sz="2900" dirty="0"/>
              <a:t>bütçelerin stratejik </a:t>
            </a:r>
            <a:r>
              <a:rPr lang="tr-TR" sz="2900" dirty="0" smtClean="0"/>
              <a:t>planlarda belirtilen </a:t>
            </a:r>
            <a:r>
              <a:rPr lang="tr-TR" sz="2900" dirty="0"/>
              <a:t>performans göstergelerine uygun olarak hazırlanması </a:t>
            </a:r>
            <a:r>
              <a:rPr lang="tr-TR" sz="2900" dirty="0" smtClean="0"/>
              <a:t>ve bu çerçevede idarelerin </a:t>
            </a:r>
            <a:r>
              <a:rPr lang="tr-TR" sz="2900" dirty="0"/>
              <a:t>yürütecekleri faaliyetler ile </a:t>
            </a:r>
            <a:r>
              <a:rPr lang="tr-TR" sz="2900" dirty="0" smtClean="0"/>
              <a:t>performans esaslı </a:t>
            </a:r>
            <a:r>
              <a:rPr lang="tr-TR" sz="2900" dirty="0"/>
              <a:t>bütçelemeye ilişkin diğer hususların </a:t>
            </a:r>
            <a:r>
              <a:rPr lang="tr-TR" sz="2900" dirty="0" smtClean="0"/>
              <a:t>belirlenmesi görevine sahip olmuştur.</a:t>
            </a:r>
          </a:p>
          <a:p>
            <a:pPr algn="just"/>
            <a:r>
              <a:rPr lang="tr-TR" sz="2900" dirty="0"/>
              <a:t>A</a:t>
            </a:r>
            <a:r>
              <a:rPr lang="tr-TR" sz="2900" dirty="0" smtClean="0"/>
              <a:t>raştırma</a:t>
            </a:r>
            <a:r>
              <a:rPr lang="tr-TR" sz="2900" dirty="0"/>
              <a:t>, planlama ve </a:t>
            </a:r>
            <a:r>
              <a:rPr lang="tr-TR" sz="2900" dirty="0" smtClean="0"/>
              <a:t>koordinasyon daireleri </a:t>
            </a:r>
            <a:r>
              <a:rPr lang="tr-TR" sz="2900" dirty="0"/>
              <a:t>(</a:t>
            </a:r>
            <a:r>
              <a:rPr lang="tr-TR" sz="2900" dirty="0">
                <a:solidFill>
                  <a:srgbClr val="FF0000"/>
                </a:solidFill>
              </a:rPr>
              <a:t>APK</a:t>
            </a:r>
            <a:r>
              <a:rPr lang="tr-TR" sz="2900" dirty="0"/>
              <a:t>) lağvedilerek yerine stratejik yönetim </a:t>
            </a:r>
            <a:r>
              <a:rPr lang="tr-TR" sz="2900" dirty="0" smtClean="0"/>
              <a:t>düşüncesini kamuya </a:t>
            </a:r>
            <a:r>
              <a:rPr lang="tr-TR" sz="2900" dirty="0"/>
              <a:t>kazandırma amacıyla </a:t>
            </a:r>
            <a:r>
              <a:rPr lang="tr-TR" sz="2900" dirty="0">
                <a:solidFill>
                  <a:srgbClr val="FF0000"/>
                </a:solidFill>
              </a:rPr>
              <a:t>strateji geliştirme birimleri </a:t>
            </a:r>
            <a:r>
              <a:rPr lang="tr-TR" sz="2900" dirty="0" smtClean="0"/>
              <a:t>kurulmuştur..</a:t>
            </a:r>
            <a:endParaRPr lang="tr-TR" sz="2900" dirty="0"/>
          </a:p>
        </p:txBody>
      </p:sp>
      <p:sp>
        <p:nvSpPr>
          <p:cNvPr id="3" name="Başlık 2"/>
          <p:cNvSpPr>
            <a:spLocks noGrp="1"/>
          </p:cNvSpPr>
          <p:nvPr>
            <p:ph type="title"/>
          </p:nvPr>
        </p:nvSpPr>
        <p:spPr/>
        <p:txBody>
          <a:bodyPr>
            <a:normAutofit fontScale="90000"/>
          </a:bodyPr>
          <a:lstStyle/>
          <a:p>
            <a:r>
              <a:rPr lang="tr-TR" dirty="0" smtClean="0"/>
              <a:t>Maliye Bakanlığı’nın Yeni Konumu</a:t>
            </a:r>
            <a:endParaRPr lang="tr-TR" dirty="0"/>
          </a:p>
        </p:txBody>
      </p:sp>
    </p:spTree>
    <p:extLst>
      <p:ext uri="{BB962C8B-B14F-4D97-AF65-F5344CB8AC3E}">
        <p14:creationId xmlns:p14="http://schemas.microsoft.com/office/powerpoint/2010/main" val="242141920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1481328"/>
            <a:ext cx="8229600" cy="5376672"/>
          </a:xfrm>
        </p:spPr>
        <p:txBody>
          <a:bodyPr>
            <a:noAutofit/>
          </a:bodyPr>
          <a:lstStyle/>
          <a:p>
            <a:pPr algn="just"/>
            <a:r>
              <a:rPr lang="tr-TR" sz="2500" dirty="0"/>
              <a:t>S</a:t>
            </a:r>
            <a:r>
              <a:rPr lang="tr-TR" sz="2500" dirty="0" smtClean="0"/>
              <a:t>tratejik </a:t>
            </a:r>
            <a:r>
              <a:rPr lang="tr-TR" sz="2500" dirty="0"/>
              <a:t>planın hazırlanması, </a:t>
            </a:r>
            <a:r>
              <a:rPr lang="tr-TR" sz="2500" dirty="0" smtClean="0"/>
              <a:t>güncellenmesi ve </a:t>
            </a:r>
            <a:r>
              <a:rPr lang="tr-TR" sz="2500" dirty="0"/>
              <a:t>yenilenmesi çalışmalarında </a:t>
            </a:r>
            <a:r>
              <a:rPr lang="tr-TR" sz="2500" dirty="0">
                <a:solidFill>
                  <a:srgbClr val="FF0000"/>
                </a:solidFill>
              </a:rPr>
              <a:t>koordinasyonu</a:t>
            </a:r>
            <a:r>
              <a:rPr lang="tr-TR" sz="2500" dirty="0"/>
              <a:t> </a:t>
            </a:r>
            <a:r>
              <a:rPr lang="tr-TR" sz="2500" dirty="0" smtClean="0"/>
              <a:t>gerçekleştirmek, idarenin </a:t>
            </a:r>
            <a:r>
              <a:rPr lang="tr-TR" sz="2500" dirty="0"/>
              <a:t>görev alanıyla ilgili </a:t>
            </a:r>
            <a:r>
              <a:rPr lang="tr-TR" sz="2500" dirty="0">
                <a:solidFill>
                  <a:srgbClr val="FF0000"/>
                </a:solidFill>
              </a:rPr>
              <a:t>araştırma-geliştirme</a:t>
            </a:r>
            <a:r>
              <a:rPr lang="tr-TR" sz="2500" dirty="0"/>
              <a:t> </a:t>
            </a:r>
            <a:r>
              <a:rPr lang="tr-TR" sz="2500" dirty="0" smtClean="0"/>
              <a:t>faaliyetlerini yapmak</a:t>
            </a:r>
            <a:r>
              <a:rPr lang="tr-TR" sz="2500" dirty="0"/>
              <a:t>, idarenin </a:t>
            </a:r>
            <a:r>
              <a:rPr lang="tr-TR" sz="2500" dirty="0">
                <a:solidFill>
                  <a:srgbClr val="FF0000"/>
                </a:solidFill>
              </a:rPr>
              <a:t>üstünlük ve zayıflıklarını </a:t>
            </a:r>
            <a:r>
              <a:rPr lang="tr-TR" sz="2500" dirty="0"/>
              <a:t>tespit etmek, </a:t>
            </a:r>
            <a:r>
              <a:rPr lang="tr-TR" sz="2500" dirty="0" smtClean="0"/>
              <a:t>idarenin görev </a:t>
            </a:r>
            <a:r>
              <a:rPr lang="tr-TR" sz="2500" dirty="0"/>
              <a:t>alanına giren konularda </a:t>
            </a:r>
            <a:r>
              <a:rPr lang="tr-TR" sz="2500" dirty="0">
                <a:solidFill>
                  <a:srgbClr val="FF0000"/>
                </a:solidFill>
              </a:rPr>
              <a:t>performans ve kalite ölçütleri </a:t>
            </a:r>
            <a:r>
              <a:rPr lang="tr-TR" sz="2500" dirty="0" smtClean="0">
                <a:solidFill>
                  <a:srgbClr val="FF0000"/>
                </a:solidFill>
              </a:rPr>
              <a:t>geliştirmek</a:t>
            </a:r>
            <a:r>
              <a:rPr lang="tr-TR" sz="2500" dirty="0" smtClean="0"/>
              <a:t>, idarenin </a:t>
            </a:r>
            <a:r>
              <a:rPr lang="tr-TR" sz="2500" dirty="0"/>
              <a:t>stratejik plan ve performans programının </a:t>
            </a:r>
            <a:r>
              <a:rPr lang="tr-TR" sz="2500" dirty="0" smtClean="0"/>
              <a:t>hazırlanmasını </a:t>
            </a:r>
            <a:r>
              <a:rPr lang="tr-TR" sz="2500" dirty="0" smtClean="0">
                <a:solidFill>
                  <a:srgbClr val="FF0000"/>
                </a:solidFill>
              </a:rPr>
              <a:t>koordine </a:t>
            </a:r>
            <a:r>
              <a:rPr lang="tr-TR" sz="2500" dirty="0">
                <a:solidFill>
                  <a:srgbClr val="FF0000"/>
                </a:solidFill>
              </a:rPr>
              <a:t>etmek</a:t>
            </a:r>
            <a:r>
              <a:rPr lang="tr-TR" sz="2500" dirty="0"/>
              <a:t>, harcama birimleri tarafından </a:t>
            </a:r>
            <a:r>
              <a:rPr lang="tr-TR" sz="2500" dirty="0" smtClean="0"/>
              <a:t>hazırlanan birim </a:t>
            </a:r>
            <a:r>
              <a:rPr lang="tr-TR" sz="2500" dirty="0"/>
              <a:t>faaliyet raporlarını da esas alarak</a:t>
            </a:r>
            <a:r>
              <a:rPr lang="tr-TR" sz="2500" dirty="0">
                <a:solidFill>
                  <a:srgbClr val="FF0000"/>
                </a:solidFill>
              </a:rPr>
              <a:t> idarenin faaliyet </a:t>
            </a:r>
            <a:r>
              <a:rPr lang="tr-TR" sz="2500" dirty="0" smtClean="0">
                <a:solidFill>
                  <a:srgbClr val="FF0000"/>
                </a:solidFill>
              </a:rPr>
              <a:t>raporunu hazırlamak </a:t>
            </a:r>
            <a:r>
              <a:rPr lang="tr-TR" sz="2500" dirty="0"/>
              <a:t>ve </a:t>
            </a:r>
            <a:r>
              <a:rPr lang="tr-TR" sz="2500" dirty="0">
                <a:solidFill>
                  <a:srgbClr val="FF0000"/>
                </a:solidFill>
              </a:rPr>
              <a:t>iç kontrol sisteminin kurulması,</a:t>
            </a:r>
            <a:r>
              <a:rPr lang="tr-TR" sz="2500" dirty="0"/>
              <a:t> </a:t>
            </a:r>
            <a:r>
              <a:rPr lang="tr-TR" sz="2500" dirty="0" smtClean="0"/>
              <a:t>standartlarının uygulanması </a:t>
            </a:r>
            <a:r>
              <a:rPr lang="tr-TR" sz="2500" dirty="0"/>
              <a:t>ve geliştirilmesi konularında çalışmalar </a:t>
            </a:r>
            <a:r>
              <a:rPr lang="tr-TR" sz="2500" dirty="0" smtClean="0"/>
              <a:t>yapmak.</a:t>
            </a:r>
            <a:endParaRPr lang="tr-TR" sz="2500" dirty="0"/>
          </a:p>
        </p:txBody>
      </p:sp>
      <p:sp>
        <p:nvSpPr>
          <p:cNvPr id="3" name="Başlık 2"/>
          <p:cNvSpPr>
            <a:spLocks noGrp="1"/>
          </p:cNvSpPr>
          <p:nvPr>
            <p:ph type="title"/>
          </p:nvPr>
        </p:nvSpPr>
        <p:spPr/>
        <p:txBody>
          <a:bodyPr>
            <a:normAutofit/>
          </a:bodyPr>
          <a:lstStyle/>
          <a:p>
            <a:r>
              <a:rPr lang="tr-TR" sz="4400" dirty="0" smtClean="0"/>
              <a:t>Strateji Geliştirme Birimleri</a:t>
            </a:r>
            <a:endParaRPr lang="tr-TR" sz="4400" dirty="0"/>
          </a:p>
        </p:txBody>
      </p:sp>
    </p:spTree>
    <p:extLst>
      <p:ext uri="{BB962C8B-B14F-4D97-AF65-F5344CB8AC3E}">
        <p14:creationId xmlns:p14="http://schemas.microsoft.com/office/powerpoint/2010/main" val="14682052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Autofit/>
          </a:bodyPr>
          <a:lstStyle/>
          <a:p>
            <a:pPr algn="just"/>
            <a:r>
              <a:rPr lang="tr-TR" sz="3200" dirty="0" smtClean="0">
                <a:solidFill>
                  <a:srgbClr val="FF0000"/>
                </a:solidFill>
              </a:rPr>
              <a:t>yetki devri </a:t>
            </a:r>
            <a:r>
              <a:rPr lang="tr-TR" sz="3200" dirty="0" smtClean="0"/>
              <a:t>ve </a:t>
            </a:r>
            <a:r>
              <a:rPr lang="tr-TR" sz="3200" dirty="0" smtClean="0">
                <a:solidFill>
                  <a:srgbClr val="FF0000"/>
                </a:solidFill>
              </a:rPr>
              <a:t>esneklikle</a:t>
            </a:r>
            <a:r>
              <a:rPr lang="tr-TR" sz="3200" dirty="0" smtClean="0"/>
              <a:t> beraber </a:t>
            </a:r>
            <a:r>
              <a:rPr lang="tr-TR" sz="3200" dirty="0" smtClean="0">
                <a:solidFill>
                  <a:srgbClr val="FF0000"/>
                </a:solidFill>
              </a:rPr>
              <a:t>hesap verme sorumluluğunun </a:t>
            </a:r>
            <a:r>
              <a:rPr lang="tr-TR" sz="3200" dirty="0" smtClean="0"/>
              <a:t>ve yönetsel </a:t>
            </a:r>
            <a:r>
              <a:rPr lang="tr-TR" sz="3200" dirty="0" smtClean="0">
                <a:solidFill>
                  <a:srgbClr val="FF0000"/>
                </a:solidFill>
              </a:rPr>
              <a:t>saydamlığın</a:t>
            </a:r>
            <a:r>
              <a:rPr lang="tr-TR" sz="3200" dirty="0" smtClean="0"/>
              <a:t> güçlendirilmesi; kamu yöneticilerinin ve çalışanlarının </a:t>
            </a:r>
            <a:r>
              <a:rPr lang="tr-TR" sz="3200" dirty="0" smtClean="0">
                <a:solidFill>
                  <a:srgbClr val="FF0000"/>
                </a:solidFill>
              </a:rPr>
              <a:t>politika ve strateji oluşturma kapasitesinin geliştirilmesi </a:t>
            </a:r>
            <a:r>
              <a:rPr lang="tr-TR" sz="3200" dirty="0" smtClean="0"/>
              <a:t>ve kamu hizmetlerinin sunumunda kalite anlayışının ve bu amaca yönelik yönetsel yöntemlerin yerleştirilmesi temel ilkeler olacaktır.</a:t>
            </a:r>
            <a:endParaRPr lang="tr-TR" sz="3200" dirty="0"/>
          </a:p>
        </p:txBody>
      </p:sp>
      <p:sp>
        <p:nvSpPr>
          <p:cNvPr id="3" name="2 Başlık"/>
          <p:cNvSpPr>
            <a:spLocks noGrp="1"/>
          </p:cNvSpPr>
          <p:nvPr>
            <p:ph type="title"/>
          </p:nvPr>
        </p:nvSpPr>
        <p:spPr/>
        <p:txBody>
          <a:bodyPr>
            <a:normAutofit fontScale="90000"/>
          </a:bodyPr>
          <a:lstStyle/>
          <a:p>
            <a:r>
              <a:rPr lang="tr-TR" dirty="0" smtClean="0"/>
              <a:t>Sekizinci Beş Yıllık Kalkınma Planı</a:t>
            </a:r>
            <a:endParaRPr lang="tr-T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Autofit/>
          </a:bodyPr>
          <a:lstStyle/>
          <a:p>
            <a:pPr algn="just"/>
            <a:r>
              <a:rPr lang="tr-TR" dirty="0">
                <a:solidFill>
                  <a:srgbClr val="FF0000"/>
                </a:solidFill>
              </a:rPr>
              <a:t>O</a:t>
            </a:r>
            <a:r>
              <a:rPr lang="tr-TR" dirty="0" smtClean="0">
                <a:solidFill>
                  <a:srgbClr val="FF0000"/>
                </a:solidFill>
              </a:rPr>
              <a:t>rta </a:t>
            </a:r>
            <a:r>
              <a:rPr lang="tr-TR" dirty="0">
                <a:solidFill>
                  <a:srgbClr val="FF0000"/>
                </a:solidFill>
              </a:rPr>
              <a:t>vadeli </a:t>
            </a:r>
            <a:r>
              <a:rPr lang="tr-TR" dirty="0" smtClean="0">
                <a:solidFill>
                  <a:srgbClr val="FF0000"/>
                </a:solidFill>
              </a:rPr>
              <a:t>program (OVP): </a:t>
            </a:r>
            <a:r>
              <a:rPr lang="tr-TR" dirty="0" smtClean="0"/>
              <a:t>KB </a:t>
            </a:r>
            <a:r>
              <a:rPr lang="tr-TR" dirty="0"/>
              <a:t>tarafından </a:t>
            </a:r>
            <a:r>
              <a:rPr lang="tr-TR" dirty="0" smtClean="0"/>
              <a:t>hazırlanan ve </a:t>
            </a:r>
            <a:r>
              <a:rPr lang="tr-TR" dirty="0"/>
              <a:t>makro politikaları, ilkeleri, hedef </a:t>
            </a:r>
            <a:r>
              <a:rPr lang="tr-TR" dirty="0" smtClean="0"/>
              <a:t>ve gösterge </a:t>
            </a:r>
            <a:r>
              <a:rPr lang="tr-TR" dirty="0"/>
              <a:t>niteliğindeki temel ekonomik </a:t>
            </a:r>
            <a:r>
              <a:rPr lang="tr-TR" dirty="0" smtClean="0"/>
              <a:t>büyüklükleri kapsayan bir programdır. (3 yıllık)</a:t>
            </a:r>
          </a:p>
          <a:p>
            <a:pPr algn="just"/>
            <a:r>
              <a:rPr lang="tr-TR" dirty="0">
                <a:solidFill>
                  <a:srgbClr val="FF0000"/>
                </a:solidFill>
              </a:rPr>
              <a:t>O</a:t>
            </a:r>
            <a:r>
              <a:rPr lang="tr-TR" dirty="0" smtClean="0">
                <a:solidFill>
                  <a:srgbClr val="FF0000"/>
                </a:solidFill>
              </a:rPr>
              <a:t>rta </a:t>
            </a:r>
            <a:r>
              <a:rPr lang="tr-TR" dirty="0">
                <a:solidFill>
                  <a:srgbClr val="FF0000"/>
                </a:solidFill>
              </a:rPr>
              <a:t>vadeli mali </a:t>
            </a:r>
            <a:r>
              <a:rPr lang="tr-TR" dirty="0" smtClean="0">
                <a:solidFill>
                  <a:srgbClr val="FF0000"/>
                </a:solidFill>
              </a:rPr>
              <a:t>plan </a:t>
            </a:r>
            <a:r>
              <a:rPr lang="tr-TR" dirty="0">
                <a:solidFill>
                  <a:srgbClr val="FF0000"/>
                </a:solidFill>
              </a:rPr>
              <a:t>(OVMP</a:t>
            </a:r>
            <a:r>
              <a:rPr lang="tr-TR" dirty="0" smtClean="0">
                <a:solidFill>
                  <a:srgbClr val="FF0000"/>
                </a:solidFill>
              </a:rPr>
              <a:t>): </a:t>
            </a:r>
            <a:r>
              <a:rPr lang="tr-TR" dirty="0"/>
              <a:t>G</a:t>
            </a:r>
            <a:r>
              <a:rPr lang="tr-TR" dirty="0" smtClean="0"/>
              <a:t>elecek </a:t>
            </a:r>
            <a:r>
              <a:rPr lang="tr-TR" dirty="0"/>
              <a:t>üç yıla ilişkin toplam gelir ve gider tahminleriyle </a:t>
            </a:r>
            <a:r>
              <a:rPr lang="tr-TR" dirty="0" smtClean="0"/>
              <a:t>birlikte hedefe </a:t>
            </a:r>
            <a:r>
              <a:rPr lang="tr-TR" dirty="0"/>
              <a:t>açık ve borçlanma durumu ile kamu idarelerinin </a:t>
            </a:r>
            <a:r>
              <a:rPr lang="tr-TR" dirty="0" smtClean="0"/>
              <a:t>ödenek teklif </a:t>
            </a:r>
            <a:r>
              <a:rPr lang="tr-TR" dirty="0"/>
              <a:t>tavanlarını içeren ve orta vadeli programa uygun </a:t>
            </a:r>
            <a:r>
              <a:rPr lang="tr-TR" dirty="0" smtClean="0"/>
              <a:t>olarak Maliye </a:t>
            </a:r>
            <a:r>
              <a:rPr lang="tr-TR" dirty="0"/>
              <a:t>Bakanlığı tarafından hazırlanarak YPK tarafından </a:t>
            </a:r>
            <a:r>
              <a:rPr lang="tr-TR" dirty="0" smtClean="0"/>
              <a:t>karara bağlanan </a:t>
            </a:r>
            <a:r>
              <a:rPr lang="tr-TR" dirty="0"/>
              <a:t>bir plandır.</a:t>
            </a:r>
          </a:p>
        </p:txBody>
      </p:sp>
      <p:sp>
        <p:nvSpPr>
          <p:cNvPr id="3" name="Başlık 2"/>
          <p:cNvSpPr>
            <a:spLocks noGrp="1"/>
          </p:cNvSpPr>
          <p:nvPr>
            <p:ph type="title"/>
          </p:nvPr>
        </p:nvSpPr>
        <p:spPr/>
        <p:txBody>
          <a:bodyPr/>
          <a:lstStyle/>
          <a:p>
            <a:r>
              <a:rPr lang="tr-TR" dirty="0" smtClean="0"/>
              <a:t>Bütçe Sürecinde Yeni Araçlar</a:t>
            </a:r>
            <a:endParaRPr lang="tr-TR" dirty="0"/>
          </a:p>
        </p:txBody>
      </p:sp>
    </p:spTree>
    <p:extLst>
      <p:ext uri="{BB962C8B-B14F-4D97-AF65-F5344CB8AC3E}">
        <p14:creationId xmlns:p14="http://schemas.microsoft.com/office/powerpoint/2010/main" val="27651908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Kalkınma Bakanlığı</a:t>
            </a:r>
            <a:endParaRPr lang="tr-TR" dirty="0"/>
          </a:p>
        </p:txBody>
      </p:sp>
      <p:sp>
        <p:nvSpPr>
          <p:cNvPr id="3" name="2 İçerik Yer Tutucusu"/>
          <p:cNvSpPr>
            <a:spLocks noGrp="1"/>
          </p:cNvSpPr>
          <p:nvPr>
            <p:ph idx="1"/>
          </p:nvPr>
        </p:nvSpPr>
        <p:spPr/>
        <p:txBody>
          <a:bodyPr/>
          <a:lstStyle/>
          <a:p>
            <a:r>
              <a:rPr lang="tr-TR" dirty="0" smtClean="0">
                <a:solidFill>
                  <a:srgbClr val="FF0000"/>
                </a:solidFill>
              </a:rPr>
              <a:t>Yeni Bölgecilik</a:t>
            </a:r>
          </a:p>
          <a:p>
            <a:r>
              <a:rPr lang="tr-TR" dirty="0" smtClean="0"/>
              <a:t>Bölgesel kalkınma</a:t>
            </a:r>
          </a:p>
          <a:p>
            <a:r>
              <a:rPr lang="tr-TR" dirty="0" smtClean="0"/>
              <a:t>Rekabet temelinde çalışan bölgeler</a:t>
            </a:r>
          </a:p>
          <a:p>
            <a:r>
              <a:rPr lang="tr-TR" dirty="0" smtClean="0"/>
              <a:t>Birbirinden ayrı bölgeler</a:t>
            </a:r>
          </a:p>
          <a:p>
            <a:r>
              <a:rPr lang="tr-TR" dirty="0" smtClean="0"/>
              <a:t>Dinamiklerini ve farklarını ortaya koyma çabası</a:t>
            </a:r>
          </a:p>
          <a:p>
            <a:endParaRPr lang="tr-TR" dirty="0"/>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Reformun Uluslararası Boyutu</a:t>
            </a:r>
            <a:endParaRPr lang="tr-TR" dirty="0"/>
          </a:p>
        </p:txBody>
      </p:sp>
      <p:sp>
        <p:nvSpPr>
          <p:cNvPr id="3" name="2 İçerik Yer Tutucusu"/>
          <p:cNvSpPr>
            <a:spLocks noGrp="1"/>
          </p:cNvSpPr>
          <p:nvPr>
            <p:ph idx="1"/>
          </p:nvPr>
        </p:nvSpPr>
        <p:spPr>
          <a:xfrm>
            <a:off x="457200" y="1481328"/>
            <a:ext cx="8229600" cy="5376672"/>
          </a:xfrm>
        </p:spPr>
        <p:txBody>
          <a:bodyPr>
            <a:normAutofit/>
          </a:bodyPr>
          <a:lstStyle/>
          <a:p>
            <a:r>
              <a:rPr lang="tr-TR" dirty="0" smtClean="0">
                <a:solidFill>
                  <a:srgbClr val="FF0000"/>
                </a:solidFill>
              </a:rPr>
              <a:t>AB, 2009 İlerleme Raporu</a:t>
            </a:r>
          </a:p>
          <a:p>
            <a:pPr algn="just"/>
            <a:r>
              <a:rPr lang="tr-TR" dirty="0" smtClean="0"/>
              <a:t>Kamu yönetimi reformu konusunda çok sınırlı bir ilerleme kaydedilmiştir. Özellikle, kamu hizmetinin modernleştirilmesi konusunda önemli çalışmaların yapılması gerekmektedir. Öncelikler arasında, bürokratik işlemlerin azaltılması ve yönetimin sadeleştirilmesinin teşvik edilmesinin yanı sıra profesyonel, bağımsız, hesap verebilir, şeffaf ve liyakate dayalı bir kamu hizmetinin daha fazla geliştirilmesi bulunmaktadır.</a:t>
            </a:r>
            <a:endParaRPr lang="tr-TR" dirty="0"/>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Reformun Uluslararası Boyutu</a:t>
            </a:r>
            <a:endParaRPr lang="tr-TR" dirty="0"/>
          </a:p>
        </p:txBody>
      </p:sp>
      <p:sp>
        <p:nvSpPr>
          <p:cNvPr id="3" name="2 İçerik Yer Tutucusu"/>
          <p:cNvSpPr>
            <a:spLocks noGrp="1"/>
          </p:cNvSpPr>
          <p:nvPr>
            <p:ph idx="1"/>
          </p:nvPr>
        </p:nvSpPr>
        <p:spPr>
          <a:xfrm>
            <a:off x="457200" y="1481328"/>
            <a:ext cx="8229600" cy="5376672"/>
          </a:xfrm>
        </p:spPr>
        <p:txBody>
          <a:bodyPr>
            <a:normAutofit fontScale="92500" lnSpcReduction="10000"/>
          </a:bodyPr>
          <a:lstStyle/>
          <a:p>
            <a:pPr algn="just"/>
            <a:r>
              <a:rPr lang="tr-TR" dirty="0" smtClean="0">
                <a:solidFill>
                  <a:srgbClr val="FF0000"/>
                </a:solidFill>
              </a:rPr>
              <a:t>2006 KOB, </a:t>
            </a:r>
            <a:r>
              <a:rPr lang="tr-TR" dirty="0" smtClean="0"/>
              <a:t>Bölgesel politikanın hem merkezi hem de bölgesel düzeyde uygulanmasına yönelik idari kapasitenin güçlendirilmesine devam edilmesi.</a:t>
            </a:r>
          </a:p>
          <a:p>
            <a:pPr algn="just"/>
            <a:r>
              <a:rPr lang="tr-TR" dirty="0" smtClean="0">
                <a:solidFill>
                  <a:srgbClr val="FF0000"/>
                </a:solidFill>
              </a:rPr>
              <a:t>2010 İR, </a:t>
            </a:r>
            <a:r>
              <a:rPr lang="tr-TR" dirty="0" smtClean="0"/>
              <a:t>Kurumların IPA fonlarını etkili ve verimli biçimde yönetme kapasitesine ilişkin kaygılar devam etmektedir. Bölgesel düzeydeki idari kapasite zayıf kalmaya devam etmektedir. Merkezi kuruluşların kendi aralarında ve yerel ve merkezi düzeyler arasında bölgesel kalkınma politikalarını koordine etmeyi amaçlayan bölgesel kalkınma komitesi (RDC), Türkiye’nin yeni bölgesel politikasının temel unsuru olarak öngörülmekte ve komitenin 2010 yılı içerisinde oluşturulması planlanmaktadır, ancak henüz bu yönde somut bir gelişme kaydedilmemiştir.</a:t>
            </a:r>
            <a:endParaRPr lang="tr-TR" dirty="0"/>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Reformun Uluslararası Boyutu</a:t>
            </a:r>
            <a:endParaRPr lang="tr-TR" dirty="0"/>
          </a:p>
        </p:txBody>
      </p:sp>
      <p:sp>
        <p:nvSpPr>
          <p:cNvPr id="3" name="2 İçerik Yer Tutucusu"/>
          <p:cNvSpPr>
            <a:spLocks noGrp="1"/>
          </p:cNvSpPr>
          <p:nvPr>
            <p:ph idx="1"/>
          </p:nvPr>
        </p:nvSpPr>
        <p:spPr>
          <a:xfrm>
            <a:off x="457200" y="1481328"/>
            <a:ext cx="8229600" cy="5376672"/>
          </a:xfrm>
        </p:spPr>
        <p:txBody>
          <a:bodyPr>
            <a:normAutofit fontScale="92500" lnSpcReduction="20000"/>
          </a:bodyPr>
          <a:lstStyle/>
          <a:p>
            <a:r>
              <a:rPr lang="tr-TR" dirty="0" smtClean="0">
                <a:solidFill>
                  <a:srgbClr val="FF0000"/>
                </a:solidFill>
              </a:rPr>
              <a:t>IPA</a:t>
            </a:r>
          </a:p>
          <a:p>
            <a:pPr algn="just"/>
            <a:r>
              <a:rPr lang="tr-TR" dirty="0" smtClean="0"/>
              <a:t>2007-2013 döneminde katılım öncesi AB mali yardımları, daha önceki dönemlerden farklı olarak Katılım Öncesi Yardım Aracı (</a:t>
            </a:r>
            <a:r>
              <a:rPr lang="tr-TR" dirty="0" err="1" smtClean="0"/>
              <a:t>Instrument</a:t>
            </a:r>
            <a:r>
              <a:rPr lang="tr-TR" dirty="0" smtClean="0"/>
              <a:t> </a:t>
            </a:r>
            <a:r>
              <a:rPr lang="tr-TR" dirty="0" err="1" smtClean="0"/>
              <a:t>for</a:t>
            </a:r>
            <a:r>
              <a:rPr lang="tr-TR" dirty="0" smtClean="0"/>
              <a:t> </a:t>
            </a:r>
            <a:r>
              <a:rPr lang="tr-TR" dirty="0" err="1" smtClean="0"/>
              <a:t>Pre</a:t>
            </a:r>
            <a:r>
              <a:rPr lang="tr-TR" dirty="0" smtClean="0"/>
              <a:t>-</a:t>
            </a:r>
            <a:r>
              <a:rPr lang="tr-TR" dirty="0" err="1" smtClean="0"/>
              <a:t>accession</a:t>
            </a:r>
            <a:r>
              <a:rPr lang="tr-TR" dirty="0" smtClean="0"/>
              <a:t> </a:t>
            </a:r>
            <a:r>
              <a:rPr lang="tr-TR" dirty="0" err="1" smtClean="0"/>
              <a:t>Assistance</a:t>
            </a:r>
            <a:r>
              <a:rPr lang="tr-TR" dirty="0" smtClean="0"/>
              <a:t>-IPA) olarak tek bir çatı altında toplanmaktadır. </a:t>
            </a:r>
            <a:r>
              <a:rPr lang="tr-TR" dirty="0" err="1" smtClean="0"/>
              <a:t>IPA'nın</a:t>
            </a:r>
            <a:r>
              <a:rPr lang="tr-TR" dirty="0" smtClean="0"/>
              <a:t> temel amacı, aday ülkeleri üyelik sonrası yapısal ve uyum fonlarının programlanması, yönetimi ve uygulamasına hazırlamaktır. Bir başka deyişle amaç, aday ülkenin kurumsal ve hukuksal yapısının AB çerçevesinde şekillendirilmesidir ki bu amacın en önemli bileşenlerinden birini kamu yönetimi reformu oluşturmaktadır. IPA kapsamındaki mali yardımlardan faydalanabilmek için, yararlanıcı ülkenin gerekli idari yapıları oluşturması zorunludur. </a:t>
            </a:r>
            <a:endParaRPr lang="tr-TR" dirty="0"/>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Reformun Uluslararası Boyutu</a:t>
            </a:r>
            <a:endParaRPr lang="tr-TR" dirty="0"/>
          </a:p>
        </p:txBody>
      </p:sp>
      <p:sp>
        <p:nvSpPr>
          <p:cNvPr id="3" name="2 İçerik Yer Tutucusu"/>
          <p:cNvSpPr>
            <a:spLocks noGrp="1"/>
          </p:cNvSpPr>
          <p:nvPr>
            <p:ph idx="1"/>
          </p:nvPr>
        </p:nvSpPr>
        <p:spPr>
          <a:xfrm>
            <a:off x="457200" y="1481328"/>
            <a:ext cx="8229600" cy="5260040"/>
          </a:xfrm>
        </p:spPr>
        <p:txBody>
          <a:bodyPr/>
          <a:lstStyle/>
          <a:p>
            <a:pPr algn="just"/>
            <a:r>
              <a:rPr lang="tr-TR" sz="3200" dirty="0" smtClean="0"/>
              <a:t>Yunanistan’da </a:t>
            </a:r>
            <a:r>
              <a:rPr lang="tr-TR" sz="3200" dirty="0" smtClean="0">
                <a:solidFill>
                  <a:srgbClr val="7030A0"/>
                </a:solidFill>
              </a:rPr>
              <a:t>1996 </a:t>
            </a:r>
            <a:r>
              <a:rPr lang="tr-TR" sz="3200" dirty="0" smtClean="0"/>
              <a:t>yılında Kalkınma Bakanlığı kurulmuş ve bu bakanlık </a:t>
            </a:r>
            <a:r>
              <a:rPr lang="tr-TR" sz="3200" dirty="0" smtClean="0">
                <a:solidFill>
                  <a:srgbClr val="7030A0"/>
                </a:solidFill>
              </a:rPr>
              <a:t>2009</a:t>
            </a:r>
            <a:r>
              <a:rPr lang="tr-TR" sz="3200" dirty="0" smtClean="0"/>
              <a:t> seçimlerinden sonra </a:t>
            </a:r>
            <a:r>
              <a:rPr lang="tr-TR" sz="3200" dirty="0" smtClean="0">
                <a:solidFill>
                  <a:srgbClr val="FF0000"/>
                </a:solidFill>
              </a:rPr>
              <a:t>Bölgesel Kalkınma ve Rekabet Bakanlığı</a:t>
            </a:r>
            <a:r>
              <a:rPr lang="tr-TR" sz="3200" dirty="0" smtClean="0"/>
              <a:t>’na dönüşmüştür. </a:t>
            </a:r>
            <a:r>
              <a:rPr lang="tr-TR" sz="3200" dirty="0" smtClean="0">
                <a:solidFill>
                  <a:srgbClr val="7030A0"/>
                </a:solidFill>
              </a:rPr>
              <a:t>2011</a:t>
            </a:r>
            <a:r>
              <a:rPr lang="tr-TR" sz="3200" dirty="0" smtClean="0"/>
              <a:t> yılı içinde yapılan reform çalışmaları neticesinde de bakanlığın adı Kalkınma, Rekabet ve Denizcilik Bakanlığı olarak değiştirilmiştir. </a:t>
            </a:r>
          </a:p>
          <a:p>
            <a:endParaRPr lang="tr-TR" dirty="0" smtClean="0"/>
          </a:p>
          <a:p>
            <a:endParaRPr lang="tr-TR" dirty="0"/>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Reformun Uluslararası Boyutu</a:t>
            </a:r>
            <a:endParaRPr lang="tr-TR" dirty="0"/>
          </a:p>
        </p:txBody>
      </p:sp>
      <p:sp>
        <p:nvSpPr>
          <p:cNvPr id="3" name="2 İçerik Yer Tutucusu"/>
          <p:cNvSpPr>
            <a:spLocks noGrp="1"/>
          </p:cNvSpPr>
          <p:nvPr>
            <p:ph idx="1"/>
          </p:nvPr>
        </p:nvSpPr>
        <p:spPr>
          <a:xfrm>
            <a:off x="457200" y="1481328"/>
            <a:ext cx="8229600" cy="5044016"/>
          </a:xfrm>
        </p:spPr>
        <p:txBody>
          <a:bodyPr>
            <a:normAutofit/>
          </a:bodyPr>
          <a:lstStyle/>
          <a:p>
            <a:pPr algn="just"/>
            <a:r>
              <a:rPr lang="tr-TR" sz="3200" dirty="0" smtClean="0"/>
              <a:t>Yeni üye ülkelerde ise bölgeselleşme konusunda ilk planda kalkınma ajansı şeklinde idari yapılanmalar belirmiş ve daha sonraki aşamalarda da bölgesel politikalar arasında bir uyum sağlayabilme ve AB fonlarını yönetebilme düşünceleriyle bakanlık tipi örgütlenmeler gündeme gelmiştir. </a:t>
            </a:r>
            <a:endParaRPr lang="tr-TR" sz="3200" dirty="0"/>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Reformun Uluslararası Boyutu</a:t>
            </a:r>
            <a:endParaRPr lang="tr-TR" dirty="0"/>
          </a:p>
        </p:txBody>
      </p:sp>
      <p:sp>
        <p:nvSpPr>
          <p:cNvPr id="3" name="2 İçerik Yer Tutucusu"/>
          <p:cNvSpPr>
            <a:spLocks noGrp="1"/>
          </p:cNvSpPr>
          <p:nvPr>
            <p:ph idx="1"/>
          </p:nvPr>
        </p:nvSpPr>
        <p:spPr>
          <a:xfrm>
            <a:off x="457200" y="1481328"/>
            <a:ext cx="8229600" cy="5188032"/>
          </a:xfrm>
        </p:spPr>
        <p:txBody>
          <a:bodyPr>
            <a:normAutofit/>
          </a:bodyPr>
          <a:lstStyle/>
          <a:p>
            <a:pPr algn="just"/>
            <a:r>
              <a:rPr lang="tr-TR" dirty="0" smtClean="0"/>
              <a:t>Çek Cumhuriyeti, </a:t>
            </a:r>
            <a:r>
              <a:rPr lang="tr-TR" dirty="0" smtClean="0">
                <a:solidFill>
                  <a:srgbClr val="7030A0"/>
                </a:solidFill>
              </a:rPr>
              <a:t>1996</a:t>
            </a:r>
            <a:r>
              <a:rPr lang="tr-TR" dirty="0" smtClean="0"/>
              <a:t>, </a:t>
            </a:r>
            <a:r>
              <a:rPr lang="tr-TR" dirty="0" smtClean="0">
                <a:solidFill>
                  <a:srgbClr val="FF0000"/>
                </a:solidFill>
              </a:rPr>
              <a:t>Bölgesel Kalkınma Bakanlığı</a:t>
            </a:r>
            <a:r>
              <a:rPr lang="tr-TR" dirty="0" smtClean="0"/>
              <a:t>. Bakanlık ulusal düzeyde kalkınma planları hazırlayarak ekonomik ve sosyal açıdan koordinasyon sağlamakta, bölgesel kalkınma stratejisini belirleyerek bölgelerin kalkınma çabalarında analizler yapmakta ve böylece kalkınma ajanslarına teknik destek sağlamaktadır.</a:t>
            </a:r>
          </a:p>
          <a:p>
            <a:pPr algn="just"/>
            <a:r>
              <a:rPr lang="tr-TR" dirty="0" smtClean="0"/>
              <a:t>Macaristan,</a:t>
            </a:r>
            <a:r>
              <a:rPr lang="tr-TR" dirty="0" smtClean="0">
                <a:solidFill>
                  <a:srgbClr val="7030A0"/>
                </a:solidFill>
              </a:rPr>
              <a:t>1990</a:t>
            </a:r>
            <a:r>
              <a:rPr lang="tr-TR" dirty="0" smtClean="0"/>
              <a:t>, </a:t>
            </a:r>
            <a:r>
              <a:rPr lang="tr-TR" dirty="0" smtClean="0">
                <a:solidFill>
                  <a:srgbClr val="FF0000"/>
                </a:solidFill>
              </a:rPr>
              <a:t>Bölgesel Politika ve Çevre Bakanlığı</a:t>
            </a:r>
            <a:r>
              <a:rPr lang="tr-TR" dirty="0" smtClean="0"/>
              <a:t>. </a:t>
            </a:r>
            <a:r>
              <a:rPr lang="tr-TR" dirty="0" smtClean="0">
                <a:solidFill>
                  <a:srgbClr val="7030A0"/>
                </a:solidFill>
              </a:rPr>
              <a:t>1998</a:t>
            </a:r>
            <a:r>
              <a:rPr lang="tr-TR" dirty="0" smtClean="0"/>
              <a:t>’de Tarım ve Bölgesel Kalkınma Bakanlığı oluyor.</a:t>
            </a:r>
          </a:p>
          <a:p>
            <a:endParaRPr lang="tr-TR" dirty="0"/>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Reformun Uluslararası Boyutu</a:t>
            </a:r>
            <a:endParaRPr lang="tr-TR" dirty="0"/>
          </a:p>
        </p:txBody>
      </p:sp>
      <p:sp>
        <p:nvSpPr>
          <p:cNvPr id="3" name="2 İçerik Yer Tutucusu"/>
          <p:cNvSpPr>
            <a:spLocks noGrp="1"/>
          </p:cNvSpPr>
          <p:nvPr>
            <p:ph idx="1"/>
          </p:nvPr>
        </p:nvSpPr>
        <p:spPr>
          <a:xfrm>
            <a:off x="457200" y="1481328"/>
            <a:ext cx="8229600" cy="5188032"/>
          </a:xfrm>
        </p:spPr>
        <p:txBody>
          <a:bodyPr>
            <a:normAutofit/>
          </a:bodyPr>
          <a:lstStyle/>
          <a:p>
            <a:pPr algn="just"/>
            <a:r>
              <a:rPr lang="tr-TR" sz="3200" dirty="0" smtClean="0"/>
              <a:t>Polonya, </a:t>
            </a:r>
            <a:r>
              <a:rPr lang="tr-TR" sz="3200" dirty="0" smtClean="0">
                <a:solidFill>
                  <a:srgbClr val="7030A0"/>
                </a:solidFill>
              </a:rPr>
              <a:t>2005</a:t>
            </a:r>
            <a:r>
              <a:rPr lang="tr-TR" sz="3200" dirty="0" smtClean="0"/>
              <a:t>, </a:t>
            </a:r>
            <a:r>
              <a:rPr lang="tr-TR" sz="3200" dirty="0" smtClean="0">
                <a:solidFill>
                  <a:srgbClr val="FF0000"/>
                </a:solidFill>
              </a:rPr>
              <a:t>Bölgesel Kalkınma Bakanlığı</a:t>
            </a:r>
            <a:r>
              <a:rPr lang="tr-TR" sz="3200" dirty="0" smtClean="0"/>
              <a:t>.</a:t>
            </a:r>
          </a:p>
          <a:p>
            <a:pPr algn="just"/>
            <a:r>
              <a:rPr lang="tr-TR" sz="3200" dirty="0" smtClean="0"/>
              <a:t>Bulgaristan, </a:t>
            </a:r>
            <a:r>
              <a:rPr lang="tr-TR" sz="3200" dirty="0" smtClean="0">
                <a:solidFill>
                  <a:srgbClr val="FF0000"/>
                </a:solidFill>
              </a:rPr>
              <a:t>Bölgesel Kalkınma ve Bayındırlık Bakanlığı</a:t>
            </a:r>
            <a:r>
              <a:rPr lang="tr-TR" sz="3200" dirty="0" smtClean="0"/>
              <a:t>.</a:t>
            </a:r>
          </a:p>
          <a:p>
            <a:pPr algn="just"/>
            <a:r>
              <a:rPr lang="tr-TR" sz="3200" dirty="0" smtClean="0"/>
              <a:t>Romanya, </a:t>
            </a:r>
            <a:r>
              <a:rPr lang="tr-TR" sz="3200" dirty="0" smtClean="0">
                <a:solidFill>
                  <a:srgbClr val="FF0000"/>
                </a:solidFill>
              </a:rPr>
              <a:t>Bölgesel Kalkınma ve Turizm Bakanlığı</a:t>
            </a:r>
            <a:r>
              <a:rPr lang="tr-TR" sz="3200" dirty="0" smtClean="0"/>
              <a:t>.</a:t>
            </a:r>
          </a:p>
          <a:p>
            <a:pPr algn="just"/>
            <a:r>
              <a:rPr lang="tr-TR" sz="3200" dirty="0" smtClean="0"/>
              <a:t>Letonya, </a:t>
            </a:r>
            <a:r>
              <a:rPr lang="tr-TR" sz="3200" dirty="0" smtClean="0">
                <a:solidFill>
                  <a:srgbClr val="FF0000"/>
                </a:solidFill>
              </a:rPr>
              <a:t>Bölgesel Kalkınma ve Yerel Yönetimler Bakanlığı</a:t>
            </a:r>
            <a:r>
              <a:rPr lang="tr-TR" sz="3200" dirty="0" smtClean="0"/>
              <a:t>. </a:t>
            </a:r>
            <a:endParaRPr lang="tr-TR" sz="3200" dirty="0"/>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Neden Kalkınma Bakanlığı?</a:t>
            </a:r>
            <a:endParaRPr lang="tr-TR" dirty="0"/>
          </a:p>
        </p:txBody>
      </p:sp>
      <p:sp>
        <p:nvSpPr>
          <p:cNvPr id="3" name="2 İçerik Yer Tutucusu"/>
          <p:cNvSpPr>
            <a:spLocks noGrp="1"/>
          </p:cNvSpPr>
          <p:nvPr>
            <p:ph idx="1"/>
          </p:nvPr>
        </p:nvSpPr>
        <p:spPr>
          <a:xfrm>
            <a:off x="457200" y="1481328"/>
            <a:ext cx="8229600" cy="5260040"/>
          </a:xfrm>
        </p:spPr>
        <p:txBody>
          <a:bodyPr>
            <a:normAutofit/>
          </a:bodyPr>
          <a:lstStyle/>
          <a:p>
            <a:pPr algn="just"/>
            <a:r>
              <a:rPr lang="tr-TR" dirty="0" smtClean="0">
                <a:solidFill>
                  <a:srgbClr val="FF0000"/>
                </a:solidFill>
              </a:rPr>
              <a:t>Dokuzuncu Kalkınma Planı: </a:t>
            </a:r>
            <a:r>
              <a:rPr lang="tr-TR" dirty="0" smtClean="0"/>
              <a:t>Ülkemizin AB’ye üyelik süreci de bölgesel gelişme politikaları ve uygulamalarında köklü bir değişim yapabilmesine imkan tanımaktadır. Bu kapsamda, bir taraftan üyelik sonrası kullanılabilecek olan yapısal fonlara hazırlık için merkezi ve yerel düzeyde gerekli altyapı oluşturulurken, diğer taraftan da daha aktif, katılımcı, yeterli finansman ve kurumsal yapı ile desteklenen aşağıdan yukarıya bölgesel gelişme politikasının uygulanması için gerekli ortam hazırlanmaktadır.</a:t>
            </a:r>
          </a:p>
          <a:p>
            <a:endParaRPr lang="tr-TR"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pPr algn="just"/>
            <a:r>
              <a:rPr lang="fi-FI" sz="3200" dirty="0" smtClean="0"/>
              <a:t>Nitelikli kamu hizmeti sunumu için,</a:t>
            </a:r>
            <a:r>
              <a:rPr lang="tr-TR" sz="3200" dirty="0" smtClean="0"/>
              <a:t> </a:t>
            </a:r>
            <a:r>
              <a:rPr lang="tr-TR" sz="3200" dirty="0" smtClean="0">
                <a:solidFill>
                  <a:srgbClr val="FF0000"/>
                </a:solidFill>
              </a:rPr>
              <a:t>performans yönetimi</a:t>
            </a:r>
            <a:r>
              <a:rPr lang="tr-TR" sz="3200" dirty="0" smtClean="0"/>
              <a:t>,</a:t>
            </a:r>
            <a:r>
              <a:rPr lang="tr-TR" sz="3200" dirty="0" smtClean="0">
                <a:solidFill>
                  <a:srgbClr val="FF0000"/>
                </a:solidFill>
              </a:rPr>
              <a:t> toplam kalite yönetimi </a:t>
            </a:r>
            <a:r>
              <a:rPr lang="tr-TR" sz="3200" dirty="0" smtClean="0"/>
              <a:t>gibi çeşitli çağdaş yönetim tekniklerinden tüm kamu kurumlarında yararlanılması, böylece kamu yönetiminin, yeni yaklaşımlardan da faydalanarak </a:t>
            </a:r>
            <a:r>
              <a:rPr lang="tr-TR" sz="3200" dirty="0" smtClean="0">
                <a:solidFill>
                  <a:srgbClr val="FF0000"/>
                </a:solidFill>
              </a:rPr>
              <a:t>Toplam Yönetim Kalitesinin </a:t>
            </a:r>
            <a:r>
              <a:rPr lang="tr-TR" sz="3200" dirty="0" smtClean="0"/>
              <a:t>artırılması sağlanacaktır.</a:t>
            </a:r>
            <a:endParaRPr lang="tr-TR" sz="3200" dirty="0"/>
          </a:p>
        </p:txBody>
      </p:sp>
      <p:sp>
        <p:nvSpPr>
          <p:cNvPr id="3" name="2 Başlık"/>
          <p:cNvSpPr>
            <a:spLocks noGrp="1"/>
          </p:cNvSpPr>
          <p:nvPr>
            <p:ph type="title"/>
          </p:nvPr>
        </p:nvSpPr>
        <p:spPr/>
        <p:txBody>
          <a:bodyPr>
            <a:normAutofit fontScale="90000"/>
          </a:bodyPr>
          <a:lstStyle/>
          <a:p>
            <a:r>
              <a:rPr lang="tr-TR" dirty="0" smtClean="0"/>
              <a:t>Sekizinci Beş Yıllık Kalkınma Planı</a:t>
            </a:r>
            <a:endParaRPr lang="tr-TR"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AutoShape 2"/>
          <p:cNvSpPr>
            <a:spLocks noGrp="1" noChangeArrowheads="1"/>
          </p:cNvSpPr>
          <p:nvPr>
            <p:ph type="title"/>
          </p:nvPr>
        </p:nvSpPr>
        <p:spPr/>
        <p:txBody>
          <a:bodyPr/>
          <a:lstStyle/>
          <a:p>
            <a:r>
              <a:rPr lang="tr-TR" dirty="0" smtClean="0"/>
              <a:t>Denetim</a:t>
            </a:r>
          </a:p>
        </p:txBody>
      </p:sp>
      <p:sp>
        <p:nvSpPr>
          <p:cNvPr id="59395" name="Rectangle 3"/>
          <p:cNvSpPr>
            <a:spLocks noGrp="1" noChangeArrowheads="1"/>
          </p:cNvSpPr>
          <p:nvPr>
            <p:ph type="body" idx="1"/>
          </p:nvPr>
        </p:nvSpPr>
        <p:spPr>
          <a:xfrm>
            <a:off x="395536" y="1124744"/>
            <a:ext cx="8352928" cy="5472608"/>
          </a:xfrm>
        </p:spPr>
        <p:txBody>
          <a:bodyPr>
            <a:normAutofit fontScale="32500" lnSpcReduction="20000"/>
          </a:bodyPr>
          <a:lstStyle/>
          <a:p>
            <a:pPr>
              <a:buFont typeface="Wingdings" pitchFamily="2" charset="2"/>
              <a:buNone/>
            </a:pPr>
            <a:endParaRPr lang="tr-TR" sz="8000" dirty="0" smtClean="0"/>
          </a:p>
          <a:p>
            <a:pPr algn="just"/>
            <a:r>
              <a:rPr lang="tr-TR" sz="9800" dirty="0"/>
              <a:t>Doğruluk, yasallık ve düzenlilik yerine </a:t>
            </a:r>
            <a:r>
              <a:rPr lang="tr-TR" sz="9800" dirty="0">
                <a:solidFill>
                  <a:srgbClr val="FF0000"/>
                </a:solidFill>
              </a:rPr>
              <a:t>verimlilik, etkinlik ve tutumluluk </a:t>
            </a:r>
            <a:r>
              <a:rPr lang="tr-TR" sz="9800" dirty="0"/>
              <a:t>geçiyor.</a:t>
            </a:r>
          </a:p>
          <a:p>
            <a:pPr algn="just"/>
            <a:r>
              <a:rPr lang="tr-TR" sz="9800" dirty="0"/>
              <a:t>5018’den önce ilgili bakanlıkların teftiş kurullarının, Maliye Bakanlığı’nın ve Sayıştay’ın yapmış olduğu denetim söz konusudur.</a:t>
            </a:r>
          </a:p>
          <a:p>
            <a:pPr algn="just"/>
            <a:r>
              <a:rPr lang="tr-TR" sz="9800" dirty="0">
                <a:solidFill>
                  <a:srgbClr val="FF0000"/>
                </a:solidFill>
              </a:rPr>
              <a:t>Maliye Bakanlığı</a:t>
            </a:r>
            <a:r>
              <a:rPr lang="tr-TR" sz="9800" dirty="0"/>
              <a:t>-</a:t>
            </a:r>
            <a:r>
              <a:rPr lang="tr-TR" sz="9800" dirty="0">
                <a:solidFill>
                  <a:srgbClr val="7030A0"/>
                </a:solidFill>
              </a:rPr>
              <a:t>harcama öncesi </a:t>
            </a:r>
            <a:r>
              <a:rPr lang="tr-TR" sz="9800" dirty="0"/>
              <a:t>denetim-bütçe dairesi başkanları ve </a:t>
            </a:r>
            <a:r>
              <a:rPr lang="tr-TR" sz="9800" dirty="0" smtClean="0"/>
              <a:t>sayman (harcamalar mevzuata uygun mu?/Bakanlığa bağlı) //</a:t>
            </a:r>
            <a:r>
              <a:rPr lang="tr-TR" sz="9800" dirty="0" smtClean="0">
                <a:solidFill>
                  <a:srgbClr val="FF0000"/>
                </a:solidFill>
              </a:rPr>
              <a:t>mali </a:t>
            </a:r>
            <a:r>
              <a:rPr lang="tr-TR" sz="9800" dirty="0">
                <a:solidFill>
                  <a:srgbClr val="FF0000"/>
                </a:solidFill>
              </a:rPr>
              <a:t>kontrol </a:t>
            </a:r>
            <a:r>
              <a:rPr lang="tr-TR" sz="9800" dirty="0" smtClean="0">
                <a:solidFill>
                  <a:srgbClr val="FF0000"/>
                </a:solidFill>
              </a:rPr>
              <a:t>birimleri </a:t>
            </a:r>
            <a:r>
              <a:rPr lang="tr-TR" sz="9800" dirty="0" smtClean="0"/>
              <a:t>(idareye bağlı)</a:t>
            </a:r>
            <a:endParaRPr lang="tr-TR" sz="9800" dirty="0">
              <a:solidFill>
                <a:srgbClr val="FF0000"/>
              </a:solidFill>
            </a:endParaRPr>
          </a:p>
          <a:p>
            <a:endParaRPr lang="tr-TR" sz="2400" dirty="0"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pPr algn="just"/>
            <a:r>
              <a:rPr lang="tr-TR" sz="3200" dirty="0">
                <a:solidFill>
                  <a:srgbClr val="7030A0"/>
                </a:solidFill>
              </a:rPr>
              <a:t>Harcama sonrası</a:t>
            </a:r>
            <a:r>
              <a:rPr lang="tr-TR" sz="3200" dirty="0"/>
              <a:t>: Maliye Bakanlığı müfettişleri (Maliye Bakanlığı Teftiş Kurulu) ve muhasebat kontrolörleri//</a:t>
            </a:r>
            <a:r>
              <a:rPr lang="tr-TR" sz="3200" dirty="0">
                <a:solidFill>
                  <a:srgbClr val="FF0000"/>
                </a:solidFill>
              </a:rPr>
              <a:t>iç </a:t>
            </a:r>
            <a:r>
              <a:rPr lang="tr-TR" sz="3200" dirty="0" smtClean="0">
                <a:solidFill>
                  <a:srgbClr val="FF0000"/>
                </a:solidFill>
              </a:rPr>
              <a:t>denetim</a:t>
            </a:r>
          </a:p>
          <a:p>
            <a:pPr algn="just"/>
            <a:r>
              <a:rPr lang="tr-TR" sz="3200" dirty="0" smtClean="0">
                <a:solidFill>
                  <a:srgbClr val="FF0000"/>
                </a:solidFill>
              </a:rPr>
              <a:t>Bakanlık </a:t>
            </a:r>
            <a:r>
              <a:rPr lang="tr-TR" sz="3200" dirty="0">
                <a:solidFill>
                  <a:srgbClr val="FF0000"/>
                </a:solidFill>
              </a:rPr>
              <a:t>teftiş kurulları</a:t>
            </a:r>
            <a:r>
              <a:rPr lang="tr-TR" sz="3200" dirty="0"/>
              <a:t>, </a:t>
            </a:r>
            <a:r>
              <a:rPr lang="tr-TR" sz="3200" dirty="0" smtClean="0"/>
              <a:t>İlgili </a:t>
            </a:r>
            <a:r>
              <a:rPr lang="tr-TR" sz="3200" dirty="0"/>
              <a:t>bakanlık bünyesinde mali (olay bazlı) ya da idari denetim- </a:t>
            </a:r>
          </a:p>
          <a:p>
            <a:pPr algn="just"/>
            <a:r>
              <a:rPr lang="tr-TR" sz="3200" dirty="0">
                <a:solidFill>
                  <a:srgbClr val="FF0000"/>
                </a:solidFill>
              </a:rPr>
              <a:t>Sayıştay</a:t>
            </a:r>
            <a:r>
              <a:rPr lang="tr-TR" sz="3200" dirty="0"/>
              <a:t>- vize ve tescil (harcama öncesi)//dış denetim</a:t>
            </a:r>
          </a:p>
          <a:p>
            <a:endParaRPr lang="tr-TR" dirty="0"/>
          </a:p>
        </p:txBody>
      </p:sp>
      <p:sp>
        <p:nvSpPr>
          <p:cNvPr id="3" name="Başlık 2"/>
          <p:cNvSpPr>
            <a:spLocks noGrp="1"/>
          </p:cNvSpPr>
          <p:nvPr>
            <p:ph type="title"/>
          </p:nvPr>
        </p:nvSpPr>
        <p:spPr/>
        <p:txBody>
          <a:bodyPr/>
          <a:lstStyle/>
          <a:p>
            <a:r>
              <a:rPr lang="tr-TR" dirty="0"/>
              <a:t>Denetim</a:t>
            </a:r>
          </a:p>
        </p:txBody>
      </p:sp>
    </p:spTree>
    <p:extLst>
      <p:ext uri="{BB962C8B-B14F-4D97-AF65-F5344CB8AC3E}">
        <p14:creationId xmlns:p14="http://schemas.microsoft.com/office/powerpoint/2010/main" val="231137793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1481328"/>
            <a:ext cx="8229600" cy="4972008"/>
          </a:xfrm>
        </p:spPr>
        <p:txBody>
          <a:bodyPr>
            <a:noAutofit/>
          </a:bodyPr>
          <a:lstStyle/>
          <a:p>
            <a:pPr algn="just"/>
            <a:r>
              <a:rPr lang="tr-TR" sz="2800" dirty="0" smtClean="0"/>
              <a:t>İç </a:t>
            </a:r>
            <a:r>
              <a:rPr lang="tr-TR" sz="2800" dirty="0"/>
              <a:t>kontrol sistemi </a:t>
            </a:r>
            <a:r>
              <a:rPr lang="tr-TR" sz="2800" dirty="0" smtClean="0"/>
              <a:t>COSO </a:t>
            </a:r>
            <a:r>
              <a:rPr lang="en-US" sz="2800" dirty="0" smtClean="0"/>
              <a:t>(Committee </a:t>
            </a:r>
            <a:r>
              <a:rPr lang="en-US" sz="2800" dirty="0"/>
              <a:t>of Sponsoring Organizations of </a:t>
            </a:r>
            <a:r>
              <a:rPr lang="en-US" sz="2800" dirty="0" err="1" smtClean="0"/>
              <a:t>Treadway</a:t>
            </a:r>
            <a:r>
              <a:rPr lang="tr-TR" sz="2800" dirty="0"/>
              <a:t> </a:t>
            </a:r>
            <a:r>
              <a:rPr lang="tr-TR" sz="2800" dirty="0" err="1" smtClean="0"/>
              <a:t>Commission</a:t>
            </a:r>
            <a:r>
              <a:rPr lang="tr-TR" sz="2800" dirty="0"/>
              <a:t>) modeli temel alınarak hazırlanmıştır.</a:t>
            </a:r>
            <a:endParaRPr lang="tr-TR" sz="2800" dirty="0" smtClean="0"/>
          </a:p>
          <a:p>
            <a:pPr algn="just"/>
            <a:r>
              <a:rPr lang="tr-TR" sz="2800" dirty="0" smtClean="0"/>
              <a:t>“</a:t>
            </a:r>
            <a:r>
              <a:rPr lang="tr-TR" sz="2800" dirty="0"/>
              <a:t>İç kontrol malî ve malî olmayan tüm işlemleri </a:t>
            </a:r>
            <a:r>
              <a:rPr lang="tr-TR" sz="2800" dirty="0" smtClean="0"/>
              <a:t>kapsar.”</a:t>
            </a:r>
          </a:p>
          <a:p>
            <a:pPr algn="just"/>
            <a:r>
              <a:rPr lang="tr-TR" sz="2800" dirty="0">
                <a:solidFill>
                  <a:srgbClr val="FF0000"/>
                </a:solidFill>
              </a:rPr>
              <a:t>M</a:t>
            </a:r>
            <a:r>
              <a:rPr lang="tr-TR" sz="2800" dirty="0" smtClean="0">
                <a:solidFill>
                  <a:srgbClr val="FF0000"/>
                </a:solidFill>
              </a:rPr>
              <a:t>ali </a:t>
            </a:r>
            <a:r>
              <a:rPr lang="tr-TR" sz="2800" dirty="0">
                <a:solidFill>
                  <a:srgbClr val="FF0000"/>
                </a:solidFill>
              </a:rPr>
              <a:t>kontrol birimleri </a:t>
            </a:r>
            <a:r>
              <a:rPr lang="tr-TR" sz="2800" dirty="0"/>
              <a:t>tarafından </a:t>
            </a:r>
            <a:r>
              <a:rPr lang="tr-TR" sz="2800" dirty="0" smtClean="0"/>
              <a:t>yapılan harcama </a:t>
            </a:r>
            <a:r>
              <a:rPr lang="tr-TR" sz="2800" dirty="0"/>
              <a:t>öncesi denetim </a:t>
            </a:r>
            <a:r>
              <a:rPr lang="tr-TR" sz="2800" dirty="0">
                <a:solidFill>
                  <a:srgbClr val="FF0000"/>
                </a:solidFill>
              </a:rPr>
              <a:t>ön mali kontrol </a:t>
            </a:r>
            <a:r>
              <a:rPr lang="tr-TR" sz="2800" dirty="0"/>
              <a:t>ve</a:t>
            </a:r>
            <a:r>
              <a:rPr lang="tr-TR" sz="2800" dirty="0">
                <a:solidFill>
                  <a:srgbClr val="FF0000"/>
                </a:solidFill>
              </a:rPr>
              <a:t> iç denetçiler </a:t>
            </a:r>
            <a:r>
              <a:rPr lang="tr-TR" sz="2800" dirty="0" smtClean="0"/>
              <a:t>tarafından yapılan </a:t>
            </a:r>
            <a:r>
              <a:rPr lang="tr-TR" sz="2800" dirty="0"/>
              <a:t>harcama sonrası denetim de </a:t>
            </a:r>
            <a:r>
              <a:rPr lang="tr-TR" sz="2800" dirty="0">
                <a:solidFill>
                  <a:srgbClr val="FF0000"/>
                </a:solidFill>
              </a:rPr>
              <a:t>iç denetim </a:t>
            </a:r>
            <a:r>
              <a:rPr lang="tr-TR" sz="2800" dirty="0"/>
              <a:t>olarak nitelendirilmektedir.</a:t>
            </a:r>
          </a:p>
        </p:txBody>
      </p:sp>
      <p:sp>
        <p:nvSpPr>
          <p:cNvPr id="3" name="Başlık 2"/>
          <p:cNvSpPr>
            <a:spLocks noGrp="1"/>
          </p:cNvSpPr>
          <p:nvPr>
            <p:ph type="title"/>
          </p:nvPr>
        </p:nvSpPr>
        <p:spPr/>
        <p:txBody>
          <a:bodyPr/>
          <a:lstStyle/>
          <a:p>
            <a:r>
              <a:rPr lang="tr-TR" dirty="0"/>
              <a:t>Denetim</a:t>
            </a:r>
          </a:p>
        </p:txBody>
      </p:sp>
    </p:spTree>
    <p:extLst>
      <p:ext uri="{BB962C8B-B14F-4D97-AF65-F5344CB8AC3E}">
        <p14:creationId xmlns:p14="http://schemas.microsoft.com/office/powerpoint/2010/main" val="2405716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Autofit/>
          </a:bodyPr>
          <a:lstStyle/>
          <a:p>
            <a:pPr algn="just"/>
            <a:r>
              <a:rPr lang="tr-TR" sz="3200" dirty="0" smtClean="0"/>
              <a:t>Başbakanlığın, bakanlıklar arasında işbirliği ve eşgüdümü tam anlamıyla yürütebilmesi, icracı bir bakanlık statü ve görünümünden uzaklaşmasının sağlanması ve devlet bakanı sayısının azaltılması amacıyla Başbakanlık Teşkilatına Dair 3056 sayılı Kanunda ve Bakanlıkların Kuruluş ve Görev Esasları Hakkındaki 3046 sayılı Kanunda düzenleme yapılacaktır.</a:t>
            </a:r>
            <a:endParaRPr lang="tr-TR" sz="3200" dirty="0"/>
          </a:p>
        </p:txBody>
      </p:sp>
      <p:sp>
        <p:nvSpPr>
          <p:cNvPr id="3" name="2 Başlık"/>
          <p:cNvSpPr>
            <a:spLocks noGrp="1"/>
          </p:cNvSpPr>
          <p:nvPr>
            <p:ph type="title"/>
          </p:nvPr>
        </p:nvSpPr>
        <p:spPr/>
        <p:txBody>
          <a:bodyPr>
            <a:normAutofit fontScale="90000"/>
          </a:bodyPr>
          <a:lstStyle/>
          <a:p>
            <a:r>
              <a:rPr lang="tr-TR" dirty="0" smtClean="0"/>
              <a:t>Sekizinci Beş Yıllık Kalkınma Planı</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Autofit/>
          </a:bodyPr>
          <a:lstStyle/>
          <a:p>
            <a:pPr algn="just"/>
            <a:r>
              <a:rPr lang="tr-TR" sz="3600" dirty="0" smtClean="0">
                <a:solidFill>
                  <a:srgbClr val="FF0000"/>
                </a:solidFill>
              </a:rPr>
              <a:t>Yerinden yönetim ilkesi dikkate </a:t>
            </a:r>
            <a:r>
              <a:rPr lang="nn-NO" sz="3600" dirty="0" smtClean="0">
                <a:solidFill>
                  <a:srgbClr val="FF0000"/>
                </a:solidFill>
              </a:rPr>
              <a:t>al</a:t>
            </a:r>
            <a:r>
              <a:rPr lang="tr-TR" sz="3600" dirty="0" smtClean="0">
                <a:solidFill>
                  <a:srgbClr val="FF0000"/>
                </a:solidFill>
              </a:rPr>
              <a:t>ı</a:t>
            </a:r>
            <a:r>
              <a:rPr lang="nn-NO" sz="3600" dirty="0" smtClean="0">
                <a:solidFill>
                  <a:srgbClr val="FF0000"/>
                </a:solidFill>
              </a:rPr>
              <a:t>narak</a:t>
            </a:r>
            <a:r>
              <a:rPr lang="nn-NO" sz="3600" dirty="0" smtClean="0"/>
              <a:t>, merkezi yönetim taraf</a:t>
            </a:r>
            <a:r>
              <a:rPr lang="tr-TR" sz="3600" dirty="0" smtClean="0"/>
              <a:t>ı</a:t>
            </a:r>
            <a:r>
              <a:rPr lang="nn-NO" sz="3600" dirty="0" smtClean="0"/>
              <a:t>ndan sağlanmakta</a:t>
            </a:r>
            <a:r>
              <a:rPr lang="tr-TR" sz="3600" dirty="0" smtClean="0"/>
              <a:t> olan bazı hizmetlerin il özel idarelerinden başlamak üzere yerel yönetimlerin ve taşra birimlerinin yetki ve sorumluluğuna bırakılabilmesi amacıyla yasal düzenleme yapılacaktır.</a:t>
            </a:r>
            <a:endParaRPr lang="tr-TR" sz="3600" dirty="0"/>
          </a:p>
        </p:txBody>
      </p:sp>
      <p:sp>
        <p:nvSpPr>
          <p:cNvPr id="3" name="2 Başlık"/>
          <p:cNvSpPr>
            <a:spLocks noGrp="1"/>
          </p:cNvSpPr>
          <p:nvPr>
            <p:ph type="title"/>
          </p:nvPr>
        </p:nvSpPr>
        <p:spPr/>
        <p:txBody>
          <a:bodyPr>
            <a:normAutofit fontScale="90000"/>
          </a:bodyPr>
          <a:lstStyle/>
          <a:p>
            <a:r>
              <a:rPr lang="tr-TR" dirty="0" smtClean="0"/>
              <a:t>Sekizinci Beş Yıllık Kalkınma Planı</a:t>
            </a: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481328"/>
            <a:ext cx="8363272" cy="5116024"/>
          </a:xfrm>
        </p:spPr>
        <p:txBody>
          <a:bodyPr>
            <a:normAutofit fontScale="85000" lnSpcReduction="20000"/>
          </a:bodyPr>
          <a:lstStyle/>
          <a:p>
            <a:pPr algn="just"/>
            <a:r>
              <a:rPr lang="tr-TR" sz="3900" dirty="0" smtClean="0"/>
              <a:t>Kaynak israfına yol açarak verimliliği olumsuz etkileyen </a:t>
            </a:r>
            <a:r>
              <a:rPr lang="tr-TR" sz="3900" dirty="0" smtClean="0">
                <a:solidFill>
                  <a:srgbClr val="FF0000"/>
                </a:solidFill>
              </a:rPr>
              <a:t>küçük ölçekli </a:t>
            </a:r>
            <a:r>
              <a:rPr lang="tr-TR" sz="3900" dirty="0" smtClean="0"/>
              <a:t>ve </a:t>
            </a:r>
            <a:r>
              <a:rPr lang="tr-TR" sz="3900" dirty="0" smtClean="0">
                <a:solidFill>
                  <a:srgbClr val="FF0000"/>
                </a:solidFill>
              </a:rPr>
              <a:t>çok</a:t>
            </a:r>
            <a:r>
              <a:rPr lang="it-IT" sz="3900" dirty="0" smtClean="0">
                <a:solidFill>
                  <a:srgbClr val="FF0000"/>
                </a:solidFill>
              </a:rPr>
              <a:t>say</a:t>
            </a:r>
            <a:r>
              <a:rPr lang="tr-TR" sz="3900" dirty="0" smtClean="0">
                <a:solidFill>
                  <a:srgbClr val="FF0000"/>
                </a:solidFill>
              </a:rPr>
              <a:t>ı</a:t>
            </a:r>
            <a:r>
              <a:rPr lang="it-IT" sz="3900" dirty="0" smtClean="0">
                <a:solidFill>
                  <a:srgbClr val="FF0000"/>
                </a:solidFill>
              </a:rPr>
              <a:t>da </a:t>
            </a:r>
            <a:r>
              <a:rPr lang="it-IT" sz="3900" dirty="0" smtClean="0"/>
              <a:t>birimden oluşan mahalli idare sistemi</a:t>
            </a:r>
            <a:r>
              <a:rPr lang="tr-TR" sz="3900" dirty="0" smtClean="0"/>
              <a:t> ıslah edilecektir.</a:t>
            </a:r>
          </a:p>
          <a:p>
            <a:pPr lvl="0" algn="just"/>
            <a:r>
              <a:rPr lang="tr-TR" sz="3900" dirty="0" smtClean="0"/>
              <a:t>İl, ilçe ve belediye kurulması için kriterler, yerleşmelerin ekonomik potansiyeli, nüfus yapısı, tarihi, coğrafi ve kültürel özellikleri dikkate alınarak belirlenecektir.</a:t>
            </a:r>
          </a:p>
          <a:p>
            <a:pPr algn="just"/>
            <a:r>
              <a:rPr lang="tr-TR" sz="3900" dirty="0" smtClean="0"/>
              <a:t>Kaynak ve görev paylaşımı yönünden </a:t>
            </a:r>
            <a:r>
              <a:rPr lang="tr-TR" sz="3900" dirty="0" smtClean="0">
                <a:solidFill>
                  <a:srgbClr val="FF0000"/>
                </a:solidFill>
              </a:rPr>
              <a:t>Büyükşehir Belediyesi </a:t>
            </a:r>
            <a:r>
              <a:rPr lang="tr-TR" sz="3900" dirty="0" smtClean="0"/>
              <a:t>modeli yeniden değerlendirilecektir.</a:t>
            </a:r>
          </a:p>
          <a:p>
            <a:endParaRPr lang="tr-TR" dirty="0"/>
          </a:p>
        </p:txBody>
      </p:sp>
      <p:sp>
        <p:nvSpPr>
          <p:cNvPr id="3" name="2 Başlık"/>
          <p:cNvSpPr>
            <a:spLocks noGrp="1"/>
          </p:cNvSpPr>
          <p:nvPr>
            <p:ph type="title"/>
          </p:nvPr>
        </p:nvSpPr>
        <p:spPr/>
        <p:txBody>
          <a:bodyPr>
            <a:normAutofit fontScale="90000"/>
          </a:bodyPr>
          <a:lstStyle/>
          <a:p>
            <a:r>
              <a:rPr lang="tr-TR" dirty="0" smtClean="0"/>
              <a:t>Sekizinci Beş Yıllık Kalkınma Planı</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Autofit/>
          </a:bodyPr>
          <a:lstStyle/>
          <a:p>
            <a:pPr algn="just"/>
            <a:r>
              <a:rPr lang="tr-TR" sz="3200" dirty="0" smtClean="0"/>
              <a:t>Türkiye’nin Avrupa Birliğine tam üyelik süreci içinde olması, uluslararası norm </a:t>
            </a:r>
            <a:r>
              <a:rPr lang="es-ES" sz="3200" dirty="0" smtClean="0"/>
              <a:t>ve standartlara uyum ve bilgi toplumunun</a:t>
            </a:r>
            <a:r>
              <a:rPr lang="tr-TR" sz="3200" dirty="0" smtClean="0"/>
              <a:t> gerektirdiği koşulları yerine getirme yönünden önemli bir fırsat yaratmaktadır.</a:t>
            </a:r>
          </a:p>
          <a:p>
            <a:pPr algn="just"/>
            <a:r>
              <a:rPr lang="tr-TR" sz="3200" dirty="0" smtClean="0"/>
              <a:t>Avrupa Birliği Türkiye’nin küreselleşme hareketinde önemli referans noktalarından birini oluşturacaktır.</a:t>
            </a:r>
            <a:endParaRPr lang="tr-TR" sz="3200" dirty="0"/>
          </a:p>
        </p:txBody>
      </p:sp>
      <p:sp>
        <p:nvSpPr>
          <p:cNvPr id="3" name="2 Başlık"/>
          <p:cNvSpPr>
            <a:spLocks noGrp="1"/>
          </p:cNvSpPr>
          <p:nvPr>
            <p:ph type="title"/>
          </p:nvPr>
        </p:nvSpPr>
        <p:spPr/>
        <p:txBody>
          <a:bodyPr>
            <a:normAutofit fontScale="90000"/>
          </a:bodyPr>
          <a:lstStyle/>
          <a:p>
            <a:r>
              <a:rPr lang="tr-TR" dirty="0" smtClean="0"/>
              <a:t>Sekizinci Beş Yıllık Kalkınma Planı</a:t>
            </a:r>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2011</TotalTime>
  <Words>2841</Words>
  <Application>Microsoft Office PowerPoint</Application>
  <PresentationFormat>Ekran Gösterisi (4:3)</PresentationFormat>
  <Paragraphs>158</Paragraphs>
  <Slides>52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52</vt:i4>
      </vt:variant>
    </vt:vector>
  </HeadingPairs>
  <TitlesOfParts>
    <vt:vector size="58" baseType="lpstr">
      <vt:lpstr>Lucida Sans Unicode</vt:lpstr>
      <vt:lpstr>Verdana</vt:lpstr>
      <vt:lpstr>Wingdings</vt:lpstr>
      <vt:lpstr>Wingdings 2</vt:lpstr>
      <vt:lpstr>Wingdings 3</vt:lpstr>
      <vt:lpstr>Kalabalık</vt:lpstr>
      <vt:lpstr>2000’den Günümüze</vt:lpstr>
      <vt:lpstr>Sekizinci Beş Yıllık Kalkınma Planı (2001-2005)</vt:lpstr>
      <vt:lpstr>Sekizinci Beş Yıllık Kalkınma Planı</vt:lpstr>
      <vt:lpstr>Sekizinci Beş Yıllık Kalkınma Planı</vt:lpstr>
      <vt:lpstr>Sekizinci Beş Yıllık Kalkınma Planı</vt:lpstr>
      <vt:lpstr>Sekizinci Beş Yıllık Kalkınma Planı</vt:lpstr>
      <vt:lpstr>Sekizinci Beş Yıllık Kalkınma Planı</vt:lpstr>
      <vt:lpstr>Sekizinci Beş Yıllık Kalkınma Planı</vt:lpstr>
      <vt:lpstr>Sekizinci Beş Yıllık Kalkınma Planı</vt:lpstr>
      <vt:lpstr>Dokuzuncu Kalkınma Planı (2007-2013)</vt:lpstr>
      <vt:lpstr>Dokuzuncu Kalkınma Planı (2007-2013)</vt:lpstr>
      <vt:lpstr>Dokuzuncu Kalkınma Planı (2007-2013)</vt:lpstr>
      <vt:lpstr>Dokuzuncu Kalkınma Planı (2007-2013) Temel İlkeler</vt:lpstr>
      <vt:lpstr>Dokuzuncu Kalkınma Planı (2007-2013) Neden Reform?</vt:lpstr>
      <vt:lpstr>Dokuzuncu Kalkınma Planı (2007-2013) Reformda AB Süreci</vt:lpstr>
      <vt:lpstr>Dokuzuncu Kalkınma Planı (2007-2013) Reformda AB Süreci</vt:lpstr>
      <vt:lpstr>Acil Eylem Planı</vt:lpstr>
      <vt:lpstr>Acil Eylem Planı</vt:lpstr>
      <vt:lpstr>Kamu Yönetiminin Temel İlkeleri ve Yeniden Yapılandırılması Hakkında Kanun</vt:lpstr>
      <vt:lpstr>Kamu Yönetiminin Temel İlkeleri ve Yeniden Yapılandırılması Hakkında Kanun</vt:lpstr>
      <vt:lpstr>Stratejik Yönetim-Planlama</vt:lpstr>
      <vt:lpstr>Neden Stratejik Planlama</vt:lpstr>
      <vt:lpstr>Neden Stratejik Planlama</vt:lpstr>
      <vt:lpstr>Neden Stratejik Planlama</vt:lpstr>
      <vt:lpstr>Neden Stratejik Planlama</vt:lpstr>
      <vt:lpstr>Neden Stratejik Planlama</vt:lpstr>
      <vt:lpstr>Neden Stratejik Planlama</vt:lpstr>
      <vt:lpstr>Stratejik Planlamadan Temel Beklenti</vt:lpstr>
      <vt:lpstr>Stratejik Planlamanın Önemi</vt:lpstr>
      <vt:lpstr>Stratejik Araştırma ve Planlama Kurumu-Neden?</vt:lpstr>
      <vt:lpstr>Stratejik Araştırma ve Planlama Kurumu-Ne yapar?</vt:lpstr>
      <vt:lpstr>Dokuzuncu Kalkınma Planı (2007-2013)</vt:lpstr>
      <vt:lpstr>Bütçe</vt:lpstr>
      <vt:lpstr>Performans Esaslı Bütçeleme</vt:lpstr>
      <vt:lpstr>Bütçe</vt:lpstr>
      <vt:lpstr>Bütçe</vt:lpstr>
      <vt:lpstr>Bütçe</vt:lpstr>
      <vt:lpstr>Maliye Bakanlığı’nın Yeni Konumu</vt:lpstr>
      <vt:lpstr>Strateji Geliştirme Birimleri</vt:lpstr>
      <vt:lpstr>Bütçe Sürecinde Yeni Araçlar</vt:lpstr>
      <vt:lpstr>Kalkınma Bakanlığı</vt:lpstr>
      <vt:lpstr>Reformun Uluslararası Boyutu</vt:lpstr>
      <vt:lpstr>Reformun Uluslararası Boyutu</vt:lpstr>
      <vt:lpstr>Reformun Uluslararası Boyutu</vt:lpstr>
      <vt:lpstr>Reformun Uluslararası Boyutu</vt:lpstr>
      <vt:lpstr>Reformun Uluslararası Boyutu</vt:lpstr>
      <vt:lpstr>Reformun Uluslararası Boyutu</vt:lpstr>
      <vt:lpstr>Reformun Uluslararası Boyutu</vt:lpstr>
      <vt:lpstr>Neden Kalkınma Bakanlığı?</vt:lpstr>
      <vt:lpstr>Denetim</vt:lpstr>
      <vt:lpstr>Denetim</vt:lpstr>
      <vt:lpstr>Denetim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2000’den Günümüze</dc:title>
  <dc:creator>BARIS OVGUN</dc:creator>
  <cp:lastModifiedBy>BARIS OVGUN</cp:lastModifiedBy>
  <cp:revision>271</cp:revision>
  <dcterms:created xsi:type="dcterms:W3CDTF">2012-12-10T07:51:58Z</dcterms:created>
  <dcterms:modified xsi:type="dcterms:W3CDTF">2018-02-05T12:59:37Z</dcterms:modified>
</cp:coreProperties>
</file>