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9"/>
  </p:notesMasterIdLst>
  <p:sldIdLst>
    <p:sldId id="256" r:id="rId2"/>
    <p:sldId id="469" r:id="rId3"/>
    <p:sldId id="472" r:id="rId4"/>
    <p:sldId id="473" r:id="rId5"/>
    <p:sldId id="474" r:id="rId6"/>
    <p:sldId id="475" r:id="rId7"/>
    <p:sldId id="287" r:id="rId8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20"/>
    <a:srgbClr val="005024"/>
    <a:srgbClr val="009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74" d="100"/>
          <a:sy n="74" d="100"/>
        </p:scale>
        <p:origin x="12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41D57-36EF-AD4B-86FE-193105A887B1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1D5A2-FC6D-6047-8A64-9A3697745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56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2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5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5F0D8-8102-4383-BD76-C3BF7BCD6A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07165-49DB-4349-AC00-FE7F7B0B59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B3370-78A4-44EB-B4D9-9B71FF73BA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48662-C091-41F5-B44E-C484264666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6208C-2804-4690-9CB0-FDC650D250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0EC5F-30E7-4550-BCAE-F61DD0EB40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1B227-D263-46DE-877D-EFBF24885A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17946-72A9-4225-BF27-F4EDE569F5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1CAF-00FD-4CAC-8805-283394829C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C8FF-8F2F-45DD-848D-78414EB64E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744F5-58D9-4F41-B6F9-E7DB892624A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C14EE11B-5F4B-43D2-A936-C0A278F614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468" y="2492896"/>
            <a:ext cx="8785225" cy="1143000"/>
          </a:xfrm>
        </p:spPr>
        <p:txBody>
          <a:bodyPr/>
          <a:lstStyle/>
          <a:p>
            <a:pPr eaLnBrk="1" hangingPunct="1"/>
            <a:r>
              <a:rPr lang="tr-TR" sz="3600" b="1" dirty="0">
                <a:solidFill>
                  <a:srgbClr val="00B050"/>
                </a:solidFill>
                <a:latin typeface="Comic Sans MS" pitchFamily="66" charset="0"/>
              </a:rPr>
              <a:t>ÇOCUKLUK DÖNEMİNDE YARATICILIK VE SANAT EĞİTİMİ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i="1">
                <a:latin typeface="Times New Roman" charset="0"/>
              </a:rPr>
              <a:t>SANATIN TANIMI</a:t>
            </a:r>
            <a:endParaRPr lang="tr-TR">
              <a:latin typeface="Times New Roman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buNone/>
            </a:pPr>
            <a:r>
              <a:rPr lang="tr-TR" dirty="0">
                <a:latin typeface="Times New Roman" charset="0"/>
              </a:rPr>
              <a:t>Sanat en genel anlamıyla, yaratıcılığın ve hayal gücünün ifadesi olarak kabul edilmektedir. Sanat, çocukların/insanların duygu ve düşüncelerini dışa aktarabildiği bir araç olarak görülmektedir.</a:t>
            </a:r>
          </a:p>
          <a:p>
            <a:pPr algn="just" eaLnBrk="1" hangingPunct="1">
              <a:buFontTx/>
              <a:buNone/>
            </a:pPr>
            <a:endParaRPr lang="tr-TR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466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>
          <a:xfrm>
            <a:off x="335062" y="1196752"/>
            <a:ext cx="8820150" cy="1143000"/>
          </a:xfrm>
        </p:spPr>
        <p:txBody>
          <a:bodyPr/>
          <a:lstStyle/>
          <a:p>
            <a:pPr eaLnBrk="1" hangingPunct="1"/>
            <a:r>
              <a:rPr lang="tr-TR" sz="2400" dirty="0">
                <a:latin typeface="Times New Roman" charset="0"/>
              </a:rPr>
              <a:t>GELENEKSEL SINIFLANDIRMA</a:t>
            </a:r>
          </a:p>
        </p:txBody>
      </p:sp>
      <p:sp>
        <p:nvSpPr>
          <p:cNvPr id="9219" name="3 İçerik Yer Tutucusu"/>
          <p:cNvSpPr>
            <a:spLocks noGrp="1"/>
          </p:cNvSpPr>
          <p:nvPr>
            <p:ph sz="half" idx="2"/>
          </p:nvPr>
        </p:nvSpPr>
        <p:spPr>
          <a:xfrm>
            <a:off x="1619672" y="2492375"/>
            <a:ext cx="6838528" cy="3703638"/>
          </a:xfrm>
        </p:spPr>
        <p:txBody>
          <a:bodyPr/>
          <a:lstStyle/>
          <a:p>
            <a:pPr marL="514350" indent="-514350" eaLnBrk="1" hangingPunct="1">
              <a:buFont typeface="Times New Roman" charset="0"/>
              <a:buAutoNum type="arabicPeriod"/>
            </a:pPr>
            <a:r>
              <a:rPr lang="tr-TR" b="1" dirty="0">
                <a:solidFill>
                  <a:srgbClr val="00B050"/>
                </a:solidFill>
                <a:latin typeface="Times New Roman" charset="0"/>
              </a:rPr>
              <a:t>Görsel Sanatlar (Plastik Sanatlar)</a:t>
            </a:r>
          </a:p>
          <a:p>
            <a:pPr marL="514350" indent="-514350" eaLnBrk="1" hangingPunct="1">
              <a:buFont typeface="Times New Roman" charset="0"/>
              <a:buAutoNum type="arabicPeriod"/>
            </a:pPr>
            <a:r>
              <a:rPr lang="tr-TR" b="1" dirty="0">
                <a:solidFill>
                  <a:srgbClr val="00B050"/>
                </a:solidFill>
                <a:latin typeface="Times New Roman" charset="0"/>
              </a:rPr>
              <a:t>Ses ve Söz Sanatları (Fonetik Sanatları</a:t>
            </a:r>
            <a:endParaRPr lang="tr-TR" dirty="0">
              <a:solidFill>
                <a:srgbClr val="00B050"/>
              </a:solidFill>
              <a:latin typeface="Times New Roman" charset="0"/>
            </a:endParaRPr>
          </a:p>
          <a:p>
            <a:pPr marL="514350" indent="-514350" eaLnBrk="1" hangingPunct="1">
              <a:buFont typeface="Times New Roman" charset="0"/>
              <a:buAutoNum type="arabicPeriod"/>
            </a:pPr>
            <a:r>
              <a:rPr lang="tr-TR" b="1" dirty="0">
                <a:solidFill>
                  <a:srgbClr val="00B050"/>
                </a:solidFill>
                <a:latin typeface="Times New Roman" charset="0"/>
              </a:rPr>
              <a:t>Karma Sanatlar</a:t>
            </a:r>
            <a:endParaRPr lang="tr-TR" dirty="0">
              <a:solidFill>
                <a:srgbClr val="00B050"/>
              </a:solidFill>
              <a:latin typeface="Times New Roman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9552" y="476672"/>
            <a:ext cx="88569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000" b="1" i="1" dirty="0">
                <a:latin typeface="Times New Roman" charset="0"/>
              </a:rPr>
              <a:t>SANATIN SINIFLANDIRILMASI</a:t>
            </a:r>
            <a:br>
              <a:rPr lang="tr-TR" sz="4000" dirty="0">
                <a:latin typeface="Times New Roman" charset="0"/>
              </a:rPr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69450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>
                <a:solidFill>
                  <a:schemeClr val="tx1"/>
                </a:solidFill>
                <a:latin typeface="Times New Roman" charset="0"/>
              </a:rPr>
              <a:t>Görsel Sanatlar (Plastik Sanatlar) </a:t>
            </a:r>
            <a:endParaRPr lang="tr-TR" sz="4000">
              <a:latin typeface="Times New Roman" charset="0"/>
            </a:endParaRPr>
          </a:p>
        </p:txBody>
      </p:sp>
      <p:sp>
        <p:nvSpPr>
          <p:cNvPr id="10243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Times New Roman" charset="0"/>
              </a:rPr>
              <a:t>Malzemeye yeni bir biçim verilmesi ile yapılan bir sanat dalıdır. Plastik görme duyusuna hitap ettiği için görsel sanatlar da denilmektedir. Resim, heykel, mimari gibi. </a:t>
            </a:r>
          </a:p>
          <a:p>
            <a:pPr marL="0" indent="0">
              <a:buNone/>
            </a:pPr>
            <a:r>
              <a:rPr lang="tr-TR" dirty="0">
                <a:latin typeface="Times New Roman" charset="0"/>
              </a:rPr>
              <a:t>Çocukların yaptıkları resimler görsel sanatlara girmektedir. </a:t>
            </a:r>
          </a:p>
          <a:p>
            <a:pPr marL="0" indent="0">
              <a:buNone/>
            </a:pPr>
            <a:endParaRPr lang="tr-TR" dirty="0">
              <a:latin typeface="Times New Roman" charset="0"/>
            </a:endParaRPr>
          </a:p>
          <a:p>
            <a:pPr marL="0" indent="0">
              <a:buNone/>
            </a:pPr>
            <a:endParaRPr lang="tr-TR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397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388" y="542925"/>
            <a:ext cx="8856662" cy="1143000"/>
          </a:xfrm>
        </p:spPr>
        <p:txBody>
          <a:bodyPr/>
          <a:lstStyle/>
          <a:p>
            <a:r>
              <a:rPr lang="tr-TR" sz="4000" b="1">
                <a:solidFill>
                  <a:schemeClr val="tx1"/>
                </a:solidFill>
                <a:latin typeface="Times New Roman" charset="0"/>
              </a:rPr>
              <a:t>Ses ve Söz Sanatları (Fonetik Sanatları) </a:t>
            </a:r>
            <a:endParaRPr lang="tr-TR" sz="4000">
              <a:latin typeface="Times New Roman" charset="0"/>
            </a:endParaRPr>
          </a:p>
        </p:txBody>
      </p:sp>
      <p:sp>
        <p:nvSpPr>
          <p:cNvPr id="1126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Times New Roman" charset="0"/>
              </a:rPr>
              <a:t>Müzik ve edebiyat bu sanat alanında yer almaktadır. Duyma ile ilgili olduğu için İşitsel Sanatlar da denilmektedir. </a:t>
            </a:r>
          </a:p>
          <a:p>
            <a:pPr marL="0" indent="0">
              <a:buNone/>
            </a:pPr>
            <a:endParaRPr lang="tr-TR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759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Karma Sanatlar</a:t>
            </a:r>
            <a:endParaRPr lang="tr-TR" dirty="0">
              <a:ea typeface="+mj-ea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Times New Roman" charset="0"/>
              </a:rPr>
              <a:t>Hem görsel hem işitsel olan sanatlardır. İnsanın, eyleme dönüşmüş ifadelerle kendini veya bir olayı, bir olguyu anlattığı sanatlardır: Tiyatro, opera, müzikal oyun, kukla gibi sahne sanatları, sinema, gölge oyunu gibi türleri buna örnek olarak gösterilebilir. </a:t>
            </a:r>
          </a:p>
          <a:p>
            <a:pPr marL="0" indent="0">
              <a:buNone/>
            </a:pPr>
            <a:endParaRPr lang="tr-TR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938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20F15F-8B53-4857-877E-6BC628698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5E7F20-62BE-4D96-B7A1-69BE192D6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600" dirty="0"/>
              <a:t>Argun, Y. (2004). Okul Öncesi Dönemde Yaratıcılık Ve Eğitimi. Ankara: Anı Yayınları.</a:t>
            </a:r>
          </a:p>
          <a:p>
            <a:r>
              <a:rPr lang="tr-TR" sz="1600" dirty="0" err="1"/>
              <a:t>Artut</a:t>
            </a:r>
            <a:r>
              <a:rPr lang="tr-TR" sz="1600" dirty="0"/>
              <a:t>, K. (2002). Sanat Eğitimi Kuramları ve Yöntemleri, Ankara: Anı Yayıncılık.</a:t>
            </a:r>
          </a:p>
          <a:p>
            <a:r>
              <a:rPr lang="tr-TR" sz="1600" dirty="0" err="1"/>
              <a:t>Artut</a:t>
            </a:r>
            <a:r>
              <a:rPr lang="tr-TR" sz="1600" dirty="0"/>
              <a:t>, K. (2010). Okul öncesinde resim eğitimi. Anı Yayıncılık.</a:t>
            </a:r>
          </a:p>
          <a:p>
            <a:r>
              <a:rPr lang="tr-TR" sz="1600" dirty="0" err="1"/>
              <a:t>Gizir</a:t>
            </a:r>
            <a:r>
              <a:rPr lang="tr-TR" sz="1600" dirty="0"/>
              <a:t>, Z. ve Köksal Akyol, A. (2013).  Yaratıcılık ve Geliştirilmesi. N. Aral, Deniz, Ü. ve A. Kan (Ed.),  Öğretmenlik Alan Bilgisi-Okul Öncesi Öğretmenliği, s.209-244, Ankara: Alan Bilgisi Yayınları.</a:t>
            </a:r>
          </a:p>
          <a:p>
            <a:r>
              <a:rPr lang="tr-TR" sz="1600" dirty="0"/>
              <a:t>Güleryüz, H. (2001). Eğitim Programlarının Dili Ve Yaratıcı Öğrenme. Ankara: </a:t>
            </a:r>
            <a:r>
              <a:rPr lang="tr-TR" sz="1600" dirty="0" err="1"/>
              <a:t>Pegem</a:t>
            </a:r>
            <a:r>
              <a:rPr lang="tr-TR" sz="1600" dirty="0"/>
              <a:t> A Yayıncılık.</a:t>
            </a:r>
          </a:p>
          <a:p>
            <a:r>
              <a:rPr lang="tr-TR" sz="1600" dirty="0" err="1"/>
              <a:t>Kehnemuyi</a:t>
            </a:r>
            <a:r>
              <a:rPr lang="tr-TR" sz="1600" dirty="0"/>
              <a:t>, Z. (2006). Çocuğun görsel sanat eğitimi. Yapı kredi yayınları.</a:t>
            </a:r>
          </a:p>
          <a:p>
            <a:r>
              <a:rPr lang="tr-TR" sz="1600" dirty="0"/>
              <a:t>Köksal Akyol, A. (2011).  Yaratıcılık ve Drama. İlköğretimde Drama (Ed. A. Köksal Akyol), 99-116,             İstanbul: Kriter Yayınları.</a:t>
            </a:r>
          </a:p>
          <a:p>
            <a:r>
              <a:rPr lang="tr-TR" sz="1600" dirty="0"/>
              <a:t>Sungur, N. (1997). Yaratıcı Düşünce (2. baskı). İstanbul: Evrim Yayınevi. </a:t>
            </a:r>
          </a:p>
          <a:p>
            <a:r>
              <a:rPr lang="tr-TR" sz="1600" dirty="0"/>
              <a:t>Yavuzer, H. (2003). Resimleriyle çocuk, resimleriyle çocuğu tanıma (10. Basım). İstanbul: Remzi Kitabevi.</a:t>
            </a:r>
          </a:p>
          <a:p>
            <a:r>
              <a:rPr lang="tr-TR" sz="1600" dirty="0"/>
              <a:t>Yılmaz, M. (2005). Görsel sanatlar eğitiminde uygulamalar:(175 uygulama biçimi ile). Gündüz Eğitim ve Yayıncılık.</a:t>
            </a:r>
          </a:p>
          <a:p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669443308"/>
      </p:ext>
    </p:extLst>
  </p:cSld>
  <p:clrMapOvr>
    <a:masterClrMapping/>
  </p:clrMapOvr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1069</TotalTime>
  <Words>405</Words>
  <Application>Microsoft Office PowerPoint</Application>
  <PresentationFormat>Ekran Gösterisi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</vt:lpstr>
      <vt:lpstr>Comic Sans MS</vt:lpstr>
      <vt:lpstr>Times New Roman</vt:lpstr>
      <vt:lpstr>Şiirsel tasarım şablonu</vt:lpstr>
      <vt:lpstr>ÇOCUKLUK DÖNEMİNDE YARATICILIK VE SANAT EĞİTİMİ</vt:lpstr>
      <vt:lpstr>SANATIN TANIMI</vt:lpstr>
      <vt:lpstr>GELENEKSEL SINIFLANDIRMA</vt:lpstr>
      <vt:lpstr>Görsel Sanatlar (Plastik Sanatlar) </vt:lpstr>
      <vt:lpstr>Ses ve Söz Sanatları (Fonetik Sanatları) </vt:lpstr>
      <vt:lpstr>Karma Sanatlar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Emin Demir</cp:lastModifiedBy>
  <cp:revision>51</cp:revision>
  <dcterms:created xsi:type="dcterms:W3CDTF">2009-04-17T20:58:37Z</dcterms:created>
  <dcterms:modified xsi:type="dcterms:W3CDTF">2020-05-04T20:49:37Z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